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 id="423" r:id="rId169"/>
    <p:sldId id="424" r:id="rId170"/>
    <p:sldId id="425" r:id="rId171"/>
    <p:sldId id="426" r:id="rId172"/>
    <p:sldId id="427" r:id="rId173"/>
    <p:sldId id="428" r:id="rId174"/>
    <p:sldId id="429" r:id="rId175"/>
    <p:sldId id="430" r:id="rId176"/>
    <p:sldId id="431" r:id="rId177"/>
    <p:sldId id="432" r:id="rId178"/>
    <p:sldId id="433" r:id="rId17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D7CACB2F-072E-08F9-23F3-DD926E148F76}">
          <p14:sldIdLst>
            <p14:sldId id="256"/>
            <p14:sldId id="257"/>
            <p14:sldId id="258"/>
          </p14:sldIdLst>
        </p14:section>
        <p14:section name="Module 1: General routing concepts" id="{64EA08F0-866D-3944-BA99-614824195135}">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Lst>
        </p14:section>
        <p14:section name="Module 2: TCP/IP" id="{5138EABD-80E4-5158-F440-09AE371AECE8}">
          <p14:sldIdLst>
            <p14:sldId id="297"/>
            <p14:sldId id="298"/>
            <p14:sldId id="299"/>
            <p14:sldId id="300"/>
            <p14:sldId id="301"/>
            <p14:sldId id="302"/>
            <p14:sldId id="303"/>
            <p14:sldId id="304"/>
            <p14:sldId id="305"/>
            <p14:sldId id="306"/>
            <p14:sldId id="307"/>
            <p14:sldId id="308"/>
            <p14:sldId id="309"/>
            <p14:sldId id="310"/>
            <p14:sldId id="311"/>
            <p14:sldId id="312"/>
            <p14:sldId id="313"/>
            <p14:sldId id="314"/>
            <p14:sldId id="315"/>
            <p14:sldId id="316"/>
            <p14:sldId id="317"/>
            <p14:sldId id="318"/>
            <p14:sldId id="319"/>
            <p14:sldId id="320"/>
            <p14:sldId id="321"/>
            <p14:sldId id="322"/>
            <p14:sldId id="323"/>
            <p14:sldId id="324"/>
            <p14:sldId id="325"/>
            <p14:sldId id="326"/>
            <p14:sldId id="327"/>
            <p14:sldId id="328"/>
            <p14:sldId id="329"/>
            <p14:sldId id="330"/>
            <p14:sldId id="331"/>
            <p14:sldId id="332"/>
            <p14:sldId id="333"/>
            <p14:sldId id="334"/>
            <p14:sldId id="335"/>
            <p14:sldId id="336"/>
            <p14:sldId id="337"/>
            <p14:sldId id="338"/>
            <p14:sldId id="339"/>
            <p14:sldId id="340"/>
            <p14:sldId id="341"/>
            <p14:sldId id="342"/>
            <p14:sldId id="343"/>
            <p14:sldId id="344"/>
            <p14:sldId id="345"/>
            <p14:sldId id="346"/>
            <p14:sldId id="347"/>
            <p14:sldId id="348"/>
            <p14:sldId id="349"/>
            <p14:sldId id="350"/>
            <p14:sldId id="351"/>
            <p14:sldId id="352"/>
            <p14:sldId id="353"/>
            <p14:sldId id="354"/>
            <p14:sldId id="355"/>
            <p14:sldId id="356"/>
            <p14:sldId id="357"/>
            <p14:sldId id="358"/>
            <p14:sldId id="359"/>
            <p14:sldId id="360"/>
            <p14:sldId id="361"/>
            <p14:sldId id="362"/>
            <p14:sldId id="363"/>
            <p14:sldId id="364"/>
            <p14:sldId id="365"/>
            <p14:sldId id="366"/>
            <p14:sldId id="367"/>
            <p14:sldId id="368"/>
            <p14:sldId id="369"/>
            <p14:sldId id="370"/>
            <p14:sldId id="371"/>
            <p14:sldId id="372"/>
            <p14:sldId id="373"/>
            <p14:sldId id="374"/>
            <p14:sldId id="375"/>
            <p14:sldId id="376"/>
            <p14:sldId id="377"/>
            <p14:sldId id="378"/>
            <p14:sldId id="379"/>
            <p14:sldId id="380"/>
            <p14:sldId id="381"/>
            <p14:sldId id="382"/>
            <p14:sldId id="383"/>
            <p14:sldId id="384"/>
            <p14:sldId id="385"/>
            <p14:sldId id="386"/>
            <p14:sldId id="387"/>
            <p14:sldId id="388"/>
            <p14:sldId id="389"/>
            <p14:sldId id="390"/>
            <p14:sldId id="391"/>
            <p14:sldId id="392"/>
            <p14:sldId id="393"/>
            <p14:sldId id="394"/>
            <p14:sldId id="395"/>
            <p14:sldId id="396"/>
            <p14:sldId id="397"/>
            <p14:sldId id="398"/>
            <p14:sldId id="399"/>
            <p14:sldId id="400"/>
            <p14:sldId id="401"/>
            <p14:sldId id="402"/>
            <p14:sldId id="403"/>
            <p14:sldId id="404"/>
            <p14:sldId id="405"/>
            <p14:sldId id="406"/>
            <p14:sldId id="407"/>
            <p14:sldId id="408"/>
            <p14:sldId id="409"/>
            <p14:sldId id="410"/>
            <p14:sldId id="411"/>
            <p14:sldId id="412"/>
            <p14:sldId id="413"/>
            <p14:sldId id="414"/>
            <p14:sldId id="415"/>
            <p14:sldId id="416"/>
            <p14:sldId id="417"/>
            <p14:sldId id="418"/>
            <p14:sldId id="419"/>
            <p14:sldId id="420"/>
            <p14:sldId id="421"/>
            <p14:sldId id="422"/>
            <p14:sldId id="423"/>
            <p14:sldId id="424"/>
            <p14:sldId id="425"/>
            <p14:sldId id="426"/>
            <p14:sldId id="427"/>
            <p14:sldId id="428"/>
            <p14:sldId id="429"/>
          </p14:sldIdLst>
        </p14:section>
        <p14:section name="Closing" id="{5C3068C7-BA70-D714-CDF8-D39D1ADF5CB2}">
          <p14:sldIdLst>
            <p14:sldId id="430"/>
            <p14:sldId id="431"/>
            <p14:sldId id="432"/>
            <p14:sldId id="43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0378" autoAdjust="0"/>
  </p:normalViewPr>
  <p:slideViewPr>
    <p:cSldViewPr snapToGrid="0" snapToObjects="1">
      <p:cViewPr varScale="1">
        <p:scale>
          <a:sx n="102" d="100"/>
          <a:sy n="102" d="100"/>
        </p:scale>
        <p:origin x="834" y="102"/>
      </p:cViewPr>
      <p:guideLst/>
    </p:cSldViewPr>
  </p:slideViewPr>
  <p:notesTextViewPr>
    <p:cViewPr>
      <p:scale>
        <a:sx n="1" d="1"/>
        <a:sy n="1" d="1"/>
      </p:scale>
      <p:origin x="0" y="-288"/>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presProps" Target="pres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viewProps" Target="viewProps.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notesMaster" Target="notesMasters/notesMaster1.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dolfo Nützmann" userId="7e558c2b4e69ef1e" providerId="LiveId" clId="{D10AE6C3-C612-4867-A383-64D55465B3A6}"/>
    <pc:docChg chg="modSld">
      <pc:chgData name="Rodolfo Nützmann" userId="7e558c2b4e69ef1e" providerId="LiveId" clId="{D10AE6C3-C612-4867-A383-64D55465B3A6}" dt="2026-10-06T16:31:18.434" v="14" actId="20577"/>
      <pc:docMkLst>
        <pc:docMk/>
      </pc:docMkLst>
      <pc:sldChg chg="modNotesTx">
        <pc:chgData name="Rodolfo Nützmann" userId="7e558c2b4e69ef1e" providerId="LiveId" clId="{D10AE6C3-C612-4867-A383-64D55465B3A6}" dt="2026-10-06T16:31:18.434" v="14" actId="20577"/>
        <pc:sldMkLst>
          <pc:docMk/>
          <pc:sldMk cId="0" sldId="25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2621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This course is the modernized version of the "TCP/IP Concepts" material I presented in March 1999 </a:t>
            </a:r>
            <a:r>
              <a:rPr lang="en-US"/>
              <a:t>(Technology Week), </a:t>
            </a:r>
            <a:r>
              <a:rPr lang="en-US" dirty="0"/>
              <a:t>when I was a Field Network Engineer at Cabletron Systems. The original material derived from the "Level II Routing Student Guide" (J.P. Gorsky, 1995).
What changed in this edition: 16:9 format; diagrams redrawn as native, editable objects; content updated for 2026 (CIDR, IPv6, EIGRP, BGP-4, PIM-SM, MPLS, VRRPv3); RFC references revised; example addresses moved to documentation or private ranges (RFC 5737, RFC 1918, RFC 7042).
Suggested duration: two days (8 hours each), with subnetting exercises and a packet-capture lab between the modules.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 the two modules and the selection criterion: Module 1 covers internetworking fundamentals and routing algorithms, independent of any protocol; Module 2 applies those concepts to the TCP/IP stack (IPv4 and IPv6), to the routing protocols and to the complementary technologies (multicast, MPLS, VRRP).
Topics tagged LEGACY throughout the deck are kept for their teaching value or because they still show up in certification exams, but they do not represent current practice.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new. It calibrates expectations: almost every concept from 1999 is still valid, but the technology context changed radically. Use it to explain why some topics (Token Ring, NetWare/IPX, EGP, IGRP, MBone) now appear only as history.
Data verified in October 2026: native IPv6 access to Google exceeded 50% for the first time on March 28, 2026 (50.10%, per Internet Society Pulse using Google data); in Brazil, the APNIC Labs measurement on October 5, 2026 showed about 59% of users as IPv6 capable.
References: Internet Society Pulse, "18 years later, IPv6 reaches majority" (2026); APNIC Labs, IPv6 Capability Metrics, Brazil (BR).</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Module 1 divider. In the original, this module included objectives about the Cabletron router product line and basic Cisco router operations; both were removed as product-specific and dated. The module is now vendor neutral.</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objectives with the class. By the end of the module the student should be able to explain, in their own words, why a switch and a router make decisions at different layers and why link-state algorithms converge faster than distance-vector ones.
2026 update: the original objectives 'recall the router products in the Cabletron product line' and 'basic Cisco router operations' were replaced by 'recognize Layer 2 and Layer 3 switching' and 'describe autonomous systems', topics the 1999 course already covered but did not list.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1999 slide the heterogeneity was in the protocols: Token Ring and Ethernet segments carrying TCP/IP and NetWare at the same time. Today the heterogeneity is in the links (Ethernet, Wi-Fi, fiber, 5G, WAN) and in the administrative domains (campus, data center, public clouds), while the network layer converged on IP.
The role of the interconnection devices is still the same: let stations on different links communicate as if they were on a single logical network.
2026 update: Token Ring (IEEE 802.5) and FDDI stopped being manufactured in the 2000s; NetWare/IPX was discontinued by Novell. Both appear in the original diagram and were replaced.</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elements build any connectionless internetwork: local links, long-distance links and the devices that interconnect them. The original listed only bridges and routers as interconnection devices; today we add Layer 2 switches (which are multiport bridges) and Layer 3 switches (routers implemented in ASIC hardware).
Note that firewalls, load balancers and VPN gateways also interconnect networks, but they operate at higher layers and will be mentioned only when needed.</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diagram to fix the rule: each device decides based on the highest layer it understands. The hub repeats bits (Layer 1); the bridge/switch learns and forwards by MAC address (Layer 2); the router forwards by IP address (Layer 3). Layer 3 switches combine the last two functions in hardware.
2026 update: hubs and repeaters disappeared with switched full-duplex Ethernet; they are kept only as a Layer 1 reference.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transparent bridge (IEEE 802.1D, 1990) is the direct ancestor of the Ethernet switch: a switch is a multiport bridge with hardware forwarding. The diagram shows the bridge operating only up to the data link layer: it neither reads nor changes the IP header.
Key point: the bridge is 'transparent' because the stations do not know it exists; frames reach the destination with the same source and destination MAC addresses they left with.</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Describe the learning-bridge algorithm: (1) for every frame received, the bridge records the source MAC and the arrival port in the address table (SAT, Source Address Table, today called the MAC table or CAM); (2) it looks up the destination MAC; if present in the table, it forwards out the learned port (or filters, if it is the arrival port); if absent, or if it is broadcast/multicast, it floods out all other ports; (3) every entry has an aging timer (300 s by default in IEEE 802.1D) refreshed by each frame received from that source.
This is exactly the behavior of any modern Ethernet switch, just executed in ASIC with per-VLAN tables.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user A wants to talk to user B through two switches. The initial communication (ARP, for instance) is a broadcast, which every switch floods. So every segment and every station receives and examines the broadcast. Once B answers, the switches have learned the MACs of A and B and forward the unicast frames only along the needed path.
Redundant paths (the dashed links) are blocked by Spanning Tree to avoid Layer 2 loops, which would be catastrophic because the Ethernet frame has no TTL.
2026 update: the original STP (802.1D) took 30 to 50 s to converge; RSTP (802.1w, 2001) converges in seconds and MSTP (802.1s) handles groups of VLANs. In data centers STP was replaced by IP fabrics with EVPN/VXLAN.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advantages listed in 1999 are still valid: cost per port, performance and simplicity. 'Protocol independence' lost importance once IP became the only network protocol, but it is still the reason Layer 2 protocols (LLDP, STP, ARP) work across switches and not across routers.
Among the limitations, broadcast storms and the failure scope remain the main argument for segmenting with routing (VLANs plus inter-VLAN routing). The old '7 bridges and 8 networks' rule was the maximum diameter 802.1D recommended so that the STP timers would work; with RSTP and star topologies that rule is no longer applied as a hard limit, but the principle (keep the broadcast domain small) stands.
2026 update: 'bridges drop oversized packets' referred to the different MTUs of Token Ring (up to 17,914 bytes) and Ethernet (1,500); with universal Ethernet and jumbo frames the problem practically disappeared.</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router performs its function at the network layer. Unlike the bridge, it makes the forwarding decision from the destination network (IP) address, rewrites the data-link headers at every hop and takes part in a distributed algorithm to compute the paths.
Explain the phrase 'allows multiple paths': unlike STP, which blocks redundant links, IP routing uses all the links and can even load-balance across equal-cost paths (ECMP).</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ISO terminology: end systems (the hosts) implement all the layers; intermediate systems (the routers) implement only up to the network layer. The transport connection (TCP) is end to end and crosses the routers without being interpreted by them.
This explains why reliability (retransmission, flow control) is the hosts' responsibility, and why a router may drop packets under congestion: TCP at the endpoints will notice and react.</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original diagram showed a 1999 router: a hardware buffer per interface, a software buffer, the routing table, the ARP cache and a hold queue. The 2026 version separates control plane and data plane: the control plane (CPU) runs the routing protocols and builds the RIB (routing table); from it derives the FIB, the compact table the data plane (ASIC or optimized software) uses to forward at line rate. The adjacency table (ARP/ND) supplies ready-made data-link headers.
Step by step: the frame arrives, the data-link header is removed, the IP packet is validated (checksum, TTL), the FIB is consulted by longest prefix, the TTL is decremented, a new data-link header is built and the frame is queued on the egress interface (where QoS policies act).</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 with the switch slide. The router's main advantage is bounding the broadcast and failure domain; its main historical disadvantage was performance, because in 1999 routing was done in software on a general-purpose CPU. Today Layer 3 switches and core routers forward in ASIC at line rate, so the throughput argument has practically vanished; what remains is configuration complexity and cost.
'Protocol dependence' also stopped being a practical problem: a modern router only needs to handle IPv4 and IPv6 (dual stack).</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protocol is 'routable' when it has a network layer with hierarchical logical addressing (network + node), letting routers forward its packets between different links. In 1999 this mattered because corporate networks carried several protocols at once; the routers of the day (Cabletron, Cisco) routed IP, IPX, AppleTalk and DECnet simultaneously.
In 2026 the list shrank to IPv4 and IPv6. The nonroutable protocols (NetBIOS/NetBEUI, SNA, LAT, MOP) either disappeared or were encapsulated over IP (NetBIOS over TCP/IP, RFC 1001/1002; SNA over DLSw or Enterprise Extender). The concept, however, is still useful: Layer 2 protocols such as ARP, STP and LLDP stay confined to the link and do not cross routers.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address spaces coexist in every internetwork: the data-link address (MAC, 48 bits on Ethernet and Wi-Fi), which identifies the interface within a link and comes burned in by the manufacturer (or is locally assigned), and the network address (IP), logical and hierarchical, which identifies the system across the whole internetwork and is assigned by the administrator or by DHCP/SLAAC.
The network address has two components: the network part (prefix), which the router uses to decide the next hop, and the node (host) part, which identifies the interface within that network. The mapping between the two spaces is done by ARP (IPv4) or Neighbor Discovery (IPv6).</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 the diagram top to bottom on the sender and bottom to top on the receiver: the transport layer hands a segment to the network layer, which adds the IP header and forms the packet (datagram); the data-link layer encapsulates the packet in a frame with a header (MACs and EtherType) and a trailer (FCS); the physical layer transmits the bits.
In the original Ethernet and in IEEE 802.3 with LLC/SNAP there was an LLC sublayer between the network and MAC layers (the 1999 slide showed LLC-PDU and MAC-PDU). Today practically all IP over Ethernet uses the Ethernet II (DIX) format with an EtherType field (0x0800 for IPv4, 0x86DD for IPv6), without LLC; the LLC sublayer survives in Wi-Fi (802.11 uses LLC/SNAP).</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Ethernet II frame carries: preamble (7 bytes) and start frame delimiter (SFD, 1 byte), destination MAC, source MAC, EtherType (2 bytes) and a data field of 46 to 1,500 bytes, followed by the FCS (CRC-32). Inside the data field goes the IP packet: a 20-byte header (without options) and a payload of up to 65,535 bytes in total, which forces fragmentation whenever the packet exceeds the 1,500-byte MTU.
The IPv4 header is detailed in Module 2. Note already that the Type of Service (ToS) field of the original slide was redefined as DSCP + ECN (RFC 2474 and RFC 3168).</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question: how does a router discover every network and subnet in an internetwork? Two methods: manual configuration (static routes) or automatic distribution by a distributed adaptive (dynamic) routing protocol. In practice both are used: static routes for leaf networks and the default route; dynamic protocols for the core.
The next slides walk through: static routing, dynamic routing, distance vector (with its problems and fixes) and link state.</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routing information is precomputed by the administrator and entered manually. If the topology changes, someone must recompute and reconfigure. That is why static routing does not scale to large, dynamic internetworks, yet it is still the right choice for stub (leaf) networks, which have a single way out.
Diagram example: network A sits behind R2, with a single link to R1. On R2 a default route pointing to R1 is enough; on R1 a static route to network A via R2 is enough. No dynamic protocol needs to run on that link.
2026 update: static routes can be conditioned on reachability checks (IP SLA, BFD) and are widely used at Internet edges and in public clouds (VPC route tables).</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Routers dynamically sense their local environment (active interfaces, neighbors) and exchange that information among themselves in a distributed fashion, with no central controller. Together they run a distributed algorithm that determines the optimal route between any two stations.
Two families dominate the interior protocols: distance vector (each router tells its neighbors 'how far I am from each destination') and link state (each router tells everyone 'these are my links and their costs', and each one computes the complete map). BGP, used between autonomous systems, is a path vector: it advertises the list of ASs traversed.</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router keeps, for every known destination, the distance (metric) and the neighbor through which it is reached (the vector). Periodically it sends its whole table to its direct neighbors (RIP: every 30 s). On receiving an update from a neighbor, the router updates its table when: (1) the destination was unknown; (2) the new route is shorter than the known one; (3) the current route already goes through that neighbor and the advertised distance changed (up or down), in which case the change is accepted even if it is worse.
The third case is what lets the news that a destination got worse or went down propagate, and it is also the entry point of the count-to-infinity problem, shown next.</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metric is the way to measure the 'distance' between source and destination. Hop count (RIP) is the simplest, but it ignores link capacity: in the diagram, the two-hop path over 1 Gbps links is better than one hop over a 2 Mbps link. That is why EIGRP uses bandwidth and delay, and OSPF/IS-IS use an administrative cost derived from bandwidth.
2026 update: the original speeds (56 kbps, 1.544 Mbps T1, 10 Mbps) were replaced by current values, but the lesson is the same.</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Initial scenario: three routers in a row; R1 is directly connected to network A (metric 0 or 1, depending on the protocol), R2 reaches A via R1 (metric 1) and R3 via R2 (metric 2). Everyone periodically advertises their tables to their neighbors: R1 says 'A: 0', R2 says 'A: 1', R3 says 'A: 2'. With advertisements in every direction (no split horizon), R2 also receives from R3 that 'A is at 2 via R3', which it ignores for now because its current route (1 via R1) is better.</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link from R1 to network A goes down. R1 marks A as unreachable (infinite metric, 16 in RIP). Before R1 advertises that, R2 receives (or already had) from R3 the advertisement 'A: 2'. Having lost its route via R1 (or receiving 'A: 16' from R1), R2 accepts R3's route: 'A: 3 via R3'. But R3 reached A via R2! A loop has formed: packets for A go R2 → R3 → R2 → R3 until the TTL expires.
Worse: in the following updates, R2 advertises 'A: 3' to R3, which moves to 'A: 4 via R2', which advertises 'A: 4' to R2, which goes to 5, and so on until the metric reaches infinity (16 in RIP, which is why the limit is so low). This is count to infinity; with updates every 30 s, it can take minutes.</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Rule: never advertise a route back out the interface you learned it from. In the three-routers-in-a-row example, router B learned 10.0 and 20.0 from A, so it does not advertise them back to A; it learned 40.0 from C, so it does not advertise it to C. R3 would therefore never tell R2 'A: 2', and the loop of the previous slide never forms.
The diagram shows what each router advertises in each direction with simple split horizon. Note that split horizon solves loops between two direct neighbors, but not loops with three or more routers in a ring; that is why it is combined with hold-down and triggered updates.
Addresses updated to the private range 172.16.0.0/12 (RFC 1918); the original used 134.141.x.0, a block that belonged to Cabletron at the time.</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more aggressive variant: instead of omitting the route learned on an interface, the router advertises it back out that interface with an infinite metric (16 in RIP). B tells A: '10.0 and 20.0 are unreachable through me', making it explicit that A must not use B to reach them, even if A loses its route.
The cost is larger updates (every route is advertised on every interface). The benefit is breaking loops faster, including some that simple split horizon does not prevent.</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receiving the information that a network became unreachable, the router enters hold-down for that destination: for a fixed time (180 s in Cisco's RIP) it ignores advertisements claiming the network is back with an equal or worse metric, accepting only better advertisements or ones from the original neighbor. The idea is to wait long enough for the news of the failure to reach everyone, avoiding the acceptance of stale information still circulating.
Side effect: the convergence of a route that really came back is delayed by the same amount. That is why modern protocols prefer mechanisms that do not depend on long timers (EIGRP with DUAL, link state with SPF).</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Instead of waiting for the next periodic advertisement (30 s in RIP), the router sends an update immediately whenever its table changes, containing only the routes that changed. This speeds up the propagation of bad news and shrinks the window during which stale information can cause loops. Combined, the four techniques (split horizon, poison reverse, hold-down and triggered updates) make RIP usable in small networks.
In EIGRP every update is triggered and there are no periodic table advertisements: the adjacency is kept by Hello packets and information is exchanged reliably (RTP).</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routers in a row (A, B, C, D) interconnect five networks (1 to 5). Before any exchange of information, each router knows only the directly connected networks (DC, metric 1 by the convention of this example). The next four slides show the tables after each update cycle, with simple split horizon active.
Ask the students to predict the contents of the tables before advancing each slide.</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exchange of advertisements, with simple split horizon. A receives network 3 from B (metric 2 via B); network 2, which both have as directly connected, stays at metric 1 in each. B receives network 1 from A and network 4 from C; C receives network 2 from B and network 5 from D; D receives network 3 from C. Each router now knows the networks one neighbor away.
The new entries of each cycle are highlighted (in the 1999 original they were marked in blue).</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second periodic update, B advertises networks 3 and 4 to A (A already had 3; it adds 4 at metric 3 via B); C advertises network 5 to B (metric 3 via C); B advertises network 1 to C (metric 3 via B); C advertises network 2 to D (metric 3 via C). Note that A and D, at the ends, still do not know the whole topology: A is missing network 5 and D is missing network 1.</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third exchange, A learns network 5 (metric 4 via B) and D learns network 1 (metric 4 via C). Now every table contains all five networks: the network converged in three iterations. In general, a network with a diameter of N hops needs N-1 update cycles to converge, which, with RIP's 30 s period, can mean minutes. That slowness is the motivation for triggered updates and for link-state protocols.</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responsibilities of each router: (1) discover its neighbors and learn their names (identifiers), usually by Hello packets; (2) build a link-state packet (LSA, Link State Advertisement, or LSP in IS-IS) with the list of neighbors and the cost of each link; (3) flood the LSA to every router in the area, each one keeping the most recent LSA from each originator, forming an identical database everywhere; (4) with the complete map, compute the routes to each destination with the SPF algorithm (Dijkstra), with itself as the root.</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essential difference from distance vector: a link-state router never sends 'lists of destinations with distances'. It does only two things: actively tests the state of its neighbors (Hello) and propagates periodically (and immediately on every change) the description of its own links. On receiving an LSA, it updates the map by marking links up or down; on every change it recomputes the routes with Dijkstra.
In OSPF the LSA is also re-sent every 30 minutes (LSRefreshTime) and expires after 60 minutes (MaxAge), which keeps the database consistent even without changes.</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advantages: (1) each router computes the routes independently from the same raw topology data, instead of trusting the neighbor's arithmetic; (2) it converges faster, because a router can recognize a new LSA and forward it even before recomputing its routes, so the news spreads at flooding speed; (3) it scales better, because each LSA carries only the direct connections of one router (small, stable information), and areas limit the scope of flooding.
Costs: more memory (LSDB) and CPU (SPF), and more careful configuration (areas). On 2026 hardware those costs are irrelevant for networks of thousands of routers.</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1999 there were three interior link-state protocols: OSPF (IETF, for IP; then RFC 1247, today RFC 2328 for OSPFv2 and RFC 5340 for OSPFv3), IS-IS (ISO 10589, designed at Digital for DECnet Phase V and extended to IP by RFC 1195) and NLSP (Novell, for IPX). NLSP died with IPX. OSPF and IS-IS remain the market's two link-state IGPs: OSPF dominates in enterprise networks; IS-IS is widely used by service providers and in large data centers, thanks to its independence from IP and its extensibility (TLVs), which also made it the base of Segment Routing.</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Classic definition (RFC 1930): a set of routers and networks under a common administration, with a single, coherent routing policy toward the outside. Inside the AS runs an IGP (OSPF, IS-IS, EIGRP, RIP); between ASs runs the Internet's de facto EGP, BGP-4. Each public AS receives a number (ASN) assigned by the regional registries (in Brazil, NIC.br/Registro.br together with LACNIC; in the US, ARIN).
2026 update: ASNs were 16 bits (up to 65,535); since RFC 4893 (2007), consolidated in RFC 6793 (2012), they are 32 bits. Private ranges: 64512 to 65534 and 4,200,000,000 to 4,294,967,294 (RFC 6996). Examples: AS 2 (UDEL), AS 15169 (Google), AS 28573 (Claro Brazil).</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key points before starting Module 2. Suggested check questions: (1) why is a Layer 2 loop worse than a Layer 3 loop? (TTL); (2) what information does a distance-vector router send to its neighbors, and a link-state one? (3) name the four techniques that mitigate count to infinity; (4) what is an autonomous system and which protocol runs between them?</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Module 2 divider. It is the longest module: about 120 slides. Suggested pacing: addressing and subnetting in the first half of day 1; ARP and the complete transfer example at the end of day 1; routing protocols on the morning of day 2; IPv6, multicast, MPLS and VRRP in the afternoon.</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Original objectives kept, with updated terminology: 'IPng' became IPv6; 'IGRP' became EIGRP; and we added IS-IS, BGP-4 and the modern IPv6 mechanisms (Neighbor Discovery, SLAAC).</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half of the objectives. Note that the last group, which in 1999 was called 'new IP technologies', includes topics that are production standards today (IPv6, MPLS, VRRP) and one that stayed a niche (RSVP).</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TCP/IP came out of a project funded by ARPA/DARPA of the US Department of Defense; the seminal paper by Cerf and Kahn is from 1974, the IP (RFC 791) and TCP (RFC 793) specifications are from September 1981, and the ARPANET switched to TCP/IP on January 1, 1983. The specifications are published as RFCs (Requests for Comments), public documents maintained by the RFC Editor; standardization is done by the IETF (since 1986) and the numbers (ports, protocols, addresses) are administered by IANA.
2026 update: the TCP specification was consolidated in 2022 in RFC 9293, which replaces RFC 793 and dozens of updates. The TCP/IP suite does not define only Layers 3 and 4: it includes applications (DNS, HTTP, SMTP, SSH...) and auxiliary protocols (ICMP, ARP, DHCP).</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TCP/IP stack has four layers (RFC 1122): application, transport, Internet and network interface (link). Many courses show five, separating physical from data link. The seven-layer OSI model is useful as vocabulary: OSI Layers 5 to 7 correspond to the TCP/IP application layer; OSI Layer 3 is the Internet layer; Layers 2 and 1 form the network interface.
The media access protocols listed in the original (Ethernet, Token Ring, FDDI) were updated: today, Ethernet, Wi-Fi and WAN links of every kind.</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original slide listed WWW, file transfer (TFTP, FTP, NFS), e-mail (SMTP), remote login (Telnet, rlogin) and management (SNMP). In 2026: the Web uses HTTPS (HTTP/1.1, HTTP/2 and HTTP/3 over QUIC) almost exclusively; cleartext Telnet, rlogin and FTP were replaced by SSH, SFTP and HTTPS; DNS gained DNSSEC and encrypted transports (DoT, DoH); e-mail uses submission on port 587 with STARTTLS/TLS and IMAPS.
Highlight: TLS is not a formal OSI layer, but it sits between application and transport; most application protocols run over TLS today.</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TCP (RFC 9293) offers a reliable, ordered byte stream with flow and congestion control, connection oriented (three-way handshake). UDP (RFC 768) offers connectionless datagrams with no guarantees and a minimal 8-byte overhead: ideal for DNS, voice, video, games and for protocols that implement their own control. The relevant newcomer since 1999 is QUIC (RFC 9000, 2021), a transport over UDP with integrated TLS 1.3 encryption, stream multiplexing without head-of-line blocking and connection establishment in 0 or 1 RTT; it is the base of HTTP/3. SCTP (RFC 9260) is used in telephony signaling and mobile networks.</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original listed IP, ARP, RARP and ICMP. Update: IPv4 (RFC 791) and IPv6 (RFC 8200) coexist in dual stack; ICMP (RFC 792) and ICMPv6 (RFC 4443) handle diagnostics and error signaling, and ICMPv6 also carries Neighbor Discovery (ND, RFC 4861), which replaces ARP in IPv6; IGMP (RFC 3376) and MLD (RFC 3810) manage multicast groups; IPsec (AH, ESP) protects packets. RARP (RFC 903) was replaced by BOOTP and then DHCP. ARP, although listed in the Internet layer for convenience, operates between Layers 2 and 3: it is encapsulated directly in Ethernet frames (EtherType 0x0806), not in IP.</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fields: Version (4); IHL, header length in 32-bit words (5 = 20 bytes, up to 15 = 60 bytes with options); DSCP and ECN, the former 'Type of Service' (RFC 2474 and RFC 3168), used for QoS and congestion notification; Total Length in bytes (maximum 65,535); Identification, Flags (DF: don't fragment; MF: more fragments) and Offset, used in fragmentation; TTL, decremented by every router and which, on reaching zero, causes a drop and an ICMP Time Exceeded (the basis of traceroute); Protocol, which identifies the payload (next slide); Checksum, of the header only; source and destination addresses; options (rare and frequently blocked).
Practical note: fragmentation is avoided with Path MTU Discovery (RFC 1191) by setting DF; in IPv6 routers never fragment.</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Protocol field (IPv4) or Next Header (IPv6) tells the Internet layer whom to hand the data to: 6 for TCP, 17 for UDP, 1 for ICMP and so on. It is the first stage of demultiplexing; the second is the port, inside the TCP/UDP segment. The values are administered by IANA in the 'Protocol Numbers' registry (RFC 1700 from 1994, cited in the original, was replaced by the online registries, RFC 3232).
Draw attention to 41 (IPv6 encapsulated in IPv4, used in 6in4 tunnels), 47 (GRE), 50 and 51 (IPsec), 58 (ICMPv6), 88 (EIGRP), 89 (OSPF), 103 (PIM), 112 (VRRP) and 132 (SCTP), all seen throughout the course.</a:t>
            </a:r>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TCP and UDP (and also SCTP and QUIC) use 16-bit ports to tell applications apart on the same host. RFC 6335 defines three ranges: system ports (0 to 1023, the 'well-known' ones), registered user ports (1024 to 49151) and dynamic or ephemeral ports (49152 to 65535), used on the client side. The official registry is IANA's 'Service Name and Transport Protocol Port Number Registry', which replaced RFC 1060 cited in the original (later RFC 1700).
A socket is identified by the 5-tuple: protocol, source IP, source port, destination IP, destination port; that is what NAT, firewalls and load balancers track.</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 the frame from the bottom up: (1) the interface checks the FCS and the destination MAC (its own, broadcast or a subscribed multicast) and uses the EtherType to hand the payload to the right protocol (0x0800 IPv4, 0x86DD IPv6, 0x0806 ARP, 0x8100 802.1Q, 0x8847 MPLS); (2) the IP layer validates the header and uses the Protocol field to deliver to TCP, UDP, ICMP, etc.; (3) the transport uses the destination port to deliver to the right application (DNS on 53, SSH on 22). In 1999 the Type/SNAP ID field played the EtherType role; the original diagram showed Telnet 23, FTP 21, DNS 53 and TFTP 69.</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Basic tool for subnetting: each octet has 8 bits with weights 128, 64, 32, 16, 8, 4, 2 and 1. To convert 172 to binary, subtract the largest weights that fit: 172 - 128 = 44; 44 - 32 = 12; 12 - 8 = 4; 4 - 4 = 0, so bits 128, 32, 8 and 4 are on: 10101100. The sum of all weights is 255, the largest value of an octet. Ask the students to convert 192, 224, 240, 248, 252, 254 and 255 (the values that appear in masks) and to memorize that each one adds a 1 bit on the left.</a:t>
            </a:r>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IPv4 interface has a 32-bit address, written as four decimal numbers separated by dots (dotted-decimal notation), each representing one octet. When IP was standardized in 1981 the address had two parts, network and host; the network part was assigned by the numbering authorities (today IANA → RIRs → providers → organizations) and the host part by the network administrator. The original example, 134.141.20.10, was a real Cabletron address; we use 172.16.20.10, from the RFC 1918 private range.</a:t>
            </a:r>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Originally there were three classes of networks, A, B and C, recognized by the first bits of the first octet (the first-octet rule): class A, leading bit 0, 7 network bits and 24 host bits (1 to 126; 0 and 127 reserved); class B, bits 10, 14 network bits and 16 host bits (128 to 191); class C, bits 110, 21 network bits and 8 host bits (192 to 223). Class D (1110, 224 to 239) was defined later for multicast (RFC 1112) and class E (1111, 240 to 255) stayed reserved.
The scheme was abandoned in 1993 in favor of CIDR (RFC 1519, today RFC 4632) because it wasted addresses (a class B for a company with 300 hosts) and made the Internet routing table explode with class C networks. The terms 'class A/B/C' survive only as jargon and in certification exams; modern equipment is classless by default.</a:t>
            </a:r>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CIDR (Classless Inter-Domain Routing), the boundary between network and host is given explicitly by the prefix length (/n = n network bits), equivalent to a mask of n contiguous 1 bits. This allows allocating blocks of the right size (172.16.20.0/23 for 510 hosts, instead of a class B) and aggregating (summarizing) several prefixes into a single routing advertisement, shrinking the Internet tables (supernetting). In 2026 the global IPv4 table has about one million prefixes; without CIDR it would be unmanageable.
VLSM (Variable Length Subnet Mask) is the same principle applied inside an organization: subnets of different sizes according to need. Classful protocols (RIPv1, IGRP) do not carry a mask and do not support VLSM; every modern protocol (RIPv2, EIGRP, OSPF, IS-IS, BGP-4) is classless.</a:t>
            </a:r>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original listed four cases: 0.0.0.0 ('this host on this network', source only, e.g., a DHCP client), 255.255.255.255 (limited broadcast, destination only, does not cross routers), directed broadcast (all host bits set to 1, e.g., 172.16.20.255/24) and 127.x.y.z (loopback, never leaves the host). The list grew: private addresses (RFC 1918) used with NAT; shared address space 100.64.0.0/10 for provider CGNAT (RFC 6598); link-local 169.254.0.0/16 (APIPA, RFC 3927); documentation blocks (RFC 5737), which we use in this course; multicast 224.0.0.0/4; and the former class E 240.0.0.0/4, still not usable on the Internet. The consolidated registry is RFC 6890 and IANA's 'Special-Purpose Address Registry'.</a:t>
            </a:r>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1984/1985 (RFC 917 and RFC 950, Internet Standard Subnetting Procedure) a third level was added to the address structure: the subnet. The organization receives a prefix (back then, a class network) and borrows bits from the host part to number its internal subnets, one per link. To the rest of the Internet the network is still a single one; internally the routers distinguish the subnets. The subnet field can have any size (RFC 950 asked for at least 2 bits; today, with CIDR, any value), and it is defined by a 32-bit mask.</a:t>
            </a:r>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mask is a 32-bit pattern with 1s in the network and subnet positions and 0s in the host positions. The fundamental operation is the comparison under mask: a bitwise AND between the address and the mask; every address bit whose mask bit is 0 is zeroed, and the result is the subnet identifier, which is compared with that of the route or of the host itself. The current specification requires contiguous masks (all 1s on the left); noncontiguous masks were allowed in RFC 950 but were never practical and have been forbidden since RFC 1519.
This operation is executed by every host when sending a packet (local or remote?) and by every router when consulting its table (longest prefix match).</a:t>
            </a:r>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Host 172.16.128.2 with mask 255.255.255.0 (/24). Write address and mask in binary, AND column by column and convert back: 172.16.128.0. That is the subnet identifier. The 'network' in the old sense (class B) would be 172.16.0.0; the subnet, 172.16.128.0. With CIDR we simply say the host belongs to prefix 172.16.128.0/24.
The original used 134.141.128.2; the logic is identical.</a:t>
            </a:r>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diagram shows an autonomous system that received the prefix 172.16.0.0/16 and divided it into /24 subnets, one per link: 172.16.10.0/24, .20.0, .30.0, .40.0 and .50.0. To the Internet only the aggregate 172.16.0.0/16 is advertised (in this example, being private, it would not even be advertised; imagine a public block). Internally, the routers exchange the subnets through the IGP. Every router interface gets an address in the subnet of the link it is attached to; by convention the first or the last usable address.</a:t>
            </a:r>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links joined by a router: 172.16.128.0/24 on interface E0 (172.16.128.1) and 172.16.64.0/24 on E1 (172.16.64.1). The hosts on each side get addresses in their subnet and use the router's address as default gateway. The breakdown of address 172.16.128.2 shows the three levels: network 172.16, subnet 128, host 2.
Question for the class: can host 172.16.128.2 talk directly to 172.16.64.2? No: the comparison under mask yields different subnets, so the packet goes to the gateway (next slides).</a:t>
            </a:r>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Within each subnet, the address with all host bits set to 1 is the directed broadcast of that subnet (172.16.128.255 for 172.16.128.0/24) and the address with all host bits set to 0 identifies the subnet itself; neither can be assigned to a host. That is why the number of usable hosts is 2^(host bits) - 2.
Two important updates: (1) RFC 950 recommended not using the first ('subnet zero') and the last ('all-ones') subnets of a block; that fell with CIDR (RFC 1878) and all modern equipment uses them; (2) RFC 3021 (2000) allows /31 on point-to-point links, with two addresses and no broadcast, doubling the efficiency versus /30; and /32 is used for loopbacks.</a:t>
            </a:r>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number of subnet bits does not fall on an octet boundary, you must work in binary. Example: 203.0.113.77 with mask 255.255.255.248 (/29): the last octet 77 = 01001101; the mask 248 = 11111000 keeps the first five bits (01001 = 72) and zeroes the three host bits. So the subnet is 203.0.113.72/29, the hosts go from .73 to .78 and the broadcast is .79. The 'step' between /29 subnets is 256 - 248 = 8: .0, .8, .16, ..., .72, .80.
The original used 197.129.59.77 with five subnet bits on a class C; the arithmetic is the same. With VLSM, a /24 block can be split into subnets of different sizes, as the next slide shows.</a:t>
            </a:r>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exercise: split 172.16.20.0/24 to serve a network of 100 users, one of 50 servers, one of 25 management devices, one of 10 printers and four point-to-point links. Golden rule of VLSM: allocate from the largest to the smallest subnet, always on boundaries aligned to the block size. 172.16.20.252/30 is left over and, if the links use /31, even more space.
Ask the students to redo the plan with /31 on the links (RFC 3021) and to discuss where to place the gateway address in each subnet.</a:t>
            </a:r>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part follows the original slide by slide: host communication, route determination, local and remote destinations, gateway lookup, and then ARP in three scenarios (local host, remote host, Proxy ARP). We close with a complete data-transfer example across two routers.</a:t>
            </a:r>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IP communication starts with two steps on the source host: (1) route determination: is the destination local (same link) or remote (behind a router)? If remote, what is the next hop? (2) address resolution: what is the MAC of the destination (if local) or of the next hop (if remote)? These steps always happen, on every operating system and in every topology, even when the administrator never thought about them; they are the basis for troubleshooting 'I can't ping'.</a:t>
            </a:r>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step is deciding whether the destination IP is local or remote. Local destination: it is within the same prefix (network or subnet) as the source host; remote destination: it is outside that prefix. The host uses three pieces of information: its own IP address, its mask (prefix) and the destination IP address. It applies the mask to both addresses (comparison under mask) and compares the results.
Note for 2026: modern hosts do this by consulting their route table with longest prefix match, which is equivalent to the comparison under mask when there is only the connected-subnet route and the default route.</a:t>
            </a:r>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flowchart from the original: IF (destination IP AND source mask) = (source IP AND source mask) THEN the destination is on the same physical link and the source can send directly; ELSE the source consults its route table to find the next hop (gateway) and sends the packets to it. In both cases, the next step is address resolution (ARP) for the chosen IP: the destination or the gateway.</a:t>
            </a:r>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172.16.128.7, mask 255.255.255.0, destination 172.16.128.2. AND of the destination with the mask: 172.16.128.0; AND of the source with the mask: 172.16.128.0. Equal results, so the destination is local. Repeat with destination 172.16.64.2: the AND gives 172.16.64.0, different from 172.16.128.0, so remote. The original used 134.141.128.x.</a:t>
            </a:r>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destination network and the source network are the same, communication happens without a router: the frames are transmitted directly on the link both stations are attached to. The host moves immediately to the address resolution phase to obtain the destination's MAC. Note that 'same link' today means, in practice, 'same VLAN': Layer 2 switches between the stations are transparent.</a:t>
            </a:r>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source determines that the destination is remote, there is an intermediate step before address resolution: the next-hop gateway lookup. It determines which router the source will use to forward packets to the remote network. Only then does the source ARP, and it ARPs for the gateway, not for the destination.</a:t>
            </a:r>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 station consults its route table to determine the next hop for the remote network. A host's table may be built from static routes, from the default gateway (received by DHCP or RA) or, on servers and routers, from dynamic protocols. The result is the IP address of a directly connected router (on the same link) able to forward toward the destination. The lookup follows the longest-prefix rule: among all routes matching the destination, the most specific wins; the default route (/0) matches everything and wins last.</a:t>
            </a:r>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Intermediate summary. The source host has determined (1) whether the destination is local or remote and (2), if remote, the logical address of the next hop. It has all the network-layer information. What is missing is the data-link-layer information: the MAC of the destination or of the gateway. That is where ARP comes in.</a:t>
            </a:r>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Whether the destination is direct or the gateway, transmission on the link is always MAC to MAC. The source must resolve the MAC corresponding to the chosen IP before transmitting. IP uses ARP (Address Resolution Protocol, RFC 826, 1982) to obtain the IP → MAC mapping: it sends a question in broadcast ('who has IP X?') and the owner answers in unicast with its MAC. Every host keeps an ARP cache with the learned mappings, so it does not have to ask for every packet.
ARP is encapsulated directly in Ethernet (EtherType 0x0806), not in IP, and only works within the link: routers do not forward ARP. In IPv6 the role belongs to Neighbor Discovery (ND, RFC 4861), using ICMPv6 and multicast.</a:t>
            </a:r>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Host A (172.16.10.1/24) has never communicated with host B (172.16.10.200/24) and wants to open an SSH session to it. (The original used Telnet; SSH is the modern equivalent.) A's TCP/IP stack runs the route determination logic to find out whether B is local or remote. Point out that, from ARP's point of view, the application hardly matters: the process is the same for any IP packet.</a:t>
            </a:r>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AND of the destination IP and of the source IP with A's mask gives the same result, 172.16.10.0: B is local. A looks in its ARP cache for the mapping of 172.16.10.200, but the cache is empty (or the entry expired). A needs to ask the network.</a:t>
            </a:r>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transmits an ARP Request encapsulated in an Ethernet frame with a broadcast destination (FF-FF-FF-FF-FF-FF) and EtherType 0x0806. Every station on the link (on the VLAN) receives the frame and hands its contents to the ARP software, which compares the 'target IP' with its own. On a VLAN with hundreds of hosts, every ARP Request interrupts all of them: that is why large broadcast domains cost CPU on every station.</a:t>
            </a:r>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ARP format (28 bytes for Ethernet/IPv4): hardware type (1 = Ethernet), protocol type (0x0800 = IPv4), hardware address length (6) and protocol address length (4), operation (1 = request, 2 = reply), sender MAC and IP, target MAC and IP. In the request, the target MAC is unknown (filled with zeros). The Ethernet frame carrying it has a broadcast destination, source = A's MAC and EtherType 0x0806; the data field is padded up to 46 bytes.</a:t>
            </a:r>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B's MAC layer hands the ARP Request to the ARP software in B's IP stack. ARP recognizes the target IP (172.16.10.200) as its own. The other stations (C) silently discard the request, because the target IP is not theirs. B then builds an ARP Reply and hands it to the MAC layer for transmission. Many implementations take the opportunity to record A's IP/MAC pair in B's cache, since they will probably answer A right away.</a:t>
            </a:r>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B's ARP software sends the reply to A, providing B's MAC. The reply is unicast: an Ethernet frame from MAC B to MAC A (B learned A's MAC from the request itself). Depending on the stack, B also stores A's mapping in its ARP cache, avoiding an ARP Request in the reverse direction when answering the SSH session.</a:t>
            </a:r>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reply, the operation is 2 and the sender and target fields are filled with B's data (sender) and A's data (target). The Ethernet frame is unicast: destination = A's MAC, source = B's MAC, EtherType 0x0806. On receiving it, A installs the entry 172.16.10.200 → 00-00-5E-00-53-0B in its cache.</a:t>
            </a:r>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receiving the ARP Reply, A's ARP process installs B's entry in the cache. A's stack now has everything it needs: the destination IP (network layer) and the destination MAC (data link layer). The SSH segment that was queued is encapsulated and transmitted; the next packets use the cache, with no new ARP, until the entry expires.</a:t>
            </a:r>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intent (A wants SSH to B), but now B is on another subnet: A is 172.16.10.1/24 and B is 172.16.100.1/24. A is configured with the subnet mask (/24) and with a default gateway, router R1 (172.16.10.254). The default gateway provides A with a next hop for every destination outside its local segment.</a:t>
            </a:r>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the route determination logic, A concludes that B is remote: 172.16.100.1 AND /24 = 172.16.100.0, different from 172.16.10.0. A must then perform the next-hop lookup to find a router able to reach the remote subnet.</a:t>
            </a:r>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default gateway configuration created a default route entry in A's route table (0.0.0.0/0 via 172.16.10.254). A's stack believes R1 is the next hop for ALL remote destinations. Essential consequence: A ARPs for R1's local interface (172.16.10.254), not for B. An ARP for B would never be answered, since the broadcast does not cross R1.</a:t>
            </a:r>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the MAC of R1's local interface is resolved, A's communication with B goes, at the data link layer, through the router's interface: frames from MAC A to MAC R1, carrying IP packets from 172.16.10.1 to 172.16.100.1. R1 receives the frames, discards the Ethernet header and routes by the destination network address. On B's link, R1 does its own ARP for B. A's cache will hold R1; R1's will hold A and B.</a:t>
            </a:r>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Proxy ARP (RFC 1027) is an extension of ARP that routers can run: answering ARP requests on behalf of hosts on other subnets. It was created to minimize the routing knowledge hosts needed in a subnetted network: hosts configured with the 'natural' mask (no subnets, no gateway) think everyone is on the same link and ARP for any destination; the router answers with its own MAC and forwards the traffic. Today it is rarely necessary (DHCP delivers mask and gateway), but it still exists in a few scenarios and is a classic source of strange behavior when left enabled without need.</a:t>
            </a:r>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Host A has address 172.16.10.1 with the natural mask 255.255.0.0 (/16) and no gateway. It wants to open SSH to B (172.16.100.1), which is actually on another /24 subnet behind R1. By the route determination logic, with the /16 mask, A is 'fooled': 172.16.100.1 AND /16 = 172.16.0.0 = 172.16.10.1 AND /16; A concludes B is local and ARPs for B, as it would for any host on network 172.16.0.0.</a:t>
            </a:r>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R1's interface on A's link receives the ARP Request broadcast. Normally the router would discard it, since the target IP is not its own. With Proxy ARP enabled on the interface, the proxy process consults R1's route table: there is a route to 172.16.100.1 (subnet 172.16.100.0/24 is connected to the other interface) and it does not leave through the same interface the request arrived on. Therefore R1 can serve as the next hop for A.</a:t>
            </a:r>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R1 sends an ARP Reply to A placing the MAC of its own interface in place of B's MAC. A, believing the network is flat, receives the reply as if it came from B and records '172.16.100.1 → MAC R1' in its cache. From then on, A's frames to B go to R1, which routes them normally. Over time, A's cache accumulates several remote IPs mapped to R1's same MAC: the classic signature of Proxy ARP in action, useful in troubleshooting.</a:t>
            </a:r>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topics that did not exist or did not matter in 1999. (1) Gratuitous ARP: a host announces its own IP/MAC pair (request or reply with sender = target); used to detect duplicate IPs, to update caches after a NIC swap and, crucially, by VRRP/HSRP and by VM migrations, to redirect traffic to the new owner of the IP. (2) Timers: Linux considers an entry 'reachable' for about 30 s (base_reachable_time, randomized between 15 and 45 s) and then revalidates it; Cisco IOS keeps entries for 4 h; VMs and containers create many entries. (3) Security: ARP does not authenticate; cache poisoning allows traffic interception; the standard defense is Dynamic ARP Inspection with DHCP snooping on the switches. (4) IPv6 does not use ARP: Neighbor Discovery (ND, RFC 4861) uses ICMPv6 Neighbor Solicitation/Advertisement sent to a 'solicited-node' multicast, so only the stations with that suffix process the request; neighbor state is tracked (reachable, stale, probe).</a:t>
            </a:r>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Synthesis example from the original (slides 108 to 117). Follow the headers at every hop with the students: the IP packet (source and destination) does not change; the Ethernet frame (MACs) is rebuilt at every router; the TTL drops by 1 at every hop.</a:t>
            </a:r>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LANs interconnected by routers W, X, Y and Z. User A (172.16.25.22) wants to communicate with user B (172.16.27.23) through some application (SSH, HTTPS). The hosts received, via DHCP, their address, the /24 mask and the default gateway: X for A (172.16.25.1), W for B (172.16.27.1). The MACs follow the RFC 7042 documentation range; in the original they were real Cabletron (OUI 00-00-1D) and Cisco (00-00-0C) addresses.
Overview of what will happen: A determines that B is remote, looks up the default route and resolves X's MAC; X routes to W over LAN 26; W delivers to B on LAN 27. Six steps on the next slides.</a:t>
            </a:r>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Map of the six steps to be detailed: (1) A sends the initial packet to X; (2) X receives and processes the packet; (3) X forwards the packet to W (next hop); (4) W receives the packet; (5) W delivers the packet to B; (6) B receives the packet. At each step, note what changes (Ethernet header, TTL) and what does not (IP addresses, payload).</a:t>
            </a:r>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builds an IP packet destined for B (172.16.27.23). To reach B, A has to go through X: route determination says 'remote', the route table gives the default route via 172.16.25.1, and ARP (already resolved) gives X's MAC. The Ethernet frame leaves A with destination MAC = X, source MAC = A; the IP packet, with the initial TTL (64 on Linux and macOS, 128 on Windows), goes inside the frame's data field. The Layer 2 link is between A and X; the Layer 3 packet is from A to B.</a:t>
            </a:r>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 recognizes its own MAC in the frame and accepts it (frames for other MACs would be ignored by the interface). The Ethernet header is discarded; the IP packet is validated (checksum, TTL &gt; 1) and, since the destination IP is not X's, it goes to the routing software. X consults its route table for the longest prefix matching 172.16.27.23: 172.16.27.0/24, learned by a dynamic protocol (or a static route), with next hop 172.16.26.2 (W) out the LAN 26 interface. Route determination here is based on the destination network, not the host.</a:t>
            </a:r>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 knows the next hop for 172.16.27.0/24 is W (172.16.26.2), learned from periodic routing-protocol updates or a static route. X builds a new Ethernet frame on LAN 26: destination MAC = W (resolved by ARP on LAN 26, if not already cached), source MAC = X's interface on LAN 26. The original IP packet is encapsulated with no change to the addresses; only the TTL drops to 63 and the header checksum is recomputed.</a:t>
            </a:r>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 recognizes its MAC in the frame coming from X and discards all the Ethernet information. The network-layer information goes up to the routing software, which checks that the packet can be routed and looks up the route by destination prefix: 172.16.27.0/24 is directly connected to W's interface on LAN 27. Therefore, the 'next hop' is the final destination itself.</a:t>
            </a:r>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 recognizes that the packet is destined for a directly connected network. To build the frame it needs B's MAC: it consults its ARP cache and, if there is no entry, sends an ARP Request on LAN 27 for 172.16.27.23. With B's MAC, W builds the frame: destination = B, source = W's interface on LAN 27, and encapsulates the original IP packet with TTL 62.</a:t>
            </a:r>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 recognizes its MAC in the frame and copies the packet into its buffers. B's network layer verifies that the destination IP is its own and, by the Protocol field (6), hands the segment to TCP, which by the port number (22) hands it to the SSH server. B's reply to A takes the reverse path, with B doing its own route determination (A is remote → gateway W) and its own ARP for W.
Close by asking: how many ARPs happened in total? (A for X, X for W, W for B, and on the return B for W, W for X, X for A: up to six, all cached afterwards.)</a:t>
            </a:r>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original slide showed the Cisco command 'ip host name address', which maps names to IPs locally on the router (useful only to the router itself). In 2026 the topic is DNS: a hierarchical namespace (root, TLDs, domains), resolved by recursive query from the resolver configured on the host (via DHCP or RA); records A (IPv4), AAAA (IPv6), PTR (reverse), CNAME, MX, SRV, TXT; transport UDP/TCP 53, with DNS over TLS (853) and over HTTPS (443) for privacy and DNSSEC for authenticity. The hosts file (/etc/hosts, C:\Windows\System32\drivers\etc\hosts) still exists and takes precedence over DNS on most systems, which makes it useful for testing and dangerous when forgotten.</a:t>
            </a:r>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1999 the slide compared Cabletron (disabled by default, configured in the 'Port Level Setup' of the IP General Config screen) and Cisco (enabled by default on every interface configured for IP; 'no ip proxy-arp' to turn it off). Today: Cisco IOS/IOS-XE still enables Proxy ARP by default on interfaces (check with 'show ip interface'); Linux disables it by default (sysctl net.ipv4.conf.&lt;if&gt;.proxy_arp); Junos disables it by default (proxy-arp restricted or unrestricted per interface). 2026 recommendation: leave it off unless there is a documented need; DHCP delivers the correct mask and gateway to the hosts.</a:t>
            </a:r>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original covered RIP, IGRP and OSPF, with EGP and BGP on two slides. The 2026 version replaces IGRP with EIGRP, adds administrative distance, OSPFv3/IS-IS and expands BGP-4.</a:t>
            </a:r>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RIP is the most direct implementation of distance vector: every router sends its whole table to its neighbors every 30 s (v1 in broadcast, v2 in multicast 224.0.0.9), uses hop count as the metric and treats 16 hops as infinity, which limits the network diameter to 15. Timers (Cisco): update 30 s, invalid 180 s, hold-down 180 s, flush 240 s. Versions: RIPv1 (RFC 1058, 1988), classful, no mask; RIPv2 (RFC 2453, 1998), classless, with mask, next hop, authentication and multicast; RIPng (RFC 2080, 1997) for IPv6, UDP 521 and ff02::9.
Status in 2026: RIP survives in very small networks, labs and simple devices; for everything else, OSPF or EIGRP. It is still the best protocol for teaching distance vector.</a:t>
            </a:r>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RIP was not born with TCP/IP: it was developed at Xerox PARC as the routing protocol of XNS (Xerox Network Systems) in the late 1970s. The 'routed' implementation in BSD UNIX 4.2 (1983) spread it across TCP/IP years before it was formalized in RFC 1058. Novell adapted the XNS RIP for IPX; AppleTalk's RTMP and Banyan VINES' RTP were variations. All those derivatives died with their protocols; the only RIP still alive is the IP one (v2 and RIPng). The value of the slide is historical: it shows how the same Bellman-Ford idea was reused in every protocol family.</a:t>
            </a:r>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RIPv2 message (UDP 520) has a 4-byte header (command 1 = request, 2 = response; version 2) and up to 25 entries of 20 bytes. Each entry carries: address family identifier (2 = IP), route tag (to mark redistributed routes), IP address, subnet mask (the big novelty, which enables VLSM and CIDR), next hop (lets a router point to a better router on the same link) and metric (1 to 16). Authentication occupies the first entry (AFI 0xFFFF): simple password in RFC 2453, MD5 in RFC 2082 and modern cryptographic algorithms in RFC 4822. Using multicast 224.0.0.9 instead of broadcast spares the hosts that do not run RIP.</a:t>
            </a:r>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slide. When the same prefix is learned from different sources (static, OSPF, EIGRP, BGP...), the metrics are not comparable (hops versus cost versus bandwidth). The router uses administrative distance (AD): a trustworthiness value per source; the lowest wins and only that route goes into the routing table. The metric only breaks ties among routes from the same source. The values in the table are Cisco's defaults and widely copied; Junos uses 'route preference' with a different scale (direct 0, static 5, OSPF 10, IS-IS 15/18, RIP 100, OSPF external 150, BGP 170).
AD is also the tool for floating static routes (backup): a static route with AD 250 only enters the table if the dynamic route disappears.</a:t>
            </a:r>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IGRP (Interior Gateway Routing Protocol) was created by Cisco in the mid-1980s to overcome RIP's limitations, mainly the 15-hop maximum, using distance vector with a composite metric (delay, bandwidth, reliability and load) and multipath. It was classful and proprietary; Cisco removed it from IOS in 2005. Its successor, EIGRP (1992), kept the composite metric (multiplied by 256) and added the DUAL algorithm, which guarantees loop freedom and fast convergence without hold-down, triggered-only reliable updates (RTP), support for VLSM/CIDR, IPv6 and unequal-cost multipath. In 2016 Cisco published the specification as RFC 7868 (informational), allowing third-party implementations, but in practice EIGRP remains a Cisco-network protocol; OSPF is the multivendor choice.
The original mentioned using IGRP to route ISO CLNP; that was Cisco specific and fell out of use.</a:t>
            </a:r>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compare two routes to the same destination, EIGRP computes a composite metric that can be understood as an expression of the total transmission delay. The full formula combines bandwidth (B), delay (D), reliability (R) and load (L) with weights K1 to K5 the administrator may adjust; by default K1 = K3 = 1 and K2 = K4 = K5 = 0, so only bandwidth and delay count, and reliability is not considered (as was already the case in IGRP). Bandwidth = 10^7 divided by the lowest bandwidth on the path in kbps; delay = the sum of the interface delays in tens of microseconds. The result is multiplied by 256 relative to IGRP (32-bit scale).
Important: the bandwidth and delay values are the ones configured on the interfaces (bandwidth, delay), not measured; adjusting 'delay' is the recommended way to influence route selection.</a:t>
            </a:r>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 the route R1 would use to send packets from network A to network B. With RIP, the metric is hops: the direct R1-R2 link (1 hop) wins, even though it is a 2 Mbps serial. With EIGRP, the composite metric prefers the path R1-R3-R4-R2, three hops at 1 Gbps (metric 3,328 versus 1,792,000). The original used 19.2 kbps versus T1 (1.544 Mbps); the speeds changed, the lesson did not: hops are a poor metric when links are heterogeneous.</a:t>
            </a:r>
          </a:p>
        </p:txBody>
      </p:sp>
      <p:sp>
        <p:nvSpPr>
          <p:cNvPr id="4" name="Slide Number Placeholder 3"/>
          <p:cNvSpPr>
            <a:spLocks noGrp="1"/>
          </p:cNvSpPr>
          <p:nvPr>
            <p:ph type="sldNum" sz="quarter" idx="10"/>
          </p:nvPr>
        </p:nvSpPr>
        <p:spPr/>
        <p:txBody>
          <a:bodyPr/>
          <a:lstStyle/>
          <a:p>
            <a:fld id="{F7021451-1387-4CA6-816F-3879F97B5CBC}" type="slidenum">
              <a:rPr lang="en-US"/>
              <a:t>112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IGRP used split horizon and triggered updates, without poison reverse; the early versions also used hold-down and the later ones 'route poisoning' (any path whose metric increased was treated as unusable until confirmed). EIGRP solved the problem definitively with DUAL (Diffusing Update Algorithm, by J.J. Garcia-Luna-Aceves): for each destination, the router keeps the feasible distance (FD, the best known metric) and, for each neighbor, the reported distance (RD, the metric the neighbor advertises). A neighbor is a feasible successor if its RD is lower than the FD: the feasibility condition mathematically guarantees that the path through it does not pass through me and therefore cannot loop. If the successor fails and a feasible successor exists, the switch is local and instantaneous; if none exists, the router goes 'active' and sends queries to its neighbors, which reply; the route converges when all replies arrive.</a:t>
            </a:r>
          </a:p>
        </p:txBody>
      </p:sp>
      <p:sp>
        <p:nvSpPr>
          <p:cNvPr id="4" name="Slide Number Placeholder 3"/>
          <p:cNvSpPr>
            <a:spLocks noGrp="1"/>
          </p:cNvSpPr>
          <p:nvPr>
            <p:ph type="sldNum" sz="quarter" idx="10"/>
          </p:nvPr>
        </p:nvSpPr>
        <p:spPr/>
        <p:txBody>
          <a:bodyPr/>
          <a:lstStyle/>
          <a:p>
            <a:fld id="{F7021451-1387-4CA6-816F-3879F97B5CBC}" type="slidenum">
              <a:rPr lang="en-US"/>
              <a:t>113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IGRP kept a list of possible paths in memory, not just one per destination, which allowed switching to the backup path on failure and splitting load across equal-cost paths. Today every IGP does ECMP (Equal-Cost Multi-Path): routes with identical metrics are installed together (4 to 64, depending on the platform) and packets are distributed by hashing the 5-tuple, so a TCP flow is never reordered (RFC 2991/2992). EIGRP goes further with 'variance': it also accepts paths up to N times worse than the best, as long as they are feasible successors, and splits load proportionally. Modern data centers depend on ECMP over BGP in leaf-spine fabrics.</a:t>
            </a:r>
          </a:p>
        </p:txBody>
      </p:sp>
      <p:sp>
        <p:nvSpPr>
          <p:cNvPr id="4" name="Slide Number Placeholder 3"/>
          <p:cNvSpPr>
            <a:spLocks noGrp="1"/>
          </p:cNvSpPr>
          <p:nvPr>
            <p:ph type="sldNum" sz="quarter" idx="10"/>
          </p:nvPr>
        </p:nvSpPr>
        <p:spPr/>
        <p:txBody>
          <a:bodyPr/>
          <a:lstStyle/>
          <a:p>
            <a:fld id="{F7021451-1387-4CA6-816F-3879F97B5CBC}" type="slidenum">
              <a:rPr lang="en-US"/>
              <a:t>114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Scenario: the company runs RIP in the old part of the network (R1, R2) and EIGRP in the new part (R4, R5); R3 takes part in both processes. Without redistribution, each router knows only the networks of its own domain, plus the connected ones: R1 cannot reach D, E and F; R5 cannot reach A, B and C. Only R3 knows everything, having routes from both sources. Redistribution is the mechanism that injects routes learned by one process into the advertisements of the other.
Sources in the tables: C = connected, R = RIP, D = EIGRP (the notation of Cisco's 'show ip route'). EIGRP metrics are illustrative values.</a:t>
            </a:r>
          </a:p>
        </p:txBody>
      </p:sp>
      <p:sp>
        <p:nvSpPr>
          <p:cNvPr id="4" name="Slide Number Placeholder 3"/>
          <p:cNvSpPr>
            <a:spLocks noGrp="1"/>
          </p:cNvSpPr>
          <p:nvPr>
            <p:ph type="sldNum" sz="quarter" idx="10"/>
          </p:nvPr>
        </p:nvSpPr>
        <p:spPr/>
        <p:txBody>
          <a:bodyPr/>
          <a:lstStyle/>
          <a:p>
            <a:fld id="{F7021451-1387-4CA6-816F-3879F97B5CBC}" type="slidenum">
              <a:rPr lang="en-US"/>
              <a:t>115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R3 is configured to redistribute the routes learned by EIGRP into the RIP process. Since the metrics are incompatible (3,072 does not fit in 'hops'), a seed metric must be set for the redistributed routes, for example 1 hop; R2 will see them with 2 and R1 with 3. Without the seed metric, many implementations drop the routes (RIP) or mark them unreachable. Now R1 and R2 reach D, E and F through the route via R3.</a:t>
            </a:r>
          </a:p>
        </p:txBody>
      </p:sp>
      <p:sp>
        <p:nvSpPr>
          <p:cNvPr id="4" name="Slide Number Placeholder 3"/>
          <p:cNvSpPr>
            <a:spLocks noGrp="1"/>
          </p:cNvSpPr>
          <p:nvPr>
            <p:ph type="sldNum" sz="quarter" idx="10"/>
          </p:nvPr>
        </p:nvSpPr>
        <p:spPr/>
        <p:txBody>
          <a:bodyPr/>
          <a:lstStyle/>
          <a:p>
            <a:fld id="{F7021451-1387-4CA6-816F-3879F97B5CBC}" type="slidenum">
              <a:rPr lang="en-US"/>
              <a:t>116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Mutual redistribution is completed: R3 also injects the RIP routes into EIGRP, with a seed metric expressed in EIGRP's five components (bandwidth, delay, reliability, load, MTU), and R4/R5 start reaching A, B and C. Mutual redistribution is powerful and dangerous: a route can return to its domain of origin with a better metric (route feedback) and create loops or suboptimal paths. Standard defenses: use route tags to avoid redistributing back what came from the other side, filter with prefix lists, and adjust administrative distance (external EIGRP has AD 170 precisely to lose against RIP, 120, in case of feedback). Whenever possible, prefer a single IGP or one-way redistribution with a default route in the other direction.</a:t>
            </a:r>
          </a:p>
        </p:txBody>
      </p:sp>
      <p:sp>
        <p:nvSpPr>
          <p:cNvPr id="4" name="Slide Number Placeholder 3"/>
          <p:cNvSpPr>
            <a:spLocks noGrp="1"/>
          </p:cNvSpPr>
          <p:nvPr>
            <p:ph type="sldNum" sz="quarter" idx="10"/>
          </p:nvPr>
        </p:nvSpPr>
        <p:spPr/>
        <p:txBody>
          <a:bodyPr/>
          <a:lstStyle/>
          <a:p>
            <a:fld id="{F7021451-1387-4CA6-816F-3879F97B5CBC}" type="slidenum">
              <a:rPr lang="en-US"/>
              <a:t>117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the acronym says, OSPF has two primary characteristics: it is 'open' (a public specification, from the IETF) and based on the Shortest Path First algorithm (Dijkstra). It was developed by the IETF OSPF working group in the late 1980s (OSPFv1, RFC 1131, 1989; OSPFv2, RFC 1247, 1991; current version RFC 2328, 1998) because RIP was increasingly unable to serve large, heterogeneous internetworks: 15-hop limit, slow convergence, hop metric, no VLSM (v1). In 2026 OSPFv2 is still the most used IGP in enterprise networks; OSPFv3 (RFC 5340) routes IPv6 (and also IPv4, through address families, RFC 5838).</a:t>
            </a:r>
          </a:p>
        </p:txBody>
      </p:sp>
      <p:sp>
        <p:nvSpPr>
          <p:cNvPr id="4" name="Slide Number Placeholder 3"/>
          <p:cNvSpPr>
            <a:spLocks noGrp="1"/>
          </p:cNvSpPr>
          <p:nvPr>
            <p:ph type="sldNum" sz="quarter" idx="10"/>
          </p:nvPr>
        </p:nvSpPr>
        <p:spPr/>
        <p:txBody>
          <a:bodyPr/>
          <a:lstStyle/>
          <a:p>
            <a:fld id="{F7021451-1387-4CA6-816F-3879F97B5CBC}" type="slidenum">
              <a:rPr lang="en-US"/>
              <a:t>118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principles: (1) every router maintains a database (LSDB) describing the topology of the autonomous system, or rather of the area; (2) every router runs exactly the same algorithm (SPF) in parallel over that database, each with itself as the root; (3) in the original specification, OSPF computed separate routes for each type of service (ToS); that was removed in RFC 2328 because it was never usefully implemented. Today service differentiation is done by QoS and traffic engineering (MPLS-TE, Segment Routing), not by the IGP.
Synchronization of the LSDB between adjacent neighbors uses Database Description, Link State Request, Update and Acknowledgment packets; the exchange is reliable (every LSA is acknowledged).</a:t>
            </a:r>
          </a:p>
        </p:txBody>
      </p:sp>
      <p:sp>
        <p:nvSpPr>
          <p:cNvPr id="4" name="Slide Number Placeholder 3"/>
          <p:cNvSpPr>
            <a:spLocks noGrp="1"/>
          </p:cNvSpPr>
          <p:nvPr>
            <p:ph type="sldNum" sz="quarter" idx="10"/>
          </p:nvPr>
        </p:nvSpPr>
        <p:spPr/>
        <p:txBody>
          <a:bodyPr/>
          <a:lstStyle/>
          <a:p>
            <a:fld id="{F7021451-1387-4CA6-816F-3879F97B5CBC}" type="slidenum">
              <a:rPr lang="en-US"/>
              <a:t>119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more characteristics: (1) OSPF allows sets of networks to be grouped into areas, whose topology is hidden from the rest of the AS, reducing routing traffic and LSDB size; (2) it supports flexible configuration of IP subnets (VLSM and CIDR) from the start, since every route carries a mask; (3) all protocol exchanges can be authenticated: null, simple password or cryptographic (MD5 in RFC 2328; HMAC-SHA in RFC 5709); in OSPFv3 authentication uses IPsec (RFC 4552) or the Authentication Trailer (RFC 7166); (4) externally derived routes (from another AS or another protocol, via redistribution) are carried transparently throughout the AS, marked as external, with tags.</a:t>
            </a:r>
          </a:p>
        </p:txBody>
      </p:sp>
      <p:sp>
        <p:nvSpPr>
          <p:cNvPr id="4" name="Slide Number Placeholder 3"/>
          <p:cNvSpPr>
            <a:spLocks noGrp="1"/>
          </p:cNvSpPr>
          <p:nvPr>
            <p:ph type="sldNum" sz="quarter" idx="10"/>
          </p:nvPr>
        </p:nvSpPr>
        <p:spPr/>
        <p:txBody>
          <a:bodyPr/>
          <a:lstStyle/>
          <a:p>
            <a:fld id="{F7021451-1387-4CA6-816F-3879F97B5CBC}" type="slidenum">
              <a:rPr lang="en-US"/>
              <a:t>120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Area 0 (the backbone) is the center: every other area must connect directly to it through area border routers (ABRs), and traffic between two non-backbone areas always passes through area 0. When an area cannot physically connect to the backbone, a virtual link crosses a transit area; it is a temporary fix, not a design. Area types: normal, stub (no type 5 external routes; receives a default route), totally stubby (also no inter-area routes), NSSA (a stub that can still inject externals via type 7 LSAs). In 2026, with routers able to hold huge LSDBs, many enterprise networks use a single area 0; areas remain valuable in very large networks or with unstable links.</a:t>
            </a:r>
          </a:p>
        </p:txBody>
      </p:sp>
      <p:sp>
        <p:nvSpPr>
          <p:cNvPr id="4" name="Slide Number Placeholder 3"/>
          <p:cNvSpPr>
            <a:spLocks noGrp="1"/>
          </p:cNvSpPr>
          <p:nvPr>
            <p:ph type="sldNum" sz="quarter" idx="10"/>
          </p:nvPr>
        </p:nvSpPr>
        <p:spPr/>
        <p:txBody>
          <a:bodyPr/>
          <a:lstStyle/>
          <a:p>
            <a:fld id="{F7021451-1387-4CA6-816F-3879F97B5CBC}" type="slidenum">
              <a:rPr lang="en-US"/>
              <a:t>121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roles, not mutually exclusive: internal router (all interfaces in the same area); backbone router (at least one interface in area 0); area border router, ABR (interfaces in more than one area, one of them the backbone; keeps one LSDB per area and summarizes between them); AS boundary router, ASBR (injects external routes, by redistribution or BGP). An ABR is always also a backbone router; an ASBR can be in any area (except stub).</a:t>
            </a:r>
          </a:p>
        </p:txBody>
      </p:sp>
      <p:sp>
        <p:nvSpPr>
          <p:cNvPr id="4" name="Slide Number Placeholder 3"/>
          <p:cNvSpPr>
            <a:spLocks noGrp="1"/>
          </p:cNvSpPr>
          <p:nvPr>
            <p:ph type="sldNum" sz="quarter" idx="10"/>
          </p:nvPr>
        </p:nvSpPr>
        <p:spPr/>
        <p:txBody>
          <a:bodyPr/>
          <a:lstStyle/>
          <a:p>
            <a:fld id="{F7021451-1387-4CA6-816F-3879F97B5CBC}" type="slidenum">
              <a:rPr lang="en-US"/>
              <a:t>122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OSPF adapts its behavior to the link type: point-to-point (two routers; direct adjacency, no DR; Hello 10 s); broadcast multi-access (Ethernet; discovers neighbors by multicast and elects DR/BDR; Hello 10 s); non-broadcast multi-access, NBMA (Frame Relay, ATM, X.25 in 1999; neighbors configured manually, DR elected, Hello 30 s); point-to-multipoint (treats the cloud as a set of p2p links). In 2026 WAN links are Ethernet or tunnels, and the recommended practice on router-to-router links over Ethernet is to configure 'ip ospf network point-to-point', eliminating the DR election and speeding up the adjacency.</a:t>
            </a:r>
          </a:p>
        </p:txBody>
      </p:sp>
      <p:sp>
        <p:nvSpPr>
          <p:cNvPr id="4" name="Slide Number Placeholder 3"/>
          <p:cNvSpPr>
            <a:spLocks noGrp="1"/>
          </p:cNvSpPr>
          <p:nvPr>
            <p:ph type="sldNum" sz="quarter" idx="10"/>
          </p:nvPr>
        </p:nvSpPr>
        <p:spPr/>
        <p:txBody>
          <a:bodyPr/>
          <a:lstStyle/>
          <a:p>
            <a:fld id="{F7021451-1387-4CA6-816F-3879F97B5CBC}" type="slidenum">
              <a:rPr lang="en-US"/>
              <a:t>123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OSPF routers use Hello packets to discover other routers with interfaces on the same network (neighbors) and to maintain the relationship. Hellos are sent periodically (10 s on broadcast and p2p; 30 s on NBMA) to multicast 224.0.0.5; if no Hello arrives during the dead interval (4× Hello), the neighbor is declared down. To form a neighborship, some Hello parameters must match: area ID, Hello and dead intervals, authentication type and key, network mask (on broadcast links), stub-area flags. The MTU is compared later, during the Database Description exchange. On multi-access networks the Hello also elects the designated router (DR) and the backup (BDR). With BFD (RFC 5880) failure detection drops to tens of milliseconds without lowering the OSPF timers.</a:t>
            </a:r>
          </a:p>
        </p:txBody>
      </p:sp>
      <p:sp>
        <p:nvSpPr>
          <p:cNvPr id="4" name="Slide Number Placeholder 3"/>
          <p:cNvSpPr>
            <a:spLocks noGrp="1"/>
          </p:cNvSpPr>
          <p:nvPr>
            <p:ph type="sldNum" sz="quarter" idx="10"/>
          </p:nvPr>
        </p:nvSpPr>
        <p:spPr/>
        <p:txBody>
          <a:bodyPr/>
          <a:lstStyle/>
          <a:p>
            <a:fld id="{F7021451-1387-4CA6-816F-3879F97B5CBC}" type="slidenum">
              <a:rPr lang="en-US"/>
              <a:t>124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Neighbors are routers that discovered each other through Hello; adjacent routers are neighbors that synchronized their LSDBs and exchange LSAs with each other. Not every pair of neighbors becomes adjacent: on point-to-point links and virtual links, the two always become adjacent; on multi-access networks, each router forms an adjacency only with the DR and the BDR, and the others (DROthers) stay in the 2-Way state with each other. Adjacencies control the distribution of protocol packets: an LSA is flooded only over adjacencies. States of the neighbor state machine: Down, Attempt (NBMA), Init, 2-Way, ExStart, Exchange, Loading, Full.</a:t>
            </a:r>
          </a:p>
        </p:txBody>
      </p:sp>
      <p:sp>
        <p:nvSpPr>
          <p:cNvPr id="4" name="Slide Number Placeholder 3"/>
          <p:cNvSpPr>
            <a:spLocks noGrp="1"/>
          </p:cNvSpPr>
          <p:nvPr>
            <p:ph type="sldNum" sz="quarter" idx="10"/>
          </p:nvPr>
        </p:nvSpPr>
        <p:spPr/>
        <p:txBody>
          <a:bodyPr/>
          <a:lstStyle/>
          <a:p>
            <a:fld id="{F7021451-1387-4CA6-816F-3879F97B5CBC}" type="slidenum">
              <a:rPr lang="en-US"/>
              <a:t>125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multi-access network has a designated router, elected by Hello: highest interface priority (0 = never), tie broken by the highest router ID; the election is not preemptive (a new router with a higher priority does not displace the current DR). The DR generates the network LSA (type 2) that represents the multi-access network in the LSDB and is the hub of synchronization: every router sends its LSAs to the DR/BDR (224.0.0.6) and the DR refloods them to everyone (224.0.0.5). Without a DR, n routers would need n(n-1)/2 adjacencies; with DR and BDR, 2(n-2)+1. Fewer adjacencies mean less routing traffic and a smaller LSDB (the network LSA replaces n² link descriptions).</a:t>
            </a:r>
          </a:p>
        </p:txBody>
      </p:sp>
      <p:sp>
        <p:nvSpPr>
          <p:cNvPr id="4" name="Slide Number Placeholder 3"/>
          <p:cNvSpPr>
            <a:spLocks noGrp="1"/>
          </p:cNvSpPr>
          <p:nvPr>
            <p:ph type="sldNum" sz="quarter" idx="10"/>
          </p:nvPr>
        </p:nvSpPr>
        <p:spPr/>
        <p:txBody>
          <a:bodyPr/>
          <a:lstStyle/>
          <a:p>
            <a:fld id="{F7021451-1387-4CA6-816F-3879F97B5CBC}" type="slidenum">
              <a:rPr lang="en-US"/>
              <a:t>126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LSAs are flooded throughout the area, ensuring every router in the area has exactly the same topological database (LSDB), made of the LSAs from each router in the area. From the LSDB, each router computes the shortest-path tree with itself as the root; from that tree comes the intra-area routing table. Every LSA has a sequence number (to detect the most recent), an age (LS Age; re-sent every 30 min, LSRefreshTime; discarded at 60 min, MaxAge) and a checksum. Main types: 1 (router: the router's links, area scope), 2 (network: generated by the DR), 3 (network summary: generated by the ABR for routes from other areas), 4 (ASBR summary: where the ASBR is), 5 (AS external: generated by the ASBR, scope of the whole AS except stubs), 7 (NSSA external, converted to 5 by the ABR). OSPFv3 renumbers and adds types 8 (link) and 9 (intra-area prefix).</a:t>
            </a:r>
          </a:p>
        </p:txBody>
      </p:sp>
      <p:sp>
        <p:nvSpPr>
          <p:cNvPr id="4" name="Slide Number Placeholder 3"/>
          <p:cNvSpPr>
            <a:spLocks noGrp="1"/>
          </p:cNvSpPr>
          <p:nvPr>
            <p:ph type="sldNum" sz="quarter" idx="10"/>
          </p:nvPr>
        </p:nvSpPr>
        <p:spPr/>
        <p:txBody>
          <a:bodyPr/>
          <a:lstStyle/>
          <a:p>
            <a:fld id="{F7021451-1387-4CA6-816F-3879F97B5CBC}" type="slidenum">
              <a:rPr lang="en-US"/>
              <a:t>127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ABR summarizes the topology of its attached areas in type 3 LSAs (prefixes and costs only, not the topology) and transmits them over the backbone to all other ABRs; thus every ABR computes paths to destinations outside its areas. The ABRs then advertise those paths (again as type 3) inside their areas, enabling routing to other areas. Inter-area computation is a distance vector over the backbone (hence the requirement that every area touch area 0). Manual summarization at the boundary (area range) reduces the number of type 3 LSAs; stub and totally stubby areas receive only a default route from the ABR instead of the external and inter-area routes.</a:t>
            </a:r>
          </a:p>
        </p:txBody>
      </p:sp>
      <p:sp>
        <p:nvSpPr>
          <p:cNvPr id="4" name="Slide Number Placeholder 3"/>
          <p:cNvSpPr>
            <a:spLocks noGrp="1"/>
          </p:cNvSpPr>
          <p:nvPr>
            <p:ph type="sldNum" sz="quarter" idx="10"/>
          </p:nvPr>
        </p:nvSpPr>
        <p:spPr/>
        <p:txBody>
          <a:bodyPr/>
          <a:lstStyle/>
          <a:p>
            <a:fld id="{F7021451-1387-4CA6-816F-3879F97B5CBC}" type="slidenum">
              <a:rPr lang="en-US"/>
              <a:t>128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Routers that have information about other ASs (or about static routes and other protocols, redistributed) are ASBRs and flood that information throughout the AS in type 5 LSAs. To use an external route, every router needs to know how to reach the ASBR that advertised it; that is why the ABRs generate type 4 LSAs describing the location of the ASBRs. Two kinds of external metric: E1 (external cost + internal cost to the ASBR; compares paths fully) and E2 (default; external cost only, the same across the AS; tie broken by the internal cost). Stub areas do not receive type 5 and use the ABR's default route; NSSAs use type 7, converted to 5 by the ABR.</a:t>
            </a:r>
          </a:p>
        </p:txBody>
      </p:sp>
      <p:sp>
        <p:nvSpPr>
          <p:cNvPr id="4" name="Slide Number Placeholder 3"/>
          <p:cNvSpPr>
            <a:spLocks noGrp="1"/>
          </p:cNvSpPr>
          <p:nvPr>
            <p:ph type="sldNum" sz="quarter" idx="10"/>
          </p:nvPr>
        </p:nvSpPr>
        <p:spPr/>
        <p:txBody>
          <a:bodyPr/>
          <a:lstStyle/>
          <a:p>
            <a:fld id="{F7021451-1387-4CA6-816F-3879F97B5CBC}" type="slidenum">
              <a:rPr lang="en-US"/>
              <a:t>129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slide. OSPFv3 (RFC 5340) adapts OSPF to IPv6: it runs per link (not per subnet) using link-local addresses as next hop, removes addressing from the router and network LSAs (which now describe topology only) and creates type 8 (link) and type 9 (intra-area prefix) LSAs for prefixes; with address families (RFC 5838) it can also route IPv4, allowing a single protocol in dual stack. IS-IS (ISO 10589; RFC 1195 for IP; RFC 5308 for IPv6) offers the same algorithm with direct Layer 2 encapsulation (no IP), two hierarchical levels (L1 intra-area, L2 backbone), NSAP identifiers and TLV extensibility, which made it the preferred IGP of large providers and the base of Segment Routing (SR-MPLS and SRv6).</a:t>
            </a:r>
          </a:p>
        </p:txBody>
      </p:sp>
      <p:sp>
        <p:nvSpPr>
          <p:cNvPr id="4" name="Slide Number Placeholder 3"/>
          <p:cNvSpPr>
            <a:spLocks noGrp="1"/>
          </p:cNvSpPr>
          <p:nvPr>
            <p:ph type="sldNum" sz="quarter" idx="10"/>
          </p:nvPr>
        </p:nvSpPr>
        <p:spPr/>
        <p:txBody>
          <a:bodyPr/>
          <a:lstStyle/>
          <a:p>
            <a:fld id="{F7021451-1387-4CA6-816F-3879F97B5CBC}" type="slidenum">
              <a:rPr lang="en-US"/>
              <a:t>130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Inside an autonomous system (AS 100 in the diagram) run the interior protocols (IGPs): RIP, EIGRP, OSPF, IS-IS, which optimize paths by metric. Between autonomous systems, on the Internet, runs the exterior protocol (EGP, in the generic sense): today exclusively BGP-4, which decides by policy (who is a customer, who is a provider, who is a peer) and not just by metric. The original listed IGRP among the interior ones and EGP among the exterior ones; both are legacy.</a:t>
            </a:r>
          </a:p>
        </p:txBody>
      </p:sp>
      <p:sp>
        <p:nvSpPr>
          <p:cNvPr id="4" name="Slide Number Placeholder 3"/>
          <p:cNvSpPr>
            <a:spLocks noGrp="1"/>
          </p:cNvSpPr>
          <p:nvPr>
            <p:ph type="sldNum" sz="quarter" idx="10"/>
          </p:nvPr>
        </p:nvSpPr>
        <p:spPr/>
        <p:txBody>
          <a:bodyPr/>
          <a:lstStyle/>
          <a:p>
            <a:fld id="{F7021451-1387-4CA6-816F-3879F97B5CBC}" type="slidenum">
              <a:rPr lang="en-US"/>
              <a:t>131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EGP (RFC 904, 1984) was designed for a very specific topology: it assumed a 'core' system of the Internet (the ARPANET) to which the various ASs attached, each through a single router, forming a tree. It did not allow multiple paths from an AS to the core, did not detect loops (which is why the topology had to be a tree) and only reported reachability, with no comparable metric. When the Internet stopped having a single core (NSFNET, commercial providers, early 1990s), EGP became unworkable and was replaced by BGP; in 1999 the slide said 'BGP is slowly replacing EGP'; the replacement was complete by the mid-1990s. The acronym EGP survives only as a generic term for 'exterior protocol'.</a:t>
            </a:r>
          </a:p>
        </p:txBody>
      </p:sp>
      <p:sp>
        <p:nvSpPr>
          <p:cNvPr id="4" name="Slide Number Placeholder 3"/>
          <p:cNvSpPr>
            <a:spLocks noGrp="1"/>
          </p:cNvSpPr>
          <p:nvPr>
            <p:ph type="sldNum" sz="quarter" idx="10"/>
          </p:nvPr>
        </p:nvSpPr>
        <p:spPr/>
        <p:txBody>
          <a:bodyPr/>
          <a:lstStyle/>
          <a:p>
            <a:fld id="{F7021451-1387-4CA6-816F-3879F97B5CBC}" type="slidenum">
              <a:rPr lang="en-US"/>
              <a:t>132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BGP was developed to overcome EGP's limitations as the Internet grew (BGP-1 in 1989, RFC 1105; BGP-4 in 1994, RFC 1654; current version RFC 4271, 2006). Unlike EGP, it detects loops: every advertisement carries the list of ASs traversed (AS_PATH) and a router rejects any route whose path already contains its own AS. It is a path-vector, policy-oriented protocol that runs over TCP (port 179) with explicitly configured sessions between peers: eBGP between different ASs (normally direct neighbors) and iBGP inside the same AS (full mesh or route reflectors, RFC 4456). With multiprotocol extensions (MP-BGP, RFC 4760) it carries IPv6, MPLS VPNs, EVPN and much more; with 32-bit ASNs (RFC 6793) it solved the exhaustion of AS numbers. In 2026 the global table has about 1 million IPv4 prefixes and more than 200,000 IPv6 prefixes.</a:t>
            </a:r>
          </a:p>
        </p:txBody>
      </p:sp>
      <p:sp>
        <p:nvSpPr>
          <p:cNvPr id="4" name="Slide Number Placeholder 3"/>
          <p:cNvSpPr>
            <a:spLocks noGrp="1"/>
          </p:cNvSpPr>
          <p:nvPr>
            <p:ph type="sldNum" sz="quarter" idx="10"/>
          </p:nvPr>
        </p:nvSpPr>
        <p:spPr/>
        <p:txBody>
          <a:bodyPr/>
          <a:lstStyle/>
          <a:p>
            <a:fld id="{F7021451-1387-4CA6-816F-3879F97B5CBC}" type="slidenum">
              <a:rPr lang="en-US"/>
              <a:t>133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BGP route carries attributes: well-known mandatory (ORIGIN, AS_PATH, NEXT_HOP), well-known discretionary (LOCAL_PREF, ATOMIC_AGGREGATE), optional transitive (AGGREGATOR, COMMUNITY) and optional non-transitive (MED, ORIGINATOR_ID, CLUSTER_LIST). Policy is implemented by manipulating attributes: LOCAL_PREF to prefer an exit inside the AS, AS_PATH prepending to discourage an entry, MED to suggest an entry point to the neighbor, communities to tag routes (RFC 1997, large communities RFC 8092). The selection order shown is Cisco's (RFC 4271 defines it from LOCAL_PREF on); other vendors differ in details (Junos has no 'weight').
Security: prefix and AS_PATH filters, prefix limits, RPKI/ROV (RFC 6811) to validate the origin; BGPsec exists but is little deployed.</a:t>
            </a:r>
          </a:p>
        </p:txBody>
      </p:sp>
      <p:sp>
        <p:nvSpPr>
          <p:cNvPr id="4" name="Slide Number Placeholder 3"/>
          <p:cNvSpPr>
            <a:spLocks noGrp="1"/>
          </p:cNvSpPr>
          <p:nvPr>
            <p:ph type="sldNum" sz="quarter" idx="10"/>
          </p:nvPr>
        </p:nvSpPr>
        <p:spPr/>
        <p:txBody>
          <a:bodyPr/>
          <a:lstStyle/>
          <a:p>
            <a:fld id="{F7021451-1387-4CA6-816F-3879F97B5CBC}" type="slidenum">
              <a:rPr lang="en-US"/>
              <a:t>134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ACL examples use the classic Cisco IOS syntax, being the most widespread and the same as the original; the concepts (wildcard mask, implicit deny, direction, placement) apply to any vendor.</a:t>
            </a:r>
          </a:p>
        </p:txBody>
      </p:sp>
      <p:sp>
        <p:nvSpPr>
          <p:cNvPr id="4" name="Slide Number Placeholder 3"/>
          <p:cNvSpPr>
            <a:spLocks noGrp="1"/>
          </p:cNvSpPr>
          <p:nvPr>
            <p:ph type="sldNum" sz="quarter" idx="10"/>
          </p:nvPr>
        </p:nvSpPr>
        <p:spPr/>
        <p:txBody>
          <a:bodyPr/>
          <a:lstStyle/>
          <a:p>
            <a:fld id="{F7021451-1387-4CA6-816F-3879F97B5CBC}" type="slidenum">
              <a:rPr lang="en-US"/>
              <a:t>135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access control list is an ordered sequence of 'permit' or 'deny' rules evaluated top to bottom; the first match decides, and at the end there is an implicit deny of everything. Applied to an interface in a direction (in or out), the ACL is consulted before routing (inbound) or after it (outbound), silently discarding (or with ICMP 'administratively prohibited') the denied packets. ACLs also serve purposes other than filtering: selecting traffic for NAT, QoS, VPN, route-maps and management access (vty).</a:t>
            </a:r>
          </a:p>
        </p:txBody>
      </p:sp>
      <p:sp>
        <p:nvSpPr>
          <p:cNvPr id="4" name="Slide Number Placeholder 3"/>
          <p:cNvSpPr>
            <a:spLocks noGrp="1"/>
          </p:cNvSpPr>
          <p:nvPr>
            <p:ph type="sldNum" sz="quarter" idx="10"/>
          </p:nvPr>
        </p:nvSpPr>
        <p:spPr/>
        <p:txBody>
          <a:bodyPr/>
          <a:lstStyle/>
          <a:p>
            <a:fld id="{F7021451-1387-4CA6-816F-3879F97B5CBC}" type="slidenum">
              <a:rPr lang="en-US"/>
              <a:t>136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Standard ACLs (numbered 1 to 99, or named) filter by source IP address only. The wildcard mask is the inverse of the subnet mask: 0 = the bit must match, 1 = don't care; 0.0.255.255 matches any address starting with 172.16. List 1 permits traffic sourced in 172.16.0.0/16 and, through the implicit deny, drops everything else. Applied outbound on E0 and E1, it prevents traffic coming from the external network (through S0) from reaching the LANs, while traffic between the two internal LANs still passes. 2026 note: 'ip access-group ... out' still exists; to protect LANs from external traffic, the natural place is inbound on S0 (a single ACL) or a stateful firewall.</a:t>
            </a:r>
          </a:p>
        </p:txBody>
      </p:sp>
      <p:sp>
        <p:nvSpPr>
          <p:cNvPr id="4" name="Slide Number Placeholder 3"/>
          <p:cNvSpPr>
            <a:spLocks noGrp="1"/>
          </p:cNvSpPr>
          <p:nvPr>
            <p:ph type="sldNum" sz="quarter" idx="10"/>
          </p:nvPr>
        </p:nvSpPr>
        <p:spPr/>
        <p:txBody>
          <a:bodyPr/>
          <a:lstStyle/>
          <a:p>
            <a:fld id="{F7021451-1387-4CA6-816F-3879F97B5CBC}" type="slidenum">
              <a:rPr lang="en-US"/>
              <a:t>137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ACL 1 denies host 172.16.10.254 (wildcard 0.0.0.0: every bit must match; 'host 172.16.10.254' is the shorthand) and permits everything else (0.0.0.0 255.255.255.255, or 'any'). Applied outbound on E0, it stops that host from reaching network 172.16.20.0/24, but not from talking to the external network or to its own LAN. Order matters: if the permit any came first, the deny would never be evaluated.</a:t>
            </a:r>
          </a:p>
        </p:txBody>
      </p:sp>
      <p:sp>
        <p:nvSpPr>
          <p:cNvPr id="4" name="Slide Number Placeholder 3"/>
          <p:cNvSpPr>
            <a:spLocks noGrp="1"/>
          </p:cNvSpPr>
          <p:nvPr>
            <p:ph type="sldNum" sz="quarter" idx="10"/>
          </p:nvPr>
        </p:nvSpPr>
        <p:spPr/>
        <p:txBody>
          <a:bodyPr/>
          <a:lstStyle/>
          <a:p>
            <a:fld id="{F7021451-1387-4CA6-816F-3879F97B5CBC}" type="slidenum">
              <a:rPr lang="en-US"/>
              <a:t>138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Variant: deny the whole subnet 172.16.10.0/24 (wildcard 0.0.0.255) and permit the rest, applied outbound on E0. No host on LAN 10 reaches LAN 20; LAN 20 and the external network still reach LAN 10 (the ACL looks only at the source and only outbound on E0). It is a classic example of the limitation of standard ACLs: to allow only HTTPS from LAN 10 to a server on LAN 20 you would need an extended ACL.</a:t>
            </a:r>
          </a:p>
        </p:txBody>
      </p:sp>
      <p:sp>
        <p:nvSpPr>
          <p:cNvPr id="4" name="Slide Number Placeholder 3"/>
          <p:cNvSpPr>
            <a:spLocks noGrp="1"/>
          </p:cNvSpPr>
          <p:nvPr>
            <p:ph type="sldNum" sz="quarter" idx="10"/>
          </p:nvPr>
        </p:nvSpPr>
        <p:spPr/>
        <p:txBody>
          <a:bodyPr/>
          <a:lstStyle/>
          <a:p>
            <a:fld id="{F7021451-1387-4CA6-816F-3879F97B5CBC}" type="slidenum">
              <a:rPr lang="en-US"/>
              <a:t>139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Extended ACLs (100 to 199 or named) filter by protocol, source, destination and ports, and should be placed close to the source (to drop early); standard ACLs, source only, go close to the destination (to avoid blocking too much). Named ACLs allow editing rules by sequence number. In IPv6, 'ipv6 access-list' has a similar syntax with prefixes; be careful not to block ICMPv6 (ND, PMTUD), without which IPv6 does not work (RFC 4890). The fundamental limitation of ACLs: they are stateless; to allow replies to connections initiated from inside without opening everything, stateful inspection is used (zone-based firewall, NGFW), which tracks the 5-tuple and the TCP state. In 'zero trust' architectures, filtering moves to microsegmentation by workload identity, but the principle of ordered rules with an implicit deny remains.</a:t>
            </a:r>
          </a:p>
        </p:txBody>
      </p:sp>
      <p:sp>
        <p:nvSpPr>
          <p:cNvPr id="4" name="Slide Number Placeholder 3"/>
          <p:cNvSpPr>
            <a:spLocks noGrp="1"/>
          </p:cNvSpPr>
          <p:nvPr>
            <p:ph type="sldNum" sz="quarter" idx="10"/>
          </p:nvPr>
        </p:nvSpPr>
        <p:spPr/>
        <p:txBody>
          <a:bodyPr/>
          <a:lstStyle/>
          <a:p>
            <a:fld id="{F7021451-1387-4CA6-816F-3879F97B5CBC}" type="slidenum">
              <a:rPr lang="en-US"/>
              <a:t>140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operational topics from the original (slides 157 to 163), with updated Cisco commands and equivalents on other platforms.</a:t>
            </a:r>
          </a:p>
        </p:txBody>
      </p:sp>
      <p:sp>
        <p:nvSpPr>
          <p:cNvPr id="4" name="Slide Number Placeholder 3"/>
          <p:cNvSpPr>
            <a:spLocks noGrp="1"/>
          </p:cNvSpPr>
          <p:nvPr>
            <p:ph type="sldNum" sz="quarter" idx="10"/>
          </p:nvPr>
        </p:nvSpPr>
        <p:spPr/>
        <p:txBody>
          <a:bodyPr/>
          <a:lstStyle/>
          <a:p>
            <a:fld id="{F7021451-1387-4CA6-816F-3879F97B5CBC}" type="slidenum">
              <a:rPr lang="en-US"/>
              <a:t>141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from the original: what does the router do with a BootP request (today, a DHCP Discover) sent in broadcast by a station with no address, if the server is on another subnet? By default, nothing: routers do not forward broadcasts (255.255.255.255), and that is one of the reasons they exist. Without intervention, the client would never get an address. Solutions: a DHCP server per subnet (impractical) or configuring the router to forward certain broadcasts as unicast to the server: the relay agent (RFC 1542 for BOOTP; RFC 2131 for DHCP), called 'ip helper-address' on Cisco. The relay rewrites the destination to the server's IP, puts its own address in the giaddr field (so the server knows which subnet to pick the address from) and may add option 82 (RFC 3046) with circuit information.</a:t>
            </a:r>
          </a:p>
        </p:txBody>
      </p:sp>
      <p:sp>
        <p:nvSpPr>
          <p:cNvPr id="4" name="Slide Number Placeholder 3"/>
          <p:cNvSpPr>
            <a:spLocks noGrp="1"/>
          </p:cNvSpPr>
          <p:nvPr>
            <p:ph type="sldNum" sz="quarter" idx="10"/>
          </p:nvPr>
        </p:nvSpPr>
        <p:spPr/>
        <p:txBody>
          <a:bodyPr/>
          <a:lstStyle/>
          <a:p>
            <a:fld id="{F7021451-1387-4CA6-816F-3879F97B5CBC}" type="slidenum">
              <a:rPr lang="en-US"/>
              <a:t>142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Cisco, 'ip helper-address' on the interface facing the clients does the relay; by default it forwards UDP broadcasts on ports 37 (time), 49 (TACACS), 53 (DNS), 67/68 (DHCP/BOOTP), 69 (TFTP), 137 and 138 (NetBIOS); 'ip forward-protocol udp' adjusts the list. The global 'ip forward-protocol' command from the original still exists. Equivalents: Linux with isc-dhcp-relay or dhcrelay; Junos with forwarding-options dhcp-relay; L3 switches with 'ip dhcp relay'. As for directed broadcast (e.g., 172.16.20.255 coming from outside), RFC 2644 (BCP 34, 1999) ruled that routers must NOT forward it by default, in response to 'smurf' attacks; IOS has disabled 'ip directed-broadcast' since release 12.0 and practically no legitimate use (remote Wake-on-LAN) justifies turning it back on without an ACL.</a:t>
            </a:r>
          </a:p>
        </p:txBody>
      </p:sp>
      <p:sp>
        <p:nvSpPr>
          <p:cNvPr id="4" name="Slide Number Placeholder 3"/>
          <p:cNvSpPr>
            <a:spLocks noGrp="1"/>
          </p:cNvSpPr>
          <p:nvPr>
            <p:ph type="sldNum" sz="quarter" idx="10"/>
          </p:nvPr>
        </p:nvSpPr>
        <p:spPr/>
        <p:txBody>
          <a:bodyPr/>
          <a:lstStyle/>
          <a:p>
            <a:fld id="{F7021451-1387-4CA6-816F-3879F97B5CBC}" type="slidenum">
              <a:rPr lang="en-US"/>
              <a:t>143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secondary address assigns the same interface a second (or third...) IP address, on another subnet. Use cases from the original, still valid: (1) the subnet ran out of host numbers and immediate renumbering is not possible; (2) migration from a flat (bridged) network to a routed one, with several subnets coexisting on the same link during the transition. Limitations: hosts on the two subnets only talk through the router (even though they share the wire); routing protocols treat secondaries specially (OSPF advertises them but does not form adjacencies over them; EIGRP/RIP do not always send updates from secondaries); DHCP relay uses the primary as giaddr. In 2026 the right alternative is almost always a new VLAN with its own subnet; secondaries are left for short migrations. In IPv6 multiple addresses per interface are the norm, not the exception.</a:t>
            </a:r>
          </a:p>
        </p:txBody>
      </p:sp>
      <p:sp>
        <p:nvSpPr>
          <p:cNvPr id="4" name="Slide Number Placeholder 3"/>
          <p:cNvSpPr>
            <a:spLocks noGrp="1"/>
          </p:cNvSpPr>
          <p:nvPr>
            <p:ph type="sldNum" sz="quarter" idx="10"/>
          </p:nvPr>
        </p:nvSpPr>
        <p:spPr/>
        <p:txBody>
          <a:bodyPr/>
          <a:lstStyle/>
          <a:p>
            <a:fld id="{F7021451-1387-4CA6-816F-3879F97B5CBC}" type="slidenum">
              <a:rPr lang="en-US"/>
              <a:t>144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'ip unnumbered' enables IP processing on a point-to-point interface without assigning it a subnet of its own: the interface 'borrows' the address of another interface on the same router (today almost always a /32 loopback), which must have an IP address. In 1999 the goal was saving subnets on serial links (every /30 spent 4 addresses). The concept came back strongly in 2026 in data center fabrics: 'BGP unnumbered' establishes eBGP sessions over the IPv6 link-local addresses of the links (RFC 5549, now RFC 8950), without configuring any IPv4 link address, with automatic neighbor discovery through RA; OSPF and IS-IS also operate on unnumbered links. Classic limitations: you cannot ping the interface directly nor use static routes with a next hop on it (the interface is used as the exit).</a:t>
            </a:r>
          </a:p>
        </p:txBody>
      </p:sp>
      <p:sp>
        <p:nvSpPr>
          <p:cNvPr id="4" name="Slide Number Placeholder 3"/>
          <p:cNvSpPr>
            <a:spLocks noGrp="1"/>
          </p:cNvSpPr>
          <p:nvPr>
            <p:ph type="sldNum" sz="quarter" idx="10"/>
          </p:nvPr>
        </p:nvSpPr>
        <p:spPr/>
        <p:txBody>
          <a:bodyPr/>
          <a:lstStyle/>
          <a:p>
            <a:fld id="{F7021451-1387-4CA6-816F-3879F97B5CBC}" type="slidenum">
              <a:rPr lang="en-US"/>
              <a:t>145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1999 this topic was called 'IPng or IPv6' and was based on drafts (RFC 1883, from 1995). The 2026 edition follows RFC 8200 (2017, Internet Standard) and reflects an Internet where more than half of the accesses to Google already use IPv6.</a:t>
            </a:r>
          </a:p>
        </p:txBody>
      </p:sp>
      <p:sp>
        <p:nvSpPr>
          <p:cNvPr id="4" name="Slide Number Placeholder 3"/>
          <p:cNvSpPr>
            <a:spLocks noGrp="1"/>
          </p:cNvSpPr>
          <p:nvPr>
            <p:ph type="sldNum" sz="quarter" idx="10"/>
          </p:nvPr>
        </p:nvSpPr>
        <p:spPr/>
        <p:txBody>
          <a:bodyPr/>
          <a:lstStyle/>
          <a:p>
            <a:fld id="{F7021451-1387-4CA6-816F-3879F97B5CBC}" type="slidenum">
              <a:rPr lang="en-US"/>
              <a:t>146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IPng? The notes of the 1999 original asked exactly that. The answer was already the exhaustion of the 32-bit IPv4 space (4.3 billion addresses, many of them wasted by the classes) and the growth of the routing table. In 1995 the IETF chose the SIPP proposal as 'IP next generation' (RFC 1752), published IPv6 in RFC 1883 (December 1995), revised it in RFC 2460 (1998) and elevated it to Internet Standard in RFC 8200 (July 2017, STD 86). The predicted exhaustion happened: IANA handed out its last /8 blocks on February 3, 2011; LACNIC exhausted its final phase in August 2020. Adoption, slow for 15 years, accelerated with mobile networks and the large platforms: on March 28, 2026 native IPv6 access to Google exceeded 50% for the first time (50.10%, Internet Society Pulse); in Brazil, APNIC Labs measured about 59% of users as IPv6-capable on October 5, 2026.</a:t>
            </a:r>
          </a:p>
        </p:txBody>
      </p:sp>
      <p:sp>
        <p:nvSpPr>
          <p:cNvPr id="4" name="Slide Number Placeholder 3"/>
          <p:cNvSpPr>
            <a:spLocks noGrp="1"/>
          </p:cNvSpPr>
          <p:nvPr>
            <p:ph type="sldNum" sz="quarter" idx="10"/>
          </p:nvPr>
        </p:nvSpPr>
        <p:spPr/>
        <p:txBody>
          <a:bodyPr/>
          <a:lstStyle/>
          <a:p>
            <a:fld id="{F7021451-1387-4CA6-816F-3879F97B5CBC}" type="slidenum">
              <a:rPr lang="en-US"/>
              <a:t>147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original listed six groups of changes, which remain the canonical summary (RFC 8200, section 1): (1) expanded addressing and routing capabilities: 128 bits, allocation hierarchy, scalable multicast with scopes; (2) a new address type, anycast, which delivers to the 'nearest' member of a group; (3) header format simplification: fields removed or made optional, fixed 40-byte header; (4) improved support for options, through chained extension headers; (5) flow labeling capability (flow label) for differentiated handling; (6) built-in authentication and privacy (IPsec). Add for 2026: no fragmentation in routers (the source uses PMTUD), no header checksum, ND instead of ARP and broadcast, autoconfiguration (SLAAC) and several addresses per interface as the rule.</a:t>
            </a:r>
          </a:p>
        </p:txBody>
      </p:sp>
      <p:sp>
        <p:nvSpPr>
          <p:cNvPr id="4" name="Slide Number Placeholder 3"/>
          <p:cNvSpPr>
            <a:spLocks noGrp="1"/>
          </p:cNvSpPr>
          <p:nvPr>
            <p:ph type="sldNum" sz="quarter" idx="10"/>
          </p:nvPr>
        </p:nvSpPr>
        <p:spPr/>
        <p:txBody>
          <a:bodyPr/>
          <a:lstStyle/>
          <a:p>
            <a:fld id="{F7021451-1387-4CA6-816F-3879F97B5CBC}" type="slidenum">
              <a:rPr lang="en-US"/>
              <a:t>148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 fields, fixed 40 bytes: Version (4 bits, = 6); Traffic Class (8 bits: DSCP + ECN, as in IPv4); Flow Label (20 bits); Payload Length (16 bits, bytes after the fixed header, including extensions; jumbograms through an option); Next Header (8 bits, same values as the IPv4 Protocol field, plus those of the extensions); Hop Limit (8 bits, the renamed TTL, without the 'time' meaning); 128-bit source and destination addresses. Note what disappeared compared with IPv4: IHL (the header is fixed), Identification/Flags/Offset (moved to the fragmentation extension), Checksum (the link and transport layers already verify) and Options (extensions).
Update: the 1999 slide showed a 4-bit 'Prio' and a 24-bit 'Flow Label', the RFC 1883 format; RFC 2460 changed it to an 8-bit Traffic Class and a 20-bit Flow Label, kept in RFC 8200.</a:t>
            </a:r>
          </a:p>
        </p:txBody>
      </p:sp>
      <p:sp>
        <p:nvSpPr>
          <p:cNvPr id="4" name="Slide Number Placeholder 3"/>
          <p:cNvSpPr>
            <a:spLocks noGrp="1"/>
          </p:cNvSpPr>
          <p:nvPr>
            <p:ph type="sldNum" sz="quarter" idx="10"/>
          </p:nvPr>
        </p:nvSpPr>
        <p:spPr/>
        <p:txBody>
          <a:bodyPr/>
          <a:lstStyle/>
          <a:p>
            <a:fld id="{F7021451-1387-4CA6-816F-3879F97B5CBC}" type="slidenum">
              <a:rPr lang="en-US"/>
              <a:t>149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IPv4 options became extension headers chained through the Next Header field and processed only by whoever needs them: Hop-by-Hop (0; the only one examined by every router; jumbograms, Router Alert), Destination Options (60; examined by the destination, or by intermediate destinations if it comes before Routing), Routing (43; type 0 was deprecated for security reasons, RFC 5095; type 2 in Mobile IPv6; type 4 is the Segment Routing Header of SRv6, RFC 8754), Fragment (44; only the source fragments), AH (51) and ESP (50) from IPsec. The recommended order is the one shown. RFC 8200 also established that routers must not insert or remove extension headers in transit. In practice, packets with many extension headers are frequently dropped by firewalls and by forwarding hardware (RFC 7872), which limits the use of extension headers to the essential.</a:t>
            </a:r>
          </a:p>
        </p:txBody>
      </p:sp>
      <p:sp>
        <p:nvSpPr>
          <p:cNvPr id="4" name="Slide Number Placeholder 3"/>
          <p:cNvSpPr>
            <a:spLocks noGrp="1"/>
          </p:cNvSpPr>
          <p:nvPr>
            <p:ph type="sldNum" sz="quarter" idx="10"/>
          </p:nvPr>
        </p:nvSpPr>
        <p:spPr/>
        <p:txBody>
          <a:bodyPr/>
          <a:lstStyle/>
          <a:p>
            <a:fld id="{F7021451-1387-4CA6-816F-3879F97B5CBC}" type="slidenum">
              <a:rPr lang="en-US"/>
              <a:t>150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128-bit addresses written as eight groups of four hexadecimal digits separated by colons; leading zeros in each group may be omitted and a single run of all-zero groups may be replaced by '::' (RFC 4291; canonical form in lowercase with the longest run of zeros compressed, RFC 5952). The prefix uses CIDR notation (/64). Three types: unicast (one interface), anycast (the nearest member of a set; syntactically identical to unicast) and multicast (all members of the group); there is no broadcast. The total of 2^128 addresses is the number the original displayed in its title: 340,282,366,920,938,463,463,374,607,431,768,211,456.</a:t>
            </a:r>
          </a:p>
        </p:txBody>
      </p:sp>
      <p:sp>
        <p:nvSpPr>
          <p:cNvPr id="4" name="Slide Number Placeholder 3"/>
          <p:cNvSpPr>
            <a:spLocks noGrp="1"/>
          </p:cNvSpPr>
          <p:nvPr>
            <p:ph type="sldNum" sz="quarter" idx="10"/>
          </p:nvPr>
        </p:nvSpPr>
        <p:spPr/>
        <p:txBody>
          <a:bodyPr/>
          <a:lstStyle/>
          <a:p>
            <a:fld id="{F7021451-1387-4CA6-816F-3879F97B5CBC}" type="slidenum">
              <a:rPr lang="en-US"/>
              <a:t>151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table. Global unicast (GUA, 2000::/3) is routable on the Internet; unique local (ULA, fc00::/7, in practice fd00::/8 with 40 random bits, RFC 4193) is the equivalent of private addresses, without NAT; link-local (fe80::/10) exists automatically on every interface and is used by ND and by the routing protocols as the next hop; ::1 is the loopback and :: the unspecified address. Special addresses: IPv4-mapped (::ffff:a.b.c.d) for dual-stack sockets; 64:ff9b::/96 for NAT64; 2001:db8::/32 for documentation. Multicast ff00::/8 carries the scope in the second nibble (1 interface, 2 link, 5 site, 8 organization, e global); well-known groups: ff02::1 all nodes, ff02::2 all routers, ff02::5/6 OSPF, ff02::9 RIPng, ff02::a EIGRP, ff02::d PIM, ff02::12 VRRP, ff02::1:2 DHCPv6 agents and ff02::1:ffxx:xxxx solicited-node.</a:t>
            </a:r>
          </a:p>
        </p:txBody>
      </p:sp>
      <p:sp>
        <p:nvSpPr>
          <p:cNvPr id="4" name="Slide Number Placeholder 3"/>
          <p:cNvSpPr>
            <a:spLocks noGrp="1"/>
          </p:cNvSpPr>
          <p:nvPr>
            <p:ph type="sldNum" sz="quarter" idx="10"/>
          </p:nvPr>
        </p:nvSpPr>
        <p:spPr/>
        <p:txBody>
          <a:bodyPr/>
          <a:lstStyle/>
          <a:p>
            <a:fld id="{F7021451-1387-4CA6-816F-3879F97B5CBC}" type="slidenum">
              <a:rPr lang="en-US"/>
              <a:t>152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Neighbor Discovery (RFC 4861) gathers into five ICMPv6 messages what IPv4 did with ARP, ICMP Router Discovery and Redirect: Router Solicitation (133) and Router Advertisement (134) to discover routers, prefixes, MTU and parameters; Neighbor Solicitation (135) and Neighbor Advertisement (136) to resolve addresses and verify reachability (NUD) and duplication (DAD); Redirect (137). Stateless address autoconfiguration (SLAAC, RFC 4862) lets a host, without any server, generate its link-local address, check for duplicates, receive the /64 prefix in the RA and form a global address with an interface identifier derived from the MAC (EUI-64, now discouraged for privacy reasons) or a stable random one (RFC 7217), plus temporary addresses (RFC 8981). The RA flags define the role of DHCPv6 (RFC 9915): M (stateful: addresses from DHCPv6), O (stateless: only DNS and options) and A (autoconfigurable prefix). The RA can also carry DNS servers (RDNSS, RFC 8106).</a:t>
            </a:r>
          </a:p>
        </p:txBody>
      </p:sp>
      <p:sp>
        <p:nvSpPr>
          <p:cNvPr id="4" name="Slide Number Placeholder 3"/>
          <p:cNvSpPr>
            <a:spLocks noGrp="1"/>
          </p:cNvSpPr>
          <p:nvPr>
            <p:ph type="sldNum" sz="quarter" idx="10"/>
          </p:nvPr>
        </p:nvSpPr>
        <p:spPr/>
        <p:txBody>
          <a:bodyPr/>
          <a:lstStyle/>
          <a:p>
            <a:fld id="{F7021451-1387-4CA6-816F-3879F97B5CBC}" type="slidenum">
              <a:rPr lang="en-US"/>
              <a:t>153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the original anticipated, every IPv4 routing algorithm was extended to IPv6 with small changes: RIPng (RFC 2080), OSPFv3 (RFC 5340), IS-IS with multitopology (RFC 5308/5120), EIGRP for IPv6 (RFC 7868) and MP-BGP (RFC 4760, AFI 2); identical static routes; longest prefix match on prefixes of up to 128 bits. Of the 'new features' listed in 1999: policy-based provider selection exists through multihoming with BGP and provider-independent (PI) or provider-aggregatable (PA) prefixes; host mobility (Mobile IPv6, RFC 6275) was standardized but is hardly used, because mobility ended up being solved in the upper layers (QUIC, applications) and in the mobile networks; automatic re-addressing (renumbering) does work: prefixes advertised in RAs with 'preferred' and 'valid' lifetimes allow switching providers without reconfiguring hosts (RFC 4192). In 2026 practice, dual stack with OSPFv3/IS-IS internally and MP-BGP externally is the typical setup; IPv6-only networks with NAT64 are growing in mobile carriers and data centers.</a:t>
            </a:r>
          </a:p>
        </p:txBody>
      </p:sp>
      <p:sp>
        <p:nvSpPr>
          <p:cNvPr id="4" name="Slide Number Placeholder 3"/>
          <p:cNvSpPr>
            <a:spLocks noGrp="1"/>
          </p:cNvSpPr>
          <p:nvPr>
            <p:ph type="sldNum" sz="quarter" idx="10"/>
          </p:nvPr>
        </p:nvSpPr>
        <p:spPr/>
        <p:txBody>
          <a:bodyPr/>
          <a:lstStyle/>
          <a:p>
            <a:fld id="{F7021451-1387-4CA6-816F-3879F97B5CBC}" type="slidenum">
              <a:rPr lang="en-US"/>
              <a:t>154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may be several active flows from a source to a destination, plus traffic not associated with any flow. A flow is identified by the combination of the source address with a nonzero flow label; packets outside any flow carry a zero label. The current specification (RFC 6437) states that the source assigns pseudorandom labels per flow (typically per transport connection) and that routers must not change them; the main practical use is as input to the ECMP and link-aggregation hash without having to read the transport headers, which is valuable when there are extension headers or encryption (RFC 6438). The original idea of reserving resources per flow (with RSVP) never took off; service differentiation is done through the Traffic Class, which carries DSCP and ECN exactly as IPv4 does.</a:t>
            </a:r>
          </a:p>
        </p:txBody>
      </p:sp>
      <p:sp>
        <p:nvSpPr>
          <p:cNvPr id="4" name="Slide Number Placeholder 3"/>
          <p:cNvSpPr>
            <a:spLocks noGrp="1"/>
          </p:cNvSpPr>
          <p:nvPr>
            <p:ph type="sldNum" sz="quarter" idx="10"/>
          </p:nvPr>
        </p:nvSpPr>
        <p:spPr/>
        <p:txBody>
          <a:bodyPr/>
          <a:lstStyle/>
          <a:p>
            <a:fld id="{F7021451-1387-4CA6-816F-3879F97B5CBC}" type="slidenum">
              <a:rPr lang="en-US"/>
              <a:t>155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built-in options from the original are still there: the Authentication Header, AH (RFC 4302), provides authentication and integrity without confidentiality; ESP (RFC 4303) provides confidentiality and integrity (today ESP with an authenticated cipher, AES-GCM, is the standard and AH is rarely used). What changed was the status: the first IPv6 node requirements (RFC 4294) mandated IPsec; RFC 6434 (2011) downgraded it to SHOULD and RFC 8504 (2019) kept it that way. IPsec in IPv6 is as optional as in IPv4 and uses the same IKEv2 (RFC 7296). The real security of IPv6 lies elsewhere: the absence of NAT requires an explicit stateful firewall; neighbor discovery is as vulnerable as ARP (rogue RAs, forged NS/NA), mitigated by RA Guard (RFC 6105) and ND inspection in switches; privacy extensions (RFC 8981) prevent tracking by interface ID; and over-filtering ICMPv6 breaks PMTUD and ND (RFC 4890).</a:t>
            </a:r>
          </a:p>
        </p:txBody>
      </p:sp>
      <p:sp>
        <p:nvSpPr>
          <p:cNvPr id="4" name="Slide Number Placeholder 3"/>
          <p:cNvSpPr>
            <a:spLocks noGrp="1"/>
          </p:cNvSpPr>
          <p:nvPr>
            <p:ph type="sldNum" sz="quarter" idx="10"/>
          </p:nvPr>
        </p:nvSpPr>
        <p:spPr/>
        <p:txBody>
          <a:bodyPr/>
          <a:lstStyle/>
          <a:p>
            <a:fld id="{F7021451-1387-4CA6-816F-3879F97B5CBC}" type="slidenum">
              <a:rPr lang="en-US"/>
              <a:t>156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slide. Three families of techniques: (1) dual stack (RFC 4213): hosts and routers with both stacks; DNS decides (AAAA first) and the Happy Eyeballs algorithm (RFC 8305) picks the connection that answers first; it is the basis of almost the entire current Internet; (2) tunnels: IPv6 encapsulated in IPv4 (6in4, protocol 41; GRE; 6rd, RFC 5969) or IPv4 in IPv6 (DS-Lite, RFC 6333; MAP-T/MAP-E), used where one of the stacks does not arrive natively; (3) translation: NAT64 (RFC 6146) with DNS64 (RFC 6147) lets IPv6-only networks reach IPv4 servers, and 464XLAT (RFC 6877) takes care of IPv4-only applications on IPv6-only phones, the model adopted by large mobile carriers. Direction for 2026: IPv6-only networks with IPv4 as a service (IPv4aaS), including in data centers and campuses (RFC 8925 lets DHCP tell the host 'do not use IPv4'). Brazilian resource (in Portuguese): IPv6.br from NIC.br.</a:t>
            </a:r>
          </a:p>
        </p:txBody>
      </p:sp>
      <p:sp>
        <p:nvSpPr>
          <p:cNvPr id="4" name="Slide Number Placeholder 3"/>
          <p:cNvSpPr>
            <a:spLocks noGrp="1"/>
          </p:cNvSpPr>
          <p:nvPr>
            <p:ph type="sldNum" sz="quarter" idx="10"/>
          </p:nvPr>
        </p:nvSpPr>
        <p:spPr/>
        <p:txBody>
          <a:bodyPr/>
          <a:lstStyle/>
          <a:p>
            <a:fld id="{F7021451-1387-4CA6-816F-3879F97B5CBC}" type="slidenum">
              <a:rPr lang="en-US"/>
              <a:t>157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original covered multicast on the basis of the MBone and DVMRP; the 2026 edition centers on PIM-SM, SSM, IGMPv3/MLDv2 and IGMP snooping, keeping DVMRP and MOSPF as history.</a:t>
            </a:r>
          </a:p>
        </p:txBody>
      </p:sp>
      <p:sp>
        <p:nvSpPr>
          <p:cNvPr id="4" name="Slide Number Placeholder 3"/>
          <p:cNvSpPr>
            <a:spLocks noGrp="1"/>
          </p:cNvSpPr>
          <p:nvPr>
            <p:ph type="sldNum" sz="quarter" idx="10"/>
          </p:nvPr>
        </p:nvSpPr>
        <p:spPr/>
        <p:txBody>
          <a:bodyPr/>
          <a:lstStyle/>
          <a:p>
            <a:fld id="{F7021451-1387-4CA6-816F-3879F97B5CBC}" type="slidenum">
              <a:rPr lang="en-US"/>
              <a:t>158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notes of the original recalled that most high-level protocols (TCP, UDP, ISO TP) only offer unicast transmission: a node sends to one other node at a time. To deliver the same content to N receivers, unicast requires N copies at the source; broadcast delivers to everyone, including those who do not want it, and only within the link. Multicast (RFC 1112, 1989) delivers a single copy that the network replicates only at the branching points, and only to those who subscribed to the group (a class D address). Anycast, by contrast, delivers to a single receiver, the nearest one. Applications in 2026: carrier IPTV, distribution of financial market data, videoconferencing and signaling in corporate networks, service discovery (mDNS, SSDP) and, internally, the routing protocols themselves. On the public Internet multicast never became widespread; unicast CDNs took the place of the MBone.</a:t>
            </a:r>
          </a:p>
        </p:txBody>
      </p:sp>
      <p:sp>
        <p:nvSpPr>
          <p:cNvPr id="4" name="Slide Number Placeholder 3"/>
          <p:cNvSpPr>
            <a:spLocks noGrp="1"/>
          </p:cNvSpPr>
          <p:nvPr>
            <p:ph type="sldNum" sz="quarter" idx="10"/>
          </p:nvPr>
        </p:nvSpPr>
        <p:spPr/>
        <p:txBody>
          <a:bodyPr/>
          <a:lstStyle/>
          <a:p>
            <a:fld id="{F7021451-1387-4CA6-816F-3879F97B5CBC}" type="slidenum">
              <a:rPr lang="en-US"/>
              <a:t>159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class D address (1110 + 28 bits of group identifier) designates a multicast group: 224.0.0.0 to 239.255.255.255. IANA reserves ranges: 224.0.0.0/24 (link-local control, TTL 1, never forwarded: 224.0.0.1 all hosts, .2 all routers, .5 and .6 OSPF, .9 RIPv2, .10 EIGRP, .13 PIM, .18 VRRP, .22 IGMPv3, .251 mDNS); 224.0.1.0/24 (internetwork control: 224.0.1.1 NTP, .39 and .40 Auto-RP); 232.0.0.0/8 (SSM, RFC 4607); 233.0.0.0/8 (GLOP, derived from the ASN, RFC 3180); 239.0.0.0/8 (administratively scoped, RFC 2365, the '10.0.0.0/8 of multicast'). In IPv6, ff00::/8 with flags and scope in the second byte: ff02::1 all nodes, ff02::2 routers, ff02::5/6 OSPF, ff02::9 RIPng, ff02::a EIGRP, ff02::d PIM, ff02::12 VRRP, ff05::/16 site scope, ff3x::/32 SSM. Official registry: RFC 5771 and the IANA Multicast Address Space Registry.</a:t>
            </a:r>
          </a:p>
        </p:txBody>
      </p:sp>
      <p:sp>
        <p:nvSpPr>
          <p:cNvPr id="4" name="Slide Number Placeholder 3"/>
          <p:cNvSpPr>
            <a:spLocks noGrp="1"/>
          </p:cNvSpPr>
          <p:nvPr>
            <p:ph type="sldNum" sz="quarter" idx="10"/>
          </p:nvPr>
        </p:nvSpPr>
        <p:spPr/>
        <p:txBody>
          <a:bodyPr/>
          <a:lstStyle/>
          <a:p>
            <a:fld id="{F7021451-1387-4CA6-816F-3879F97B5CBC}" type="slidenum">
              <a:rPr lang="en-US"/>
              <a:t>160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that an Ethernet NIC can filter the groups of interest in hardware, the IP multicast address is mapped to a multicast MAC deterministically (RFC 1112): the 23 least significant bits of the group address are copied into the 23 least significant bits of the MAC 01-00-5E-00-00-00 (the IANA block; bit 24 is always 0). Since the group has 28 bits and only 23 are used, 5 bits are lost: 32 different groups share the same MAC (224.1.1.1, 224.129.1.1, 225.1.1.1, ..., 239.129.1.1 → 01-00-5E-01-01-01), and it is up to IP to filter what the NIC let through. In IPv6 the mapping uses 33-33 followed by the 32 least significant bits of the group (RFC 2464). Switches with IGMP/MLD snooping use these MACs (or rather, the IP groups) to forward multicast only to the ports with members.</a:t>
            </a:r>
          </a:p>
        </p:txBody>
      </p:sp>
      <p:sp>
        <p:nvSpPr>
          <p:cNvPr id="4" name="Slide Number Placeholder 3"/>
          <p:cNvSpPr>
            <a:spLocks noGrp="1"/>
          </p:cNvSpPr>
          <p:nvPr>
            <p:ph type="sldNum" sz="quarter" idx="10"/>
          </p:nvPr>
        </p:nvSpPr>
        <p:spPr/>
        <p:txBody>
          <a:bodyPr/>
          <a:lstStyle/>
          <a:p>
            <a:fld id="{F7021451-1387-4CA6-816F-3879F97B5CBC}" type="slidenum">
              <a:rPr lang="en-US"/>
              <a:t>161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IGMP (Internet Group Management Protocol) is used by multicast routers to find out, on each link, whether there are members of a group. Versions: IGMPv1 (RFC 1112): join through a membership report, silent leave (the router finds out by timeout); IGMPv2 (RFC 2236): Leave message, group-specific queries, querier election (lowest IP); IGMPv3 (RFC 3376): reports with source lists (INCLUDE/EXCLUDE), the basis of SSM, sent to 224.0.0.22. In IPv6, MLD does the same over ICMPv6: MLDv1 (RFC 2710) corresponds to IGMPv2 and MLDv2 (RFC 3810) to IGMPv3. The querier router sends periodic Queries (125 s) to 224.0.0.1 / ff02::1; hosts answer with reports. Switches perform IGMP/MLD snooping (RFC 4541): they listen to reports and forward the group only to the ports with members, avoiding flooding the entire VLAN.</a:t>
            </a:r>
          </a:p>
        </p:txBody>
      </p:sp>
      <p:sp>
        <p:nvSpPr>
          <p:cNvPr id="4" name="Slide Number Placeholder 3"/>
          <p:cNvSpPr>
            <a:spLocks noGrp="1"/>
          </p:cNvSpPr>
          <p:nvPr>
            <p:ph type="sldNum" sz="quarter" idx="10"/>
          </p:nvPr>
        </p:nvSpPr>
        <p:spPr/>
        <p:txBody>
          <a:bodyPr/>
          <a:lstStyle/>
          <a:p>
            <a:fld id="{F7021451-1387-4CA6-816F-3879F97B5CBC}" type="slidenum">
              <a:rPr lang="en-US"/>
              <a:t>162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distribution models. Dense mode: assumes that most links have receivers; traffic is flooded across the whole network and branches without members are pruned (flood and prune), with the prune expiring periodically and the flooding starting over; simple, but it wastes bandwidth and state; protocols: DVMRP, MOSPF and PIM-DM. Sparse mode: assumes that receivers are few and scattered; nothing is sent until a router with members explicitly joins the tree (explicit join), built around a rendezvous point (RP) or a core; protocols: CBT (historical) and PIM-SM, dominant today, with its SSM and Bidir variants. In 2026 practically only PIM-SM/SSM gets deployed; PIM-DM survives in small networks and labs.</a:t>
            </a:r>
          </a:p>
        </p:txBody>
      </p:sp>
      <p:sp>
        <p:nvSpPr>
          <p:cNvPr id="4" name="Slide Number Placeholder 3"/>
          <p:cNvSpPr>
            <a:spLocks noGrp="1"/>
          </p:cNvSpPr>
          <p:nvPr>
            <p:ph type="sldNum" sz="quarter" idx="10"/>
          </p:nvPr>
        </p:nvSpPr>
        <p:spPr/>
        <p:txBody>
          <a:bodyPr/>
          <a:lstStyle/>
          <a:p>
            <a:fld id="{F7021451-1387-4CA6-816F-3879F97B5CBC}" type="slidenum">
              <a:rPr lang="en-US"/>
              <a:t>163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Evolution of the algorithms (the original's list): flooding (resends out every interface, loops contained by remembering packets); spanning tree (a single tree for all groups, concentrates traffic); RPB, Reverse Path Broadcasting (used on the MBone: forwards a packet only if it arrived on the interface that leads back to the source along the shortest path, the RPF check, and resends it out the others); TRPB, Truncated RPB (does not send to leaf links without members, using IGMP); RPM, Reverse Path Multicasting (TRPB + prunes traveling up the tree: the basis of DVMRP and PIM-DM); Steiner trees (optimal in total cost, but NP-hard and unstable; never used in practice); CBT, Core Based Trees (one shared tree per group, rooted at a core; the conceptual predecessor of PIM-SM). The RPF check is the common element of all current protocols: a router accepts a multicast packet only if it arrives on the interface that the unicast table points to as the path toward the source (or toward the RP); this prevents loops without needing a TTL.</a:t>
            </a:r>
          </a:p>
        </p:txBody>
      </p:sp>
      <p:sp>
        <p:nvSpPr>
          <p:cNvPr id="4" name="Slide Number Placeholder 3"/>
          <p:cNvSpPr>
            <a:spLocks noGrp="1"/>
          </p:cNvSpPr>
          <p:nvPr>
            <p:ph type="sldNum" sz="quarter" idx="10"/>
          </p:nvPr>
        </p:nvSpPr>
        <p:spPr/>
        <p:txBody>
          <a:bodyPr/>
          <a:lstStyle/>
          <a:p>
            <a:fld id="{F7021451-1387-4CA6-816F-3879F97B5CBC}" type="slidenum">
              <a:rPr lang="en-US"/>
              <a:t>164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DVMRP (RFC 1075, 1988) was the protocol of the MBone: its own distance vector (similar to RIP, 32 hops) used only for RPF, with RPM and tunnels between islands; MOSPF (RFC 1584) extended OSPF with group membership LSAs, computing per-(source, group) trees inside the LSDB; both are historical. The MBone (Multicast Backbone, 1992) was a virtual network overlaid on the Internet to broadcast IETF meetings, space missions and concerts; it reached thousands of subnets and faded away in the late 1990s as native multicast and, later, unicast CDNs took over. The PIM family (Protocol Independent Multicast, developed by the IETF IDMR working group, as the 1999 notes pointed out) uses any unicast table for RPF: PIM-DM (RFC 3973, flood and prune), PIM-SM (RFC 7761, shared tree with an RP and optional SPT), SSM (RFC 4607, only (S,G) trees with 232/8 and IGMPv3, no RP) and Bidir-PIM (RFC 5015, bidirectional trees for many-to-many).</a:t>
            </a:r>
          </a:p>
        </p:txBody>
      </p:sp>
      <p:sp>
        <p:nvSpPr>
          <p:cNvPr id="4" name="Slide Number Placeholder 3"/>
          <p:cNvSpPr>
            <a:spLocks noGrp="1"/>
          </p:cNvSpPr>
          <p:nvPr>
            <p:ph type="sldNum" sz="quarter" idx="10"/>
          </p:nvPr>
        </p:nvSpPr>
        <p:spPr/>
        <p:txBody>
          <a:bodyPr/>
          <a:lstStyle/>
          <a:p>
            <a:fld id="{F7021451-1387-4CA6-816F-3879F97B5CBC}" type="slidenum">
              <a:rPr lang="en-US"/>
              <a:t>165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Typical flow: (1) a receiver sends an IGMP Report for group G; its last-hop router sends a PIM Join (*,G) toward the RP (rendezvous point), hop by hop, creating the shared tree; (2) source S starts transmitting; its first-hop router encapsulates the packets in unicast PIM Register messages to the RP; (3) the RP decapsulates, forwards down the shared tree and sends a Join (S,G) toward the source to receive the traffic natively, then a Register-Stop; (4) the last-hop router, on seeing traffic from S, may send a Join (S,G) directly toward the source (switchover to the shortest-path tree, SPT) and prune the shared tree. RP discovery: static, Auto-RP (Cisco), Bootstrap Router (RFC 5059) or Anycast-RP (RFC 4610) for redundancy. PIM uses IP protocol 103, Hello to 224.0.0.13 / ff02::d.</a:t>
            </a:r>
          </a:p>
        </p:txBody>
      </p:sp>
      <p:sp>
        <p:nvSpPr>
          <p:cNvPr id="4" name="Slide Number Placeholder 3"/>
          <p:cNvSpPr>
            <a:spLocks noGrp="1"/>
          </p:cNvSpPr>
          <p:nvPr>
            <p:ph type="sldNum" sz="quarter" idx="10"/>
          </p:nvPr>
        </p:nvSpPr>
        <p:spPr/>
        <p:txBody>
          <a:bodyPr/>
          <a:lstStyle/>
          <a:p>
            <a:fld id="{F7021451-1387-4CA6-816F-3879F97B5CBC}" type="slidenum">
              <a:rPr lang="en-US"/>
              <a:t>166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RSVP (Resource Reservation Protocol, RFC 2205, 1997) was designed so that applications could reserve bandwidth and delay along the path, in the integrated services model (IntServ). Its central characteristic, highlighted in the 1999 notes: reservations are receiver-oriented: the sender sends PATH messages describing the flow; each receiver answers with RESV, which travels up the multicast tree and merges with the reservations of other receivers at the first branch already reserved, so that a receiver's reservation does not need to reach the source. State is 'soft' (refreshed periodically). It scaled well in multicast, but requiring per-flow state in every router of the Internet did not scale; service differentiation ended up being done by DiffServ (DSCP). What survived was RSVP-TE (RFC 3209): the same protocol, with extensions, signals MPLS traffic-engineering tunnels with guaranteed bandwidth and explicit paths, including fast protection (FRR, RFC 4090). In 2026 even that is losing ground to Segment Routing, which needs no signaling.</a:t>
            </a:r>
          </a:p>
        </p:txBody>
      </p:sp>
      <p:sp>
        <p:nvSpPr>
          <p:cNvPr id="4" name="Slide Number Placeholder 3"/>
          <p:cNvSpPr>
            <a:spLocks noGrp="1"/>
          </p:cNvSpPr>
          <p:nvPr>
            <p:ph type="sldNum" sz="quarter" idx="10"/>
          </p:nvPr>
        </p:nvSpPr>
        <p:spPr/>
        <p:txBody>
          <a:bodyPr/>
          <a:lstStyle/>
          <a:p>
            <a:fld id="{F7021451-1387-4CA6-816F-3879F97B5CBC}" type="slidenum">
              <a:rPr lang="en-US"/>
              <a:t>167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two topics of the original were presented in three slides (MPLS in two, VRRP in one, with a single sentence). Here they get the treatment their current importance justifies: MPLS is the foundation of carrier networks and VRRP is ubiquitous in corporate LANs.</a:t>
            </a:r>
          </a:p>
        </p:txBody>
      </p:sp>
      <p:sp>
        <p:nvSpPr>
          <p:cNvPr id="4" name="Slide Number Placeholder 3"/>
          <p:cNvSpPr>
            <a:spLocks noGrp="1"/>
          </p:cNvSpPr>
          <p:nvPr>
            <p:ph type="sldNum" sz="quarter" idx="10"/>
          </p:nvPr>
        </p:nvSpPr>
        <p:spPr/>
        <p:txBody>
          <a:bodyPr/>
          <a:lstStyle/>
          <a:p>
            <a:fld id="{F7021451-1387-4CA6-816F-3879F97B5CBC}" type="slidenum">
              <a:rPr lang="en-US"/>
              <a:t>168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1999 notes explained the motivation: the Internet offered a best-effort service with software routing, little traffic engineering and limited aggregation; MPLS (Multiprotocol Label Switching, RFC 3031, 2001) attacked that by forwarding on short, fixed-length labels instead of IP prefixes. A label is a 32-bit 'shim' header inserted between the link layer and IP (EtherType 0x8847): a 20-bit label, a 3-bit traffic class (formerly EXP, RFC 5462), the S bit (bottom of stack) and an 8-bit TTL. The ingress edge router (ingress LER) classifies the packet into a FEC and pushes a label; the core routers (LSRs) only swap labels by looking up the LFIB, without looking at IP; the egress LER removes (pops) the label, often already at the penultimate hop (PHP). In 2026 the original speed gain is irrelevant (ASICs route IP at line rate); MPLS remains for what labels make possible: VPNs, traffic engineering and transport of any protocol ('multiprotocol').</a:t>
            </a:r>
          </a:p>
        </p:txBody>
      </p:sp>
      <p:sp>
        <p:nvSpPr>
          <p:cNvPr id="4" name="Slide Number Placeholder 3"/>
          <p:cNvSpPr>
            <a:spLocks noGrp="1"/>
          </p:cNvSpPr>
          <p:nvPr>
            <p:ph type="sldNum" sz="quarter" idx="10"/>
          </p:nvPr>
        </p:nvSpPr>
        <p:spPr/>
        <p:txBody>
          <a:bodyPr/>
          <a:lstStyle/>
          <a:p>
            <a:fld id="{F7021451-1387-4CA6-816F-3879F97B5CBC}" type="slidenum">
              <a:rPr lang="en-US"/>
              <a:t>169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five terms of the original, plus the ones that were missing. FEC (Forwarding Equivalence Class): a set of packets treated the same way, for example all those destined to a prefix, or to a prefix with a class of service; FIB: the IP forwarding table with one row per FEC, used at the ingress to decide which label to push; LSP: a label switched path, established for each route through the network; LDP (RFC 5036): the protocol that distributes labels between neighboring routers (TCP/UDP 646), one label per prefix of the IGP table; LIB: the label information base, which stores every label received from every neighbor for each FEC; LFIB: the compact table used by the data plane (incoming label → outgoing label, interface); LER and LSR: edge and core routers; PHP: removal of the label at the penultimate hop, saving a lookup at the egress. Alternatives to LDP for distributing labels: RSVP-TE (traffic engineering), BGP (VPNs, labels per prefix) and Segment Routing (labels advertised by the IGP).</a:t>
            </a:r>
          </a:p>
        </p:txBody>
      </p:sp>
      <p:sp>
        <p:nvSpPr>
          <p:cNvPr id="4" name="Slide Number Placeholder 3"/>
          <p:cNvSpPr>
            <a:spLocks noGrp="1"/>
          </p:cNvSpPr>
          <p:nvPr>
            <p:ph type="sldNum" sz="quarter" idx="10"/>
          </p:nvPr>
        </p:nvSpPr>
        <p:spPr/>
        <p:txBody>
          <a:bodyPr/>
          <a:lstStyle/>
          <a:p>
            <a:fld id="{F7021451-1387-4CA6-816F-3879F97B5CBC}" type="slidenum">
              <a:rPr lang="en-US"/>
              <a:t>170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Reproduction of the original's example (slide 182) with modern names. Topology: LAN A (10.1.0.0/16) behind R1, LAN B (10.2.0.0/16) behind R2, LAN C (10.3.0.0/16) behind R3; R4 is the core LSR, with interfaces 1 (to R1), 2 (to R2), 3 (to R3) and 4 (to R5, an alternate path). Through LDP, each router advertises to its neighbors the label it wants to receive for each FEC: R3 tells R4 'for 10.3.0.0/16 use label 30'; R4 chooses its own incoming label for the same FEC (20) and advertises it to R1 and R2. R4's LIB stores every label received (including those from R5, which are not on the best path); the LFIB only contains those on the path chosen by the IGP: label 20 in → swap 30, interface 3. Packets from A to C arrive at R4 with [20] and leave with [30]; those from B to C arrive with [21] (the label R4 advertised to R2) and also leave with [30].</a:t>
            </a:r>
          </a:p>
        </p:txBody>
      </p:sp>
      <p:sp>
        <p:nvSpPr>
          <p:cNvPr id="4" name="Slide Number Placeholder 3"/>
          <p:cNvSpPr>
            <a:spLocks noGrp="1"/>
          </p:cNvSpPr>
          <p:nvPr>
            <p:ph type="sldNum" sz="quarter" idx="10"/>
          </p:nvPr>
        </p:nvSpPr>
        <p:spPr/>
        <p:txBody>
          <a:bodyPr/>
          <a:lstStyle/>
          <a:p>
            <a:fld id="{F7021451-1387-4CA6-816F-3879F97B5CBC}" type="slidenum">
              <a:rPr lang="en-US"/>
              <a:t>171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families of applications: (1) Layer 3 VPNs (RFC 4364): the provider carries the private networks of many customers over a common core, with VRF tables on the PEs, MP-BGP distributing VPNv4/VPNv6 prefixes with a label and route targets, and a two-label stack (transport + VPN); (2) Layer 2 VPNs: pseudowires (RFC 4447), VPLS (RFC 4762) and, today, EVPN (RFC 7432) with a BGP control plane, also over VXLAN; (3) traffic engineering: RSVP-TE tunnels (RFC 3209) with explicit paths, reserved bandwidth and FRR protection (RFC 4090) within tens of milliseconds; (4) Segment Routing: eliminates LDP and RSVP; the path is encoded at the source as a stack of segments (labels) advertised by the IGP (SR-MPLS, RFC 8660) or as a list of IPv6 addresses (SRv6, RFC 8986), with controller-driven traffic engineering (SR Policy). The 3-bit traffic class carries QoS across the core. Carrier MPLS remains the 'premium' corporate WAN, even with the advance of SD-WAN over the Internet.</a:t>
            </a:r>
          </a:p>
        </p:txBody>
      </p:sp>
      <p:sp>
        <p:nvSpPr>
          <p:cNvPr id="4" name="Slide Number Placeholder 3"/>
          <p:cNvSpPr>
            <a:spLocks noGrp="1"/>
          </p:cNvSpPr>
          <p:nvPr>
            <p:ph type="sldNum" sz="quarter" idx="10"/>
          </p:nvPr>
        </p:nvSpPr>
        <p:spPr/>
        <p:txBody>
          <a:bodyPr/>
          <a:lstStyle/>
          <a:p>
            <a:fld id="{F7021451-1387-4CA6-816F-3879F97B5CBC}" type="slidenum">
              <a:rPr lang="en-US"/>
              <a:t>172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original summed it up as: 'protocol used as a backup router protocol'. The problem: hosts configured with a single default gateway are cut off if that router fails, even when another router is on the LAN (old solutions: Proxy ARP, ICMP Router Discovery, running RIP on the hosts). VRRP (Virtual Router Redundancy Protocol; RFC 2338 in 1998, RFC 3768 v2 in 2004, RFC 5798 v3 in 2010 with IPv6) creates a virtual router identified by a VRID (1 to 255), with a virtual IP address and a virtual MAC 00-00-5E-00-01-{VRID} (IPv4) or 00-00-5E-00-02-{VRID} (IPv6); the hosts use the virtual IP as their gateway. Among the physical routers, the one with the highest priority (1 to 254; 255 if it owns the IP; default 100) is elected master and sends advertisements to 224.0.0.18 / ff02::12 (IP protocol 112) every 1 s (v3: centiseconds); the others stand by and, if the advertisements stop for about 3 intervals, the highest-priority one takes over, sending a gratuitous ARP with the virtual MAC to update the switches. Preemption is enabled by default. Proprietary equivalents: HSRP (Cisco, informational RFC 2281, 1998) and GLBP (Cisco, with load balancing). Combined with interface tracking (object tracking), VRRP also reacts to the loss of the master's WAN link.</a:t>
            </a:r>
          </a:p>
        </p:txBody>
      </p:sp>
      <p:sp>
        <p:nvSpPr>
          <p:cNvPr id="4" name="Slide Number Placeholder 3"/>
          <p:cNvSpPr>
            <a:spLocks noGrp="1"/>
          </p:cNvSpPr>
          <p:nvPr>
            <p:ph type="sldNum" sz="quarter" idx="10"/>
          </p:nvPr>
        </p:nvSpPr>
        <p:spPr/>
        <p:txBody>
          <a:bodyPr/>
          <a:lstStyle/>
          <a:p>
            <a:fld id="{F7021451-1387-4CA6-816F-3879F97B5CBC}" type="slidenum">
              <a:rPr lang="en-US"/>
              <a:t>173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 172.16.20.0/24 with two routers: R1 (172.16.20.2, priority 120) and R2 (172.16.20.3, priority 100) share VRID 10 with virtual IP 172.16.20.1 and virtual MAC 00-00-5E-00-01-0A. The hosts have gateway 172.16.20.1 and, when they ARP for it, receive the virtual MAC, answered by the master (R1). R1 sends advertisements every second; R2 listens. When R1 fails (or its WAN link goes down and tracking lowers its priority), R2 stops receiving advertisements, takes over as master after the detection interval, starts answering for the virtual MAC and sends a gratuitous ARP so that the switches move the virtual MAC to its port; the hosts notice nothing (same IP, same MAC in the cache). When R1 comes back, it takes over again through preemption. Design tip: alternate the master between VRIDs on different VLANs to use both routers; in IPv6, the same mechanism covers the default router advertised in RAs.</a:t>
            </a:r>
          </a:p>
        </p:txBody>
      </p:sp>
      <p:sp>
        <p:nvSpPr>
          <p:cNvPr id="4" name="Slide Number Placeholder 3"/>
          <p:cNvSpPr>
            <a:spLocks noGrp="1"/>
          </p:cNvSpPr>
          <p:nvPr>
            <p:ph type="sldNum" sz="quarter" idx="10"/>
          </p:nvPr>
        </p:nvSpPr>
        <p:spPr/>
        <p:txBody>
          <a:bodyPr/>
          <a:lstStyle/>
          <a:p>
            <a:fld id="{F7021451-1387-4CA6-816F-3879F97B5CBC}" type="slidenum">
              <a:rPr lang="en-US"/>
              <a:t>174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 recap. Suggested questions to wrap up: (1) what does a host do before sending the first packet to a destination? (2) what changes and what stays the same in a packet at each router? (3) why does OSPF need a DR on Ethernet but not on point-to-point links? (4) what is the difference between metric and administrative distance? (5) why does IPv6 have neither broadcast nor ARP? (6) what does an MPLS label make possible that plain IP does not? (7) how do hosts survive the failure of the VRRP master router?</a:t>
            </a:r>
          </a:p>
        </p:txBody>
      </p:sp>
      <p:sp>
        <p:nvSpPr>
          <p:cNvPr id="4" name="Slide Number Placeholder 3"/>
          <p:cNvSpPr>
            <a:spLocks noGrp="1"/>
          </p:cNvSpPr>
          <p:nvPr>
            <p:ph type="sldNum" sz="quarter" idx="10"/>
          </p:nvPr>
        </p:nvSpPr>
        <p:spPr/>
        <p:txBody>
          <a:bodyPr/>
          <a:lstStyle/>
          <a:p>
            <a:fld id="{F7021451-1387-4CA6-816F-3879F97B5CBC}" type="slidenum">
              <a:rPr lang="en-US"/>
              <a:t>175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RFCs are freely available at rfc-editor.org. For each topic, the main reference and the most recent ones.</a:t>
            </a:r>
          </a:p>
        </p:txBody>
      </p:sp>
      <p:sp>
        <p:nvSpPr>
          <p:cNvPr id="4" name="Slide Number Placeholder 3"/>
          <p:cNvSpPr>
            <a:spLocks noGrp="1"/>
          </p:cNvSpPr>
          <p:nvPr>
            <p:ph type="sldNum" sz="quarter" idx="10"/>
          </p:nvPr>
        </p:nvSpPr>
        <p:spPr/>
        <p:txBody>
          <a:bodyPr/>
          <a:lstStyle/>
          <a:p>
            <a:fld id="{F7021451-1387-4CA6-816F-3879F97B5CBC}" type="slidenum">
              <a:rPr lang="en-US"/>
              <a:t>176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Continued. The IPv6 adoption figures cited in the course come from the Internet Society Pulse (Google statistics) and from APNIC Labs; the global routing table figures, from bgp.potaroo.net (Geoff Huston).</a:t>
            </a:r>
          </a:p>
        </p:txBody>
      </p:sp>
      <p:sp>
        <p:nvSpPr>
          <p:cNvPr id="4" name="Slide Number Placeholder 3"/>
          <p:cNvSpPr>
            <a:spLocks noGrp="1"/>
          </p:cNvSpPr>
          <p:nvPr>
            <p:ph type="sldNum" sz="quarter" idx="10"/>
          </p:nvPr>
        </p:nvSpPr>
        <p:spPr/>
        <p:txBody>
          <a:bodyPr/>
          <a:lstStyle/>
          <a:p>
            <a:fld id="{F7021451-1387-4CA6-816F-3879F97B5CBC}" type="slidenum">
              <a:rPr lang="en-US"/>
              <a:t>177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slide. Leave time for questions and for the final lab (traffic capture with Wireshark: ARP, DHCP, ND/RA, OSPF Hello, VRRP).</a:t>
            </a:r>
          </a:p>
        </p:txBody>
      </p:sp>
      <p:sp>
        <p:nvSpPr>
          <p:cNvPr id="4" name="Slide Number Placeholder 3"/>
          <p:cNvSpPr>
            <a:spLocks noGrp="1"/>
          </p:cNvSpPr>
          <p:nvPr>
            <p:ph type="sldNum" sz="quarter" idx="10"/>
          </p:nvPr>
        </p:nvSpPr>
        <p:spPr/>
        <p:txBody>
          <a:bodyPr/>
          <a:lstStyle/>
          <a:p>
            <a:fld id="{F7021451-1387-4CA6-816F-3879F97B5CBC}" type="slidenum">
              <a:rPr lang="en-US"/>
              <a:t>178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rgbClr val="0B3C5D"/>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920240"/>
            <a:ext cx="10698480" cy="1463040"/>
          </a:xfrm>
          <a:prstGeom prst="rect">
            <a:avLst/>
          </a:prstGeom>
          <a:noFill/>
          <a:ln/>
        </p:spPr>
        <p:txBody>
          <a:bodyPr wrap="square" rtlCol="0"/>
          <a:lstStyle>
            <a:lvl1pPr marL="0" indent="0" algn="l">
              <a:buNone/>
              <a:defRPr lang="en-US" sz="4400" b="1" dirty="0">
                <a:solidFill>
                  <a:srgbClr val="FFFFFF"/>
                </a:solidFill>
              </a:defRPr>
            </a:lvl1pPr>
          </a:lstStyle>
          <a:p>
            <a:pPr marL="0" indent="0" algn="l">
              <a:buNone/>
            </a:pPr>
            <a:endParaRPr lang="en-US" sz="4400" dirty="0"/>
          </a:p>
        </p:txBody>
      </p:sp>
      <p:sp>
        <p:nvSpPr>
          <p:cNvPr id="3" name="Text 0"/>
          <p:cNvSpPr>
            <a:spLocks noGrp="1"/>
          </p:cNvSpPr>
          <p:nvPr>
            <p:ph type="body" idx="101" hasCustomPrompt="1"/>
          </p:nvPr>
        </p:nvSpPr>
        <p:spPr>
          <a:xfrm>
            <a:off x="731520" y="3520440"/>
            <a:ext cx="10698480" cy="1097280"/>
          </a:xfrm>
          <a:prstGeom prst="rect">
            <a:avLst/>
          </a:prstGeom>
          <a:noFill/>
          <a:ln/>
        </p:spPr>
        <p:txBody>
          <a:bodyPr wrap="square" rtlCol="0"/>
          <a:lstStyle>
            <a:lvl1pPr marL="0" indent="0" algn="l">
              <a:buNone/>
              <a:defRPr lang="en-US" sz="2000" dirty="0">
                <a:solidFill>
                  <a:srgbClr val="8ECAE6"/>
                </a:solidFill>
              </a:defRPr>
            </a:lvl1pPr>
          </a:lstStyle>
          <a:p>
            <a:pPr marL="0" indent="0" algn="l">
              <a:buNone/>
            </a:pPr>
            <a:endParaRPr lang="en-US" sz="2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p:bg>
      <p:bgPr>
        <a:solidFill>
          <a:srgbClr val="0B3C5D"/>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77440"/>
            <a:ext cx="10698480" cy="1280160"/>
          </a:xfrm>
          <a:prstGeom prst="rect">
            <a:avLst/>
          </a:prstGeom>
          <a:noFill/>
          <a:ln/>
        </p:spPr>
        <p:txBody>
          <a:bodyPr wrap="square" rtlCol="0"/>
          <a:lstStyle>
            <a:lvl1pPr marL="0" indent="0" algn="l">
              <a:buNone/>
              <a:defRPr lang="en-US" sz="4000" b="1" dirty="0">
                <a:solidFill>
                  <a:srgbClr val="FFFFFF"/>
                </a:solidFill>
              </a:defRPr>
            </a:lvl1pPr>
          </a:lstStyle>
          <a:p>
            <a:pPr marL="0" indent="0" algn="l">
              <a:buNone/>
            </a:pPr>
            <a:endParaRPr lang="en-US" sz="4000" dirty="0"/>
          </a:p>
        </p:txBody>
      </p:sp>
      <p:sp>
        <p:nvSpPr>
          <p:cNvPr id="3" name="Text 0"/>
          <p:cNvSpPr>
            <a:spLocks noGrp="1"/>
          </p:cNvSpPr>
          <p:nvPr>
            <p:ph type="body" idx="101" hasCustomPrompt="1"/>
          </p:nvPr>
        </p:nvSpPr>
        <p:spPr>
          <a:xfrm>
            <a:off x="731520" y="3794760"/>
            <a:ext cx="10698480" cy="1463040"/>
          </a:xfrm>
          <a:prstGeom prst="rect">
            <a:avLst/>
          </a:prstGeom>
          <a:noFill/>
          <a:ln/>
        </p:spPr>
        <p:txBody>
          <a:bodyPr wrap="square" rtlCol="0"/>
          <a:lstStyle>
            <a:lvl1pPr marL="0" indent="0" algn="l">
              <a:buNone/>
              <a:defRPr lang="en-US" sz="1800" dirty="0">
                <a:solidFill>
                  <a:srgbClr val="8ECAE6"/>
                </a:solidFill>
              </a:defRPr>
            </a:lvl1pPr>
          </a:lstStyle>
          <a:p>
            <a:pPr marL="0" indent="0" algn="l">
              <a:buNone/>
            </a:pPr>
            <a:endParaRPr lang="en-US" sz="1800" dirty="0"/>
          </a:p>
        </p:txBody>
      </p:sp>
      <p:sp>
        <p:nvSpPr>
          <p:cNvPr id="4" name="Text 0"/>
          <p:cNvSpPr/>
          <p:nvPr/>
        </p:nvSpPr>
        <p:spPr>
          <a:xfrm>
            <a:off x="457200" y="6400800"/>
            <a:ext cx="8686800" cy="274320"/>
          </a:xfrm>
          <a:prstGeom prst="rect">
            <a:avLst/>
          </a:prstGeom>
          <a:noFill/>
          <a:ln/>
        </p:spPr>
        <p:txBody>
          <a:bodyPr wrap="square" lIns="0" tIns="0" rIns="0" bIns="0" rtlCol="0" anchor="ctr"/>
          <a:lstStyle/>
          <a:p>
            <a:pPr marL="0" indent="0">
              <a:buNone/>
            </a:pPr>
            <a:r>
              <a:rPr lang="en-US" sz="900" dirty="0">
                <a:solidFill>
                  <a:srgbClr val="8ECAE6"/>
                </a:solidFill>
              </a:rPr>
              <a:t>TCP/IP: Concepts and IP Routing  |  Rodolfo Nützmann  |  2026 Edition</a:t>
            </a:r>
            <a:endParaRPr lang="en-US" sz="900" dirty="0"/>
          </a:p>
        </p:txBody>
      </p:sp>
      <p:sp>
        <p:nvSpPr>
          <p:cNvPr id="25" name="Slide Number Placeholder 0"/>
          <p:cNvSpPr>
            <a:spLocks noGrp="1"/>
          </p:cNvSpPr>
          <p:nvPr>
            <p:ph type="sldNum" sz="quarter" idx="4294967295"/>
          </p:nvPr>
        </p:nvSpPr>
        <p:spPr>
          <a:xfrm>
            <a:off x="11155680" y="6400800"/>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ECAE6"/>
                </a:solidFill>
              </a:defRPr>
            </a:lvl1pPr>
          </a:lstStyle>
          <a:p>
            <a:pPr algn="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rtlCol="0"/>
          <a:lstStyle>
            <a:lvl1pPr marL="0" indent="0" algn="l">
              <a:buNone/>
              <a:defRPr lang="en-US" sz="3000" b="1" dirty="0">
                <a:solidFill>
                  <a:srgbClr val="0B3C5D"/>
                </a:solidFill>
              </a:defRPr>
            </a:lvl1pPr>
          </a:lstStyle>
          <a:p>
            <a:pPr marL="0" indent="0" algn="l">
              <a:buNone/>
            </a:pPr>
            <a:endParaRPr lang="en-US" sz="3000" dirty="0"/>
          </a:p>
        </p:txBody>
      </p:sp>
      <p:sp>
        <p:nvSpPr>
          <p:cNvPr id="3" name="Text 0"/>
          <p:cNvSpPr/>
          <p:nvPr/>
        </p:nvSpPr>
        <p:spPr>
          <a:xfrm>
            <a:off x="457200" y="6419088"/>
            <a:ext cx="8686800" cy="274320"/>
          </a:xfrm>
          <a:prstGeom prst="rect">
            <a:avLst/>
          </a:prstGeom>
          <a:noFill/>
          <a:ln/>
        </p:spPr>
        <p:txBody>
          <a:bodyPr wrap="square" lIns="0" tIns="0" rIns="0" bIns="0" rtlCol="0" anchor="ctr"/>
          <a:lstStyle/>
          <a:p>
            <a:pPr marL="0" indent="0">
              <a:buNone/>
            </a:pPr>
            <a:r>
              <a:rPr lang="en-US" sz="900" dirty="0">
                <a:solidFill>
                  <a:srgbClr val="6B7B8C"/>
                </a:solidFill>
              </a:rPr>
              <a:t>TCP/IP: Concepts and IP Routing  |  Rodolfo Nützmann  |  2026 Edition</a:t>
            </a:r>
            <a:endParaRPr lang="en-US" sz="9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400800"/>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ECAE6"/>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4.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4.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4.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4.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4.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4.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4.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4.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4.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4.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4.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4.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4.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4.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4.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4.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4.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4.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4.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4.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4.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4.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4.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4.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4.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4.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4.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4.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4.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4.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4.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4.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4.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4.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4.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4.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4.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3.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4.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4.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4.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4.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4.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4.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4.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4.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4.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3.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4.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4.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4.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4.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4.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4.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4.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4.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4.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920240"/>
            <a:ext cx="10698480" cy="1463040"/>
          </a:xfrm>
          <a:prstGeom prst="rect">
            <a:avLst/>
          </a:prstGeom>
          <a:noFill/>
          <a:ln/>
        </p:spPr>
        <p:txBody>
          <a:bodyPr wrap="square" lIns="0" tIns="0" rIns="0" bIns="0" rtlCol="0" anchor="b"/>
          <a:lstStyle/>
          <a:p>
            <a:pPr marL="0" indent="0" algn="l">
              <a:buNone/>
            </a:pPr>
            <a:r>
              <a:rPr lang="en-US" sz="4400" b="1" dirty="0">
                <a:solidFill>
                  <a:srgbClr val="FFFFFF"/>
                </a:solidFill>
              </a:rPr>
              <a:t>TCP/IP: Concepts and IP Routing</a:t>
            </a:r>
            <a:endParaRPr lang="en-US" sz="4400" dirty="0"/>
          </a:p>
        </p:txBody>
      </p:sp>
      <p:sp>
        <p:nvSpPr>
          <p:cNvPr id="3" name="Text 0"/>
          <p:cNvSpPr>
            <a:spLocks noGrp="1"/>
          </p:cNvSpPr>
          <p:nvPr>
            <p:ph type="body" idx="101" hasCustomPrompt="1"/>
          </p:nvPr>
        </p:nvSpPr>
        <p:spPr>
          <a:xfrm>
            <a:off x="731520" y="3520440"/>
            <a:ext cx="10698480" cy="1097280"/>
          </a:xfrm>
          <a:prstGeom prst="rect">
            <a:avLst/>
          </a:prstGeom>
          <a:noFill/>
          <a:ln/>
        </p:spPr>
        <p:txBody>
          <a:bodyPr wrap="square" lIns="0" tIns="0" rIns="0" bIns="0" rtlCol="0" anchor="t"/>
          <a:lstStyle/>
          <a:p>
            <a:pPr marL="0" indent="0" algn="l">
              <a:buNone/>
            </a:pPr>
            <a:r>
              <a:rPr lang="en-US" sz="2000" dirty="0">
                <a:solidFill>
                  <a:srgbClr val="8ECAE6"/>
                </a:solidFill>
              </a:rPr>
              <a:t>Modernized 2026 edition (US English)  |  Rodolfo Nützmann</a:t>
            </a:r>
            <a:endParaRPr lang="en-US" sz="2000" dirty="0"/>
          </a:p>
          <a:p>
            <a:pPr marL="0" indent="0" algn="l">
              <a:buNone/>
            </a:pPr>
            <a:r>
              <a:rPr lang="en-US" sz="2000" dirty="0">
                <a:solidFill>
                  <a:srgbClr val="8ECAE6"/>
                </a:solidFill>
              </a:rPr>
              <a:t>Based on the "TCP/IP Concepts" course presented at Technology Week, March 1999</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Course agenda</a:t>
            </a:r>
            <a:endParaRPr lang="en-US" sz="3000" dirty="0"/>
          </a:p>
        </p:txBody>
      </p:sp>
      <p:sp>
        <p:nvSpPr>
          <p:cNvPr id="4" name="Shape 1"/>
          <p:cNvSpPr/>
          <p:nvPr/>
        </p:nvSpPr>
        <p:spPr>
          <a:xfrm>
            <a:off x="457200" y="1234440"/>
            <a:ext cx="5486400" cy="4937760"/>
          </a:xfrm>
          <a:prstGeom prst="roundRect">
            <a:avLst>
              <a:gd name="adj" fmla="val 2222"/>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39903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Module 1: General routing concepts</a:t>
            </a:r>
            <a:endParaRPr lang="en-US" sz="1500" dirty="0"/>
          </a:p>
        </p:txBody>
      </p:sp>
      <p:sp>
        <p:nvSpPr>
          <p:cNvPr id="6" name="Text 3"/>
          <p:cNvSpPr txBox="1"/>
          <p:nvPr/>
        </p:nvSpPr>
        <p:spPr>
          <a:xfrm>
            <a:off x="658368" y="1810512"/>
            <a:ext cx="5084064" cy="4224528"/>
          </a:xfrm>
          <a:prstGeom prst="rect">
            <a:avLst/>
          </a:prstGeom>
          <a:noFill/>
          <a:ln/>
        </p:spPr>
        <p:txBody>
          <a:bodyPr wrap="square" lIns="0" tIns="0" rIns="0" bIns="0" rtlCol="0" anchor="t"/>
          <a:lstStyle/>
          <a:p>
            <a:pPr marL="279400" indent="-279400">
              <a:spcAft>
                <a:spcPts val="400"/>
              </a:spcAft>
              <a:buSzPct val="100000"/>
              <a:buChar char="•"/>
            </a:pPr>
            <a:r>
              <a:rPr lang="en-US" sz="1400" dirty="0">
                <a:solidFill>
                  <a:srgbClr val="1F2933"/>
                </a:solidFill>
              </a:rPr>
              <a:t>Heterogeneity and the components of an internetwork</a:t>
            </a:r>
            <a:endParaRPr lang="en-US" sz="1400" dirty="0"/>
          </a:p>
          <a:p>
            <a:pPr marL="279400" indent="-279400">
              <a:spcAft>
                <a:spcPts val="400"/>
              </a:spcAft>
              <a:buSzPct val="100000"/>
              <a:buChar char="•"/>
            </a:pPr>
            <a:r>
              <a:rPr lang="en-US" sz="1400" dirty="0">
                <a:solidFill>
                  <a:srgbClr val="1F2933"/>
                </a:solidFill>
              </a:rPr>
              <a:t>Bridges and Layer 2 switches versus routers</a:t>
            </a:r>
            <a:endParaRPr lang="en-US" sz="1400" dirty="0"/>
          </a:p>
          <a:p>
            <a:pPr marL="279400" indent="-279400">
              <a:spcAft>
                <a:spcPts val="400"/>
              </a:spcAft>
              <a:buSzPct val="100000"/>
              <a:buChar char="•"/>
            </a:pPr>
            <a:r>
              <a:rPr lang="en-US" sz="1400" dirty="0">
                <a:solidFill>
                  <a:srgbClr val="1F2933"/>
                </a:solidFill>
              </a:rPr>
              <a:t>Routable and nonroutable protocols (historical view)</a:t>
            </a:r>
            <a:endParaRPr lang="en-US" sz="1400" dirty="0"/>
          </a:p>
          <a:p>
            <a:pPr marL="279400" indent="-279400">
              <a:spcAft>
                <a:spcPts val="400"/>
              </a:spcAft>
              <a:buSzPct val="100000"/>
              <a:buChar char="•"/>
            </a:pPr>
            <a:r>
              <a:rPr lang="en-US" sz="1400" dirty="0">
                <a:solidFill>
                  <a:srgbClr val="1F2933"/>
                </a:solidFill>
              </a:rPr>
              <a:t>Network-layer versus data-link addressing</a:t>
            </a:r>
            <a:endParaRPr lang="en-US" sz="1400" dirty="0"/>
          </a:p>
          <a:p>
            <a:pPr marL="279400" indent="-279400">
              <a:spcAft>
                <a:spcPts val="400"/>
              </a:spcAft>
              <a:buSzPct val="100000"/>
              <a:buChar char="•"/>
            </a:pPr>
            <a:r>
              <a:rPr lang="en-US" sz="1400" dirty="0">
                <a:solidFill>
                  <a:srgbClr val="1F2933"/>
                </a:solidFill>
              </a:rPr>
              <a:t>Encapsulation and packet transmission</a:t>
            </a:r>
            <a:endParaRPr lang="en-US" sz="1400" dirty="0"/>
          </a:p>
          <a:p>
            <a:pPr marL="279400" indent="-279400">
              <a:spcAft>
                <a:spcPts val="400"/>
              </a:spcAft>
              <a:buSzPct val="100000"/>
              <a:buChar char="•"/>
            </a:pPr>
            <a:r>
              <a:rPr lang="en-US" sz="1400" dirty="0">
                <a:solidFill>
                  <a:srgbClr val="1F2933"/>
                </a:solidFill>
              </a:rPr>
              <a:t>Static and dynamic routing</a:t>
            </a:r>
            <a:endParaRPr lang="en-US" sz="1400" dirty="0"/>
          </a:p>
          <a:p>
            <a:pPr marL="279400" indent="-279400">
              <a:spcAft>
                <a:spcPts val="400"/>
              </a:spcAft>
              <a:buSzPct val="100000"/>
              <a:buChar char="•"/>
            </a:pPr>
            <a:r>
              <a:rPr lang="en-US" sz="1400" dirty="0">
                <a:solidFill>
                  <a:srgbClr val="1F2933"/>
                </a:solidFill>
              </a:rPr>
              <a:t>Distance vector: metrics, slow convergence and its fixes</a:t>
            </a:r>
            <a:endParaRPr lang="en-US" sz="1400" dirty="0"/>
          </a:p>
          <a:p>
            <a:pPr marL="279400" indent="-279400">
              <a:spcAft>
                <a:spcPts val="400"/>
              </a:spcAft>
              <a:buSzPct val="100000"/>
              <a:buChar char="•"/>
            </a:pPr>
            <a:r>
              <a:rPr lang="en-US" sz="1400" dirty="0">
                <a:solidFill>
                  <a:srgbClr val="1F2933"/>
                </a:solidFill>
              </a:rPr>
              <a:t>Link state: principles, advantages and protocols</a:t>
            </a:r>
            <a:endParaRPr lang="en-US" sz="1400" dirty="0"/>
          </a:p>
          <a:p>
            <a:pPr marL="279400" indent="-279400">
              <a:spcAft>
                <a:spcPts val="400"/>
              </a:spcAft>
              <a:buSzPct val="100000"/>
              <a:buChar char="•"/>
            </a:pPr>
            <a:r>
              <a:rPr lang="en-US" sz="1400" dirty="0">
                <a:solidFill>
                  <a:srgbClr val="1F2933"/>
                </a:solidFill>
              </a:rPr>
              <a:t>Autonomous systems</a:t>
            </a:r>
            <a:endParaRPr lang="en-US" sz="1400" dirty="0"/>
          </a:p>
        </p:txBody>
      </p:sp>
      <p:sp>
        <p:nvSpPr>
          <p:cNvPr id="7" name="Shape 4"/>
          <p:cNvSpPr/>
          <p:nvPr/>
        </p:nvSpPr>
        <p:spPr>
          <a:xfrm>
            <a:off x="6245352" y="1234440"/>
            <a:ext cx="5486400" cy="4937760"/>
          </a:xfrm>
          <a:prstGeom prst="roundRect">
            <a:avLst>
              <a:gd name="adj" fmla="val 2222"/>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6446520" y="139903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Module 2: TCP/IP</a:t>
            </a:r>
            <a:endParaRPr lang="en-US" sz="1500" dirty="0"/>
          </a:p>
        </p:txBody>
      </p:sp>
      <p:sp>
        <p:nvSpPr>
          <p:cNvPr id="9" name="Text 6"/>
          <p:cNvSpPr txBox="1"/>
          <p:nvPr/>
        </p:nvSpPr>
        <p:spPr>
          <a:xfrm>
            <a:off x="6446520" y="1810512"/>
            <a:ext cx="5084064" cy="4224528"/>
          </a:xfrm>
          <a:prstGeom prst="rect">
            <a:avLst/>
          </a:prstGeom>
          <a:noFill/>
          <a:ln/>
        </p:spPr>
        <p:txBody>
          <a:bodyPr wrap="square" lIns="0" tIns="0" rIns="0" bIns="0" rtlCol="0" anchor="t"/>
          <a:lstStyle/>
          <a:p>
            <a:pPr marL="279400" indent="-279400">
              <a:spcAft>
                <a:spcPts val="400"/>
              </a:spcAft>
              <a:buSzPct val="100000"/>
              <a:buChar char="•"/>
            </a:pPr>
            <a:r>
              <a:rPr lang="en-US" sz="1400" dirty="0">
                <a:solidFill>
                  <a:srgbClr val="1F2933"/>
                </a:solidFill>
              </a:rPr>
              <a:t>TCP/IP stack, IPv4 datagram, protocol and port numbers</a:t>
            </a:r>
            <a:endParaRPr lang="en-US" sz="1400" dirty="0"/>
          </a:p>
          <a:p>
            <a:pPr marL="279400" indent="-279400">
              <a:spcAft>
                <a:spcPts val="400"/>
              </a:spcAft>
              <a:buSzPct val="100000"/>
              <a:buChar char="•"/>
            </a:pPr>
            <a:r>
              <a:rPr lang="en-US" sz="1400" dirty="0">
                <a:solidFill>
                  <a:srgbClr val="1F2933"/>
                </a:solidFill>
              </a:rPr>
              <a:t>IPv4 addressing: classes (legacy), CIDR, subnetting and VLSM</a:t>
            </a:r>
            <a:endParaRPr lang="en-US" sz="1400" dirty="0"/>
          </a:p>
          <a:p>
            <a:pPr marL="279400" indent="-279400">
              <a:spcAft>
                <a:spcPts val="400"/>
              </a:spcAft>
              <a:buSzPct val="100000"/>
              <a:buChar char="•"/>
            </a:pPr>
            <a:r>
              <a:rPr lang="en-US" sz="1400" dirty="0">
                <a:solidFill>
                  <a:srgbClr val="1F2933"/>
                </a:solidFill>
              </a:rPr>
              <a:t>Host behavior: route determination and ARP (local, remote, proxy)</a:t>
            </a:r>
            <a:endParaRPr lang="en-US" sz="1400" dirty="0"/>
          </a:p>
          <a:p>
            <a:pPr marL="279400" indent="-279400">
              <a:spcAft>
                <a:spcPts val="400"/>
              </a:spcAft>
              <a:buSzPct val="100000"/>
              <a:buChar char="•"/>
            </a:pPr>
            <a:r>
              <a:rPr lang="en-US" sz="1400" dirty="0">
                <a:solidFill>
                  <a:srgbClr val="1F2933"/>
                </a:solidFill>
              </a:rPr>
              <a:t>Complete transfer example across a routed internetwork</a:t>
            </a:r>
            <a:endParaRPr lang="en-US" sz="1400" dirty="0"/>
          </a:p>
          <a:p>
            <a:pPr marL="279400" indent="-279400">
              <a:spcAft>
                <a:spcPts val="400"/>
              </a:spcAft>
              <a:buSzPct val="100000"/>
              <a:buChar char="•"/>
            </a:pPr>
            <a:r>
              <a:rPr lang="en-US" sz="1400" dirty="0">
                <a:solidFill>
                  <a:srgbClr val="1F2933"/>
                </a:solidFill>
              </a:rPr>
              <a:t>RIP, EIGRP, administrative distance and redistribution</a:t>
            </a:r>
            <a:endParaRPr lang="en-US" sz="1400" dirty="0"/>
          </a:p>
          <a:p>
            <a:pPr marL="279400" indent="-279400">
              <a:spcAft>
                <a:spcPts val="400"/>
              </a:spcAft>
              <a:buSzPct val="100000"/>
              <a:buChar char="•"/>
            </a:pPr>
            <a:r>
              <a:rPr lang="en-US" sz="1400" dirty="0">
                <a:solidFill>
                  <a:srgbClr val="1F2933"/>
                </a:solidFill>
              </a:rPr>
              <a:t>OSPF in detail; IS-IS; BGP-4</a:t>
            </a:r>
            <a:endParaRPr lang="en-US" sz="1400" dirty="0"/>
          </a:p>
          <a:p>
            <a:pPr marL="279400" indent="-279400">
              <a:spcAft>
                <a:spcPts val="400"/>
              </a:spcAft>
              <a:buSzPct val="100000"/>
              <a:buChar char="•"/>
            </a:pPr>
            <a:r>
              <a:rPr lang="en-US" sz="1400" dirty="0">
                <a:solidFill>
                  <a:srgbClr val="1F2933"/>
                </a:solidFill>
              </a:rPr>
              <a:t>ACLs, broadcasts, secondary addresses, unnumbered interfaces</a:t>
            </a:r>
            <a:endParaRPr lang="en-US" sz="1400" dirty="0"/>
          </a:p>
          <a:p>
            <a:pPr marL="279400" indent="-279400">
              <a:spcAft>
                <a:spcPts val="400"/>
              </a:spcAft>
              <a:buSzPct val="100000"/>
              <a:buChar char="•"/>
            </a:pPr>
            <a:r>
              <a:rPr lang="en-US" sz="1400" dirty="0">
                <a:solidFill>
                  <a:srgbClr val="1F2933"/>
                </a:solidFill>
              </a:rPr>
              <a:t>IPv6: header, addressing, ND, routing, transition</a:t>
            </a:r>
            <a:endParaRPr lang="en-US" sz="1400" dirty="0"/>
          </a:p>
          <a:p>
            <a:pPr marL="279400" indent="-279400">
              <a:spcAft>
                <a:spcPts val="400"/>
              </a:spcAft>
              <a:buSzPct val="100000"/>
              <a:buChar char="•"/>
            </a:pPr>
            <a:r>
              <a:rPr lang="en-US" sz="1400" dirty="0">
                <a:solidFill>
                  <a:srgbClr val="1F2933"/>
                </a:solidFill>
              </a:rPr>
              <a:t>IP multicast (IGMP, PIM), RSVP, MPLS and VRRP</a:t>
            </a:r>
            <a:endParaRPr lang="en-US" sz="14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From 1999 to 2026: what changed in this course</a:t>
            </a:r>
            <a:endParaRPr lang="en-US" sz="30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47120" cy="4572000"/>
        </p:xfrm>
        <a:graphic>
          <a:graphicData uri="http://schemas.openxmlformats.org/drawingml/2006/table">
            <a:tbl>
              <a:tblPr/>
              <a:tblGrid>
                <a:gridCol w="2103120">
                  <a:extLst>
                    <a:ext uri="{9D8B030D-6E8A-4147-A177-3AD203B41FA5}">
                      <a16:colId xmlns:a16="http://schemas.microsoft.com/office/drawing/2014/main" val="20000"/>
                    </a:ext>
                  </a:extLst>
                </a:gridCol>
                <a:gridCol w="3931920">
                  <a:extLst>
                    <a:ext uri="{9D8B030D-6E8A-4147-A177-3AD203B41FA5}">
                      <a16:colId xmlns:a16="http://schemas.microsoft.com/office/drawing/2014/main" val="20001"/>
                    </a:ext>
                  </a:extLst>
                </a:gridCol>
                <a:gridCol w="5212080">
                  <a:extLst>
                    <a:ext uri="{9D8B030D-6E8A-4147-A177-3AD203B41FA5}">
                      <a16:colId xmlns:a16="http://schemas.microsoft.com/office/drawing/2014/main" val="20002"/>
                    </a:ext>
                  </a:extLst>
                </a:gridCol>
              </a:tblGrid>
              <a:tr h="457200">
                <a:tc>
                  <a:txBody>
                    <a:bodyPr/>
                    <a:lstStyle/>
                    <a:p>
                      <a:pPr marL="0" indent="0" algn="l">
                        <a:buNone/>
                      </a:pPr>
                      <a:r>
                        <a:rPr lang="en-US" sz="1200" b="1" dirty="0">
                          <a:solidFill>
                            <a:srgbClr val="FFFFFF"/>
                          </a:solidFill>
                        </a:rPr>
                        <a:t>Topic</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200" b="1" dirty="0">
                          <a:solidFill>
                            <a:srgbClr val="FFFFFF"/>
                          </a:solidFill>
                        </a:rPr>
                        <a:t>In 1999</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200" b="1" dirty="0">
                          <a:solidFill>
                            <a:srgbClr val="FFFFFF"/>
                          </a:solidFill>
                        </a:rPr>
                        <a:t>In 2026</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457200">
                <a:tc>
                  <a:txBody>
                    <a:bodyPr/>
                    <a:lstStyle/>
                    <a:p>
                      <a:pPr marL="0" indent="0" algn="l">
                        <a:buNone/>
                      </a:pPr>
                      <a:r>
                        <a:rPr lang="en-US" sz="1200" dirty="0">
                          <a:solidFill>
                            <a:srgbClr val="1F2933"/>
                          </a:solidFill>
                        </a:rPr>
                        <a:t>LAN links</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Ethernet 10/100, Token Ring, FDDI</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Ethernet 1G to 400G, Wi-Fi 6/7; Token Ring and FDDI extinct</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lgn="l">
                        <a:buNone/>
                      </a:pPr>
                      <a:r>
                        <a:rPr lang="en-US" sz="1200" dirty="0">
                          <a:solidFill>
                            <a:srgbClr val="1F2933"/>
                          </a:solidFill>
                        </a:rPr>
                        <a:t>Network protocols</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TCP/IP, IPX, AppleTalk, DECnet, SNA</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IP only (IPv4 and IPv6); the rest is legacy</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457200">
                <a:tc>
                  <a:txBody>
                    <a:bodyPr/>
                    <a:lstStyle/>
                    <a:p>
                      <a:pPr marL="0" indent="0" algn="l">
                        <a:buNone/>
                      </a:pPr>
                      <a:r>
                        <a:rPr lang="en-US" sz="1200" dirty="0">
                          <a:solidFill>
                            <a:srgbClr val="1F2933"/>
                          </a:solidFill>
                        </a:rPr>
                        <a:t>IPv4 addressing</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Classes A/B/C, contiguous subnets</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CIDR/VLSM (RFC 4632); IPv4 exhaustion (IANA 2011, LACNIC 2020); NAT and CGNAT</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indent="0" algn="l">
                        <a:buNone/>
                      </a:pPr>
                      <a:r>
                        <a:rPr lang="en-US" sz="1200" dirty="0">
                          <a:solidFill>
                            <a:srgbClr val="1F2933"/>
                          </a:solidFill>
                        </a:rPr>
                        <a:t>IPv6</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"IPng" in draft (RFC 1883)</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RFC 8200 (2017); &gt; 50% of Google access (Mar 2026); Brazil ≈ 59% (APNIC, Oct 2026)</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457200">
                <a:tc>
                  <a:txBody>
                    <a:bodyPr/>
                    <a:lstStyle/>
                    <a:p>
                      <a:pPr marL="0" indent="0" algn="l">
                        <a:buNone/>
                      </a:pPr>
                      <a:r>
                        <a:rPr lang="en-US" sz="1200" dirty="0">
                          <a:solidFill>
                            <a:srgbClr val="1F2933"/>
                          </a:solidFill>
                        </a:rPr>
                        <a:t>IGP</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RIP, IGRP, OSPF</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OSPFv2/v3, IS-IS, EIGRP (RFC 7868); RIP only in small networks</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57200">
                <a:tc>
                  <a:txBody>
                    <a:bodyPr/>
                    <a:lstStyle/>
                    <a:p>
                      <a:pPr marL="0" indent="0" algn="l">
                        <a:buNone/>
                      </a:pPr>
                      <a:r>
                        <a:rPr lang="en-US" sz="1200" dirty="0">
                          <a:solidFill>
                            <a:srgbClr val="1F2933"/>
                          </a:solidFill>
                        </a:rPr>
                        <a:t>EGP</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EGP on the way out, BGP-4 arriving</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BGP-4 (RFC 4271) universal; 32-bit ASNs (RFC 6793)</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457200">
                <a:tc>
                  <a:txBody>
                    <a:bodyPr/>
                    <a:lstStyle/>
                    <a:p>
                      <a:pPr marL="0" indent="0" algn="l">
                        <a:buNone/>
                      </a:pPr>
                      <a:r>
                        <a:rPr lang="en-US" sz="1200" dirty="0">
                          <a:solidFill>
                            <a:srgbClr val="1F2933"/>
                          </a:solidFill>
                        </a:rPr>
                        <a:t>Multicast</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DVMRP, MOSPF, MBone</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PIM-SM/SSM (RFC 7761, RFC 4607), IGMPv3/MLDv2</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457200">
                <a:tc>
                  <a:txBody>
                    <a:bodyPr/>
                    <a:lstStyle/>
                    <a:p>
                      <a:pPr marL="0" indent="0" algn="l">
                        <a:buNone/>
                      </a:pPr>
                      <a:r>
                        <a:rPr lang="en-US" sz="1200" dirty="0">
                          <a:solidFill>
                            <a:srgbClr val="1F2933"/>
                          </a:solidFill>
                        </a:rPr>
                        <a:t>Gateway redundancy</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VRRP just published (RFC 2338)</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VRRPv3 (RFC 5798) for IPv4 and IPv6; HSRP</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8"/>
                  </a:ext>
                </a:extLst>
              </a:tr>
              <a:tr h="457200">
                <a:tc>
                  <a:txBody>
                    <a:bodyPr/>
                    <a:lstStyle/>
                    <a:p>
                      <a:pPr marL="0" indent="0" algn="l">
                        <a:buNone/>
                      </a:pPr>
                      <a:r>
                        <a:rPr lang="en-US" sz="1200" dirty="0">
                          <a:solidFill>
                            <a:srgbClr val="1F2933"/>
                          </a:solidFill>
                        </a:rPr>
                        <a:t>Layer 2 interconnection</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Bridges, STP 802.1D</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Multilayer switches, RSTP/MSTP, 802.1Q VLANs, EVPN</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bl>
          </a:graphicData>
        </a:graphic>
      </p:graphicFrame>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731520" y="1188720"/>
            <a:ext cx="10698480" cy="822960"/>
          </a:xfrm>
          <a:prstGeom prst="rect">
            <a:avLst/>
          </a:prstGeom>
          <a:noFill/>
          <a:ln/>
        </p:spPr>
        <p:txBody>
          <a:bodyPr wrap="square" lIns="0" tIns="0" rIns="0" bIns="0" rtlCol="0" anchor="ctr"/>
          <a:lstStyle/>
          <a:p>
            <a:pPr marL="0" indent="0">
              <a:buNone/>
            </a:pPr>
            <a:r>
              <a:rPr lang="en-US" sz="2200" b="1" dirty="0">
                <a:solidFill>
                  <a:srgbClr val="F0A332"/>
                </a:solidFill>
              </a:rPr>
              <a:t>MODULE 1</a:t>
            </a:r>
            <a:endParaRPr lang="en-US" sz="2200" dirty="0"/>
          </a:p>
        </p:txBody>
      </p:sp>
      <p:sp>
        <p:nvSpPr>
          <p:cNvPr id="3" name="Text 0"/>
          <p:cNvSpPr>
            <a:spLocks noGrp="1"/>
          </p:cNvSpPr>
          <p:nvPr>
            <p:ph type="title" idx="100" hasCustomPrompt="1"/>
          </p:nvPr>
        </p:nvSpPr>
        <p:spPr>
          <a:xfrm>
            <a:off x="731520" y="2377440"/>
            <a:ext cx="10698480" cy="1280160"/>
          </a:xfrm>
          <a:prstGeom prst="rect">
            <a:avLst/>
          </a:prstGeom>
          <a:noFill/>
          <a:ln/>
        </p:spPr>
        <p:txBody>
          <a:bodyPr wrap="square" lIns="0" tIns="0" rIns="0" bIns="0" rtlCol="0" anchor="b"/>
          <a:lstStyle/>
          <a:p>
            <a:pPr marL="0" indent="0" algn="l">
              <a:buNone/>
            </a:pPr>
            <a:r>
              <a:rPr lang="en-US" sz="4000" b="1" dirty="0">
                <a:solidFill>
                  <a:srgbClr val="FFFFFF"/>
                </a:solidFill>
              </a:rPr>
              <a:t>General routing concepts</a:t>
            </a:r>
            <a:endParaRPr lang="en-US" sz="4000" dirty="0"/>
          </a:p>
        </p:txBody>
      </p:sp>
      <p:sp>
        <p:nvSpPr>
          <p:cNvPr id="4" name="Text 0"/>
          <p:cNvSpPr>
            <a:spLocks noGrp="1"/>
          </p:cNvSpPr>
          <p:nvPr>
            <p:ph type="body" idx="101" hasCustomPrompt="1"/>
          </p:nvPr>
        </p:nvSpPr>
        <p:spPr>
          <a:xfrm>
            <a:off x="731520" y="3794760"/>
            <a:ext cx="10698480" cy="1463040"/>
          </a:xfrm>
          <a:prstGeom prst="rect">
            <a:avLst/>
          </a:prstGeom>
          <a:noFill/>
          <a:ln/>
        </p:spPr>
        <p:txBody>
          <a:bodyPr wrap="square" lIns="0" tIns="0" rIns="0" bIns="0" rtlCol="0" anchor="t"/>
          <a:lstStyle/>
          <a:p>
            <a:pPr marL="0" indent="0" algn="l">
              <a:buNone/>
            </a:pPr>
            <a:r>
              <a:rPr lang="en-US" sz="1800" dirty="0">
                <a:solidFill>
                  <a:srgbClr val="8ECAE6"/>
                </a:solidFill>
              </a:rPr>
              <a:t>Internetworking, bridges and switches, routers, logical addressing, static and dynamic routing, distance vector, link state and autonomous systems</a:t>
            </a:r>
            <a:endParaRPr lang="en-US" sz="1800" dirty="0"/>
          </a:p>
        </p:txBody>
      </p:sp>
      <p:sp>
        <p:nvSpPr>
          <p:cNvPr id="25" name="Slide Number Placeholder 0"/>
          <p:cNvSpPr>
            <a:spLocks noGrp="1"/>
          </p:cNvSpPr>
          <p:nvPr>
            <p:ph type="sldNum" sz="quarter" idx="4294967295"/>
          </p:nvPr>
        </p:nvSpPr>
        <p:spPr>
          <a:xfrm>
            <a:off x="11155680" y="6400800"/>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ECAE6"/>
                </a:solidFil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Module 1 objectives</a:t>
            </a:r>
            <a:endParaRPr lang="en-US" sz="3000" dirty="0"/>
          </a:p>
        </p:txBody>
      </p:sp>
      <p:sp>
        <p:nvSpPr>
          <p:cNvPr id="4" name="Text 1"/>
          <p:cNvSpPr/>
          <p:nvPr/>
        </p:nvSpPr>
        <p:spPr>
          <a:xfrm>
            <a:off x="457200" y="128016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5" name="Text 2"/>
          <p:cNvSpPr txBox="1"/>
          <p:nvPr/>
        </p:nvSpPr>
        <p:spPr>
          <a:xfrm>
            <a:off x="1005840" y="1234440"/>
            <a:ext cx="10698480" cy="822960"/>
          </a:xfrm>
          <a:prstGeom prst="rect">
            <a:avLst/>
          </a:prstGeom>
          <a:noFill/>
          <a:ln/>
        </p:spPr>
        <p:txBody>
          <a:bodyPr wrap="square" lIns="0" tIns="0" rIns="0" bIns="0" rtlCol="0" anchor="t"/>
          <a:lstStyle/>
          <a:p>
            <a:pPr marL="0" indent="0">
              <a:buNone/>
            </a:pPr>
            <a:r>
              <a:rPr lang="en-US" sz="1600" b="1" dirty="0">
                <a:solidFill>
                  <a:srgbClr val="0B3C5D"/>
                </a:solidFill>
              </a:rPr>
              <a:t>Internetworking vocabulary</a:t>
            </a:r>
            <a:endParaRPr lang="en-US" sz="1600" dirty="0"/>
          </a:p>
          <a:p>
            <a:pPr marL="0" indent="0">
              <a:buNone/>
            </a:pPr>
            <a:r>
              <a:rPr lang="en-US" sz="1400" dirty="0">
                <a:solidFill>
                  <a:srgbClr val="1F2933"/>
                </a:solidFill>
              </a:rPr>
              <a:t>Recognize the basic internetworking terms and concepts: LAN and WAN links, interconnection devices, broadcast and collision domains.</a:t>
            </a:r>
            <a:endParaRPr lang="en-US" sz="1600" dirty="0"/>
          </a:p>
        </p:txBody>
      </p:sp>
      <p:sp>
        <p:nvSpPr>
          <p:cNvPr id="6" name="Text 3"/>
          <p:cNvSpPr/>
          <p:nvPr/>
        </p:nvSpPr>
        <p:spPr>
          <a:xfrm>
            <a:off x="457200" y="210312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7" name="Text 4"/>
          <p:cNvSpPr txBox="1"/>
          <p:nvPr/>
        </p:nvSpPr>
        <p:spPr>
          <a:xfrm>
            <a:off x="1005840" y="2057400"/>
            <a:ext cx="10698480" cy="822960"/>
          </a:xfrm>
          <a:prstGeom prst="rect">
            <a:avLst/>
          </a:prstGeom>
          <a:noFill/>
          <a:ln/>
        </p:spPr>
        <p:txBody>
          <a:bodyPr wrap="square" lIns="0" tIns="0" rIns="0" bIns="0" rtlCol="0" anchor="t"/>
          <a:lstStyle/>
          <a:p>
            <a:pPr marL="0" indent="0">
              <a:buNone/>
            </a:pPr>
            <a:r>
              <a:rPr lang="en-US" sz="1600" b="1" dirty="0">
                <a:solidFill>
                  <a:srgbClr val="0B3C5D"/>
                </a:solidFill>
              </a:rPr>
              <a:t>Bridges and switches versus routers</a:t>
            </a:r>
            <a:endParaRPr lang="en-US" sz="1600" dirty="0"/>
          </a:p>
          <a:p>
            <a:pPr marL="0" indent="0">
              <a:buNone/>
            </a:pPr>
            <a:r>
              <a:rPr lang="en-US" sz="1400" dirty="0">
                <a:solidFill>
                  <a:srgbClr val="1F2933"/>
                </a:solidFill>
              </a:rPr>
              <a:t>Compare the operation of bridges/Layer 2 switches and routers, and understand Layer 2 and Layer 3 switching.</a:t>
            </a:r>
            <a:endParaRPr lang="en-US" sz="1600" dirty="0"/>
          </a:p>
        </p:txBody>
      </p:sp>
      <p:sp>
        <p:nvSpPr>
          <p:cNvPr id="8" name="Text 5"/>
          <p:cNvSpPr/>
          <p:nvPr/>
        </p:nvSpPr>
        <p:spPr>
          <a:xfrm>
            <a:off x="457200" y="292608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3</a:t>
            </a:r>
            <a:endParaRPr lang="en-US" sz="1300" dirty="0"/>
          </a:p>
        </p:txBody>
      </p:sp>
      <p:sp>
        <p:nvSpPr>
          <p:cNvPr id="9" name="Text 6"/>
          <p:cNvSpPr txBox="1"/>
          <p:nvPr/>
        </p:nvSpPr>
        <p:spPr>
          <a:xfrm>
            <a:off x="1005840" y="2880360"/>
            <a:ext cx="10698480" cy="822960"/>
          </a:xfrm>
          <a:prstGeom prst="rect">
            <a:avLst/>
          </a:prstGeom>
          <a:noFill/>
          <a:ln/>
        </p:spPr>
        <p:txBody>
          <a:bodyPr wrap="square" lIns="0" tIns="0" rIns="0" bIns="0" rtlCol="0" anchor="t"/>
          <a:lstStyle/>
          <a:p>
            <a:pPr marL="0" indent="0">
              <a:buNone/>
            </a:pPr>
            <a:r>
              <a:rPr lang="en-US" sz="1600" b="1" dirty="0">
                <a:solidFill>
                  <a:srgbClr val="0B3C5D"/>
                </a:solidFill>
              </a:rPr>
              <a:t>Routable protocols</a:t>
            </a:r>
            <a:endParaRPr lang="en-US" sz="1600" dirty="0"/>
          </a:p>
          <a:p>
            <a:pPr marL="0" indent="0">
              <a:buNone/>
            </a:pPr>
            <a:r>
              <a:rPr lang="en-US" sz="1400" dirty="0">
                <a:solidFill>
                  <a:srgbClr val="1F2933"/>
                </a:solidFill>
              </a:rPr>
              <a:t>Describe the properties of a routable protocol and put nonroutable protocols in historical context.</a:t>
            </a:r>
            <a:endParaRPr lang="en-US" sz="1600" dirty="0"/>
          </a:p>
        </p:txBody>
      </p:sp>
      <p:sp>
        <p:nvSpPr>
          <p:cNvPr id="10" name="Text 7"/>
          <p:cNvSpPr/>
          <p:nvPr/>
        </p:nvSpPr>
        <p:spPr>
          <a:xfrm>
            <a:off x="457200" y="374904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4</a:t>
            </a:r>
            <a:endParaRPr lang="en-US" sz="1300" dirty="0"/>
          </a:p>
        </p:txBody>
      </p:sp>
      <p:sp>
        <p:nvSpPr>
          <p:cNvPr id="11" name="Text 8"/>
          <p:cNvSpPr txBox="1"/>
          <p:nvPr/>
        </p:nvSpPr>
        <p:spPr>
          <a:xfrm>
            <a:off x="1005840" y="3703320"/>
            <a:ext cx="10698480" cy="822960"/>
          </a:xfrm>
          <a:prstGeom prst="rect">
            <a:avLst/>
          </a:prstGeom>
          <a:noFill/>
          <a:ln/>
        </p:spPr>
        <p:txBody>
          <a:bodyPr wrap="square" lIns="0" tIns="0" rIns="0" bIns="0" rtlCol="0" anchor="t"/>
          <a:lstStyle/>
          <a:p>
            <a:pPr marL="0" indent="0">
              <a:buNone/>
            </a:pPr>
            <a:r>
              <a:rPr lang="en-US" sz="1600" b="1" dirty="0">
                <a:solidFill>
                  <a:srgbClr val="0B3C5D"/>
                </a:solidFill>
              </a:rPr>
              <a:t>Distance vector</a:t>
            </a:r>
            <a:endParaRPr lang="en-US" sz="1600" dirty="0"/>
          </a:p>
          <a:p>
            <a:pPr marL="0" indent="0">
              <a:buNone/>
            </a:pPr>
            <a:r>
              <a:rPr lang="en-US" sz="1400" dirty="0">
                <a:solidFill>
                  <a:srgbClr val="1F2933"/>
                </a:solidFill>
              </a:rPr>
              <a:t>Explain the principle of operation, the inherent instability (slow convergence) and the techniques that correct it.</a:t>
            </a:r>
            <a:endParaRPr lang="en-US" sz="1600" dirty="0"/>
          </a:p>
        </p:txBody>
      </p:sp>
      <p:sp>
        <p:nvSpPr>
          <p:cNvPr id="12" name="Text 9"/>
          <p:cNvSpPr/>
          <p:nvPr/>
        </p:nvSpPr>
        <p:spPr>
          <a:xfrm>
            <a:off x="457200" y="457200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5</a:t>
            </a:r>
            <a:endParaRPr lang="en-US" sz="1300" dirty="0"/>
          </a:p>
        </p:txBody>
      </p:sp>
      <p:sp>
        <p:nvSpPr>
          <p:cNvPr id="13" name="Text 10"/>
          <p:cNvSpPr txBox="1"/>
          <p:nvPr/>
        </p:nvSpPr>
        <p:spPr>
          <a:xfrm>
            <a:off x="1005840" y="4526280"/>
            <a:ext cx="10698480" cy="822960"/>
          </a:xfrm>
          <a:prstGeom prst="rect">
            <a:avLst/>
          </a:prstGeom>
          <a:noFill/>
          <a:ln/>
        </p:spPr>
        <p:txBody>
          <a:bodyPr wrap="square" lIns="0" tIns="0" rIns="0" bIns="0" rtlCol="0" anchor="t"/>
          <a:lstStyle/>
          <a:p>
            <a:pPr marL="0" indent="0">
              <a:buNone/>
            </a:pPr>
            <a:r>
              <a:rPr lang="en-US" sz="1600" b="1" dirty="0">
                <a:solidFill>
                  <a:srgbClr val="0B3C5D"/>
                </a:solidFill>
              </a:rPr>
              <a:t>Link state</a:t>
            </a:r>
            <a:endParaRPr lang="en-US" sz="1600" dirty="0"/>
          </a:p>
          <a:p>
            <a:pPr marL="0" indent="0">
              <a:buNone/>
            </a:pPr>
            <a:r>
              <a:rPr lang="en-US" sz="1400" dirty="0">
                <a:solidFill>
                  <a:srgbClr val="1F2933"/>
                </a:solidFill>
              </a:rPr>
              <a:t>Explain SPF (Dijkstra) algorithms, their advantages over distance vector and the protocols that implement them.</a:t>
            </a:r>
            <a:endParaRPr lang="en-US" sz="1600" dirty="0"/>
          </a:p>
        </p:txBody>
      </p:sp>
      <p:sp>
        <p:nvSpPr>
          <p:cNvPr id="14" name="Text 11"/>
          <p:cNvSpPr/>
          <p:nvPr/>
        </p:nvSpPr>
        <p:spPr>
          <a:xfrm>
            <a:off x="457200" y="539496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6</a:t>
            </a:r>
            <a:endParaRPr lang="en-US" sz="1300" dirty="0"/>
          </a:p>
        </p:txBody>
      </p:sp>
      <p:sp>
        <p:nvSpPr>
          <p:cNvPr id="15" name="Text 12"/>
          <p:cNvSpPr txBox="1"/>
          <p:nvPr/>
        </p:nvSpPr>
        <p:spPr>
          <a:xfrm>
            <a:off x="1005840" y="5349240"/>
            <a:ext cx="10698480" cy="822960"/>
          </a:xfrm>
          <a:prstGeom prst="rect">
            <a:avLst/>
          </a:prstGeom>
          <a:noFill/>
          <a:ln/>
        </p:spPr>
        <p:txBody>
          <a:bodyPr wrap="square" lIns="0" tIns="0" rIns="0" bIns="0" rtlCol="0" anchor="t"/>
          <a:lstStyle/>
          <a:p>
            <a:pPr marL="0" indent="0">
              <a:buNone/>
            </a:pPr>
            <a:r>
              <a:rPr lang="en-US" sz="1600" b="1" dirty="0">
                <a:solidFill>
                  <a:srgbClr val="0B3C5D"/>
                </a:solidFill>
              </a:rPr>
              <a:t>Autonomous systems</a:t>
            </a:r>
            <a:endParaRPr lang="en-US" sz="1600" dirty="0"/>
          </a:p>
          <a:p>
            <a:pPr marL="0" indent="0">
              <a:buNone/>
            </a:pPr>
            <a:r>
              <a:rPr lang="en-US" sz="1400" dirty="0">
                <a:solidFill>
                  <a:srgbClr val="1F2933"/>
                </a:solidFill>
              </a:rPr>
              <a:t>Define autonomous system and distinguish interior from exterior routing protocols.</a:t>
            </a:r>
            <a:endParaRPr lang="en-US" sz="16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Heterogeneity: the reason internetworks exist</a:t>
            </a:r>
            <a:endParaRPr lang="en-US" sz="3000" dirty="0"/>
          </a:p>
        </p:txBody>
      </p:sp>
      <p:sp>
        <p:nvSpPr>
          <p:cNvPr id="4" name="Text 1"/>
          <p:cNvSpPr/>
          <p:nvPr/>
        </p:nvSpPr>
        <p:spPr>
          <a:xfrm>
            <a:off x="4480560" y="2377440"/>
            <a:ext cx="3200400" cy="182880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200" b="1" dirty="0">
                <a:solidFill>
                  <a:srgbClr val="0B3C5D"/>
                </a:solidFill>
              </a:rPr>
              <a:t>WAN / Internet</a:t>
            </a:r>
            <a:endParaRPr lang="en-US" sz="1200" dirty="0"/>
          </a:p>
          <a:p>
            <a:pPr marL="0" indent="0" algn="ctr">
              <a:buNone/>
            </a:pPr>
            <a:r>
              <a:rPr lang="en-US" sz="1200" b="1" dirty="0">
                <a:solidFill>
                  <a:srgbClr val="0B3C5D"/>
                </a:solidFill>
              </a:rPr>
              <a:t>(IPv4 + IPv6)</a:t>
            </a:r>
            <a:endParaRPr lang="en-US" sz="1200" dirty="0"/>
          </a:p>
        </p:txBody>
      </p:sp>
      <p:sp>
        <p:nvSpPr>
          <p:cNvPr id="5" name="Text 2"/>
          <p:cNvSpPr/>
          <p:nvPr/>
        </p:nvSpPr>
        <p:spPr>
          <a:xfrm>
            <a:off x="4206240" y="30175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6" name="Text 3"/>
          <p:cNvSpPr/>
          <p:nvPr/>
        </p:nvSpPr>
        <p:spPr>
          <a:xfrm>
            <a:off x="7406640" y="30175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7" name="Text 4"/>
          <p:cNvSpPr/>
          <p:nvPr/>
        </p:nvSpPr>
        <p:spPr>
          <a:xfrm>
            <a:off x="5806440" y="39776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8" name="Shape 5"/>
          <p:cNvSpPr/>
          <p:nvPr/>
        </p:nvSpPr>
        <p:spPr>
          <a:xfrm>
            <a:off x="640080" y="2011680"/>
            <a:ext cx="2651760" cy="0"/>
          </a:xfrm>
          <a:prstGeom prst="line">
            <a:avLst/>
          </a:prstGeom>
          <a:noFill/>
          <a:ln w="50800">
            <a:solidFill>
              <a:srgbClr val="0B3C5D"/>
            </a:solidFill>
            <a:prstDash val="solid"/>
          </a:ln>
        </p:spPr>
        <p:txBody>
          <a:bodyPr/>
          <a:lstStyle/>
          <a:p>
            <a:endParaRPr lang="en-US"/>
          </a:p>
        </p:txBody>
      </p:sp>
      <p:sp>
        <p:nvSpPr>
          <p:cNvPr id="9" name="Text 6"/>
          <p:cNvSpPr txBox="1"/>
          <p:nvPr/>
        </p:nvSpPr>
        <p:spPr>
          <a:xfrm>
            <a:off x="640080" y="2066544"/>
            <a:ext cx="2651760" cy="256032"/>
          </a:xfrm>
          <a:prstGeom prst="rect">
            <a:avLst/>
          </a:prstGeom>
          <a:noFill/>
          <a:ln/>
        </p:spPr>
        <p:txBody>
          <a:bodyPr wrap="square" lIns="0" tIns="0" rIns="0" bIns="0" rtlCol="0" anchor="ctr"/>
          <a:lstStyle/>
          <a:p>
            <a:pPr marL="0" indent="0" algn="ctr">
              <a:buNone/>
            </a:pPr>
            <a:r>
              <a:rPr lang="en-US" sz="1000" dirty="0">
                <a:solidFill>
                  <a:srgbClr val="6B7B8C"/>
                </a:solidFill>
              </a:rPr>
              <a:t>Campus: 1G Ethernet</a:t>
            </a:r>
            <a:endParaRPr lang="en-US" sz="1000" dirty="0"/>
          </a:p>
        </p:txBody>
      </p:sp>
      <p:sp>
        <p:nvSpPr>
          <p:cNvPr id="10" name="Shape 7"/>
          <p:cNvSpPr/>
          <p:nvPr/>
        </p:nvSpPr>
        <p:spPr>
          <a:xfrm>
            <a:off x="2743200" y="2011680"/>
            <a:ext cx="1508760" cy="1097280"/>
          </a:xfrm>
          <a:prstGeom prst="line">
            <a:avLst/>
          </a:prstGeom>
          <a:noFill/>
          <a:ln w="22225">
            <a:solidFill>
              <a:srgbClr val="6B7B8C"/>
            </a:solidFill>
            <a:prstDash val="solid"/>
          </a:ln>
        </p:spPr>
        <p:txBody>
          <a:bodyPr/>
          <a:lstStyle/>
          <a:p>
            <a:endParaRPr lang="en-US"/>
          </a:p>
        </p:txBody>
      </p:sp>
      <p:sp>
        <p:nvSpPr>
          <p:cNvPr id="11" name="Text 8"/>
          <p:cNvSpPr/>
          <p:nvPr/>
        </p:nvSpPr>
        <p:spPr>
          <a:xfrm>
            <a:off x="813816" y="12618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PC</a:t>
            </a:r>
            <a:endParaRPr lang="en-US" sz="1200" dirty="0"/>
          </a:p>
        </p:txBody>
      </p:sp>
      <p:sp>
        <p:nvSpPr>
          <p:cNvPr id="12" name="Shape 9"/>
          <p:cNvSpPr/>
          <p:nvPr/>
        </p:nvSpPr>
        <p:spPr>
          <a:xfrm>
            <a:off x="969264" y="1664208"/>
            <a:ext cx="256032" cy="64008"/>
          </a:xfrm>
          <a:prstGeom prst="rect">
            <a:avLst/>
          </a:prstGeom>
          <a:solidFill>
            <a:srgbClr val="2A9D6F"/>
          </a:solidFill>
          <a:ln w="12700">
            <a:solidFill>
              <a:srgbClr val="2A9D6F"/>
            </a:solidFill>
            <a:prstDash val="solid"/>
          </a:ln>
        </p:spPr>
        <p:txBody>
          <a:bodyPr/>
          <a:lstStyle/>
          <a:p>
            <a:endParaRPr lang="en-US"/>
          </a:p>
        </p:txBody>
      </p:sp>
      <p:sp>
        <p:nvSpPr>
          <p:cNvPr id="13" name="Text 10"/>
          <p:cNvSpPr/>
          <p:nvPr/>
        </p:nvSpPr>
        <p:spPr>
          <a:xfrm>
            <a:off x="1728216" y="12618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PC</a:t>
            </a:r>
            <a:endParaRPr lang="en-US" sz="1200" dirty="0"/>
          </a:p>
        </p:txBody>
      </p:sp>
      <p:sp>
        <p:nvSpPr>
          <p:cNvPr id="14" name="Shape 11"/>
          <p:cNvSpPr/>
          <p:nvPr/>
        </p:nvSpPr>
        <p:spPr>
          <a:xfrm>
            <a:off x="1883664" y="1664208"/>
            <a:ext cx="256032" cy="64008"/>
          </a:xfrm>
          <a:prstGeom prst="rect">
            <a:avLst/>
          </a:prstGeom>
          <a:solidFill>
            <a:srgbClr val="2A9D6F"/>
          </a:solidFill>
          <a:ln w="12700">
            <a:solidFill>
              <a:srgbClr val="2A9D6F"/>
            </a:solidFill>
            <a:prstDash val="solid"/>
          </a:ln>
        </p:spPr>
        <p:txBody>
          <a:bodyPr/>
          <a:lstStyle/>
          <a:p>
            <a:endParaRPr lang="en-US"/>
          </a:p>
        </p:txBody>
      </p:sp>
      <p:sp>
        <p:nvSpPr>
          <p:cNvPr id="15" name="Text 12"/>
          <p:cNvSpPr/>
          <p:nvPr/>
        </p:nvSpPr>
        <p:spPr>
          <a:xfrm>
            <a:off x="2468880" y="1280160"/>
            <a:ext cx="731520" cy="365760"/>
          </a:xfrm>
          <a:prstGeom prst="roundRect">
            <a:avLst>
              <a:gd name="adj" fmla="val 20000"/>
            </a:avLst>
          </a:prstGeom>
          <a:solidFill>
            <a:srgbClr val="8ECAE6"/>
          </a:solidFill>
          <a:ln>
            <a:solidFill>
              <a:srgbClr val="8ECAE6"/>
            </a:solidFill>
          </a:ln>
        </p:spPr>
        <p:txBody>
          <a:bodyPr wrap="square" lIns="0" tIns="0" rIns="0" bIns="0" rtlCol="0" anchor="ctr"/>
          <a:lstStyle/>
          <a:p>
            <a:pPr marL="0" indent="0" algn="ctr">
              <a:buNone/>
            </a:pPr>
            <a:r>
              <a:rPr lang="en-US" sz="1100" b="1" dirty="0">
                <a:solidFill>
                  <a:srgbClr val="0B3C5D"/>
                </a:solidFill>
              </a:rPr>
              <a:t>SW</a:t>
            </a:r>
            <a:endParaRPr lang="en-US" sz="1100" dirty="0"/>
          </a:p>
        </p:txBody>
      </p:sp>
      <p:sp>
        <p:nvSpPr>
          <p:cNvPr id="16" name="Shape 13"/>
          <p:cNvSpPr/>
          <p:nvPr/>
        </p:nvSpPr>
        <p:spPr>
          <a:xfrm>
            <a:off x="640080" y="4754880"/>
            <a:ext cx="2651760" cy="0"/>
          </a:xfrm>
          <a:prstGeom prst="line">
            <a:avLst/>
          </a:prstGeom>
          <a:noFill/>
          <a:ln w="50800">
            <a:solidFill>
              <a:srgbClr val="0B3C5D"/>
            </a:solidFill>
            <a:prstDash val="solid"/>
          </a:ln>
        </p:spPr>
        <p:txBody>
          <a:bodyPr/>
          <a:lstStyle/>
          <a:p>
            <a:endParaRPr lang="en-US"/>
          </a:p>
        </p:txBody>
      </p:sp>
      <p:sp>
        <p:nvSpPr>
          <p:cNvPr id="17" name="Text 14"/>
          <p:cNvSpPr txBox="1"/>
          <p:nvPr/>
        </p:nvSpPr>
        <p:spPr>
          <a:xfrm>
            <a:off x="640080" y="4809744"/>
            <a:ext cx="2651760" cy="256032"/>
          </a:xfrm>
          <a:prstGeom prst="rect">
            <a:avLst/>
          </a:prstGeom>
          <a:noFill/>
          <a:ln/>
        </p:spPr>
        <p:txBody>
          <a:bodyPr wrap="square" lIns="0" tIns="0" rIns="0" bIns="0" rtlCol="0" anchor="ctr"/>
          <a:lstStyle/>
          <a:p>
            <a:pPr marL="0" indent="0" algn="ctr">
              <a:buNone/>
            </a:pPr>
            <a:r>
              <a:rPr lang="en-US" sz="1000" dirty="0">
                <a:solidFill>
                  <a:srgbClr val="6B7B8C"/>
                </a:solidFill>
              </a:rPr>
              <a:t>Campus: Wi-Fi 6 (802.11ax)</a:t>
            </a:r>
            <a:endParaRPr lang="en-US" sz="1000" dirty="0"/>
          </a:p>
        </p:txBody>
      </p:sp>
      <p:sp>
        <p:nvSpPr>
          <p:cNvPr id="18" name="Shape 15"/>
          <p:cNvSpPr/>
          <p:nvPr/>
        </p:nvSpPr>
        <p:spPr>
          <a:xfrm flipV="1">
            <a:off x="2743200" y="3566160"/>
            <a:ext cx="1737360" cy="1188720"/>
          </a:xfrm>
          <a:prstGeom prst="line">
            <a:avLst/>
          </a:prstGeom>
          <a:noFill/>
          <a:ln w="22225">
            <a:solidFill>
              <a:srgbClr val="6B7B8C"/>
            </a:solidFill>
            <a:prstDash val="solid"/>
          </a:ln>
        </p:spPr>
        <p:txBody>
          <a:bodyPr/>
          <a:lstStyle/>
          <a:p>
            <a:endParaRPr lang="en-US"/>
          </a:p>
        </p:txBody>
      </p:sp>
      <p:sp>
        <p:nvSpPr>
          <p:cNvPr id="19" name="Text 16"/>
          <p:cNvSpPr/>
          <p:nvPr/>
        </p:nvSpPr>
        <p:spPr>
          <a:xfrm>
            <a:off x="777240" y="4005072"/>
            <a:ext cx="640080"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Lap</a:t>
            </a:r>
            <a:endParaRPr lang="en-US" sz="1200" dirty="0"/>
          </a:p>
        </p:txBody>
      </p:sp>
      <p:sp>
        <p:nvSpPr>
          <p:cNvPr id="20" name="Shape 17"/>
          <p:cNvSpPr/>
          <p:nvPr/>
        </p:nvSpPr>
        <p:spPr>
          <a:xfrm>
            <a:off x="969264" y="4407408"/>
            <a:ext cx="256032" cy="64008"/>
          </a:xfrm>
          <a:prstGeom prst="rect">
            <a:avLst/>
          </a:prstGeom>
          <a:solidFill>
            <a:srgbClr val="2A9D6F"/>
          </a:solidFill>
          <a:ln w="12700">
            <a:solidFill>
              <a:srgbClr val="2A9D6F"/>
            </a:solidFill>
            <a:prstDash val="solid"/>
          </a:ln>
        </p:spPr>
        <p:txBody>
          <a:bodyPr/>
          <a:lstStyle/>
          <a:p>
            <a:endParaRPr lang="en-US"/>
          </a:p>
        </p:txBody>
      </p:sp>
      <p:sp>
        <p:nvSpPr>
          <p:cNvPr id="21" name="Text 18"/>
          <p:cNvSpPr/>
          <p:nvPr/>
        </p:nvSpPr>
        <p:spPr>
          <a:xfrm>
            <a:off x="1691640" y="4005072"/>
            <a:ext cx="640080"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Cel</a:t>
            </a:r>
            <a:endParaRPr lang="en-US" sz="1200" dirty="0"/>
          </a:p>
        </p:txBody>
      </p:sp>
      <p:sp>
        <p:nvSpPr>
          <p:cNvPr id="22" name="Shape 19"/>
          <p:cNvSpPr/>
          <p:nvPr/>
        </p:nvSpPr>
        <p:spPr>
          <a:xfrm>
            <a:off x="1883664" y="4407408"/>
            <a:ext cx="256032" cy="64008"/>
          </a:xfrm>
          <a:prstGeom prst="rect">
            <a:avLst/>
          </a:prstGeom>
          <a:solidFill>
            <a:srgbClr val="2A9D6F"/>
          </a:solidFill>
          <a:ln w="12700">
            <a:solidFill>
              <a:srgbClr val="2A9D6F"/>
            </a:solidFill>
            <a:prstDash val="solid"/>
          </a:ln>
        </p:spPr>
        <p:txBody>
          <a:bodyPr/>
          <a:lstStyle/>
          <a:p>
            <a:endParaRPr lang="en-US"/>
          </a:p>
        </p:txBody>
      </p:sp>
      <p:sp>
        <p:nvSpPr>
          <p:cNvPr id="23" name="Text 20"/>
          <p:cNvSpPr/>
          <p:nvPr/>
        </p:nvSpPr>
        <p:spPr>
          <a:xfrm>
            <a:off x="2468880" y="4023360"/>
            <a:ext cx="731520" cy="365760"/>
          </a:xfrm>
          <a:prstGeom prst="roundRect">
            <a:avLst>
              <a:gd name="adj" fmla="val 20000"/>
            </a:avLst>
          </a:prstGeom>
          <a:solidFill>
            <a:srgbClr val="8ECAE6"/>
          </a:solidFill>
          <a:ln>
            <a:solidFill>
              <a:srgbClr val="8ECAE6"/>
            </a:solidFill>
          </a:ln>
        </p:spPr>
        <p:txBody>
          <a:bodyPr wrap="square" lIns="0" tIns="0" rIns="0" bIns="0" rtlCol="0" anchor="ctr"/>
          <a:lstStyle/>
          <a:p>
            <a:pPr marL="0" indent="0" algn="ctr">
              <a:buNone/>
            </a:pPr>
            <a:r>
              <a:rPr lang="en-US" sz="1100" b="1" dirty="0">
                <a:solidFill>
                  <a:srgbClr val="0B3C5D"/>
                </a:solidFill>
              </a:rPr>
              <a:t>AP</a:t>
            </a:r>
            <a:endParaRPr lang="en-US" sz="1100" dirty="0"/>
          </a:p>
        </p:txBody>
      </p:sp>
      <p:sp>
        <p:nvSpPr>
          <p:cNvPr id="24" name="Shape 21"/>
          <p:cNvSpPr/>
          <p:nvPr/>
        </p:nvSpPr>
        <p:spPr>
          <a:xfrm>
            <a:off x="8869680" y="2011680"/>
            <a:ext cx="2651760" cy="0"/>
          </a:xfrm>
          <a:prstGeom prst="line">
            <a:avLst/>
          </a:prstGeom>
          <a:noFill/>
          <a:ln w="50800">
            <a:solidFill>
              <a:srgbClr val="0B3C5D"/>
            </a:solidFill>
            <a:prstDash val="solid"/>
          </a:ln>
        </p:spPr>
        <p:txBody>
          <a:bodyPr/>
          <a:lstStyle/>
          <a:p>
            <a:endParaRPr lang="en-US"/>
          </a:p>
        </p:txBody>
      </p:sp>
      <p:sp>
        <p:nvSpPr>
          <p:cNvPr id="25" name="Text 22"/>
          <p:cNvSpPr txBox="1"/>
          <p:nvPr/>
        </p:nvSpPr>
        <p:spPr>
          <a:xfrm>
            <a:off x="8869680" y="2066544"/>
            <a:ext cx="2651760" cy="256032"/>
          </a:xfrm>
          <a:prstGeom prst="rect">
            <a:avLst/>
          </a:prstGeom>
          <a:noFill/>
          <a:ln/>
        </p:spPr>
        <p:txBody>
          <a:bodyPr wrap="square" lIns="0" tIns="0" rIns="0" bIns="0" rtlCol="0" anchor="ctr"/>
          <a:lstStyle/>
          <a:p>
            <a:pPr marL="0" indent="0" algn="ctr">
              <a:buNone/>
            </a:pPr>
            <a:r>
              <a:rPr lang="en-US" sz="1000" dirty="0">
                <a:solidFill>
                  <a:srgbClr val="6B7B8C"/>
                </a:solidFill>
              </a:rPr>
              <a:t>Data center: 25/100G Ethernet</a:t>
            </a:r>
            <a:endParaRPr lang="en-US" sz="1000" dirty="0"/>
          </a:p>
        </p:txBody>
      </p:sp>
      <p:sp>
        <p:nvSpPr>
          <p:cNvPr id="26" name="Shape 23"/>
          <p:cNvSpPr/>
          <p:nvPr/>
        </p:nvSpPr>
        <p:spPr>
          <a:xfrm flipH="1">
            <a:off x="7909560" y="2011680"/>
            <a:ext cx="1143000" cy="1097280"/>
          </a:xfrm>
          <a:prstGeom prst="line">
            <a:avLst/>
          </a:prstGeom>
          <a:noFill/>
          <a:ln w="22225">
            <a:solidFill>
              <a:srgbClr val="6B7B8C"/>
            </a:solidFill>
            <a:prstDash val="solid"/>
          </a:ln>
        </p:spPr>
        <p:txBody>
          <a:bodyPr/>
          <a:lstStyle/>
          <a:p>
            <a:endParaRPr lang="en-US"/>
          </a:p>
        </p:txBody>
      </p:sp>
      <p:sp>
        <p:nvSpPr>
          <p:cNvPr id="27" name="Text 24"/>
          <p:cNvSpPr/>
          <p:nvPr/>
        </p:nvSpPr>
        <p:spPr>
          <a:xfrm>
            <a:off x="9134856" y="1261872"/>
            <a:ext cx="566928" cy="402336"/>
          </a:xfrm>
          <a:prstGeom prst="roundRect">
            <a:avLst>
              <a:gd name="adj" fmla="val 13636"/>
            </a:avLst>
          </a:prstGeom>
          <a:solidFill>
            <a:srgbClr val="1C6E8C"/>
          </a:solidFill>
          <a:ln>
            <a:solidFill>
              <a:srgbClr val="1C6E8C"/>
            </a:solidFill>
          </a:ln>
        </p:spPr>
        <p:txBody>
          <a:bodyPr wrap="square" lIns="0" tIns="0" rIns="0" bIns="0" rtlCol="0" anchor="ctr"/>
          <a:lstStyle/>
          <a:p>
            <a:pPr marL="0" indent="0" algn="ctr">
              <a:buNone/>
            </a:pPr>
            <a:r>
              <a:rPr lang="en-US" sz="1200" b="1" dirty="0">
                <a:solidFill>
                  <a:srgbClr val="FFFFFF"/>
                </a:solidFill>
              </a:rPr>
              <a:t>Srv</a:t>
            </a:r>
            <a:endParaRPr lang="en-US" sz="1200" dirty="0"/>
          </a:p>
        </p:txBody>
      </p:sp>
      <p:sp>
        <p:nvSpPr>
          <p:cNvPr id="28" name="Shape 25"/>
          <p:cNvSpPr/>
          <p:nvPr/>
        </p:nvSpPr>
        <p:spPr>
          <a:xfrm>
            <a:off x="9290304" y="1664208"/>
            <a:ext cx="256032" cy="64008"/>
          </a:xfrm>
          <a:prstGeom prst="rect">
            <a:avLst/>
          </a:prstGeom>
          <a:solidFill>
            <a:srgbClr val="1C6E8C"/>
          </a:solidFill>
          <a:ln w="12700">
            <a:solidFill>
              <a:srgbClr val="1C6E8C"/>
            </a:solidFill>
            <a:prstDash val="solid"/>
          </a:ln>
        </p:spPr>
        <p:txBody>
          <a:bodyPr/>
          <a:lstStyle/>
          <a:p>
            <a:endParaRPr lang="en-US"/>
          </a:p>
        </p:txBody>
      </p:sp>
      <p:sp>
        <p:nvSpPr>
          <p:cNvPr id="29" name="Text 26"/>
          <p:cNvSpPr/>
          <p:nvPr/>
        </p:nvSpPr>
        <p:spPr>
          <a:xfrm>
            <a:off x="10049256" y="1261872"/>
            <a:ext cx="566928" cy="402336"/>
          </a:xfrm>
          <a:prstGeom prst="roundRect">
            <a:avLst>
              <a:gd name="adj" fmla="val 13636"/>
            </a:avLst>
          </a:prstGeom>
          <a:solidFill>
            <a:srgbClr val="1C6E8C"/>
          </a:solidFill>
          <a:ln>
            <a:solidFill>
              <a:srgbClr val="1C6E8C"/>
            </a:solidFill>
          </a:ln>
        </p:spPr>
        <p:txBody>
          <a:bodyPr wrap="square" lIns="0" tIns="0" rIns="0" bIns="0" rtlCol="0" anchor="ctr"/>
          <a:lstStyle/>
          <a:p>
            <a:pPr marL="0" indent="0" algn="ctr">
              <a:buNone/>
            </a:pPr>
            <a:r>
              <a:rPr lang="en-US" sz="1200" b="1" dirty="0">
                <a:solidFill>
                  <a:srgbClr val="FFFFFF"/>
                </a:solidFill>
              </a:rPr>
              <a:t>Srv</a:t>
            </a:r>
            <a:endParaRPr lang="en-US" sz="1200" dirty="0"/>
          </a:p>
        </p:txBody>
      </p:sp>
      <p:sp>
        <p:nvSpPr>
          <p:cNvPr id="30" name="Shape 27"/>
          <p:cNvSpPr/>
          <p:nvPr/>
        </p:nvSpPr>
        <p:spPr>
          <a:xfrm>
            <a:off x="10204704" y="1664208"/>
            <a:ext cx="256032" cy="64008"/>
          </a:xfrm>
          <a:prstGeom prst="rect">
            <a:avLst/>
          </a:prstGeom>
          <a:solidFill>
            <a:srgbClr val="1C6E8C"/>
          </a:solidFill>
          <a:ln w="12700">
            <a:solidFill>
              <a:srgbClr val="1C6E8C"/>
            </a:solidFill>
            <a:prstDash val="solid"/>
          </a:ln>
        </p:spPr>
        <p:txBody>
          <a:bodyPr/>
          <a:lstStyle/>
          <a:p>
            <a:endParaRPr lang="en-US"/>
          </a:p>
        </p:txBody>
      </p:sp>
      <p:sp>
        <p:nvSpPr>
          <p:cNvPr id="31" name="Text 28"/>
          <p:cNvSpPr/>
          <p:nvPr/>
        </p:nvSpPr>
        <p:spPr>
          <a:xfrm>
            <a:off x="10698480" y="1280160"/>
            <a:ext cx="731520" cy="365760"/>
          </a:xfrm>
          <a:prstGeom prst="roundRect">
            <a:avLst>
              <a:gd name="adj" fmla="val 20000"/>
            </a:avLst>
          </a:prstGeom>
          <a:solidFill>
            <a:srgbClr val="8ECAE6"/>
          </a:solidFill>
          <a:ln>
            <a:solidFill>
              <a:srgbClr val="8ECAE6"/>
            </a:solidFill>
          </a:ln>
        </p:spPr>
        <p:txBody>
          <a:bodyPr wrap="square" lIns="0" tIns="0" rIns="0" bIns="0" rtlCol="0" anchor="ctr"/>
          <a:lstStyle/>
          <a:p>
            <a:pPr marL="0" indent="0" algn="ctr">
              <a:buNone/>
            </a:pPr>
            <a:r>
              <a:rPr lang="en-US" sz="1100" b="1" dirty="0">
                <a:solidFill>
                  <a:srgbClr val="0B3C5D"/>
                </a:solidFill>
              </a:rPr>
              <a:t>ToR</a:t>
            </a:r>
            <a:endParaRPr lang="en-US" sz="1100" dirty="0"/>
          </a:p>
        </p:txBody>
      </p:sp>
      <p:sp>
        <p:nvSpPr>
          <p:cNvPr id="32" name="Text 29"/>
          <p:cNvSpPr/>
          <p:nvPr/>
        </p:nvSpPr>
        <p:spPr>
          <a:xfrm>
            <a:off x="8869680" y="3931920"/>
            <a:ext cx="2743200" cy="137160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200" dirty="0">
                <a:solidFill>
                  <a:srgbClr val="0B3C5D"/>
                </a:solidFill>
              </a:rPr>
              <a:t>Public cloud</a:t>
            </a:r>
            <a:endParaRPr lang="en-US" sz="1200" dirty="0"/>
          </a:p>
          <a:p>
            <a:pPr marL="0" indent="0" algn="ctr">
              <a:buNone/>
            </a:pPr>
            <a:r>
              <a:rPr lang="en-US" sz="1200" dirty="0">
                <a:solidFill>
                  <a:srgbClr val="0B3C5D"/>
                </a:solidFill>
              </a:rPr>
              <a:t>(VPC)</a:t>
            </a:r>
            <a:endParaRPr lang="en-US" sz="1200" dirty="0"/>
          </a:p>
        </p:txBody>
      </p:sp>
      <p:sp>
        <p:nvSpPr>
          <p:cNvPr id="33" name="Shape 30"/>
          <p:cNvSpPr/>
          <p:nvPr/>
        </p:nvSpPr>
        <p:spPr>
          <a:xfrm flipH="1" flipV="1">
            <a:off x="7909560" y="3520440"/>
            <a:ext cx="1051560" cy="1051560"/>
          </a:xfrm>
          <a:prstGeom prst="line">
            <a:avLst/>
          </a:prstGeom>
          <a:noFill/>
          <a:ln w="22225">
            <a:solidFill>
              <a:srgbClr val="6B7B8C"/>
            </a:solidFill>
            <a:prstDash val="solid"/>
          </a:ln>
        </p:spPr>
        <p:txBody>
          <a:bodyPr/>
          <a:lstStyle/>
          <a:p>
            <a:endParaRPr lang="en-US"/>
          </a:p>
        </p:txBody>
      </p:sp>
      <p:sp>
        <p:nvSpPr>
          <p:cNvPr id="34" name="Text 31"/>
          <p:cNvSpPr/>
          <p:nvPr/>
        </p:nvSpPr>
        <p:spPr>
          <a:xfrm>
            <a:off x="457200" y="5577840"/>
            <a:ext cx="11247120" cy="548640"/>
          </a:xfrm>
          <a:prstGeom prst="roundRect">
            <a:avLst>
              <a:gd name="adj" fmla="val 16667"/>
            </a:avLst>
          </a:prstGeom>
          <a:solidFill>
            <a:srgbClr val="FFF4E0"/>
          </a:solidFill>
          <a:ln>
            <a:solidFill>
              <a:srgbClr val="FFF4E0"/>
            </a:solidFill>
          </a:ln>
        </p:spPr>
        <p:txBody>
          <a:bodyPr wrap="square" lIns="76200" tIns="152400" rIns="152400" bIns="76200" rtlCol="0" anchor="ctr"/>
          <a:lstStyle/>
          <a:p>
            <a:pPr marL="0" indent="0" algn="l">
              <a:buNone/>
            </a:pPr>
            <a:r>
              <a:rPr lang="en-US" sz="1200" dirty="0">
                <a:solidFill>
                  <a:srgbClr val="1F2933"/>
                </a:solidFill>
              </a:rPr>
              <a:t>In 1999 the challenge was making TCP/IP and NetWare coexist on Token Ring and Ethernet; in 2026 the challenge is connecting campus, Wi-Fi, data center and cloud under a single protocol: IP.</a:t>
            </a:r>
            <a:endParaRPr lang="en-US" sz="12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Components of an internetwork</a:t>
            </a:r>
            <a:endParaRPr lang="en-US" sz="3000" dirty="0"/>
          </a:p>
        </p:txBody>
      </p:sp>
      <p:sp>
        <p:nvSpPr>
          <p:cNvPr id="4" name="Shape 1"/>
          <p:cNvSpPr/>
          <p:nvPr/>
        </p:nvSpPr>
        <p:spPr>
          <a:xfrm>
            <a:off x="457200" y="1280160"/>
            <a:ext cx="3566160" cy="4480560"/>
          </a:xfrm>
          <a:prstGeom prst="roundRect">
            <a:avLst>
              <a:gd name="adj" fmla="val 3077"/>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3163824" cy="365760"/>
          </a:xfrm>
          <a:prstGeom prst="rect">
            <a:avLst/>
          </a:prstGeom>
          <a:noFill/>
          <a:ln/>
        </p:spPr>
        <p:txBody>
          <a:bodyPr wrap="square" lIns="0" tIns="0" rIns="0" bIns="0" rtlCol="0" anchor="t"/>
          <a:lstStyle/>
          <a:p>
            <a:pPr marL="0" indent="0">
              <a:buNone/>
            </a:pPr>
            <a:r>
              <a:rPr lang="en-US" sz="1500" b="1" dirty="0">
                <a:solidFill>
                  <a:srgbClr val="0B3C5D"/>
                </a:solidFill>
              </a:rPr>
              <a:t>LAN links</a:t>
            </a:r>
            <a:endParaRPr lang="en-US" sz="1500" dirty="0"/>
          </a:p>
        </p:txBody>
      </p:sp>
      <p:sp>
        <p:nvSpPr>
          <p:cNvPr id="6" name="Text 3"/>
          <p:cNvSpPr txBox="1"/>
          <p:nvPr/>
        </p:nvSpPr>
        <p:spPr>
          <a:xfrm>
            <a:off x="658368" y="1856232"/>
            <a:ext cx="3163824" cy="376732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IEEE 802.3 Ethernet: 1G, 10G, 25G, 100G, 400G</a:t>
            </a:r>
            <a:endParaRPr lang="en-US" sz="1300" dirty="0"/>
          </a:p>
          <a:p>
            <a:pPr marL="279400" indent="-279400">
              <a:spcAft>
                <a:spcPts val="400"/>
              </a:spcAft>
              <a:buSzPct val="100000"/>
              <a:buChar char="•"/>
            </a:pPr>
            <a:r>
              <a:rPr lang="en-US" sz="1300" dirty="0">
                <a:solidFill>
                  <a:srgbClr val="1F2933"/>
                </a:solidFill>
              </a:rPr>
              <a:t>IEEE 802.11 Wi-Fi (ax, be)</a:t>
            </a:r>
            <a:endParaRPr lang="en-US" sz="1300" dirty="0"/>
          </a:p>
          <a:p>
            <a:pPr marL="279400" indent="-279400">
              <a:spcAft>
                <a:spcPts val="400"/>
              </a:spcAft>
              <a:buSzPct val="100000"/>
              <a:buChar char="•"/>
            </a:pPr>
            <a:r>
              <a:rPr lang="en-US" sz="1300" dirty="0">
                <a:solidFill>
                  <a:srgbClr val="1F2933"/>
                </a:solidFill>
              </a:rPr>
              <a:t>One broadcast domain per VLAN</a:t>
            </a:r>
            <a:endParaRPr lang="en-US" sz="1300" dirty="0"/>
          </a:p>
          <a:p>
            <a:pPr marL="279400" indent="-279400">
              <a:spcAft>
                <a:spcPts val="400"/>
              </a:spcAft>
              <a:buSzPct val="100000"/>
              <a:buChar char="•"/>
            </a:pPr>
            <a:r>
              <a:rPr lang="en-US" sz="1300" b="1" dirty="0">
                <a:solidFill>
                  <a:srgbClr val="1F2933"/>
                </a:solidFill>
              </a:rPr>
              <a:t>Legacy:</a:t>
            </a:r>
            <a:r>
              <a:rPr lang="en-US" sz="1300" dirty="0">
                <a:solidFill>
                  <a:srgbClr val="1F2933"/>
                </a:solidFill>
              </a:rPr>
              <a:t> Token Ring, FDDI, ARCnet</a:t>
            </a:r>
            <a:endParaRPr lang="en-US" sz="1300" dirty="0"/>
          </a:p>
        </p:txBody>
      </p:sp>
      <p:sp>
        <p:nvSpPr>
          <p:cNvPr id="7" name="Shape 4"/>
          <p:cNvSpPr/>
          <p:nvPr/>
        </p:nvSpPr>
        <p:spPr>
          <a:xfrm>
            <a:off x="4297680" y="1280160"/>
            <a:ext cx="3566160" cy="4480560"/>
          </a:xfrm>
          <a:prstGeom prst="roundRect">
            <a:avLst>
              <a:gd name="adj" fmla="val 3077"/>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4498848" y="1444752"/>
            <a:ext cx="3163824" cy="365760"/>
          </a:xfrm>
          <a:prstGeom prst="rect">
            <a:avLst/>
          </a:prstGeom>
          <a:noFill/>
          <a:ln/>
        </p:spPr>
        <p:txBody>
          <a:bodyPr wrap="square" lIns="0" tIns="0" rIns="0" bIns="0" rtlCol="0" anchor="t"/>
          <a:lstStyle/>
          <a:p>
            <a:pPr marL="0" indent="0">
              <a:buNone/>
            </a:pPr>
            <a:r>
              <a:rPr lang="en-US" sz="1500" b="1" dirty="0">
                <a:solidFill>
                  <a:srgbClr val="0B3C5D"/>
                </a:solidFill>
              </a:rPr>
              <a:t>WAN links</a:t>
            </a:r>
            <a:endParaRPr lang="en-US" sz="1500" dirty="0"/>
          </a:p>
        </p:txBody>
      </p:sp>
      <p:sp>
        <p:nvSpPr>
          <p:cNvPr id="9" name="Text 6"/>
          <p:cNvSpPr txBox="1"/>
          <p:nvPr/>
        </p:nvSpPr>
        <p:spPr>
          <a:xfrm>
            <a:off x="4498848" y="1856232"/>
            <a:ext cx="3163824" cy="376732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Leased circuits, dark fiber, Metro Ethernet</a:t>
            </a:r>
            <a:endParaRPr lang="en-US" sz="1300" dirty="0"/>
          </a:p>
          <a:p>
            <a:pPr marL="279400" indent="-279400">
              <a:spcAft>
                <a:spcPts val="400"/>
              </a:spcAft>
              <a:buSzPct val="100000"/>
              <a:buChar char="•"/>
            </a:pPr>
            <a:r>
              <a:rPr lang="en-US" sz="1300" dirty="0">
                <a:solidFill>
                  <a:srgbClr val="1F2933"/>
                </a:solidFill>
              </a:rPr>
              <a:t>Carrier MPLS (L3VPN, L2VPN)</a:t>
            </a:r>
            <a:endParaRPr lang="en-US" sz="1300" dirty="0"/>
          </a:p>
          <a:p>
            <a:pPr marL="279400" indent="-279400">
              <a:spcAft>
                <a:spcPts val="400"/>
              </a:spcAft>
              <a:buSzPct val="100000"/>
              <a:buChar char="•"/>
            </a:pPr>
            <a:r>
              <a:rPr lang="en-US" sz="1300" dirty="0">
                <a:solidFill>
                  <a:srgbClr val="1F2933"/>
                </a:solidFill>
              </a:rPr>
              <a:t>Public Internet with tunnels (IPsec, SD-WAN)</a:t>
            </a:r>
            <a:endParaRPr lang="en-US" sz="1300" dirty="0"/>
          </a:p>
          <a:p>
            <a:pPr marL="279400" indent="-279400">
              <a:spcAft>
                <a:spcPts val="400"/>
              </a:spcAft>
              <a:buSzPct val="100000"/>
              <a:buChar char="•"/>
            </a:pPr>
            <a:r>
              <a:rPr lang="en-US" sz="1300" dirty="0">
                <a:solidFill>
                  <a:srgbClr val="1F2933"/>
                </a:solidFill>
              </a:rPr>
              <a:t>4G/5G, LEO satellite</a:t>
            </a:r>
            <a:endParaRPr lang="en-US" sz="1300" dirty="0"/>
          </a:p>
          <a:p>
            <a:pPr marL="279400" indent="-279400">
              <a:spcAft>
                <a:spcPts val="400"/>
              </a:spcAft>
              <a:buSzPct val="100000"/>
              <a:buChar char="•"/>
            </a:pPr>
            <a:r>
              <a:rPr lang="en-US" sz="1300" b="1" dirty="0">
                <a:solidFill>
                  <a:srgbClr val="1F2933"/>
                </a:solidFill>
              </a:rPr>
              <a:t>Legacy:</a:t>
            </a:r>
            <a:r>
              <a:rPr lang="en-US" sz="1300" dirty="0">
                <a:solidFill>
                  <a:srgbClr val="1F2933"/>
                </a:solidFill>
              </a:rPr>
              <a:t> serial lines, Frame Relay, X.25, ATM</a:t>
            </a:r>
            <a:endParaRPr lang="en-US" sz="1300" dirty="0"/>
          </a:p>
        </p:txBody>
      </p:sp>
      <p:sp>
        <p:nvSpPr>
          <p:cNvPr id="10" name="Shape 7"/>
          <p:cNvSpPr/>
          <p:nvPr/>
        </p:nvSpPr>
        <p:spPr>
          <a:xfrm>
            <a:off x="8138160" y="1280160"/>
            <a:ext cx="3566160" cy="4480560"/>
          </a:xfrm>
          <a:prstGeom prst="roundRect">
            <a:avLst>
              <a:gd name="adj" fmla="val 3077"/>
            </a:avLst>
          </a:prstGeom>
          <a:solidFill>
            <a:srgbClr val="EEF3F7"/>
          </a:solidFill>
          <a:ln w="9525">
            <a:solidFill>
              <a:srgbClr val="EEF3F7"/>
            </a:solidFill>
            <a:prstDash val="solid"/>
          </a:ln>
        </p:spPr>
        <p:txBody>
          <a:bodyPr/>
          <a:lstStyle/>
          <a:p>
            <a:endParaRPr lang="en-US"/>
          </a:p>
        </p:txBody>
      </p:sp>
      <p:sp>
        <p:nvSpPr>
          <p:cNvPr id="11" name="Text 8"/>
          <p:cNvSpPr txBox="1"/>
          <p:nvPr/>
        </p:nvSpPr>
        <p:spPr>
          <a:xfrm>
            <a:off x="8339328" y="1444752"/>
            <a:ext cx="3163824" cy="365760"/>
          </a:xfrm>
          <a:prstGeom prst="rect">
            <a:avLst/>
          </a:prstGeom>
          <a:noFill/>
          <a:ln/>
        </p:spPr>
        <p:txBody>
          <a:bodyPr wrap="square" lIns="0" tIns="0" rIns="0" bIns="0" rtlCol="0" anchor="t"/>
          <a:lstStyle/>
          <a:p>
            <a:pPr marL="0" indent="0">
              <a:buNone/>
            </a:pPr>
            <a:r>
              <a:rPr lang="en-US" sz="1500" b="1" dirty="0">
                <a:solidFill>
                  <a:srgbClr val="0B3C5D"/>
                </a:solidFill>
              </a:rPr>
              <a:t>Interconnection devices</a:t>
            </a:r>
            <a:endParaRPr lang="en-US" sz="1500" dirty="0"/>
          </a:p>
        </p:txBody>
      </p:sp>
      <p:sp>
        <p:nvSpPr>
          <p:cNvPr id="12" name="Text 9"/>
          <p:cNvSpPr txBox="1"/>
          <p:nvPr/>
        </p:nvSpPr>
        <p:spPr>
          <a:xfrm>
            <a:off x="8339328" y="1856232"/>
            <a:ext cx="3163824" cy="376732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Bridge / Layer 2 switch (forwards by MAC)</a:t>
            </a:r>
            <a:endParaRPr lang="en-US" sz="1300" dirty="0"/>
          </a:p>
          <a:p>
            <a:pPr marL="279400" indent="-279400">
              <a:spcAft>
                <a:spcPts val="400"/>
              </a:spcAft>
              <a:buSzPct val="100000"/>
              <a:buChar char="•"/>
            </a:pPr>
            <a:r>
              <a:rPr lang="en-US" sz="1300" dirty="0">
                <a:solidFill>
                  <a:srgbClr val="1F2933"/>
                </a:solidFill>
              </a:rPr>
              <a:t>Router (forwards by IP address)</a:t>
            </a:r>
            <a:endParaRPr lang="en-US" sz="1300" dirty="0"/>
          </a:p>
          <a:p>
            <a:pPr marL="279400" indent="-279400">
              <a:spcAft>
                <a:spcPts val="400"/>
              </a:spcAft>
              <a:buSzPct val="100000"/>
              <a:buChar char="•"/>
            </a:pPr>
            <a:r>
              <a:rPr lang="en-US" sz="1300" dirty="0">
                <a:solidFill>
                  <a:srgbClr val="1F2933"/>
                </a:solidFill>
              </a:rPr>
              <a:t>Layer 3 switch (routing in ASIC)</a:t>
            </a:r>
            <a:endParaRPr lang="en-US" sz="1300" dirty="0"/>
          </a:p>
          <a:p>
            <a:pPr marL="279400" indent="-279400">
              <a:spcAft>
                <a:spcPts val="400"/>
              </a:spcAft>
              <a:buSzPct val="100000"/>
              <a:buChar char="•"/>
            </a:pPr>
            <a:r>
              <a:rPr lang="en-US" sz="1300" b="1" dirty="0">
                <a:solidFill>
                  <a:srgbClr val="1F2933"/>
                </a:solidFill>
              </a:rPr>
              <a:t>Legacy:</a:t>
            </a:r>
            <a:r>
              <a:rPr lang="en-US" sz="1300" dirty="0">
                <a:solidFill>
                  <a:srgbClr val="1F2933"/>
                </a:solidFill>
              </a:rPr>
              <a:t> repeaters and hubs (Layer 1)</a:t>
            </a:r>
            <a:endParaRPr lang="en-US" sz="1300" dirty="0"/>
          </a:p>
        </p:txBody>
      </p:sp>
      <p:sp>
        <p:nvSpPr>
          <p:cNvPr id="13" name="Text 10"/>
          <p:cNvSpPr/>
          <p:nvPr/>
        </p:nvSpPr>
        <p:spPr>
          <a:xfrm>
            <a:off x="457200" y="5852160"/>
            <a:ext cx="11247120" cy="411480"/>
          </a:xfrm>
          <a:prstGeom prst="roundRect">
            <a:avLst>
              <a:gd name="adj" fmla="val 22222"/>
            </a:avLst>
          </a:prstGeom>
          <a:solidFill>
            <a:srgbClr val="FFF4E0"/>
          </a:solidFill>
          <a:ln>
            <a:solidFill>
              <a:srgbClr val="FFF4E0"/>
            </a:solidFill>
          </a:ln>
        </p:spPr>
        <p:txBody>
          <a:bodyPr wrap="square" lIns="76200" tIns="152400" rIns="152400" bIns="76200" rtlCol="0" anchor="ctr"/>
          <a:lstStyle/>
          <a:p>
            <a:pPr marL="0" indent="0" algn="l">
              <a:buNone/>
            </a:pPr>
            <a:r>
              <a:rPr lang="en-US" sz="1200" dirty="0">
                <a:solidFill>
                  <a:srgbClr val="1F2933"/>
                </a:solidFill>
              </a:rPr>
              <a:t>TCP/IP internetworks are connectionless: every packet is forwarded independently, hop by hop.</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Interconnection devices and the OSI model</a:t>
            </a:r>
            <a:endParaRPr lang="en-US" sz="3000" dirty="0"/>
          </a:p>
        </p:txBody>
      </p:sp>
      <p:sp>
        <p:nvSpPr>
          <p:cNvPr id="4" name="Text 1"/>
          <p:cNvSpPr/>
          <p:nvPr/>
        </p:nvSpPr>
        <p:spPr>
          <a:xfrm>
            <a:off x="548640" y="16002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7 Application</a:t>
            </a:r>
            <a:endParaRPr lang="en-US" sz="1100" dirty="0"/>
          </a:p>
        </p:txBody>
      </p:sp>
      <p:sp>
        <p:nvSpPr>
          <p:cNvPr id="5" name="Text 2"/>
          <p:cNvSpPr/>
          <p:nvPr/>
        </p:nvSpPr>
        <p:spPr>
          <a:xfrm>
            <a:off x="548640" y="20574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6 Presentation</a:t>
            </a:r>
            <a:endParaRPr lang="en-US" sz="1100" dirty="0"/>
          </a:p>
        </p:txBody>
      </p:sp>
      <p:sp>
        <p:nvSpPr>
          <p:cNvPr id="6" name="Text 3"/>
          <p:cNvSpPr/>
          <p:nvPr/>
        </p:nvSpPr>
        <p:spPr>
          <a:xfrm>
            <a:off x="548640" y="25146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5 Session</a:t>
            </a:r>
            <a:endParaRPr lang="en-US" sz="1100" dirty="0"/>
          </a:p>
        </p:txBody>
      </p:sp>
      <p:sp>
        <p:nvSpPr>
          <p:cNvPr id="7" name="Text 4"/>
          <p:cNvSpPr/>
          <p:nvPr/>
        </p:nvSpPr>
        <p:spPr>
          <a:xfrm>
            <a:off x="548640" y="29718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4 Transport</a:t>
            </a:r>
            <a:endParaRPr lang="en-US" sz="1100" dirty="0"/>
          </a:p>
        </p:txBody>
      </p:sp>
      <p:sp>
        <p:nvSpPr>
          <p:cNvPr id="8" name="Text 5"/>
          <p:cNvSpPr/>
          <p:nvPr/>
        </p:nvSpPr>
        <p:spPr>
          <a:xfrm>
            <a:off x="548640" y="34290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3 Network</a:t>
            </a:r>
            <a:endParaRPr lang="en-US" sz="1100" dirty="0"/>
          </a:p>
        </p:txBody>
      </p:sp>
      <p:sp>
        <p:nvSpPr>
          <p:cNvPr id="9" name="Text 6"/>
          <p:cNvSpPr/>
          <p:nvPr/>
        </p:nvSpPr>
        <p:spPr>
          <a:xfrm>
            <a:off x="548640" y="38862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2 Data link</a:t>
            </a:r>
            <a:endParaRPr lang="en-US" sz="1100" dirty="0"/>
          </a:p>
        </p:txBody>
      </p:sp>
      <p:sp>
        <p:nvSpPr>
          <p:cNvPr id="10" name="Text 7"/>
          <p:cNvSpPr/>
          <p:nvPr/>
        </p:nvSpPr>
        <p:spPr>
          <a:xfrm>
            <a:off x="548640" y="4343400"/>
            <a:ext cx="2468880" cy="45720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1 Physical</a:t>
            </a:r>
            <a:endParaRPr lang="en-US" sz="1100" dirty="0"/>
          </a:p>
        </p:txBody>
      </p:sp>
      <p:sp>
        <p:nvSpPr>
          <p:cNvPr id="11" name="Text 8"/>
          <p:cNvSpPr txBox="1"/>
          <p:nvPr/>
        </p:nvSpPr>
        <p:spPr>
          <a:xfrm>
            <a:off x="548640" y="1307592"/>
            <a:ext cx="2468880" cy="256032"/>
          </a:xfrm>
          <a:prstGeom prst="rect">
            <a:avLst/>
          </a:prstGeom>
          <a:noFill/>
          <a:ln/>
        </p:spPr>
        <p:txBody>
          <a:bodyPr wrap="square" lIns="0" tIns="0" rIns="0" bIns="0" rtlCol="0" anchor="ctr"/>
          <a:lstStyle/>
          <a:p>
            <a:pPr marL="0" indent="0" algn="ctr">
              <a:buNone/>
            </a:pPr>
            <a:r>
              <a:rPr lang="en-US" sz="1100" b="1" dirty="0">
                <a:solidFill>
                  <a:srgbClr val="0B3C5D"/>
                </a:solidFill>
              </a:rPr>
              <a:t>Hub / repeater</a:t>
            </a:r>
            <a:endParaRPr lang="en-US" sz="1100" dirty="0"/>
          </a:p>
        </p:txBody>
      </p:sp>
      <p:sp>
        <p:nvSpPr>
          <p:cNvPr id="12" name="Text 9"/>
          <p:cNvSpPr/>
          <p:nvPr/>
        </p:nvSpPr>
        <p:spPr>
          <a:xfrm>
            <a:off x="1051560" y="493776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LEGACY</a:t>
            </a:r>
            <a:endParaRPr lang="en-US" sz="1000" dirty="0"/>
          </a:p>
        </p:txBody>
      </p:sp>
      <p:sp>
        <p:nvSpPr>
          <p:cNvPr id="13" name="Text 10"/>
          <p:cNvSpPr/>
          <p:nvPr/>
        </p:nvSpPr>
        <p:spPr>
          <a:xfrm>
            <a:off x="3429000" y="16002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7 Application</a:t>
            </a:r>
            <a:endParaRPr lang="en-US" sz="1100" dirty="0"/>
          </a:p>
        </p:txBody>
      </p:sp>
      <p:sp>
        <p:nvSpPr>
          <p:cNvPr id="14" name="Text 11"/>
          <p:cNvSpPr/>
          <p:nvPr/>
        </p:nvSpPr>
        <p:spPr>
          <a:xfrm>
            <a:off x="3429000" y="20574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6 Presentation</a:t>
            </a:r>
            <a:endParaRPr lang="en-US" sz="1100" dirty="0"/>
          </a:p>
        </p:txBody>
      </p:sp>
      <p:sp>
        <p:nvSpPr>
          <p:cNvPr id="15" name="Text 12"/>
          <p:cNvSpPr/>
          <p:nvPr/>
        </p:nvSpPr>
        <p:spPr>
          <a:xfrm>
            <a:off x="3429000" y="25146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5 Session</a:t>
            </a:r>
            <a:endParaRPr lang="en-US" sz="1100" dirty="0"/>
          </a:p>
        </p:txBody>
      </p:sp>
      <p:sp>
        <p:nvSpPr>
          <p:cNvPr id="16" name="Text 13"/>
          <p:cNvSpPr/>
          <p:nvPr/>
        </p:nvSpPr>
        <p:spPr>
          <a:xfrm>
            <a:off x="3429000" y="29718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4 Transport</a:t>
            </a:r>
            <a:endParaRPr lang="en-US" sz="1100" dirty="0"/>
          </a:p>
        </p:txBody>
      </p:sp>
      <p:sp>
        <p:nvSpPr>
          <p:cNvPr id="17" name="Text 14"/>
          <p:cNvSpPr/>
          <p:nvPr/>
        </p:nvSpPr>
        <p:spPr>
          <a:xfrm>
            <a:off x="3429000" y="34290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3 Network</a:t>
            </a:r>
            <a:endParaRPr lang="en-US" sz="1100" dirty="0"/>
          </a:p>
        </p:txBody>
      </p:sp>
      <p:sp>
        <p:nvSpPr>
          <p:cNvPr id="18" name="Text 15"/>
          <p:cNvSpPr/>
          <p:nvPr/>
        </p:nvSpPr>
        <p:spPr>
          <a:xfrm>
            <a:off x="3429000" y="3886200"/>
            <a:ext cx="2468880" cy="45720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2 Data link</a:t>
            </a:r>
            <a:endParaRPr lang="en-US" sz="1100" dirty="0"/>
          </a:p>
        </p:txBody>
      </p:sp>
      <p:sp>
        <p:nvSpPr>
          <p:cNvPr id="19" name="Text 16"/>
          <p:cNvSpPr/>
          <p:nvPr/>
        </p:nvSpPr>
        <p:spPr>
          <a:xfrm>
            <a:off x="3429000" y="4343400"/>
            <a:ext cx="246888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1 Physical</a:t>
            </a:r>
            <a:endParaRPr lang="en-US" sz="1100" dirty="0"/>
          </a:p>
        </p:txBody>
      </p:sp>
      <p:sp>
        <p:nvSpPr>
          <p:cNvPr id="20" name="Text 17"/>
          <p:cNvSpPr txBox="1"/>
          <p:nvPr/>
        </p:nvSpPr>
        <p:spPr>
          <a:xfrm>
            <a:off x="3429000" y="1307592"/>
            <a:ext cx="2468880" cy="256032"/>
          </a:xfrm>
          <a:prstGeom prst="rect">
            <a:avLst/>
          </a:prstGeom>
          <a:noFill/>
          <a:ln/>
        </p:spPr>
        <p:txBody>
          <a:bodyPr wrap="square" lIns="0" tIns="0" rIns="0" bIns="0" rtlCol="0" anchor="ctr"/>
          <a:lstStyle/>
          <a:p>
            <a:pPr marL="0" indent="0" algn="ctr">
              <a:buNone/>
            </a:pPr>
            <a:r>
              <a:rPr lang="en-US" sz="1100" b="1" dirty="0">
                <a:solidFill>
                  <a:srgbClr val="0B3C5D"/>
                </a:solidFill>
              </a:rPr>
              <a:t>Bridge / L2 switch</a:t>
            </a:r>
            <a:endParaRPr lang="en-US" sz="1100" dirty="0"/>
          </a:p>
        </p:txBody>
      </p:sp>
      <p:sp>
        <p:nvSpPr>
          <p:cNvPr id="21" name="Text 18"/>
          <p:cNvSpPr/>
          <p:nvPr/>
        </p:nvSpPr>
        <p:spPr>
          <a:xfrm>
            <a:off x="6309360" y="16002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7 Application</a:t>
            </a:r>
            <a:endParaRPr lang="en-US" sz="1100" dirty="0"/>
          </a:p>
        </p:txBody>
      </p:sp>
      <p:sp>
        <p:nvSpPr>
          <p:cNvPr id="22" name="Text 19"/>
          <p:cNvSpPr/>
          <p:nvPr/>
        </p:nvSpPr>
        <p:spPr>
          <a:xfrm>
            <a:off x="6309360" y="20574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6 Presentation</a:t>
            </a:r>
            <a:endParaRPr lang="en-US" sz="1100" dirty="0"/>
          </a:p>
        </p:txBody>
      </p:sp>
      <p:sp>
        <p:nvSpPr>
          <p:cNvPr id="23" name="Text 20"/>
          <p:cNvSpPr/>
          <p:nvPr/>
        </p:nvSpPr>
        <p:spPr>
          <a:xfrm>
            <a:off x="6309360" y="25146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5 Session</a:t>
            </a:r>
            <a:endParaRPr lang="en-US" sz="1100" dirty="0"/>
          </a:p>
        </p:txBody>
      </p:sp>
      <p:sp>
        <p:nvSpPr>
          <p:cNvPr id="24" name="Text 21"/>
          <p:cNvSpPr/>
          <p:nvPr/>
        </p:nvSpPr>
        <p:spPr>
          <a:xfrm>
            <a:off x="6309360" y="29718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4 Transport</a:t>
            </a:r>
            <a:endParaRPr lang="en-US" sz="1100" dirty="0"/>
          </a:p>
        </p:txBody>
      </p:sp>
      <p:sp>
        <p:nvSpPr>
          <p:cNvPr id="25" name="Text 22"/>
          <p:cNvSpPr/>
          <p:nvPr/>
        </p:nvSpPr>
        <p:spPr>
          <a:xfrm>
            <a:off x="6309360" y="3429000"/>
            <a:ext cx="2468880" cy="45720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3 Network</a:t>
            </a:r>
            <a:endParaRPr lang="en-US" sz="1100" dirty="0"/>
          </a:p>
        </p:txBody>
      </p:sp>
      <p:sp>
        <p:nvSpPr>
          <p:cNvPr id="26" name="Text 23"/>
          <p:cNvSpPr/>
          <p:nvPr/>
        </p:nvSpPr>
        <p:spPr>
          <a:xfrm>
            <a:off x="6309360" y="3886200"/>
            <a:ext cx="246888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2 Data link</a:t>
            </a:r>
            <a:endParaRPr lang="en-US" sz="1100" dirty="0"/>
          </a:p>
        </p:txBody>
      </p:sp>
      <p:sp>
        <p:nvSpPr>
          <p:cNvPr id="27" name="Text 24"/>
          <p:cNvSpPr/>
          <p:nvPr/>
        </p:nvSpPr>
        <p:spPr>
          <a:xfrm>
            <a:off x="6309360" y="4343400"/>
            <a:ext cx="246888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1 Physical</a:t>
            </a:r>
            <a:endParaRPr lang="en-US" sz="1100" dirty="0"/>
          </a:p>
        </p:txBody>
      </p:sp>
      <p:sp>
        <p:nvSpPr>
          <p:cNvPr id="28" name="Text 25"/>
          <p:cNvSpPr txBox="1"/>
          <p:nvPr/>
        </p:nvSpPr>
        <p:spPr>
          <a:xfrm>
            <a:off x="6309360" y="1307592"/>
            <a:ext cx="2468880" cy="256032"/>
          </a:xfrm>
          <a:prstGeom prst="rect">
            <a:avLst/>
          </a:prstGeom>
          <a:noFill/>
          <a:ln/>
        </p:spPr>
        <p:txBody>
          <a:bodyPr wrap="square" lIns="0" tIns="0" rIns="0" bIns="0" rtlCol="0" anchor="ctr"/>
          <a:lstStyle/>
          <a:p>
            <a:pPr marL="0" indent="0" algn="ctr">
              <a:buNone/>
            </a:pPr>
            <a:r>
              <a:rPr lang="en-US" sz="1100" b="1" dirty="0">
                <a:solidFill>
                  <a:srgbClr val="0B3C5D"/>
                </a:solidFill>
              </a:rPr>
              <a:t>Router</a:t>
            </a:r>
            <a:endParaRPr lang="en-US" sz="1100" dirty="0"/>
          </a:p>
        </p:txBody>
      </p:sp>
      <p:sp>
        <p:nvSpPr>
          <p:cNvPr id="29" name="Text 26"/>
          <p:cNvSpPr/>
          <p:nvPr/>
        </p:nvSpPr>
        <p:spPr>
          <a:xfrm>
            <a:off x="9189720" y="16002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7 Application</a:t>
            </a:r>
            <a:endParaRPr lang="en-US" sz="1100" dirty="0"/>
          </a:p>
        </p:txBody>
      </p:sp>
      <p:sp>
        <p:nvSpPr>
          <p:cNvPr id="30" name="Text 27"/>
          <p:cNvSpPr/>
          <p:nvPr/>
        </p:nvSpPr>
        <p:spPr>
          <a:xfrm>
            <a:off x="9189720" y="20574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6 Presentation</a:t>
            </a:r>
            <a:endParaRPr lang="en-US" sz="1100" dirty="0"/>
          </a:p>
        </p:txBody>
      </p:sp>
      <p:sp>
        <p:nvSpPr>
          <p:cNvPr id="31" name="Text 28"/>
          <p:cNvSpPr/>
          <p:nvPr/>
        </p:nvSpPr>
        <p:spPr>
          <a:xfrm>
            <a:off x="9189720" y="25146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5 Session</a:t>
            </a:r>
            <a:endParaRPr lang="en-US" sz="1100" dirty="0"/>
          </a:p>
        </p:txBody>
      </p:sp>
      <p:sp>
        <p:nvSpPr>
          <p:cNvPr id="32" name="Text 29"/>
          <p:cNvSpPr/>
          <p:nvPr/>
        </p:nvSpPr>
        <p:spPr>
          <a:xfrm>
            <a:off x="9189720" y="29718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4 Transport</a:t>
            </a:r>
            <a:endParaRPr lang="en-US" sz="1100" dirty="0"/>
          </a:p>
        </p:txBody>
      </p:sp>
      <p:sp>
        <p:nvSpPr>
          <p:cNvPr id="33" name="Text 30"/>
          <p:cNvSpPr/>
          <p:nvPr/>
        </p:nvSpPr>
        <p:spPr>
          <a:xfrm>
            <a:off x="9189720" y="3429000"/>
            <a:ext cx="2468880" cy="45720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3 Network</a:t>
            </a:r>
            <a:endParaRPr lang="en-US" sz="1100" dirty="0"/>
          </a:p>
        </p:txBody>
      </p:sp>
      <p:sp>
        <p:nvSpPr>
          <p:cNvPr id="34" name="Text 31"/>
          <p:cNvSpPr/>
          <p:nvPr/>
        </p:nvSpPr>
        <p:spPr>
          <a:xfrm>
            <a:off x="9189720" y="3886200"/>
            <a:ext cx="246888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2 Data link</a:t>
            </a:r>
            <a:endParaRPr lang="en-US" sz="1100" dirty="0"/>
          </a:p>
        </p:txBody>
      </p:sp>
      <p:sp>
        <p:nvSpPr>
          <p:cNvPr id="35" name="Text 32"/>
          <p:cNvSpPr/>
          <p:nvPr/>
        </p:nvSpPr>
        <p:spPr>
          <a:xfrm>
            <a:off x="9189720" y="4343400"/>
            <a:ext cx="246888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1 Physical</a:t>
            </a:r>
            <a:endParaRPr lang="en-US" sz="1100" dirty="0"/>
          </a:p>
        </p:txBody>
      </p:sp>
      <p:sp>
        <p:nvSpPr>
          <p:cNvPr id="36" name="Text 33"/>
          <p:cNvSpPr txBox="1"/>
          <p:nvPr/>
        </p:nvSpPr>
        <p:spPr>
          <a:xfrm>
            <a:off x="9189720" y="1307592"/>
            <a:ext cx="2468880" cy="256032"/>
          </a:xfrm>
          <a:prstGeom prst="rect">
            <a:avLst/>
          </a:prstGeom>
          <a:noFill/>
          <a:ln/>
        </p:spPr>
        <p:txBody>
          <a:bodyPr wrap="square" lIns="0" tIns="0" rIns="0" bIns="0" rtlCol="0" anchor="ctr"/>
          <a:lstStyle/>
          <a:p>
            <a:pPr marL="0" indent="0" algn="ctr">
              <a:buNone/>
            </a:pPr>
            <a:r>
              <a:rPr lang="en-US" sz="1100" b="1" dirty="0">
                <a:solidFill>
                  <a:srgbClr val="0B3C5D"/>
                </a:solidFill>
              </a:rPr>
              <a:t>L3 switch</a:t>
            </a:r>
            <a:endParaRPr lang="en-US" sz="1100" dirty="0"/>
          </a:p>
        </p:txBody>
      </p:sp>
      <p:sp>
        <p:nvSpPr>
          <p:cNvPr id="37" name="Text 34"/>
          <p:cNvSpPr/>
          <p:nvPr/>
        </p:nvSpPr>
        <p:spPr>
          <a:xfrm>
            <a:off x="457200" y="5440680"/>
            <a:ext cx="11247120" cy="731520"/>
          </a:xfrm>
          <a:prstGeom prst="roundRect">
            <a:avLst>
              <a:gd name="adj" fmla="val 12500"/>
            </a:avLst>
          </a:prstGeom>
          <a:solidFill>
            <a:srgbClr val="FFF4E0"/>
          </a:solidFill>
          <a:ln>
            <a:solidFill>
              <a:srgbClr val="FFF4E0"/>
            </a:solidFill>
          </a:ln>
        </p:spPr>
        <p:txBody>
          <a:bodyPr wrap="square" lIns="76200" tIns="152400" rIns="152400" bIns="76200" rtlCol="0" anchor="ctr"/>
          <a:lstStyle/>
          <a:p>
            <a:pPr marL="0" indent="0" algn="l">
              <a:buNone/>
            </a:pPr>
            <a:r>
              <a:rPr lang="en-US" sz="1200" dirty="0">
                <a:solidFill>
                  <a:srgbClr val="1F2933"/>
                </a:solidFill>
              </a:rPr>
              <a:t>The highlighted layer is the one that decides forwarding: destination MAC (Layer 2) or destination IP address (Layer 3). An L3 switch routes between VLANs with the same logic as a router, but in ASIC.</a:t>
            </a:r>
            <a:endParaRPr lang="en-US" sz="12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Bridges and Layer 2 switches</a:t>
            </a:r>
            <a:endParaRPr lang="en-US" sz="3000" dirty="0"/>
          </a:p>
        </p:txBody>
      </p:sp>
      <p:sp>
        <p:nvSpPr>
          <p:cNvPr id="4" name="Text 1"/>
          <p:cNvSpPr/>
          <p:nvPr/>
        </p:nvSpPr>
        <p:spPr>
          <a:xfrm>
            <a:off x="731520" y="1737360"/>
            <a:ext cx="2194560" cy="420624"/>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Application</a:t>
            </a:r>
            <a:endParaRPr lang="en-US" sz="1100" dirty="0"/>
          </a:p>
        </p:txBody>
      </p:sp>
      <p:sp>
        <p:nvSpPr>
          <p:cNvPr id="5" name="Text 2"/>
          <p:cNvSpPr/>
          <p:nvPr/>
        </p:nvSpPr>
        <p:spPr>
          <a:xfrm>
            <a:off x="731520" y="2157984"/>
            <a:ext cx="2194560" cy="420624"/>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Presentation</a:t>
            </a:r>
            <a:endParaRPr lang="en-US" sz="1100" dirty="0"/>
          </a:p>
        </p:txBody>
      </p:sp>
      <p:sp>
        <p:nvSpPr>
          <p:cNvPr id="6" name="Text 3"/>
          <p:cNvSpPr/>
          <p:nvPr/>
        </p:nvSpPr>
        <p:spPr>
          <a:xfrm>
            <a:off x="731520" y="2578608"/>
            <a:ext cx="2194560" cy="420624"/>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Session</a:t>
            </a:r>
            <a:endParaRPr lang="en-US" sz="1100" dirty="0"/>
          </a:p>
        </p:txBody>
      </p:sp>
      <p:sp>
        <p:nvSpPr>
          <p:cNvPr id="7" name="Text 4"/>
          <p:cNvSpPr/>
          <p:nvPr/>
        </p:nvSpPr>
        <p:spPr>
          <a:xfrm>
            <a:off x="731520" y="2999232"/>
            <a:ext cx="2194560" cy="420624"/>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Transport</a:t>
            </a:r>
            <a:endParaRPr lang="en-US" sz="1100" dirty="0"/>
          </a:p>
        </p:txBody>
      </p:sp>
      <p:sp>
        <p:nvSpPr>
          <p:cNvPr id="8" name="Text 5"/>
          <p:cNvSpPr/>
          <p:nvPr/>
        </p:nvSpPr>
        <p:spPr>
          <a:xfrm>
            <a:off x="731520" y="3419856"/>
            <a:ext cx="2194560" cy="420624"/>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Network</a:t>
            </a:r>
            <a:endParaRPr lang="en-US" sz="1100" dirty="0"/>
          </a:p>
        </p:txBody>
      </p:sp>
      <p:sp>
        <p:nvSpPr>
          <p:cNvPr id="9" name="Text 6"/>
          <p:cNvSpPr/>
          <p:nvPr/>
        </p:nvSpPr>
        <p:spPr>
          <a:xfrm>
            <a:off x="731520" y="3840480"/>
            <a:ext cx="2194560" cy="420624"/>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Data link</a:t>
            </a:r>
            <a:endParaRPr lang="en-US" sz="1100" dirty="0"/>
          </a:p>
        </p:txBody>
      </p:sp>
      <p:sp>
        <p:nvSpPr>
          <p:cNvPr id="10" name="Text 7"/>
          <p:cNvSpPr/>
          <p:nvPr/>
        </p:nvSpPr>
        <p:spPr>
          <a:xfrm>
            <a:off x="731520" y="4261104"/>
            <a:ext cx="2194560" cy="420624"/>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Physical</a:t>
            </a:r>
            <a:endParaRPr lang="en-US" sz="1100" dirty="0"/>
          </a:p>
        </p:txBody>
      </p:sp>
      <p:sp>
        <p:nvSpPr>
          <p:cNvPr id="11" name="Text 8"/>
          <p:cNvSpPr txBox="1"/>
          <p:nvPr/>
        </p:nvSpPr>
        <p:spPr>
          <a:xfrm>
            <a:off x="731520" y="1444752"/>
            <a:ext cx="2194560" cy="256032"/>
          </a:xfrm>
          <a:prstGeom prst="rect">
            <a:avLst/>
          </a:prstGeom>
          <a:noFill/>
          <a:ln/>
        </p:spPr>
        <p:txBody>
          <a:bodyPr wrap="square" lIns="0" tIns="0" rIns="0" bIns="0" rtlCol="0" anchor="ctr"/>
          <a:lstStyle/>
          <a:p>
            <a:pPr marL="0" indent="0" algn="ctr">
              <a:buNone/>
            </a:pPr>
            <a:r>
              <a:rPr lang="en-US" sz="1100" b="1" dirty="0">
                <a:solidFill>
                  <a:srgbClr val="0B3C5D"/>
                </a:solidFill>
              </a:rPr>
              <a:t>Source system</a:t>
            </a:r>
            <a:endParaRPr lang="en-US" sz="1100" dirty="0"/>
          </a:p>
        </p:txBody>
      </p:sp>
      <p:sp>
        <p:nvSpPr>
          <p:cNvPr id="12" name="Text 9"/>
          <p:cNvSpPr/>
          <p:nvPr/>
        </p:nvSpPr>
        <p:spPr>
          <a:xfrm>
            <a:off x="9235440" y="1737360"/>
            <a:ext cx="2194560" cy="420624"/>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Application</a:t>
            </a:r>
            <a:endParaRPr lang="en-US" sz="1100" dirty="0"/>
          </a:p>
        </p:txBody>
      </p:sp>
      <p:sp>
        <p:nvSpPr>
          <p:cNvPr id="13" name="Text 10"/>
          <p:cNvSpPr/>
          <p:nvPr/>
        </p:nvSpPr>
        <p:spPr>
          <a:xfrm>
            <a:off x="9235440" y="2157984"/>
            <a:ext cx="2194560" cy="420624"/>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Presentation</a:t>
            </a:r>
            <a:endParaRPr lang="en-US" sz="1100" dirty="0"/>
          </a:p>
        </p:txBody>
      </p:sp>
      <p:sp>
        <p:nvSpPr>
          <p:cNvPr id="14" name="Text 11"/>
          <p:cNvSpPr/>
          <p:nvPr/>
        </p:nvSpPr>
        <p:spPr>
          <a:xfrm>
            <a:off x="9235440" y="2578608"/>
            <a:ext cx="2194560" cy="420624"/>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Session</a:t>
            </a:r>
            <a:endParaRPr lang="en-US" sz="1100" dirty="0"/>
          </a:p>
        </p:txBody>
      </p:sp>
      <p:sp>
        <p:nvSpPr>
          <p:cNvPr id="15" name="Text 12"/>
          <p:cNvSpPr/>
          <p:nvPr/>
        </p:nvSpPr>
        <p:spPr>
          <a:xfrm>
            <a:off x="9235440" y="2999232"/>
            <a:ext cx="2194560" cy="420624"/>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Transport</a:t>
            </a:r>
            <a:endParaRPr lang="en-US" sz="1100" dirty="0"/>
          </a:p>
        </p:txBody>
      </p:sp>
      <p:sp>
        <p:nvSpPr>
          <p:cNvPr id="16" name="Text 13"/>
          <p:cNvSpPr/>
          <p:nvPr/>
        </p:nvSpPr>
        <p:spPr>
          <a:xfrm>
            <a:off x="9235440" y="3419856"/>
            <a:ext cx="2194560" cy="420624"/>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Network</a:t>
            </a:r>
            <a:endParaRPr lang="en-US" sz="1100" dirty="0"/>
          </a:p>
        </p:txBody>
      </p:sp>
      <p:sp>
        <p:nvSpPr>
          <p:cNvPr id="17" name="Text 14"/>
          <p:cNvSpPr/>
          <p:nvPr/>
        </p:nvSpPr>
        <p:spPr>
          <a:xfrm>
            <a:off x="9235440" y="3840480"/>
            <a:ext cx="2194560" cy="420624"/>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Data link</a:t>
            </a:r>
            <a:endParaRPr lang="en-US" sz="1100" dirty="0"/>
          </a:p>
        </p:txBody>
      </p:sp>
      <p:sp>
        <p:nvSpPr>
          <p:cNvPr id="18" name="Text 15"/>
          <p:cNvSpPr/>
          <p:nvPr/>
        </p:nvSpPr>
        <p:spPr>
          <a:xfrm>
            <a:off x="9235440" y="4261104"/>
            <a:ext cx="2194560" cy="420624"/>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Physical</a:t>
            </a:r>
            <a:endParaRPr lang="en-US" sz="1100" dirty="0"/>
          </a:p>
        </p:txBody>
      </p:sp>
      <p:sp>
        <p:nvSpPr>
          <p:cNvPr id="19" name="Text 16"/>
          <p:cNvSpPr txBox="1"/>
          <p:nvPr/>
        </p:nvSpPr>
        <p:spPr>
          <a:xfrm>
            <a:off x="9235440" y="1444752"/>
            <a:ext cx="2194560" cy="256032"/>
          </a:xfrm>
          <a:prstGeom prst="rect">
            <a:avLst/>
          </a:prstGeom>
          <a:noFill/>
          <a:ln/>
        </p:spPr>
        <p:txBody>
          <a:bodyPr wrap="square" lIns="0" tIns="0" rIns="0" bIns="0" rtlCol="0" anchor="ctr"/>
          <a:lstStyle/>
          <a:p>
            <a:pPr marL="0" indent="0" algn="ctr">
              <a:buNone/>
            </a:pPr>
            <a:r>
              <a:rPr lang="en-US" sz="1100" b="1" dirty="0">
                <a:solidFill>
                  <a:srgbClr val="0B3C5D"/>
                </a:solidFill>
              </a:rPr>
              <a:t>Destination system</a:t>
            </a:r>
            <a:endParaRPr lang="en-US" sz="1100" dirty="0"/>
          </a:p>
        </p:txBody>
      </p:sp>
      <p:sp>
        <p:nvSpPr>
          <p:cNvPr id="20" name="Text 17"/>
          <p:cNvSpPr/>
          <p:nvPr/>
        </p:nvSpPr>
        <p:spPr>
          <a:xfrm>
            <a:off x="4572000" y="3840480"/>
            <a:ext cx="3017520" cy="420624"/>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Bridge function (MAC table)</a:t>
            </a:r>
            <a:endParaRPr lang="en-US" sz="1100" dirty="0"/>
          </a:p>
        </p:txBody>
      </p:sp>
      <p:sp>
        <p:nvSpPr>
          <p:cNvPr id="21" name="Text 18"/>
          <p:cNvSpPr txBox="1"/>
          <p:nvPr/>
        </p:nvSpPr>
        <p:spPr>
          <a:xfrm>
            <a:off x="4572000" y="3547872"/>
            <a:ext cx="3017520" cy="256032"/>
          </a:xfrm>
          <a:prstGeom prst="rect">
            <a:avLst/>
          </a:prstGeom>
          <a:noFill/>
          <a:ln/>
        </p:spPr>
        <p:txBody>
          <a:bodyPr wrap="square" lIns="0" tIns="0" rIns="0" bIns="0" rtlCol="0" anchor="ctr"/>
          <a:lstStyle/>
          <a:p>
            <a:pPr marL="0" indent="0" algn="ctr">
              <a:buNone/>
            </a:pPr>
            <a:r>
              <a:rPr lang="en-US" sz="1100" b="1" dirty="0">
                <a:solidFill>
                  <a:srgbClr val="0B3C5D"/>
                </a:solidFill>
              </a:rPr>
              <a:t>Bridge / L2 switch</a:t>
            </a:r>
            <a:endParaRPr lang="en-US" sz="1100" dirty="0"/>
          </a:p>
        </p:txBody>
      </p:sp>
      <p:sp>
        <p:nvSpPr>
          <p:cNvPr id="22" name="Text 19"/>
          <p:cNvSpPr/>
          <p:nvPr/>
        </p:nvSpPr>
        <p:spPr>
          <a:xfrm>
            <a:off x="4572000" y="4261104"/>
            <a:ext cx="1508760" cy="420624"/>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Physical</a:t>
            </a:r>
            <a:endParaRPr lang="en-US" sz="1100" dirty="0"/>
          </a:p>
        </p:txBody>
      </p:sp>
      <p:sp>
        <p:nvSpPr>
          <p:cNvPr id="23" name="Text 20"/>
          <p:cNvSpPr/>
          <p:nvPr/>
        </p:nvSpPr>
        <p:spPr>
          <a:xfrm>
            <a:off x="6080760" y="4261104"/>
            <a:ext cx="1508760" cy="420624"/>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Physical</a:t>
            </a:r>
            <a:endParaRPr lang="en-US" sz="1100" dirty="0"/>
          </a:p>
        </p:txBody>
      </p:sp>
      <p:sp>
        <p:nvSpPr>
          <p:cNvPr id="24" name="Shape 21"/>
          <p:cNvSpPr/>
          <p:nvPr/>
        </p:nvSpPr>
        <p:spPr>
          <a:xfrm>
            <a:off x="1828800" y="5120640"/>
            <a:ext cx="3474720" cy="0"/>
          </a:xfrm>
          <a:prstGeom prst="line">
            <a:avLst/>
          </a:prstGeom>
          <a:noFill/>
          <a:ln w="50800">
            <a:solidFill>
              <a:srgbClr val="0B3C5D"/>
            </a:solidFill>
            <a:prstDash val="solid"/>
          </a:ln>
        </p:spPr>
        <p:txBody>
          <a:bodyPr/>
          <a:lstStyle/>
          <a:p>
            <a:endParaRPr lang="en-US"/>
          </a:p>
        </p:txBody>
      </p:sp>
      <p:sp>
        <p:nvSpPr>
          <p:cNvPr id="25" name="Text 22"/>
          <p:cNvSpPr txBox="1"/>
          <p:nvPr/>
        </p:nvSpPr>
        <p:spPr>
          <a:xfrm>
            <a:off x="1828800" y="5175504"/>
            <a:ext cx="3474720" cy="256032"/>
          </a:xfrm>
          <a:prstGeom prst="rect">
            <a:avLst/>
          </a:prstGeom>
          <a:noFill/>
          <a:ln/>
        </p:spPr>
        <p:txBody>
          <a:bodyPr wrap="square" lIns="0" tIns="0" rIns="0" bIns="0" rtlCol="0" anchor="ctr"/>
          <a:lstStyle/>
          <a:p>
            <a:pPr marL="0" indent="0" algn="ctr">
              <a:buNone/>
            </a:pPr>
            <a:r>
              <a:rPr lang="en-US" sz="1000" dirty="0">
                <a:solidFill>
                  <a:srgbClr val="6B7B8C"/>
                </a:solidFill>
              </a:rPr>
              <a:t>LAN link A</a:t>
            </a:r>
            <a:endParaRPr lang="en-US" sz="1000" dirty="0"/>
          </a:p>
        </p:txBody>
      </p:sp>
      <p:sp>
        <p:nvSpPr>
          <p:cNvPr id="26" name="Shape 23"/>
          <p:cNvSpPr/>
          <p:nvPr/>
        </p:nvSpPr>
        <p:spPr>
          <a:xfrm>
            <a:off x="6858000" y="5120640"/>
            <a:ext cx="3474720" cy="0"/>
          </a:xfrm>
          <a:prstGeom prst="line">
            <a:avLst/>
          </a:prstGeom>
          <a:noFill/>
          <a:ln w="50800">
            <a:solidFill>
              <a:srgbClr val="0B3C5D"/>
            </a:solidFill>
            <a:prstDash val="solid"/>
          </a:ln>
        </p:spPr>
        <p:txBody>
          <a:bodyPr/>
          <a:lstStyle/>
          <a:p>
            <a:endParaRPr lang="en-US"/>
          </a:p>
        </p:txBody>
      </p:sp>
      <p:sp>
        <p:nvSpPr>
          <p:cNvPr id="27" name="Text 24"/>
          <p:cNvSpPr txBox="1"/>
          <p:nvPr/>
        </p:nvSpPr>
        <p:spPr>
          <a:xfrm>
            <a:off x="6858000" y="5175504"/>
            <a:ext cx="3474720" cy="256032"/>
          </a:xfrm>
          <a:prstGeom prst="rect">
            <a:avLst/>
          </a:prstGeom>
          <a:noFill/>
          <a:ln/>
        </p:spPr>
        <p:txBody>
          <a:bodyPr wrap="square" lIns="0" tIns="0" rIns="0" bIns="0" rtlCol="0" anchor="ctr"/>
          <a:lstStyle/>
          <a:p>
            <a:pPr marL="0" indent="0" algn="ctr">
              <a:buNone/>
            </a:pPr>
            <a:r>
              <a:rPr lang="en-US" sz="1000" dirty="0">
                <a:solidFill>
                  <a:srgbClr val="6B7B8C"/>
                </a:solidFill>
              </a:rPr>
              <a:t>LAN link B</a:t>
            </a:r>
            <a:endParaRPr lang="en-US" sz="1000" dirty="0"/>
          </a:p>
        </p:txBody>
      </p:sp>
      <p:sp>
        <p:nvSpPr>
          <p:cNvPr id="28" name="Shape 25"/>
          <p:cNvSpPr/>
          <p:nvPr/>
        </p:nvSpPr>
        <p:spPr>
          <a:xfrm>
            <a:off x="1828800" y="4681728"/>
            <a:ext cx="0" cy="438912"/>
          </a:xfrm>
          <a:prstGeom prst="line">
            <a:avLst/>
          </a:prstGeom>
          <a:noFill/>
          <a:ln w="19050">
            <a:solidFill>
              <a:srgbClr val="0B3C5D"/>
            </a:solidFill>
            <a:prstDash val="solid"/>
          </a:ln>
        </p:spPr>
        <p:txBody>
          <a:bodyPr/>
          <a:lstStyle/>
          <a:p>
            <a:endParaRPr lang="en-US"/>
          </a:p>
        </p:txBody>
      </p:sp>
      <p:sp>
        <p:nvSpPr>
          <p:cNvPr id="29" name="Shape 26"/>
          <p:cNvSpPr/>
          <p:nvPr/>
        </p:nvSpPr>
        <p:spPr>
          <a:xfrm>
            <a:off x="5303520" y="4681728"/>
            <a:ext cx="0" cy="438912"/>
          </a:xfrm>
          <a:prstGeom prst="line">
            <a:avLst/>
          </a:prstGeom>
          <a:noFill/>
          <a:ln w="19050">
            <a:solidFill>
              <a:srgbClr val="0B3C5D"/>
            </a:solidFill>
            <a:prstDash val="solid"/>
          </a:ln>
        </p:spPr>
        <p:txBody>
          <a:bodyPr/>
          <a:lstStyle/>
          <a:p>
            <a:endParaRPr lang="en-US"/>
          </a:p>
        </p:txBody>
      </p:sp>
      <p:sp>
        <p:nvSpPr>
          <p:cNvPr id="30" name="Shape 27"/>
          <p:cNvSpPr/>
          <p:nvPr/>
        </p:nvSpPr>
        <p:spPr>
          <a:xfrm>
            <a:off x="6858000" y="4681728"/>
            <a:ext cx="0" cy="438912"/>
          </a:xfrm>
          <a:prstGeom prst="line">
            <a:avLst/>
          </a:prstGeom>
          <a:noFill/>
          <a:ln w="19050">
            <a:solidFill>
              <a:srgbClr val="0B3C5D"/>
            </a:solidFill>
            <a:prstDash val="solid"/>
          </a:ln>
        </p:spPr>
        <p:txBody>
          <a:bodyPr/>
          <a:lstStyle/>
          <a:p>
            <a:endParaRPr lang="en-US"/>
          </a:p>
        </p:txBody>
      </p:sp>
      <p:sp>
        <p:nvSpPr>
          <p:cNvPr id="31" name="Shape 28"/>
          <p:cNvSpPr/>
          <p:nvPr/>
        </p:nvSpPr>
        <p:spPr>
          <a:xfrm>
            <a:off x="10332720" y="4681728"/>
            <a:ext cx="0" cy="438912"/>
          </a:xfrm>
          <a:prstGeom prst="line">
            <a:avLst/>
          </a:prstGeom>
          <a:noFill/>
          <a:ln w="19050">
            <a:solidFill>
              <a:srgbClr val="0B3C5D"/>
            </a:solidFill>
            <a:prstDash val="solid"/>
          </a:ln>
        </p:spPr>
        <p:txBody>
          <a:bodyPr/>
          <a:lstStyle/>
          <a:p>
            <a:endParaRPr lang="en-US"/>
          </a:p>
        </p:txBody>
      </p:sp>
      <p:sp>
        <p:nvSpPr>
          <p:cNvPr id="32" name="Text 29"/>
          <p:cNvSpPr txBox="1"/>
          <p:nvPr/>
        </p:nvSpPr>
        <p:spPr>
          <a:xfrm>
            <a:off x="3291840" y="1371600"/>
            <a:ext cx="5669280" cy="2194560"/>
          </a:xfrm>
          <a:prstGeom prst="rect">
            <a:avLst/>
          </a:prstGeom>
          <a:noFill/>
          <a:ln/>
        </p:spPr>
        <p:txBody>
          <a:bodyPr wrap="square" lIns="0" tIns="0" rIns="0" bIns="0" rtlCol="0" anchor="t"/>
          <a:lstStyle/>
          <a:p>
            <a:pPr marL="279400" indent="-279400">
              <a:spcAft>
                <a:spcPts val="500"/>
              </a:spcAft>
              <a:buSzPct val="100000"/>
              <a:buChar char="•"/>
            </a:pPr>
            <a:r>
              <a:rPr lang="en-US" sz="1400" dirty="0">
                <a:solidFill>
                  <a:srgbClr val="1F2933"/>
                </a:solidFill>
              </a:rPr>
              <a:t>Operates at the </a:t>
            </a:r>
            <a:r>
              <a:rPr lang="en-US" sz="1400" b="1" dirty="0">
                <a:solidFill>
                  <a:srgbClr val="1F2933"/>
                </a:solidFill>
              </a:rPr>
              <a:t>data link layer</a:t>
            </a:r>
            <a:r>
              <a:rPr lang="en-US" sz="1400" dirty="0">
                <a:solidFill>
                  <a:srgbClr val="1F2933"/>
                </a:solidFill>
              </a:rPr>
              <a:t>: decides by destination MAC</a:t>
            </a:r>
            <a:endParaRPr lang="en-US" sz="1400" dirty="0"/>
          </a:p>
          <a:p>
            <a:pPr marL="279400" indent="-279400">
              <a:spcAft>
                <a:spcPts val="500"/>
              </a:spcAft>
              <a:buSzPct val="100000"/>
              <a:buChar char="•"/>
            </a:pPr>
            <a:r>
              <a:rPr lang="en-US" sz="1400" dirty="0">
                <a:solidFill>
                  <a:srgbClr val="1F2933"/>
                </a:solidFill>
              </a:rPr>
              <a:t>Transparent to the stations: does not alter frames</a:t>
            </a:r>
            <a:endParaRPr lang="en-US" sz="1400" dirty="0"/>
          </a:p>
          <a:p>
            <a:pPr marL="279400" indent="-279400">
              <a:spcAft>
                <a:spcPts val="500"/>
              </a:spcAft>
              <a:buSzPct val="100000"/>
              <a:buChar char="•"/>
            </a:pPr>
            <a:r>
              <a:rPr lang="en-US" sz="1400" dirty="0">
                <a:solidFill>
                  <a:srgbClr val="1F2933"/>
                </a:solidFill>
              </a:rPr>
              <a:t>An Ethernet switch = a multiport bridge in hardware</a:t>
            </a:r>
            <a:endParaRPr lang="en-US" sz="1400" dirty="0"/>
          </a:p>
          <a:p>
            <a:pPr marL="279400" indent="-279400">
              <a:spcAft>
                <a:spcPts val="500"/>
              </a:spcAft>
              <a:buSzPct val="100000"/>
              <a:buChar char="•"/>
            </a:pPr>
            <a:r>
              <a:rPr lang="en-US" sz="1400" dirty="0">
                <a:solidFill>
                  <a:srgbClr val="1F2933"/>
                </a:solidFill>
              </a:rPr>
              <a:t>Standard: IEEE 802.1D (now folded into IEEE 802.1Q)</a:t>
            </a:r>
            <a:endParaRPr lang="en-US" sz="14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Frame flow through a bridge or switch</a:t>
            </a:r>
            <a:endParaRPr lang="en-US" sz="3000" dirty="0"/>
          </a:p>
        </p:txBody>
      </p:sp>
      <p:sp>
        <p:nvSpPr>
          <p:cNvPr id="4" name="Text 1"/>
          <p:cNvSpPr/>
          <p:nvPr/>
        </p:nvSpPr>
        <p:spPr>
          <a:xfrm>
            <a:off x="457200" y="128016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5" name="Text 2"/>
          <p:cNvSpPr txBox="1"/>
          <p:nvPr/>
        </p:nvSpPr>
        <p:spPr>
          <a:xfrm>
            <a:off x="1005840" y="1234440"/>
            <a:ext cx="5852160" cy="1005840"/>
          </a:xfrm>
          <a:prstGeom prst="rect">
            <a:avLst/>
          </a:prstGeom>
          <a:noFill/>
          <a:ln/>
        </p:spPr>
        <p:txBody>
          <a:bodyPr wrap="square" lIns="0" tIns="0" rIns="0" bIns="0" rtlCol="0" anchor="t"/>
          <a:lstStyle/>
          <a:p>
            <a:pPr marL="0" indent="0">
              <a:buNone/>
            </a:pPr>
            <a:r>
              <a:rPr lang="en-US" sz="1600" b="1" dirty="0">
                <a:solidFill>
                  <a:srgbClr val="0B3C5D"/>
                </a:solidFill>
              </a:rPr>
              <a:t>Learn</a:t>
            </a:r>
            <a:endParaRPr lang="en-US" sz="1600" dirty="0"/>
          </a:p>
          <a:p>
            <a:pPr marL="0" indent="0">
              <a:buNone/>
            </a:pPr>
            <a:r>
              <a:rPr lang="en-US" sz="1400" dirty="0">
                <a:solidFill>
                  <a:srgbClr val="1F2933"/>
                </a:solidFill>
              </a:rPr>
              <a:t>Record the source MAC (SA) and the arrival port in the MAC table; refresh the aging timer.</a:t>
            </a:r>
            <a:endParaRPr lang="en-US" sz="1600" dirty="0"/>
          </a:p>
        </p:txBody>
      </p:sp>
      <p:sp>
        <p:nvSpPr>
          <p:cNvPr id="6" name="Text 3"/>
          <p:cNvSpPr/>
          <p:nvPr/>
        </p:nvSpPr>
        <p:spPr>
          <a:xfrm>
            <a:off x="457200" y="228600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7" name="Text 4"/>
          <p:cNvSpPr txBox="1"/>
          <p:nvPr/>
        </p:nvSpPr>
        <p:spPr>
          <a:xfrm>
            <a:off x="1005840" y="2240280"/>
            <a:ext cx="5852160" cy="1005840"/>
          </a:xfrm>
          <a:prstGeom prst="rect">
            <a:avLst/>
          </a:prstGeom>
          <a:noFill/>
          <a:ln/>
        </p:spPr>
        <p:txBody>
          <a:bodyPr wrap="square" lIns="0" tIns="0" rIns="0" bIns="0" rtlCol="0" anchor="t"/>
          <a:lstStyle/>
          <a:p>
            <a:pPr marL="0" indent="0">
              <a:buNone/>
            </a:pPr>
            <a:r>
              <a:rPr lang="en-US" sz="1600" b="1" dirty="0">
                <a:solidFill>
                  <a:srgbClr val="0B3C5D"/>
                </a:solidFill>
              </a:rPr>
              <a:t>Look up</a:t>
            </a:r>
            <a:endParaRPr lang="en-US" sz="1600" dirty="0"/>
          </a:p>
          <a:p>
            <a:pPr marL="0" indent="0">
              <a:buNone/>
            </a:pPr>
            <a:r>
              <a:rPr lang="en-US" sz="1400" dirty="0">
                <a:solidFill>
                  <a:srgbClr val="1F2933"/>
                </a:solidFill>
              </a:rPr>
              <a:t>Search for the destination MAC (DA). Found on another port: forward. Found on the same port: filter (discard).</a:t>
            </a:r>
            <a:endParaRPr lang="en-US" sz="1600" dirty="0"/>
          </a:p>
        </p:txBody>
      </p:sp>
      <p:sp>
        <p:nvSpPr>
          <p:cNvPr id="8" name="Text 5"/>
          <p:cNvSpPr/>
          <p:nvPr/>
        </p:nvSpPr>
        <p:spPr>
          <a:xfrm>
            <a:off x="457200" y="329184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3</a:t>
            </a:r>
            <a:endParaRPr lang="en-US" sz="1300" dirty="0"/>
          </a:p>
        </p:txBody>
      </p:sp>
      <p:sp>
        <p:nvSpPr>
          <p:cNvPr id="9" name="Text 6"/>
          <p:cNvSpPr txBox="1"/>
          <p:nvPr/>
        </p:nvSpPr>
        <p:spPr>
          <a:xfrm>
            <a:off x="1005840" y="3246120"/>
            <a:ext cx="5852160" cy="1005840"/>
          </a:xfrm>
          <a:prstGeom prst="rect">
            <a:avLst/>
          </a:prstGeom>
          <a:noFill/>
          <a:ln/>
        </p:spPr>
        <p:txBody>
          <a:bodyPr wrap="square" lIns="0" tIns="0" rIns="0" bIns="0" rtlCol="0" anchor="t"/>
          <a:lstStyle/>
          <a:p>
            <a:pPr marL="0" indent="0">
              <a:buNone/>
            </a:pPr>
            <a:r>
              <a:rPr lang="en-US" sz="1600" b="1" dirty="0">
                <a:solidFill>
                  <a:srgbClr val="0B3C5D"/>
                </a:solidFill>
              </a:rPr>
              <a:t>Flood</a:t>
            </a:r>
            <a:endParaRPr lang="en-US" sz="1600" dirty="0"/>
          </a:p>
          <a:p>
            <a:pPr marL="0" indent="0">
              <a:buNone/>
            </a:pPr>
            <a:r>
              <a:rPr lang="en-US" sz="1400" dirty="0">
                <a:solidFill>
                  <a:srgbClr val="1F2933"/>
                </a:solidFill>
              </a:rPr>
              <a:t>Unknown DA, broadcast or multicast: send the frame out every port except the one it arrived on (flooding).</a:t>
            </a:r>
            <a:endParaRPr lang="en-US" sz="1600" dirty="0"/>
          </a:p>
        </p:txBody>
      </p:sp>
      <p:sp>
        <p:nvSpPr>
          <p:cNvPr id="10" name="Text 7"/>
          <p:cNvSpPr/>
          <p:nvPr/>
        </p:nvSpPr>
        <p:spPr>
          <a:xfrm>
            <a:off x="457200" y="429768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4</a:t>
            </a:r>
            <a:endParaRPr lang="en-US" sz="1300" dirty="0"/>
          </a:p>
        </p:txBody>
      </p:sp>
      <p:sp>
        <p:nvSpPr>
          <p:cNvPr id="11" name="Text 8"/>
          <p:cNvSpPr txBox="1"/>
          <p:nvPr/>
        </p:nvSpPr>
        <p:spPr>
          <a:xfrm>
            <a:off x="1005840" y="4251960"/>
            <a:ext cx="5852160" cy="1005840"/>
          </a:xfrm>
          <a:prstGeom prst="rect">
            <a:avLst/>
          </a:prstGeom>
          <a:noFill/>
          <a:ln/>
        </p:spPr>
        <p:txBody>
          <a:bodyPr wrap="square" lIns="0" tIns="0" rIns="0" bIns="0" rtlCol="0" anchor="t"/>
          <a:lstStyle/>
          <a:p>
            <a:pPr marL="0" indent="0">
              <a:buNone/>
            </a:pPr>
            <a:r>
              <a:rPr lang="en-US" sz="1600" b="1" dirty="0">
                <a:solidFill>
                  <a:srgbClr val="0B3C5D"/>
                </a:solidFill>
              </a:rPr>
              <a:t>Age out</a:t>
            </a:r>
            <a:endParaRPr lang="en-US" sz="1600" dirty="0"/>
          </a:p>
          <a:p>
            <a:pPr marL="0" indent="0">
              <a:buNone/>
            </a:pPr>
            <a:r>
              <a:rPr lang="en-US" sz="1400" dirty="0">
                <a:solidFill>
                  <a:srgbClr val="1F2933"/>
                </a:solidFill>
              </a:rPr>
              <a:t>Entries without traffic are removed after the aging time (default 300 s), letting stations move between ports.</a:t>
            </a:r>
            <a:endParaRPr lang="en-US" sz="16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7315200" y="1371600"/>
          <a:ext cx="4389120" cy="914400"/>
        </p:xfrm>
        <a:graphic>
          <a:graphicData uri="http://schemas.openxmlformats.org/drawingml/2006/table">
            <a:tbl>
              <a:tblPr/>
              <a:tblGrid>
                <a:gridCol w="219456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1280160">
                  <a:extLst>
                    <a:ext uri="{9D8B030D-6E8A-4147-A177-3AD203B41FA5}">
                      <a16:colId xmlns:a16="http://schemas.microsoft.com/office/drawing/2014/main" val="20002"/>
                    </a:ext>
                  </a:extLst>
                </a:gridCol>
              </a:tblGrid>
              <a:tr h="292608">
                <a:tc>
                  <a:txBody>
                    <a:bodyPr/>
                    <a:lstStyle/>
                    <a:p>
                      <a:pPr marL="0" indent="0" algn="l">
                        <a:buNone/>
                      </a:pPr>
                      <a:r>
                        <a:rPr lang="en-US" sz="1100" b="1" dirty="0">
                          <a:solidFill>
                            <a:srgbClr val="FFFFFF"/>
                          </a:solidFill>
                        </a:rPr>
                        <a:t>MAC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Port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Age (s)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92608">
                <a:tc>
                  <a:txBody>
                    <a:bodyPr/>
                    <a:lstStyle/>
                    <a:p>
                      <a:pPr marL="0" indent="0" algn="l">
                        <a:buNone/>
                      </a:pPr>
                      <a:r>
                        <a:rPr lang="en-US" sz="1100" dirty="0">
                          <a:solidFill>
                            <a:srgbClr val="1F2933"/>
                          </a:solidFill>
                          <a:latin typeface="Courier New" pitchFamily="34" charset="0"/>
                          <a:ea typeface="Courier New" pitchFamily="34" charset="-122"/>
                          <a:cs typeface="Courier New" pitchFamily="34" charset="-120"/>
                        </a:rPr>
                        <a:t>00-00-5E-00-53-01</a:t>
                      </a:r>
                      <a:endParaRPr lang="en-US" sz="11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92608">
                <a:tc>
                  <a:txBody>
                    <a:bodyPr/>
                    <a:lstStyle/>
                    <a:p>
                      <a:pPr marL="0" indent="0" algn="l">
                        <a:buNone/>
                      </a:pPr>
                      <a:r>
                        <a:rPr lang="en-US" sz="1100" dirty="0">
                          <a:solidFill>
                            <a:srgbClr val="1F2933"/>
                          </a:solidFill>
                          <a:latin typeface="Courier New" pitchFamily="34" charset="0"/>
                          <a:ea typeface="Courier New" pitchFamily="34" charset="-122"/>
                          <a:cs typeface="Courier New" pitchFamily="34" charset="-120"/>
                        </a:rPr>
                        <a:t>00-00-5E-00-53-02</a:t>
                      </a:r>
                      <a:endParaRPr lang="en-US" sz="11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40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92608">
                <a:tc>
                  <a:txBody>
                    <a:bodyPr/>
                    <a:lstStyle/>
                    <a:p>
                      <a:pPr marL="0" indent="0" algn="l">
                        <a:buNone/>
                      </a:pPr>
                      <a:r>
                        <a:rPr lang="en-US" sz="1100" dirty="0">
                          <a:solidFill>
                            <a:srgbClr val="1F2933"/>
                          </a:solidFill>
                          <a:latin typeface="Courier New" pitchFamily="34" charset="0"/>
                          <a:ea typeface="Courier New" pitchFamily="34" charset="-122"/>
                          <a:cs typeface="Courier New" pitchFamily="34" charset="-120"/>
                        </a:rPr>
                        <a:t>00-00-5E-00-53-0A</a:t>
                      </a:r>
                      <a:endParaRPr lang="en-US" sz="11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92608">
                <a:tc>
                  <a:txBody>
                    <a:bodyPr/>
                    <a:lstStyle/>
                    <a:p>
                      <a:pPr marL="0" indent="0" algn="l">
                        <a:buNone/>
                      </a:pPr>
                      <a:r>
                        <a:rPr lang="en-US" sz="1100" dirty="0">
                          <a:solidFill>
                            <a:srgbClr val="1F2933"/>
                          </a:solidFill>
                          <a:latin typeface="Courier New" pitchFamily="34" charset="0"/>
                          <a:ea typeface="Courier New" pitchFamily="34" charset="-122"/>
                          <a:cs typeface="Courier New" pitchFamily="34" charset="-120"/>
                        </a:rPr>
                        <a:t>00-00-5E-00-53-0B</a:t>
                      </a:r>
                      <a:endParaRPr lang="en-US" sz="11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275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13" name="Text 9"/>
          <p:cNvSpPr txBox="1"/>
          <p:nvPr/>
        </p:nvSpPr>
        <p:spPr>
          <a:xfrm>
            <a:off x="7315200" y="3063240"/>
            <a:ext cx="4389120" cy="274320"/>
          </a:xfrm>
          <a:prstGeom prst="rect">
            <a:avLst/>
          </a:prstGeom>
          <a:noFill/>
          <a:ln/>
        </p:spPr>
        <p:txBody>
          <a:bodyPr wrap="square" lIns="0" tIns="0" rIns="0" bIns="0" rtlCol="0" anchor="ctr"/>
          <a:lstStyle/>
          <a:p>
            <a:pPr marL="0" indent="0" algn="l">
              <a:buNone/>
            </a:pPr>
            <a:r>
              <a:rPr lang="en-US" sz="1000" dirty="0">
                <a:solidFill>
                  <a:srgbClr val="6B7B8C"/>
                </a:solidFill>
              </a:rPr>
              <a:t>MAC table (SAT / CAM) of a switch</a:t>
            </a:r>
            <a:endParaRPr lang="en-US" sz="1000" dirty="0"/>
          </a:p>
        </p:txBody>
      </p:sp>
      <p:sp>
        <p:nvSpPr>
          <p:cNvPr id="14" name="Text 10"/>
          <p:cNvSpPr/>
          <p:nvPr/>
        </p:nvSpPr>
        <p:spPr>
          <a:xfrm>
            <a:off x="8869680" y="3886200"/>
            <a:ext cx="1280160" cy="457200"/>
          </a:xfrm>
          <a:prstGeom prst="roundRect">
            <a:avLst>
              <a:gd name="adj" fmla="val 16000"/>
            </a:avLst>
          </a:prstGeom>
          <a:solidFill>
            <a:srgbClr val="8ECAE6"/>
          </a:solidFill>
          <a:ln>
            <a:solidFill>
              <a:srgbClr val="8ECAE6"/>
            </a:solidFill>
          </a:ln>
        </p:spPr>
        <p:txBody>
          <a:bodyPr wrap="square" lIns="0" tIns="0" rIns="0" bIns="0" rtlCol="0" anchor="ctr"/>
          <a:lstStyle/>
          <a:p>
            <a:pPr marL="0" indent="0" algn="ctr">
              <a:buNone/>
            </a:pPr>
            <a:r>
              <a:rPr lang="en-US" sz="1100" b="1" dirty="0">
                <a:solidFill>
                  <a:srgbClr val="0B3C5D"/>
                </a:solidFill>
              </a:rPr>
              <a:t>SW1</a:t>
            </a:r>
            <a:endParaRPr lang="en-US" sz="1100" dirty="0"/>
          </a:p>
        </p:txBody>
      </p:sp>
      <p:sp>
        <p:nvSpPr>
          <p:cNvPr id="15" name="Text 11"/>
          <p:cNvSpPr txBox="1"/>
          <p:nvPr/>
        </p:nvSpPr>
        <p:spPr>
          <a:xfrm>
            <a:off x="7406640" y="4526280"/>
            <a:ext cx="1463040" cy="274320"/>
          </a:xfrm>
          <a:prstGeom prst="rect">
            <a:avLst/>
          </a:prstGeom>
          <a:noFill/>
          <a:ln/>
        </p:spPr>
        <p:txBody>
          <a:bodyPr wrap="square" lIns="0" tIns="0" rIns="0" bIns="0" rtlCol="0" anchor="ctr"/>
          <a:lstStyle/>
          <a:p>
            <a:pPr marL="0" indent="0" algn="ctr">
              <a:buNone/>
            </a:pPr>
            <a:r>
              <a:rPr lang="en-US" sz="1000" dirty="0">
                <a:solidFill>
                  <a:srgbClr val="1F2933"/>
                </a:solidFill>
              </a:rPr>
              <a:t>port 1</a:t>
            </a:r>
            <a:endParaRPr lang="en-US" sz="1000" dirty="0"/>
          </a:p>
        </p:txBody>
      </p:sp>
      <p:sp>
        <p:nvSpPr>
          <p:cNvPr id="16" name="Text 12"/>
          <p:cNvSpPr txBox="1"/>
          <p:nvPr/>
        </p:nvSpPr>
        <p:spPr>
          <a:xfrm>
            <a:off x="8778240" y="4526280"/>
            <a:ext cx="1463040" cy="274320"/>
          </a:xfrm>
          <a:prstGeom prst="rect">
            <a:avLst/>
          </a:prstGeom>
          <a:noFill/>
          <a:ln/>
        </p:spPr>
        <p:txBody>
          <a:bodyPr wrap="square" lIns="0" tIns="0" rIns="0" bIns="0" rtlCol="0" anchor="ctr"/>
          <a:lstStyle/>
          <a:p>
            <a:pPr marL="0" indent="0" algn="ctr">
              <a:buNone/>
            </a:pPr>
            <a:r>
              <a:rPr lang="en-US" sz="1000" dirty="0">
                <a:solidFill>
                  <a:srgbClr val="1F2933"/>
                </a:solidFill>
              </a:rPr>
              <a:t>port 2</a:t>
            </a:r>
            <a:endParaRPr lang="en-US" sz="1000" dirty="0"/>
          </a:p>
        </p:txBody>
      </p:sp>
      <p:sp>
        <p:nvSpPr>
          <p:cNvPr id="17" name="Text 13"/>
          <p:cNvSpPr txBox="1"/>
          <p:nvPr/>
        </p:nvSpPr>
        <p:spPr>
          <a:xfrm>
            <a:off x="10149840" y="4526280"/>
            <a:ext cx="1463040" cy="274320"/>
          </a:xfrm>
          <a:prstGeom prst="rect">
            <a:avLst/>
          </a:prstGeom>
          <a:noFill/>
          <a:ln/>
        </p:spPr>
        <p:txBody>
          <a:bodyPr wrap="square" lIns="0" tIns="0" rIns="0" bIns="0" rtlCol="0" anchor="ctr"/>
          <a:lstStyle/>
          <a:p>
            <a:pPr marL="0" indent="0" algn="ctr">
              <a:buNone/>
            </a:pPr>
            <a:r>
              <a:rPr lang="en-US" sz="1000" dirty="0">
                <a:solidFill>
                  <a:srgbClr val="1F2933"/>
                </a:solidFill>
              </a:rPr>
              <a:t>port 3</a:t>
            </a:r>
            <a:endParaRPr lang="en-US" sz="1000" dirty="0"/>
          </a:p>
        </p:txBody>
      </p:sp>
      <p:sp>
        <p:nvSpPr>
          <p:cNvPr id="18" name="Text 14"/>
          <p:cNvSpPr/>
          <p:nvPr/>
        </p:nvSpPr>
        <p:spPr>
          <a:xfrm>
            <a:off x="7886700" y="522122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01</a:t>
            </a:r>
            <a:endParaRPr lang="en-US" sz="1000" dirty="0"/>
          </a:p>
        </p:txBody>
      </p:sp>
      <p:sp>
        <p:nvSpPr>
          <p:cNvPr id="19" name="Shape 15"/>
          <p:cNvSpPr/>
          <p:nvPr/>
        </p:nvSpPr>
        <p:spPr>
          <a:xfrm>
            <a:off x="8010144" y="5568696"/>
            <a:ext cx="256032" cy="64008"/>
          </a:xfrm>
          <a:prstGeom prst="rect">
            <a:avLst/>
          </a:prstGeom>
          <a:solidFill>
            <a:srgbClr val="2A9D6F"/>
          </a:solidFill>
          <a:ln w="12700">
            <a:solidFill>
              <a:srgbClr val="2A9D6F"/>
            </a:solidFill>
            <a:prstDash val="solid"/>
          </a:ln>
        </p:spPr>
        <p:txBody>
          <a:bodyPr/>
          <a:lstStyle/>
          <a:p>
            <a:endParaRPr lang="en-US"/>
          </a:p>
        </p:txBody>
      </p:sp>
      <p:sp>
        <p:nvSpPr>
          <p:cNvPr id="20" name="Text 16"/>
          <p:cNvSpPr/>
          <p:nvPr/>
        </p:nvSpPr>
        <p:spPr>
          <a:xfrm>
            <a:off x="9258300" y="522122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0A</a:t>
            </a:r>
            <a:endParaRPr lang="en-US" sz="1000" dirty="0"/>
          </a:p>
        </p:txBody>
      </p:sp>
      <p:sp>
        <p:nvSpPr>
          <p:cNvPr id="21" name="Shape 17"/>
          <p:cNvSpPr/>
          <p:nvPr/>
        </p:nvSpPr>
        <p:spPr>
          <a:xfrm>
            <a:off x="9381744" y="5568696"/>
            <a:ext cx="256032" cy="64008"/>
          </a:xfrm>
          <a:prstGeom prst="rect">
            <a:avLst/>
          </a:prstGeom>
          <a:solidFill>
            <a:srgbClr val="2A9D6F"/>
          </a:solidFill>
          <a:ln w="12700">
            <a:solidFill>
              <a:srgbClr val="2A9D6F"/>
            </a:solidFill>
            <a:prstDash val="solid"/>
          </a:ln>
        </p:spPr>
        <p:txBody>
          <a:bodyPr/>
          <a:lstStyle/>
          <a:p>
            <a:endParaRPr lang="en-US"/>
          </a:p>
        </p:txBody>
      </p:sp>
      <p:sp>
        <p:nvSpPr>
          <p:cNvPr id="22" name="Text 18"/>
          <p:cNvSpPr/>
          <p:nvPr/>
        </p:nvSpPr>
        <p:spPr>
          <a:xfrm>
            <a:off x="10629900" y="522122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0B</a:t>
            </a:r>
            <a:endParaRPr lang="en-US" sz="1000" dirty="0"/>
          </a:p>
        </p:txBody>
      </p:sp>
      <p:sp>
        <p:nvSpPr>
          <p:cNvPr id="23" name="Shape 19"/>
          <p:cNvSpPr/>
          <p:nvPr/>
        </p:nvSpPr>
        <p:spPr>
          <a:xfrm>
            <a:off x="10753344" y="5568696"/>
            <a:ext cx="256032" cy="64008"/>
          </a:xfrm>
          <a:prstGeom prst="rect">
            <a:avLst/>
          </a:prstGeom>
          <a:solidFill>
            <a:srgbClr val="2A9D6F"/>
          </a:solidFill>
          <a:ln w="12700">
            <a:solidFill>
              <a:srgbClr val="2A9D6F"/>
            </a:solidFill>
            <a:prstDash val="solid"/>
          </a:ln>
        </p:spPr>
        <p:txBody>
          <a:bodyPr/>
          <a:lstStyle/>
          <a:p>
            <a:endParaRPr lang="en-US"/>
          </a:p>
        </p:txBody>
      </p:sp>
      <p:sp>
        <p:nvSpPr>
          <p:cNvPr id="24" name="Shape 20"/>
          <p:cNvSpPr/>
          <p:nvPr/>
        </p:nvSpPr>
        <p:spPr>
          <a:xfrm flipV="1">
            <a:off x="8138160" y="4343400"/>
            <a:ext cx="914400" cy="822960"/>
          </a:xfrm>
          <a:prstGeom prst="line">
            <a:avLst/>
          </a:prstGeom>
          <a:noFill/>
          <a:ln w="22225">
            <a:solidFill>
              <a:srgbClr val="6B7B8C"/>
            </a:solidFill>
            <a:prstDash val="solid"/>
          </a:ln>
        </p:spPr>
        <p:txBody>
          <a:bodyPr/>
          <a:lstStyle/>
          <a:p>
            <a:endParaRPr lang="en-US"/>
          </a:p>
        </p:txBody>
      </p:sp>
      <p:sp>
        <p:nvSpPr>
          <p:cNvPr id="25" name="Shape 21"/>
          <p:cNvSpPr/>
          <p:nvPr/>
        </p:nvSpPr>
        <p:spPr>
          <a:xfrm flipV="1">
            <a:off x="9509760" y="4343400"/>
            <a:ext cx="0" cy="822960"/>
          </a:xfrm>
          <a:prstGeom prst="line">
            <a:avLst/>
          </a:prstGeom>
          <a:noFill/>
          <a:ln w="22225">
            <a:solidFill>
              <a:srgbClr val="6B7B8C"/>
            </a:solidFill>
            <a:prstDash val="solid"/>
          </a:ln>
        </p:spPr>
        <p:txBody>
          <a:bodyPr/>
          <a:lstStyle/>
          <a:p>
            <a:endParaRPr lang="en-US"/>
          </a:p>
        </p:txBody>
      </p:sp>
      <p:sp>
        <p:nvSpPr>
          <p:cNvPr id="26" name="Shape 22"/>
          <p:cNvSpPr/>
          <p:nvPr/>
        </p:nvSpPr>
        <p:spPr>
          <a:xfrm flipH="1" flipV="1">
            <a:off x="9966960" y="4343400"/>
            <a:ext cx="914400" cy="822960"/>
          </a:xfrm>
          <a:prstGeom prst="line">
            <a:avLst/>
          </a:prstGeom>
          <a:noFill/>
          <a:ln w="22225">
            <a:solidFill>
              <a:srgbClr val="6B7B8C"/>
            </a:solidFill>
            <a:prstDash val="solid"/>
          </a:ln>
        </p:spPr>
        <p:txBody>
          <a:bodyPr/>
          <a:lstStyle/>
          <a:p>
            <a:endParaRPr lang="en-US"/>
          </a:p>
        </p:txBody>
      </p:sp>
      <p:sp>
        <p:nvSpPr>
          <p:cNvPr id="12"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Switched network: broadcast domain and Spanning Tree</a:t>
            </a:r>
            <a:endParaRPr lang="en-US" sz="3000" dirty="0"/>
          </a:p>
        </p:txBody>
      </p:sp>
      <p:sp>
        <p:nvSpPr>
          <p:cNvPr id="4" name="Text 1"/>
          <p:cNvSpPr/>
          <p:nvPr/>
        </p:nvSpPr>
        <p:spPr>
          <a:xfrm>
            <a:off x="2651760" y="2148840"/>
            <a:ext cx="1097280" cy="457200"/>
          </a:xfrm>
          <a:prstGeom prst="roundRect">
            <a:avLst>
              <a:gd name="adj" fmla="val 16000"/>
            </a:avLst>
          </a:prstGeom>
          <a:solidFill>
            <a:srgbClr val="8ECAE6"/>
          </a:solidFill>
          <a:ln>
            <a:solidFill>
              <a:srgbClr val="8ECAE6"/>
            </a:solidFill>
          </a:ln>
        </p:spPr>
        <p:txBody>
          <a:bodyPr wrap="square" lIns="0" tIns="0" rIns="0" bIns="0" rtlCol="0" anchor="ctr"/>
          <a:lstStyle/>
          <a:p>
            <a:pPr marL="0" indent="0" algn="ctr">
              <a:buNone/>
            </a:pPr>
            <a:r>
              <a:rPr lang="en-US" sz="1100" b="1" dirty="0">
                <a:solidFill>
                  <a:srgbClr val="0B3C5D"/>
                </a:solidFill>
              </a:rPr>
              <a:t>SW1</a:t>
            </a:r>
            <a:endParaRPr lang="en-US" sz="1100" dirty="0"/>
          </a:p>
        </p:txBody>
      </p:sp>
      <p:sp>
        <p:nvSpPr>
          <p:cNvPr id="5" name="Text 2"/>
          <p:cNvSpPr/>
          <p:nvPr/>
        </p:nvSpPr>
        <p:spPr>
          <a:xfrm>
            <a:off x="6766560" y="2148840"/>
            <a:ext cx="1097280" cy="457200"/>
          </a:xfrm>
          <a:prstGeom prst="roundRect">
            <a:avLst>
              <a:gd name="adj" fmla="val 16000"/>
            </a:avLst>
          </a:prstGeom>
          <a:solidFill>
            <a:srgbClr val="8ECAE6"/>
          </a:solidFill>
          <a:ln>
            <a:solidFill>
              <a:srgbClr val="8ECAE6"/>
            </a:solidFill>
          </a:ln>
        </p:spPr>
        <p:txBody>
          <a:bodyPr wrap="square" lIns="0" tIns="0" rIns="0" bIns="0" rtlCol="0" anchor="ctr"/>
          <a:lstStyle/>
          <a:p>
            <a:pPr marL="0" indent="0" algn="ctr">
              <a:buNone/>
            </a:pPr>
            <a:r>
              <a:rPr lang="en-US" sz="1100" b="1" dirty="0">
                <a:solidFill>
                  <a:srgbClr val="0B3C5D"/>
                </a:solidFill>
              </a:rPr>
              <a:t>SW2</a:t>
            </a:r>
            <a:endParaRPr lang="en-US" sz="1100" dirty="0"/>
          </a:p>
        </p:txBody>
      </p:sp>
      <p:sp>
        <p:nvSpPr>
          <p:cNvPr id="6" name="Text 3"/>
          <p:cNvSpPr/>
          <p:nvPr/>
        </p:nvSpPr>
        <p:spPr>
          <a:xfrm>
            <a:off x="4709160" y="3977640"/>
            <a:ext cx="1097280" cy="457200"/>
          </a:xfrm>
          <a:prstGeom prst="roundRect">
            <a:avLst>
              <a:gd name="adj" fmla="val 16000"/>
            </a:avLst>
          </a:prstGeom>
          <a:solidFill>
            <a:srgbClr val="8ECAE6"/>
          </a:solidFill>
          <a:ln>
            <a:solidFill>
              <a:srgbClr val="8ECAE6"/>
            </a:solidFill>
          </a:ln>
        </p:spPr>
        <p:txBody>
          <a:bodyPr wrap="square" lIns="0" tIns="0" rIns="0" bIns="0" rtlCol="0" anchor="ctr"/>
          <a:lstStyle/>
          <a:p>
            <a:pPr marL="0" indent="0" algn="ctr">
              <a:buNone/>
            </a:pPr>
            <a:r>
              <a:rPr lang="en-US" sz="1100" b="1" dirty="0">
                <a:solidFill>
                  <a:srgbClr val="0B3C5D"/>
                </a:solidFill>
              </a:rPr>
              <a:t>SW3</a:t>
            </a:r>
            <a:endParaRPr lang="en-US" sz="1100" dirty="0"/>
          </a:p>
        </p:txBody>
      </p:sp>
      <p:sp>
        <p:nvSpPr>
          <p:cNvPr id="7" name="Shape 4"/>
          <p:cNvSpPr/>
          <p:nvPr/>
        </p:nvSpPr>
        <p:spPr>
          <a:xfrm>
            <a:off x="3749040" y="2377440"/>
            <a:ext cx="3017520" cy="0"/>
          </a:xfrm>
          <a:prstGeom prst="line">
            <a:avLst/>
          </a:prstGeom>
          <a:noFill/>
          <a:ln w="38100">
            <a:solidFill>
              <a:srgbClr val="0B3C5D"/>
            </a:solidFill>
            <a:prstDash val="solid"/>
          </a:ln>
        </p:spPr>
        <p:txBody>
          <a:bodyPr/>
          <a:lstStyle/>
          <a:p>
            <a:endParaRPr lang="en-US"/>
          </a:p>
        </p:txBody>
      </p:sp>
      <p:sp>
        <p:nvSpPr>
          <p:cNvPr id="8" name="Text 5"/>
          <p:cNvSpPr txBox="1"/>
          <p:nvPr/>
        </p:nvSpPr>
        <p:spPr>
          <a:xfrm>
            <a:off x="4434840" y="205740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active (forwarding)</a:t>
            </a:r>
            <a:endParaRPr lang="en-US" sz="1000" dirty="0"/>
          </a:p>
        </p:txBody>
      </p:sp>
      <p:sp>
        <p:nvSpPr>
          <p:cNvPr id="9" name="Shape 6"/>
          <p:cNvSpPr/>
          <p:nvPr/>
        </p:nvSpPr>
        <p:spPr>
          <a:xfrm>
            <a:off x="3566160" y="2606040"/>
            <a:ext cx="1280160" cy="1417320"/>
          </a:xfrm>
          <a:prstGeom prst="line">
            <a:avLst/>
          </a:prstGeom>
          <a:noFill/>
          <a:ln w="25400">
            <a:solidFill>
              <a:srgbClr val="6B7B8C"/>
            </a:solidFill>
            <a:prstDash val="dash"/>
          </a:ln>
        </p:spPr>
        <p:txBody>
          <a:bodyPr/>
          <a:lstStyle/>
          <a:p>
            <a:endParaRPr lang="en-US"/>
          </a:p>
        </p:txBody>
      </p:sp>
      <p:sp>
        <p:nvSpPr>
          <p:cNvPr id="10" name="Text 7"/>
          <p:cNvSpPr txBox="1"/>
          <p:nvPr/>
        </p:nvSpPr>
        <p:spPr>
          <a:xfrm>
            <a:off x="3383280" y="345186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blocked (STP)</a:t>
            </a:r>
            <a:endParaRPr lang="en-US" sz="1000" dirty="0"/>
          </a:p>
        </p:txBody>
      </p:sp>
      <p:sp>
        <p:nvSpPr>
          <p:cNvPr id="11" name="Shape 8"/>
          <p:cNvSpPr/>
          <p:nvPr/>
        </p:nvSpPr>
        <p:spPr>
          <a:xfrm flipH="1">
            <a:off x="5669280" y="2606040"/>
            <a:ext cx="1280160" cy="1417320"/>
          </a:xfrm>
          <a:prstGeom prst="line">
            <a:avLst/>
          </a:prstGeom>
          <a:noFill/>
          <a:ln w="38100">
            <a:solidFill>
              <a:srgbClr val="0B3C5D"/>
            </a:solidFill>
            <a:prstDash val="solid"/>
          </a:ln>
        </p:spPr>
        <p:txBody>
          <a:bodyPr/>
          <a:lstStyle/>
          <a:p>
            <a:endParaRPr lang="en-US"/>
          </a:p>
        </p:txBody>
      </p:sp>
      <p:sp>
        <p:nvSpPr>
          <p:cNvPr id="12" name="Text 9"/>
          <p:cNvSpPr/>
          <p:nvPr/>
        </p:nvSpPr>
        <p:spPr>
          <a:xfrm>
            <a:off x="9052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13" name="Shape 10"/>
          <p:cNvSpPr/>
          <p:nvPr/>
        </p:nvSpPr>
        <p:spPr>
          <a:xfrm>
            <a:off x="10607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14" name="Text 11"/>
          <p:cNvSpPr txBox="1"/>
          <p:nvPr/>
        </p:nvSpPr>
        <p:spPr>
          <a:xfrm>
            <a:off x="640080" y="2670048"/>
            <a:ext cx="1097280" cy="274320"/>
          </a:xfrm>
          <a:prstGeom prst="rect">
            <a:avLst/>
          </a:prstGeom>
          <a:noFill/>
          <a:ln/>
        </p:spPr>
        <p:txBody>
          <a:bodyPr wrap="square" lIns="0" tIns="0" rIns="0" bIns="0" rtlCol="0" anchor="ctr"/>
          <a:lstStyle/>
          <a:p>
            <a:pPr marL="0" indent="0" algn="ctr">
              <a:buNone/>
            </a:pPr>
            <a:r>
              <a:rPr lang="en-US" sz="1000" dirty="0">
                <a:solidFill>
                  <a:srgbClr val="1F2933"/>
                </a:solidFill>
              </a:rPr>
              <a:t>User A</a:t>
            </a:r>
            <a:endParaRPr lang="en-US" sz="1000" dirty="0"/>
          </a:p>
        </p:txBody>
      </p:sp>
      <p:sp>
        <p:nvSpPr>
          <p:cNvPr id="15" name="Shape 12"/>
          <p:cNvSpPr/>
          <p:nvPr/>
        </p:nvSpPr>
        <p:spPr>
          <a:xfrm>
            <a:off x="1508760" y="2377440"/>
            <a:ext cx="1143000" cy="0"/>
          </a:xfrm>
          <a:prstGeom prst="line">
            <a:avLst/>
          </a:prstGeom>
          <a:noFill/>
          <a:ln w="22225">
            <a:solidFill>
              <a:srgbClr val="6B7B8C"/>
            </a:solidFill>
            <a:prstDash val="solid"/>
          </a:ln>
        </p:spPr>
        <p:txBody>
          <a:bodyPr/>
          <a:lstStyle/>
          <a:p>
            <a:endParaRPr lang="en-US"/>
          </a:p>
        </p:txBody>
      </p:sp>
      <p:sp>
        <p:nvSpPr>
          <p:cNvPr id="16" name="Text 13"/>
          <p:cNvSpPr/>
          <p:nvPr/>
        </p:nvSpPr>
        <p:spPr>
          <a:xfrm>
            <a:off x="904341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17" name="Shape 14"/>
          <p:cNvSpPr/>
          <p:nvPr/>
        </p:nvSpPr>
        <p:spPr>
          <a:xfrm>
            <a:off x="919886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18" name="Text 15"/>
          <p:cNvSpPr txBox="1"/>
          <p:nvPr/>
        </p:nvSpPr>
        <p:spPr>
          <a:xfrm>
            <a:off x="8778240" y="2670048"/>
            <a:ext cx="1097280" cy="274320"/>
          </a:xfrm>
          <a:prstGeom prst="rect">
            <a:avLst/>
          </a:prstGeom>
          <a:noFill/>
          <a:ln/>
        </p:spPr>
        <p:txBody>
          <a:bodyPr wrap="square" lIns="0" tIns="0" rIns="0" bIns="0" rtlCol="0" anchor="ctr"/>
          <a:lstStyle/>
          <a:p>
            <a:pPr marL="0" indent="0" algn="ctr">
              <a:buNone/>
            </a:pPr>
            <a:r>
              <a:rPr lang="en-US" sz="1000" dirty="0">
                <a:solidFill>
                  <a:srgbClr val="1F2933"/>
                </a:solidFill>
              </a:rPr>
              <a:t>User B</a:t>
            </a:r>
            <a:endParaRPr lang="en-US" sz="1000" dirty="0"/>
          </a:p>
        </p:txBody>
      </p:sp>
      <p:sp>
        <p:nvSpPr>
          <p:cNvPr id="19" name="Shape 16"/>
          <p:cNvSpPr/>
          <p:nvPr/>
        </p:nvSpPr>
        <p:spPr>
          <a:xfrm flipH="1">
            <a:off x="7863840" y="2377440"/>
            <a:ext cx="1143000" cy="0"/>
          </a:xfrm>
          <a:prstGeom prst="line">
            <a:avLst/>
          </a:prstGeom>
          <a:noFill/>
          <a:ln w="22225">
            <a:solidFill>
              <a:srgbClr val="6B7B8C"/>
            </a:solidFill>
            <a:prstDash val="solid"/>
          </a:ln>
        </p:spPr>
        <p:txBody>
          <a:bodyPr/>
          <a:lstStyle/>
          <a:p>
            <a:endParaRPr lang="en-US"/>
          </a:p>
        </p:txBody>
      </p:sp>
      <p:sp>
        <p:nvSpPr>
          <p:cNvPr id="20" name="Text 17"/>
          <p:cNvSpPr/>
          <p:nvPr/>
        </p:nvSpPr>
        <p:spPr>
          <a:xfrm>
            <a:off x="4974336" y="546811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C</a:t>
            </a:r>
            <a:endParaRPr lang="en-US" sz="1200" dirty="0"/>
          </a:p>
        </p:txBody>
      </p:sp>
      <p:sp>
        <p:nvSpPr>
          <p:cNvPr id="21" name="Shape 18"/>
          <p:cNvSpPr/>
          <p:nvPr/>
        </p:nvSpPr>
        <p:spPr>
          <a:xfrm>
            <a:off x="5129784" y="5870448"/>
            <a:ext cx="256032" cy="64008"/>
          </a:xfrm>
          <a:prstGeom prst="rect">
            <a:avLst/>
          </a:prstGeom>
          <a:solidFill>
            <a:srgbClr val="2A9D6F"/>
          </a:solidFill>
          <a:ln w="12700">
            <a:solidFill>
              <a:srgbClr val="2A9D6F"/>
            </a:solidFill>
            <a:prstDash val="solid"/>
          </a:ln>
        </p:spPr>
        <p:txBody>
          <a:bodyPr/>
          <a:lstStyle/>
          <a:p>
            <a:endParaRPr lang="en-US"/>
          </a:p>
        </p:txBody>
      </p:sp>
      <p:sp>
        <p:nvSpPr>
          <p:cNvPr id="22" name="Text 19"/>
          <p:cNvSpPr txBox="1"/>
          <p:nvPr/>
        </p:nvSpPr>
        <p:spPr>
          <a:xfrm>
            <a:off x="4709160" y="5961888"/>
            <a:ext cx="1097280" cy="274320"/>
          </a:xfrm>
          <a:prstGeom prst="rect">
            <a:avLst/>
          </a:prstGeom>
          <a:noFill/>
          <a:ln/>
        </p:spPr>
        <p:txBody>
          <a:bodyPr wrap="square" lIns="0" tIns="0" rIns="0" bIns="0" rtlCol="0" anchor="ctr"/>
          <a:lstStyle/>
          <a:p>
            <a:pPr marL="0" indent="0" algn="ctr">
              <a:buNone/>
            </a:pPr>
            <a:r>
              <a:rPr lang="en-US" sz="1000" dirty="0">
                <a:solidFill>
                  <a:srgbClr val="1F2933"/>
                </a:solidFill>
              </a:rPr>
              <a:t>User C</a:t>
            </a:r>
            <a:endParaRPr lang="en-US" sz="1000" dirty="0"/>
          </a:p>
        </p:txBody>
      </p:sp>
      <p:sp>
        <p:nvSpPr>
          <p:cNvPr id="23" name="Shape 20"/>
          <p:cNvSpPr/>
          <p:nvPr/>
        </p:nvSpPr>
        <p:spPr>
          <a:xfrm flipV="1">
            <a:off x="5257800" y="4434840"/>
            <a:ext cx="0" cy="1005840"/>
          </a:xfrm>
          <a:prstGeom prst="line">
            <a:avLst/>
          </a:prstGeom>
          <a:noFill/>
          <a:ln w="22225">
            <a:solidFill>
              <a:srgbClr val="6B7B8C"/>
            </a:solidFill>
            <a:prstDash val="solid"/>
          </a:ln>
        </p:spPr>
        <p:txBody>
          <a:bodyPr/>
          <a:lstStyle/>
          <a:p>
            <a:endParaRPr lang="en-US"/>
          </a:p>
        </p:txBody>
      </p:sp>
      <p:sp>
        <p:nvSpPr>
          <p:cNvPr id="24" name="Text 21"/>
          <p:cNvSpPr txBox="1"/>
          <p:nvPr/>
        </p:nvSpPr>
        <p:spPr>
          <a:xfrm>
            <a:off x="457200" y="4480560"/>
            <a:ext cx="4572000" cy="1920240"/>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The initial communication from A to B is a </a:t>
            </a:r>
            <a:r>
              <a:rPr lang="en-US" sz="1200" b="1" dirty="0">
                <a:solidFill>
                  <a:srgbClr val="1F2933"/>
                </a:solidFill>
              </a:rPr>
              <a:t>broadcast</a:t>
            </a:r>
            <a:r>
              <a:rPr lang="en-US" sz="1200" dirty="0">
                <a:solidFill>
                  <a:srgbClr val="1F2933"/>
                </a:solidFill>
              </a:rPr>
              <a:t> (e.g., ARP Request): every switch floods it, every station examines it</a:t>
            </a:r>
            <a:endParaRPr lang="en-US" sz="1200" dirty="0"/>
          </a:p>
          <a:p>
            <a:pPr marL="279400" indent="-279400">
              <a:spcAft>
                <a:spcPts val="400"/>
              </a:spcAft>
              <a:buSzPct val="100000"/>
              <a:buChar char="•"/>
            </a:pPr>
            <a:r>
              <a:rPr lang="en-US" sz="1200" dirty="0">
                <a:solidFill>
                  <a:srgbClr val="1F2933"/>
                </a:solidFill>
              </a:rPr>
              <a:t>After B replies, the switches know the MACs and forward only along the learned path</a:t>
            </a:r>
            <a:endParaRPr lang="en-US" sz="1200" dirty="0"/>
          </a:p>
          <a:p>
            <a:pPr marL="279400" indent="-279400">
              <a:spcAft>
                <a:spcPts val="400"/>
              </a:spcAft>
              <a:buSzPct val="100000"/>
              <a:buChar char="•"/>
            </a:pPr>
            <a:r>
              <a:rPr lang="en-US" sz="1200" dirty="0">
                <a:solidFill>
                  <a:srgbClr val="1F2933"/>
                </a:solidFill>
              </a:rPr>
              <a:t>Redundant links are held in standby by </a:t>
            </a:r>
            <a:r>
              <a:rPr lang="en-US" sz="1200" b="1" dirty="0">
                <a:solidFill>
                  <a:srgbClr val="1F2933"/>
                </a:solidFill>
              </a:rPr>
              <a:t>Spanning Tree</a:t>
            </a:r>
            <a:r>
              <a:rPr lang="en-US" sz="1200" dirty="0">
                <a:solidFill>
                  <a:srgbClr val="1F2933"/>
                </a:solidFill>
              </a:rPr>
              <a:t> (IEEE 802.1D/802.1w): with no TTL in the frame, an L2 loop would be permanent</a:t>
            </a:r>
            <a:endParaRPr lang="en-US" sz="1200" dirty="0"/>
          </a:p>
          <a:p>
            <a:pPr marL="279400" indent="-279400">
              <a:spcAft>
                <a:spcPts val="400"/>
              </a:spcAft>
              <a:buSzPct val="100000"/>
              <a:buChar char="•"/>
            </a:pPr>
            <a:r>
              <a:rPr lang="en-US" sz="1200" dirty="0">
                <a:solidFill>
                  <a:srgbClr val="1F2933"/>
                </a:solidFill>
              </a:rPr>
              <a:t>The whole set forms a </a:t>
            </a:r>
            <a:r>
              <a:rPr lang="en-US" sz="1200" b="1" dirty="0">
                <a:solidFill>
                  <a:srgbClr val="1F2933"/>
                </a:solidFill>
              </a:rPr>
              <a:t>single broadcast domain</a:t>
            </a:r>
            <a:r>
              <a:rPr lang="en-US" sz="1200" dirty="0">
                <a:solidFill>
                  <a:srgbClr val="1F2933"/>
                </a:solidFill>
              </a:rPr>
              <a:t> (one VLAN)</a:t>
            </a:r>
            <a:endParaRPr lang="en-US" sz="1200" dirty="0"/>
          </a:p>
        </p:txBody>
      </p:sp>
      <p:sp>
        <p:nvSpPr>
          <p:cNvPr id="25" name="Shape 22"/>
          <p:cNvSpPr/>
          <p:nvPr/>
        </p:nvSpPr>
        <p:spPr>
          <a:xfrm>
            <a:off x="6675120" y="4480560"/>
            <a:ext cx="5029200" cy="1783080"/>
          </a:xfrm>
          <a:prstGeom prst="roundRect">
            <a:avLst>
              <a:gd name="adj" fmla="val 6154"/>
            </a:avLst>
          </a:prstGeom>
          <a:solidFill>
            <a:srgbClr val="EEF3F7"/>
          </a:solidFill>
          <a:ln w="9525">
            <a:solidFill>
              <a:srgbClr val="EEF3F7"/>
            </a:solidFill>
            <a:prstDash val="solid"/>
          </a:ln>
        </p:spPr>
        <p:txBody>
          <a:bodyPr/>
          <a:lstStyle/>
          <a:p>
            <a:endParaRPr lang="en-US"/>
          </a:p>
        </p:txBody>
      </p:sp>
      <p:sp>
        <p:nvSpPr>
          <p:cNvPr id="26" name="Text 23"/>
          <p:cNvSpPr txBox="1"/>
          <p:nvPr/>
        </p:nvSpPr>
        <p:spPr>
          <a:xfrm>
            <a:off x="6876288" y="4645152"/>
            <a:ext cx="4626864" cy="365760"/>
          </a:xfrm>
          <a:prstGeom prst="rect">
            <a:avLst/>
          </a:prstGeom>
          <a:noFill/>
          <a:ln/>
        </p:spPr>
        <p:txBody>
          <a:bodyPr wrap="square" lIns="0" tIns="0" rIns="0" bIns="0" rtlCol="0" anchor="t"/>
          <a:lstStyle/>
          <a:p>
            <a:pPr marL="0" indent="0">
              <a:buNone/>
            </a:pPr>
            <a:r>
              <a:rPr lang="en-US" sz="1500" b="1" dirty="0">
                <a:solidFill>
                  <a:srgbClr val="0B3C5D"/>
                </a:solidFill>
              </a:rPr>
              <a:t>Modern segmentation</a:t>
            </a:r>
            <a:endParaRPr lang="en-US" sz="1500" dirty="0"/>
          </a:p>
        </p:txBody>
      </p:sp>
      <p:sp>
        <p:nvSpPr>
          <p:cNvPr id="27" name="Text 24"/>
          <p:cNvSpPr txBox="1"/>
          <p:nvPr/>
        </p:nvSpPr>
        <p:spPr>
          <a:xfrm>
            <a:off x="6876288" y="5056632"/>
            <a:ext cx="4626864" cy="106984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VLANs (802.1Q) create several broadcast domains on the same switch</a:t>
            </a:r>
            <a:endParaRPr lang="en-US" sz="1200" dirty="0"/>
          </a:p>
          <a:p>
            <a:pPr marL="279400" indent="-279400">
              <a:spcAft>
                <a:spcPts val="400"/>
              </a:spcAft>
              <a:buSzPct val="100000"/>
              <a:buChar char="•"/>
            </a:pPr>
            <a:r>
              <a:rPr lang="en-US" sz="1200" dirty="0">
                <a:solidFill>
                  <a:srgbClr val="1F2933"/>
                </a:solidFill>
              </a:rPr>
              <a:t>RSTP/MSTP converge in seconds; EVPN/VXLAN replaces STP in data centers</a:t>
            </a:r>
            <a:endParaRPr lang="en-US" sz="12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Layer 2 switching: advantages and limitations</a:t>
            </a:r>
            <a:endParaRPr lang="en-US" sz="3000" dirty="0"/>
          </a:p>
        </p:txBody>
      </p:sp>
      <p:sp>
        <p:nvSpPr>
          <p:cNvPr id="4" name="Shape 1"/>
          <p:cNvSpPr/>
          <p:nvPr/>
        </p:nvSpPr>
        <p:spPr>
          <a:xfrm>
            <a:off x="457200" y="1280160"/>
            <a:ext cx="5486400" cy="4937760"/>
          </a:xfrm>
          <a:prstGeom prst="roundRect">
            <a:avLst>
              <a:gd name="adj" fmla="val 2222"/>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2A9D6F"/>
                </a:solidFill>
              </a:rPr>
              <a:t>Advantages</a:t>
            </a:r>
            <a:endParaRPr lang="en-US" sz="1500" dirty="0"/>
          </a:p>
        </p:txBody>
      </p:sp>
      <p:sp>
        <p:nvSpPr>
          <p:cNvPr id="6" name="Text 3"/>
          <p:cNvSpPr txBox="1"/>
          <p:nvPr/>
        </p:nvSpPr>
        <p:spPr>
          <a:xfrm>
            <a:off x="658368" y="1856232"/>
            <a:ext cx="5084064" cy="4224528"/>
          </a:xfrm>
          <a:prstGeom prst="rect">
            <a:avLst/>
          </a:prstGeom>
          <a:noFill/>
          <a:ln/>
        </p:spPr>
        <p:txBody>
          <a:bodyPr wrap="square" lIns="0" tIns="0" rIns="0" bIns="0" rtlCol="0" anchor="t"/>
          <a:lstStyle/>
          <a:p>
            <a:pPr marL="279400" indent="-279400">
              <a:spcAft>
                <a:spcPts val="400"/>
              </a:spcAft>
              <a:buSzPct val="100000"/>
              <a:buChar char="•"/>
            </a:pPr>
            <a:r>
              <a:rPr lang="en-US" sz="1400" b="1" dirty="0">
                <a:solidFill>
                  <a:srgbClr val="1F2933"/>
                </a:solidFill>
              </a:rPr>
              <a:t>Cost:</a:t>
            </a:r>
            <a:r>
              <a:rPr lang="en-US" sz="1400" dirty="0">
                <a:solidFill>
                  <a:srgbClr val="1F2933"/>
                </a:solidFill>
              </a:rPr>
              <a:t> lower price per port than routers</a:t>
            </a:r>
            <a:endParaRPr lang="en-US" sz="1400" dirty="0"/>
          </a:p>
          <a:p>
            <a:pPr marL="279400" indent="-279400">
              <a:spcAft>
                <a:spcPts val="400"/>
              </a:spcAft>
              <a:buSzPct val="100000"/>
              <a:buChar char="•"/>
            </a:pPr>
            <a:r>
              <a:rPr lang="en-US" sz="1400" b="1" dirty="0">
                <a:solidFill>
                  <a:srgbClr val="1F2933"/>
                </a:solidFill>
              </a:rPr>
              <a:t>Performance:</a:t>
            </a:r>
            <a:r>
              <a:rPr lang="en-US" sz="1400" dirty="0">
                <a:solidFill>
                  <a:srgbClr val="1F2933"/>
                </a:solidFill>
              </a:rPr>
              <a:t> does not parse the network-layer header; line-rate forwarding in ASIC</a:t>
            </a:r>
            <a:endParaRPr lang="en-US" sz="1400" dirty="0"/>
          </a:p>
          <a:p>
            <a:pPr marL="279400" indent="-279400">
              <a:spcAft>
                <a:spcPts val="400"/>
              </a:spcAft>
              <a:buSzPct val="100000"/>
              <a:buChar char="•"/>
            </a:pPr>
            <a:r>
              <a:rPr lang="en-US" sz="1400" b="1" dirty="0">
                <a:solidFill>
                  <a:srgbClr val="1F2933"/>
                </a:solidFill>
              </a:rPr>
              <a:t>Plug and play:</a:t>
            </a:r>
            <a:r>
              <a:rPr lang="en-US" sz="1400" dirty="0">
                <a:solidFill>
                  <a:srgbClr val="1F2933"/>
                </a:solidFill>
              </a:rPr>
              <a:t> learns addresses by itself; little configuration</a:t>
            </a:r>
            <a:endParaRPr lang="en-US" sz="1400" dirty="0"/>
          </a:p>
          <a:p>
            <a:pPr marL="279400" indent="-279400">
              <a:spcAft>
                <a:spcPts val="400"/>
              </a:spcAft>
              <a:buSzPct val="100000"/>
              <a:buChar char="•"/>
            </a:pPr>
            <a:r>
              <a:rPr lang="en-US" sz="1400" b="1" dirty="0">
                <a:solidFill>
                  <a:srgbClr val="1F2933"/>
                </a:solidFill>
              </a:rPr>
              <a:t>Protocol independence:</a:t>
            </a:r>
            <a:r>
              <a:rPr lang="en-US" sz="1400" dirty="0">
                <a:solidFill>
                  <a:srgbClr val="1F2933"/>
                </a:solidFill>
              </a:rPr>
              <a:t> carries any Layer 2 payload (IP, ARP, LLDP, legacy protocols)</a:t>
            </a:r>
            <a:endParaRPr lang="en-US" sz="1400" dirty="0"/>
          </a:p>
        </p:txBody>
      </p:sp>
      <p:sp>
        <p:nvSpPr>
          <p:cNvPr id="7" name="Shape 4"/>
          <p:cNvSpPr/>
          <p:nvPr/>
        </p:nvSpPr>
        <p:spPr>
          <a:xfrm>
            <a:off x="6245352" y="1280160"/>
            <a:ext cx="5486400" cy="4937760"/>
          </a:xfrm>
          <a:prstGeom prst="roundRect">
            <a:avLst>
              <a:gd name="adj" fmla="val 2222"/>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D64545"/>
                </a:solidFill>
              </a:rPr>
              <a:t>Limitations</a:t>
            </a:r>
            <a:endParaRPr lang="en-US" sz="1500" dirty="0"/>
          </a:p>
        </p:txBody>
      </p:sp>
      <p:sp>
        <p:nvSpPr>
          <p:cNvPr id="9" name="Text 6"/>
          <p:cNvSpPr txBox="1"/>
          <p:nvPr/>
        </p:nvSpPr>
        <p:spPr>
          <a:xfrm>
            <a:off x="6446520" y="1856232"/>
            <a:ext cx="5084064" cy="4224528"/>
          </a:xfrm>
          <a:prstGeom prst="rect">
            <a:avLst/>
          </a:prstGeom>
          <a:noFill/>
          <a:ln/>
        </p:spPr>
        <p:txBody>
          <a:bodyPr wrap="square" lIns="0" tIns="0" rIns="0" bIns="0" rtlCol="0" anchor="t"/>
          <a:lstStyle/>
          <a:p>
            <a:pPr marL="279400" indent="-279400">
              <a:spcAft>
                <a:spcPts val="400"/>
              </a:spcAft>
              <a:buSzPct val="100000"/>
              <a:buChar char="•"/>
            </a:pPr>
            <a:r>
              <a:rPr lang="en-US" sz="1400" b="1" dirty="0">
                <a:solidFill>
                  <a:srgbClr val="1F2933"/>
                </a:solidFill>
              </a:rPr>
              <a:t>Broadcast:</a:t>
            </a:r>
            <a:r>
              <a:rPr lang="en-US" sz="1400" dirty="0">
                <a:solidFill>
                  <a:srgbClr val="1F2933"/>
                </a:solidFill>
              </a:rPr>
              <a:t> no protection against broadcast storms; the failure domain grows with the network</a:t>
            </a:r>
            <a:endParaRPr lang="en-US" sz="1400" dirty="0"/>
          </a:p>
          <a:p>
            <a:pPr marL="279400" indent="-279400">
              <a:spcAft>
                <a:spcPts val="400"/>
              </a:spcAft>
              <a:buSzPct val="100000"/>
              <a:buChar char="•"/>
            </a:pPr>
            <a:r>
              <a:rPr lang="en-US" sz="1400" b="1" dirty="0">
                <a:solidFill>
                  <a:srgbClr val="1F2933"/>
                </a:solidFill>
              </a:rPr>
              <a:t>Topology:</a:t>
            </a:r>
            <a:r>
              <a:rPr lang="en-US" sz="1400" dirty="0">
                <a:solidFill>
                  <a:srgbClr val="1F2933"/>
                </a:solidFill>
              </a:rPr>
              <a:t> uses only a subset of the links (spanning tree); classic STP converges in 30 to 50 s (RSTP: seconds)</a:t>
            </a:r>
            <a:endParaRPr lang="en-US" sz="1400" dirty="0"/>
          </a:p>
          <a:p>
            <a:pPr marL="279400" indent="-279400">
              <a:spcAft>
                <a:spcPts val="400"/>
              </a:spcAft>
              <a:buSzPct val="100000"/>
              <a:buChar char="•"/>
            </a:pPr>
            <a:r>
              <a:rPr lang="en-US" sz="1400" b="1" dirty="0">
                <a:solidFill>
                  <a:srgbClr val="1F2933"/>
                </a:solidFill>
              </a:rPr>
              <a:t>MTU:</a:t>
            </a:r>
            <a:r>
              <a:rPr lang="en-US" sz="1400" dirty="0">
                <a:solidFill>
                  <a:srgbClr val="1F2933"/>
                </a:solidFill>
              </a:rPr>
              <a:t> does not fragment; frames larger than the MTU of the egress link are dropped</a:t>
            </a:r>
            <a:endParaRPr lang="en-US" sz="1400" dirty="0"/>
          </a:p>
          <a:p>
            <a:pPr marL="279400" indent="-279400">
              <a:spcAft>
                <a:spcPts val="400"/>
              </a:spcAft>
              <a:buSzPct val="100000"/>
              <a:buChar char="•"/>
            </a:pPr>
            <a:r>
              <a:rPr lang="en-US" sz="1400" b="1" dirty="0">
                <a:solidFill>
                  <a:srgbClr val="1F2933"/>
                </a:solidFill>
              </a:rPr>
              <a:t>No congestion feedback</a:t>
            </a:r>
            <a:r>
              <a:rPr lang="en-US" sz="1400" dirty="0">
                <a:solidFill>
                  <a:srgbClr val="1F2933"/>
                </a:solidFill>
              </a:rPr>
              <a:t> to the stations (Ethernet frame flow is not end to end)</a:t>
            </a:r>
            <a:endParaRPr lang="en-US" sz="1400" dirty="0"/>
          </a:p>
          <a:p>
            <a:pPr marL="279400" indent="-279400">
              <a:spcAft>
                <a:spcPts val="400"/>
              </a:spcAft>
              <a:buSzPct val="100000"/>
              <a:buChar char="•"/>
            </a:pPr>
            <a:r>
              <a:rPr lang="en-US" sz="1400" b="1" dirty="0">
                <a:solidFill>
                  <a:srgbClr val="1F2933"/>
                </a:solidFill>
              </a:rPr>
              <a:t>Scale:</a:t>
            </a:r>
            <a:r>
              <a:rPr lang="en-US" sz="1400" dirty="0">
                <a:solidFill>
                  <a:srgbClr val="1F2933"/>
                </a:solidFill>
              </a:rPr>
              <a:t> 802.1D recommended a maximum diameter of 7 bridges; today the limit is a design choice (size of the broadcast domain)</a:t>
            </a:r>
            <a:endParaRPr lang="en-US" sz="14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Routers</a:t>
            </a:r>
            <a:endParaRPr lang="en-US" sz="3000" dirty="0"/>
          </a:p>
        </p:txBody>
      </p:sp>
      <p:sp>
        <p:nvSpPr>
          <p:cNvPr id="4" name="Text 1"/>
          <p:cNvSpPr txBox="1"/>
          <p:nvPr/>
        </p:nvSpPr>
        <p:spPr>
          <a:xfrm>
            <a:off x="457200" y="1188720"/>
            <a:ext cx="5760720" cy="4937760"/>
          </a:xfrm>
          <a:prstGeom prst="rect">
            <a:avLst/>
          </a:prstGeom>
          <a:noFill/>
          <a:ln/>
        </p:spPr>
        <p:txBody>
          <a:bodyPr wrap="square" lIns="0" tIns="0" rIns="0" bIns="0" rtlCol="0" anchor="t"/>
          <a:lstStyle/>
          <a:p>
            <a:pPr marL="279400" indent="-279400">
              <a:spcAft>
                <a:spcPts val="800"/>
              </a:spcAft>
              <a:buSzPct val="100000"/>
              <a:buChar char="•"/>
            </a:pPr>
            <a:r>
              <a:rPr lang="en-US" sz="1600" dirty="0">
                <a:solidFill>
                  <a:srgbClr val="1F2933"/>
                </a:solidFill>
              </a:rPr>
              <a:t>Operate at the </a:t>
            </a:r>
            <a:r>
              <a:rPr lang="en-US" sz="1600" b="1" dirty="0">
                <a:solidFill>
                  <a:srgbClr val="1F2933"/>
                </a:solidFill>
              </a:rPr>
              <a:t>network layer</a:t>
            </a:r>
            <a:r>
              <a:rPr lang="en-US" sz="1600" dirty="0">
                <a:solidFill>
                  <a:srgbClr val="1F2933"/>
                </a:solidFill>
              </a:rPr>
              <a:t> of the OSI model (the Internet layer of TCP/IP)</a:t>
            </a:r>
            <a:endParaRPr lang="en-US" sz="1600" dirty="0"/>
          </a:p>
          <a:p>
            <a:pPr marL="279400" indent="-279400">
              <a:spcAft>
                <a:spcPts val="800"/>
              </a:spcAft>
              <a:buSzPct val="100000"/>
              <a:buChar char="•"/>
            </a:pPr>
            <a:r>
              <a:rPr lang="en-US" sz="1600" dirty="0">
                <a:solidFill>
                  <a:srgbClr val="1F2933"/>
                </a:solidFill>
              </a:rPr>
              <a:t>Forward packets from end station to end station, allowing </a:t>
            </a:r>
            <a:r>
              <a:rPr lang="en-US" sz="1600" b="1" dirty="0">
                <a:solidFill>
                  <a:srgbClr val="1F2933"/>
                </a:solidFill>
              </a:rPr>
              <a:t>multiple paths</a:t>
            </a:r>
            <a:r>
              <a:rPr lang="en-US" sz="1600" dirty="0">
                <a:solidFill>
                  <a:srgbClr val="1F2933"/>
                </a:solidFill>
              </a:rPr>
              <a:t> between them (ECMP)</a:t>
            </a:r>
            <a:endParaRPr lang="en-US" sz="1600" dirty="0"/>
          </a:p>
          <a:p>
            <a:pPr marL="279400" indent="-279400">
              <a:spcAft>
                <a:spcPts val="800"/>
              </a:spcAft>
              <a:buSzPct val="100000"/>
              <a:buChar char="•"/>
            </a:pPr>
            <a:r>
              <a:rPr lang="en-US" sz="1600" dirty="0">
                <a:solidFill>
                  <a:srgbClr val="1F2933"/>
                </a:solidFill>
              </a:rPr>
              <a:t>Routing decision based on the </a:t>
            </a:r>
            <a:r>
              <a:rPr lang="en-US" sz="1600" b="1" dirty="0">
                <a:solidFill>
                  <a:srgbClr val="1F2933"/>
                </a:solidFill>
              </a:rPr>
              <a:t>network address</a:t>
            </a:r>
            <a:r>
              <a:rPr lang="en-US" sz="1600" dirty="0">
                <a:solidFill>
                  <a:srgbClr val="1F2933"/>
                </a:solidFill>
              </a:rPr>
              <a:t> (IP), not the data-link (MAC) address</a:t>
            </a:r>
            <a:endParaRPr lang="en-US" sz="1600" dirty="0"/>
          </a:p>
          <a:p>
            <a:pPr marL="279400" indent="-279400">
              <a:spcAft>
                <a:spcPts val="800"/>
              </a:spcAft>
              <a:buSzPct val="100000"/>
              <a:buChar char="•"/>
            </a:pPr>
            <a:r>
              <a:rPr lang="en-US" sz="1600" dirty="0">
                <a:solidFill>
                  <a:srgbClr val="1F2933"/>
                </a:solidFill>
              </a:rPr>
              <a:t>Bound broadcast domains: traffic isolation and the natural place for </a:t>
            </a:r>
            <a:r>
              <a:rPr lang="en-US" sz="1600" b="1" dirty="0">
                <a:solidFill>
                  <a:srgbClr val="1F2933"/>
                </a:solidFill>
              </a:rPr>
              <a:t>policy and security</a:t>
            </a:r>
            <a:endParaRPr lang="en-US" sz="1600" dirty="0"/>
          </a:p>
          <a:p>
            <a:pPr marL="279400" indent="-279400">
              <a:spcAft>
                <a:spcPts val="800"/>
              </a:spcAft>
              <a:buSzPct val="100000"/>
              <a:buChar char="•"/>
            </a:pPr>
            <a:r>
              <a:rPr lang="en-US" sz="1600" dirty="0">
                <a:solidFill>
                  <a:srgbClr val="1F2933"/>
                </a:solidFill>
              </a:rPr>
              <a:t>Take part in a </a:t>
            </a:r>
            <a:r>
              <a:rPr lang="en-US" sz="1600" b="1" dirty="0">
                <a:solidFill>
                  <a:srgbClr val="1F2933"/>
                </a:solidFill>
              </a:rPr>
              <a:t>distributed algorithm</a:t>
            </a:r>
            <a:r>
              <a:rPr lang="en-US" sz="1600" dirty="0">
                <a:solidFill>
                  <a:srgbClr val="1F2933"/>
                </a:solidFill>
              </a:rPr>
              <a:t> (routing protocol) to choose the optimal path</a:t>
            </a:r>
            <a:endParaRPr lang="en-US" sz="1600" dirty="0"/>
          </a:p>
          <a:p>
            <a:pPr marL="279400" indent="-279400">
              <a:spcAft>
                <a:spcPts val="800"/>
              </a:spcAft>
              <a:buSzPct val="100000"/>
              <a:buChar char="•"/>
            </a:pPr>
            <a:r>
              <a:rPr lang="en-US" sz="1600" dirty="0">
                <a:solidFill>
                  <a:srgbClr val="1F2933"/>
                </a:solidFill>
              </a:rPr>
              <a:t>Rewrite the data-link header at every hop and decrement the TTL (IPv4) / Hop Limit (IPv6)</a:t>
            </a:r>
            <a:endParaRPr lang="en-US" sz="1600" dirty="0"/>
          </a:p>
        </p:txBody>
      </p:sp>
      <p:sp>
        <p:nvSpPr>
          <p:cNvPr id="5" name="Text 2"/>
          <p:cNvSpPr/>
          <p:nvPr/>
        </p:nvSpPr>
        <p:spPr>
          <a:xfrm>
            <a:off x="6583680" y="1737360"/>
            <a:ext cx="201168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Application</a:t>
            </a:r>
            <a:endParaRPr lang="en-US" sz="1100" dirty="0"/>
          </a:p>
        </p:txBody>
      </p:sp>
      <p:sp>
        <p:nvSpPr>
          <p:cNvPr id="6" name="Text 3"/>
          <p:cNvSpPr/>
          <p:nvPr/>
        </p:nvSpPr>
        <p:spPr>
          <a:xfrm>
            <a:off x="6583680" y="2121408"/>
            <a:ext cx="201168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Presentation</a:t>
            </a:r>
            <a:endParaRPr lang="en-US" sz="1100" dirty="0"/>
          </a:p>
        </p:txBody>
      </p:sp>
      <p:sp>
        <p:nvSpPr>
          <p:cNvPr id="7" name="Text 4"/>
          <p:cNvSpPr/>
          <p:nvPr/>
        </p:nvSpPr>
        <p:spPr>
          <a:xfrm>
            <a:off x="6583680" y="2505456"/>
            <a:ext cx="201168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Session</a:t>
            </a:r>
            <a:endParaRPr lang="en-US" sz="1100" dirty="0"/>
          </a:p>
        </p:txBody>
      </p:sp>
      <p:sp>
        <p:nvSpPr>
          <p:cNvPr id="8" name="Text 5"/>
          <p:cNvSpPr/>
          <p:nvPr/>
        </p:nvSpPr>
        <p:spPr>
          <a:xfrm>
            <a:off x="6583680" y="2889504"/>
            <a:ext cx="201168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Transport</a:t>
            </a:r>
            <a:endParaRPr lang="en-US" sz="1100" dirty="0"/>
          </a:p>
        </p:txBody>
      </p:sp>
      <p:sp>
        <p:nvSpPr>
          <p:cNvPr id="9" name="Text 6"/>
          <p:cNvSpPr/>
          <p:nvPr/>
        </p:nvSpPr>
        <p:spPr>
          <a:xfrm>
            <a:off x="6583680" y="3273552"/>
            <a:ext cx="2011680" cy="384048"/>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Network</a:t>
            </a:r>
            <a:endParaRPr lang="en-US" sz="1100" dirty="0"/>
          </a:p>
        </p:txBody>
      </p:sp>
      <p:sp>
        <p:nvSpPr>
          <p:cNvPr id="10" name="Text 7"/>
          <p:cNvSpPr/>
          <p:nvPr/>
        </p:nvSpPr>
        <p:spPr>
          <a:xfrm>
            <a:off x="6583680" y="3657600"/>
            <a:ext cx="201168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Data link</a:t>
            </a:r>
            <a:endParaRPr lang="en-US" sz="1100" dirty="0"/>
          </a:p>
        </p:txBody>
      </p:sp>
      <p:sp>
        <p:nvSpPr>
          <p:cNvPr id="11" name="Text 8"/>
          <p:cNvSpPr/>
          <p:nvPr/>
        </p:nvSpPr>
        <p:spPr>
          <a:xfrm>
            <a:off x="6583680" y="4041648"/>
            <a:ext cx="201168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Physical</a:t>
            </a:r>
            <a:endParaRPr lang="en-US" sz="1100" dirty="0"/>
          </a:p>
        </p:txBody>
      </p:sp>
      <p:sp>
        <p:nvSpPr>
          <p:cNvPr id="12" name="Text 9"/>
          <p:cNvSpPr txBox="1"/>
          <p:nvPr/>
        </p:nvSpPr>
        <p:spPr>
          <a:xfrm>
            <a:off x="6583680" y="1444752"/>
            <a:ext cx="2011680" cy="256032"/>
          </a:xfrm>
          <a:prstGeom prst="rect">
            <a:avLst/>
          </a:prstGeom>
          <a:noFill/>
          <a:ln/>
        </p:spPr>
        <p:txBody>
          <a:bodyPr wrap="square" lIns="0" tIns="0" rIns="0" bIns="0" rtlCol="0" anchor="ctr"/>
          <a:lstStyle/>
          <a:p>
            <a:pPr marL="0" indent="0" algn="ctr">
              <a:buNone/>
            </a:pPr>
            <a:r>
              <a:rPr lang="en-US" sz="1100" b="1" dirty="0">
                <a:solidFill>
                  <a:srgbClr val="0B3C5D"/>
                </a:solidFill>
              </a:rPr>
              <a:t>Source</a:t>
            </a:r>
            <a:endParaRPr lang="en-US" sz="1100" dirty="0"/>
          </a:p>
        </p:txBody>
      </p:sp>
      <p:sp>
        <p:nvSpPr>
          <p:cNvPr id="13" name="Text 10"/>
          <p:cNvSpPr/>
          <p:nvPr/>
        </p:nvSpPr>
        <p:spPr>
          <a:xfrm>
            <a:off x="9692640" y="1737360"/>
            <a:ext cx="201168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Application</a:t>
            </a:r>
            <a:endParaRPr lang="en-US" sz="1100" dirty="0"/>
          </a:p>
        </p:txBody>
      </p:sp>
      <p:sp>
        <p:nvSpPr>
          <p:cNvPr id="14" name="Text 11"/>
          <p:cNvSpPr/>
          <p:nvPr/>
        </p:nvSpPr>
        <p:spPr>
          <a:xfrm>
            <a:off x="9692640" y="2121408"/>
            <a:ext cx="201168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Presentation</a:t>
            </a:r>
            <a:endParaRPr lang="en-US" sz="1100" dirty="0"/>
          </a:p>
        </p:txBody>
      </p:sp>
      <p:sp>
        <p:nvSpPr>
          <p:cNvPr id="15" name="Text 12"/>
          <p:cNvSpPr/>
          <p:nvPr/>
        </p:nvSpPr>
        <p:spPr>
          <a:xfrm>
            <a:off x="9692640" y="2505456"/>
            <a:ext cx="201168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Session</a:t>
            </a:r>
            <a:endParaRPr lang="en-US" sz="1100" dirty="0"/>
          </a:p>
        </p:txBody>
      </p:sp>
      <p:sp>
        <p:nvSpPr>
          <p:cNvPr id="16" name="Text 13"/>
          <p:cNvSpPr/>
          <p:nvPr/>
        </p:nvSpPr>
        <p:spPr>
          <a:xfrm>
            <a:off x="9692640" y="2889504"/>
            <a:ext cx="201168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Transport</a:t>
            </a:r>
            <a:endParaRPr lang="en-US" sz="1100" dirty="0"/>
          </a:p>
        </p:txBody>
      </p:sp>
      <p:sp>
        <p:nvSpPr>
          <p:cNvPr id="17" name="Text 14"/>
          <p:cNvSpPr/>
          <p:nvPr/>
        </p:nvSpPr>
        <p:spPr>
          <a:xfrm>
            <a:off x="9692640" y="3273552"/>
            <a:ext cx="2011680" cy="384048"/>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Network</a:t>
            </a:r>
            <a:endParaRPr lang="en-US" sz="1100" dirty="0"/>
          </a:p>
        </p:txBody>
      </p:sp>
      <p:sp>
        <p:nvSpPr>
          <p:cNvPr id="18" name="Text 15"/>
          <p:cNvSpPr/>
          <p:nvPr/>
        </p:nvSpPr>
        <p:spPr>
          <a:xfrm>
            <a:off x="9692640" y="3657600"/>
            <a:ext cx="201168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Data link</a:t>
            </a:r>
            <a:endParaRPr lang="en-US" sz="1100" dirty="0"/>
          </a:p>
        </p:txBody>
      </p:sp>
      <p:sp>
        <p:nvSpPr>
          <p:cNvPr id="19" name="Text 16"/>
          <p:cNvSpPr/>
          <p:nvPr/>
        </p:nvSpPr>
        <p:spPr>
          <a:xfrm>
            <a:off x="9692640" y="4041648"/>
            <a:ext cx="201168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Physical</a:t>
            </a:r>
            <a:endParaRPr lang="en-US" sz="1100" dirty="0"/>
          </a:p>
        </p:txBody>
      </p:sp>
      <p:sp>
        <p:nvSpPr>
          <p:cNvPr id="20" name="Text 17"/>
          <p:cNvSpPr txBox="1"/>
          <p:nvPr/>
        </p:nvSpPr>
        <p:spPr>
          <a:xfrm>
            <a:off x="9692640" y="1444752"/>
            <a:ext cx="2011680" cy="256032"/>
          </a:xfrm>
          <a:prstGeom prst="rect">
            <a:avLst/>
          </a:prstGeom>
          <a:noFill/>
          <a:ln/>
        </p:spPr>
        <p:txBody>
          <a:bodyPr wrap="square" lIns="0" tIns="0" rIns="0" bIns="0" rtlCol="0" anchor="ctr"/>
          <a:lstStyle/>
          <a:p>
            <a:pPr marL="0" indent="0" algn="ctr">
              <a:buNone/>
            </a:pPr>
            <a:r>
              <a:rPr lang="en-US" sz="1100" b="1" dirty="0">
                <a:solidFill>
                  <a:srgbClr val="0B3C5D"/>
                </a:solidFill>
              </a:rPr>
              <a:t>Destination</a:t>
            </a:r>
            <a:endParaRPr lang="en-US" sz="1100" dirty="0"/>
          </a:p>
        </p:txBody>
      </p:sp>
      <p:sp>
        <p:nvSpPr>
          <p:cNvPr id="21" name="Text 18"/>
          <p:cNvSpPr/>
          <p:nvPr/>
        </p:nvSpPr>
        <p:spPr>
          <a:xfrm>
            <a:off x="7863840" y="3273552"/>
            <a:ext cx="2560320" cy="384048"/>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Routing function</a:t>
            </a:r>
            <a:endParaRPr lang="en-US" sz="1100" dirty="0"/>
          </a:p>
        </p:txBody>
      </p:sp>
      <p:sp>
        <p:nvSpPr>
          <p:cNvPr id="22" name="Text 19"/>
          <p:cNvSpPr/>
          <p:nvPr/>
        </p:nvSpPr>
        <p:spPr>
          <a:xfrm>
            <a:off x="7863840" y="3657600"/>
            <a:ext cx="128016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Data link</a:t>
            </a:r>
            <a:endParaRPr lang="en-US" sz="1100" dirty="0"/>
          </a:p>
        </p:txBody>
      </p:sp>
      <p:sp>
        <p:nvSpPr>
          <p:cNvPr id="23" name="Text 20"/>
          <p:cNvSpPr/>
          <p:nvPr/>
        </p:nvSpPr>
        <p:spPr>
          <a:xfrm>
            <a:off x="7863840" y="4041648"/>
            <a:ext cx="128016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Physical</a:t>
            </a:r>
            <a:endParaRPr lang="en-US" sz="1100" dirty="0"/>
          </a:p>
        </p:txBody>
      </p:sp>
      <p:sp>
        <p:nvSpPr>
          <p:cNvPr id="24" name="Text 21"/>
          <p:cNvSpPr/>
          <p:nvPr/>
        </p:nvSpPr>
        <p:spPr>
          <a:xfrm>
            <a:off x="9144000" y="3657600"/>
            <a:ext cx="128016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Data link</a:t>
            </a:r>
            <a:endParaRPr lang="en-US" sz="1100" dirty="0"/>
          </a:p>
        </p:txBody>
      </p:sp>
      <p:sp>
        <p:nvSpPr>
          <p:cNvPr id="25" name="Text 22"/>
          <p:cNvSpPr/>
          <p:nvPr/>
        </p:nvSpPr>
        <p:spPr>
          <a:xfrm>
            <a:off x="9144000" y="4041648"/>
            <a:ext cx="128016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Physical</a:t>
            </a:r>
            <a:endParaRPr lang="en-US" sz="1100" dirty="0"/>
          </a:p>
        </p:txBody>
      </p:sp>
      <p:sp>
        <p:nvSpPr>
          <p:cNvPr id="26" name="Text 23"/>
          <p:cNvSpPr txBox="1"/>
          <p:nvPr/>
        </p:nvSpPr>
        <p:spPr>
          <a:xfrm>
            <a:off x="7863840" y="2971800"/>
            <a:ext cx="2560320" cy="274320"/>
          </a:xfrm>
          <a:prstGeom prst="rect">
            <a:avLst/>
          </a:prstGeom>
          <a:noFill/>
          <a:ln/>
        </p:spPr>
        <p:txBody>
          <a:bodyPr wrap="square" lIns="0" tIns="0" rIns="0" bIns="0" rtlCol="0" anchor="ctr"/>
          <a:lstStyle/>
          <a:p>
            <a:pPr marL="0" indent="0" algn="ctr">
              <a:buNone/>
            </a:pPr>
            <a:r>
              <a:rPr lang="en-US" sz="1100" b="1" dirty="0">
                <a:solidFill>
                  <a:srgbClr val="0B3C5D"/>
                </a:solidFill>
              </a:rPr>
              <a:t>Router</a:t>
            </a:r>
            <a:endParaRPr lang="en-US" sz="1100" dirty="0"/>
          </a:p>
        </p:txBody>
      </p:sp>
      <p:sp>
        <p:nvSpPr>
          <p:cNvPr id="27" name="Shape 24"/>
          <p:cNvSpPr/>
          <p:nvPr/>
        </p:nvSpPr>
        <p:spPr>
          <a:xfrm>
            <a:off x="6766560" y="4937760"/>
            <a:ext cx="1920240" cy="0"/>
          </a:xfrm>
          <a:prstGeom prst="line">
            <a:avLst/>
          </a:prstGeom>
          <a:noFill/>
          <a:ln w="50800">
            <a:solidFill>
              <a:srgbClr val="0B3C5D"/>
            </a:solidFill>
            <a:prstDash val="solid"/>
          </a:ln>
        </p:spPr>
        <p:txBody>
          <a:bodyPr/>
          <a:lstStyle/>
          <a:p>
            <a:endParaRPr lang="en-US"/>
          </a:p>
        </p:txBody>
      </p:sp>
      <p:sp>
        <p:nvSpPr>
          <p:cNvPr id="28" name="Text 25"/>
          <p:cNvSpPr txBox="1"/>
          <p:nvPr/>
        </p:nvSpPr>
        <p:spPr>
          <a:xfrm>
            <a:off x="6766560" y="4992624"/>
            <a:ext cx="1920240" cy="256032"/>
          </a:xfrm>
          <a:prstGeom prst="rect">
            <a:avLst/>
          </a:prstGeom>
          <a:noFill/>
          <a:ln/>
        </p:spPr>
        <p:txBody>
          <a:bodyPr wrap="square" lIns="0" tIns="0" rIns="0" bIns="0" rtlCol="0" anchor="ctr"/>
          <a:lstStyle/>
          <a:p>
            <a:pPr marL="0" indent="0" algn="ctr">
              <a:buNone/>
            </a:pPr>
            <a:r>
              <a:rPr lang="en-US" sz="1000" dirty="0">
                <a:solidFill>
                  <a:srgbClr val="6B7B8C"/>
                </a:solidFill>
              </a:rPr>
              <a:t>Link A</a:t>
            </a:r>
            <a:endParaRPr lang="en-US" sz="1000" dirty="0"/>
          </a:p>
        </p:txBody>
      </p:sp>
      <p:sp>
        <p:nvSpPr>
          <p:cNvPr id="29" name="Shape 26"/>
          <p:cNvSpPr/>
          <p:nvPr/>
        </p:nvSpPr>
        <p:spPr>
          <a:xfrm>
            <a:off x="9418320" y="4937760"/>
            <a:ext cx="2103120" cy="0"/>
          </a:xfrm>
          <a:prstGeom prst="line">
            <a:avLst/>
          </a:prstGeom>
          <a:noFill/>
          <a:ln w="50800">
            <a:solidFill>
              <a:srgbClr val="0B3C5D"/>
            </a:solidFill>
            <a:prstDash val="solid"/>
          </a:ln>
        </p:spPr>
        <p:txBody>
          <a:bodyPr/>
          <a:lstStyle/>
          <a:p>
            <a:endParaRPr lang="en-US"/>
          </a:p>
        </p:txBody>
      </p:sp>
      <p:sp>
        <p:nvSpPr>
          <p:cNvPr id="30" name="Text 27"/>
          <p:cNvSpPr txBox="1"/>
          <p:nvPr/>
        </p:nvSpPr>
        <p:spPr>
          <a:xfrm>
            <a:off x="9418320" y="4992624"/>
            <a:ext cx="2103120" cy="256032"/>
          </a:xfrm>
          <a:prstGeom prst="rect">
            <a:avLst/>
          </a:prstGeom>
          <a:noFill/>
          <a:ln/>
        </p:spPr>
        <p:txBody>
          <a:bodyPr wrap="square" lIns="0" tIns="0" rIns="0" bIns="0" rtlCol="0" anchor="ctr"/>
          <a:lstStyle/>
          <a:p>
            <a:pPr marL="0" indent="0" algn="ctr">
              <a:buNone/>
            </a:pPr>
            <a:r>
              <a:rPr lang="en-US" sz="1000" dirty="0">
                <a:solidFill>
                  <a:srgbClr val="6B7B8C"/>
                </a:solidFill>
              </a:rPr>
              <a:t>Link B</a:t>
            </a:r>
            <a:endParaRPr lang="en-US" sz="1000" dirty="0"/>
          </a:p>
        </p:txBody>
      </p:sp>
      <p:sp>
        <p:nvSpPr>
          <p:cNvPr id="31" name="Shape 28"/>
          <p:cNvSpPr/>
          <p:nvPr/>
        </p:nvSpPr>
        <p:spPr>
          <a:xfrm>
            <a:off x="7589520" y="4425696"/>
            <a:ext cx="0" cy="512064"/>
          </a:xfrm>
          <a:prstGeom prst="line">
            <a:avLst/>
          </a:prstGeom>
          <a:noFill/>
          <a:ln w="19050">
            <a:solidFill>
              <a:srgbClr val="0B3C5D"/>
            </a:solidFill>
            <a:prstDash val="solid"/>
          </a:ln>
        </p:spPr>
        <p:txBody>
          <a:bodyPr/>
          <a:lstStyle/>
          <a:p>
            <a:endParaRPr lang="en-US"/>
          </a:p>
        </p:txBody>
      </p:sp>
      <p:sp>
        <p:nvSpPr>
          <p:cNvPr id="32" name="Shape 29"/>
          <p:cNvSpPr/>
          <p:nvPr/>
        </p:nvSpPr>
        <p:spPr>
          <a:xfrm>
            <a:off x="8503920" y="4425696"/>
            <a:ext cx="0" cy="512064"/>
          </a:xfrm>
          <a:prstGeom prst="line">
            <a:avLst/>
          </a:prstGeom>
          <a:noFill/>
          <a:ln w="19050">
            <a:solidFill>
              <a:srgbClr val="0B3C5D"/>
            </a:solidFill>
            <a:prstDash val="solid"/>
          </a:ln>
        </p:spPr>
        <p:txBody>
          <a:bodyPr/>
          <a:lstStyle/>
          <a:p>
            <a:endParaRPr lang="en-US"/>
          </a:p>
        </p:txBody>
      </p:sp>
      <p:sp>
        <p:nvSpPr>
          <p:cNvPr id="33" name="Shape 30"/>
          <p:cNvSpPr/>
          <p:nvPr/>
        </p:nvSpPr>
        <p:spPr>
          <a:xfrm>
            <a:off x="9784080" y="4425696"/>
            <a:ext cx="0" cy="512064"/>
          </a:xfrm>
          <a:prstGeom prst="line">
            <a:avLst/>
          </a:prstGeom>
          <a:noFill/>
          <a:ln w="19050">
            <a:solidFill>
              <a:srgbClr val="0B3C5D"/>
            </a:solidFill>
            <a:prstDash val="solid"/>
          </a:ln>
        </p:spPr>
        <p:txBody>
          <a:bodyPr/>
          <a:lstStyle/>
          <a:p>
            <a:endParaRPr lang="en-US"/>
          </a:p>
        </p:txBody>
      </p:sp>
      <p:sp>
        <p:nvSpPr>
          <p:cNvPr id="34" name="Shape 31"/>
          <p:cNvSpPr/>
          <p:nvPr/>
        </p:nvSpPr>
        <p:spPr>
          <a:xfrm>
            <a:off x="10698480" y="4425696"/>
            <a:ext cx="0" cy="512064"/>
          </a:xfrm>
          <a:prstGeom prst="line">
            <a:avLst/>
          </a:prstGeom>
          <a:noFill/>
          <a:ln w="19050">
            <a:solidFill>
              <a:srgbClr val="0B3C5D"/>
            </a:solidFill>
            <a:prstDash val="solid"/>
          </a:ln>
        </p:spPr>
        <p:txBody>
          <a:bodyPr/>
          <a:lstStyle/>
          <a:p>
            <a:endParaRPr lang="en-US"/>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End systems and intermediate systems</a:t>
            </a:r>
            <a:endParaRPr lang="en-US" sz="3000" dirty="0"/>
          </a:p>
        </p:txBody>
      </p:sp>
      <p:sp>
        <p:nvSpPr>
          <p:cNvPr id="4" name="Text 1"/>
          <p:cNvSpPr/>
          <p:nvPr/>
        </p:nvSpPr>
        <p:spPr>
          <a:xfrm>
            <a:off x="731520" y="1828800"/>
            <a:ext cx="1828800" cy="45720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Transport</a:t>
            </a:r>
            <a:endParaRPr lang="en-US" sz="1100" dirty="0"/>
          </a:p>
        </p:txBody>
      </p:sp>
      <p:sp>
        <p:nvSpPr>
          <p:cNvPr id="5" name="Text 2"/>
          <p:cNvSpPr/>
          <p:nvPr/>
        </p:nvSpPr>
        <p:spPr>
          <a:xfrm>
            <a:off x="731520" y="2286000"/>
            <a:ext cx="18288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Network</a:t>
            </a:r>
            <a:endParaRPr lang="en-US" sz="1100" dirty="0"/>
          </a:p>
        </p:txBody>
      </p:sp>
      <p:sp>
        <p:nvSpPr>
          <p:cNvPr id="6" name="Text 3"/>
          <p:cNvSpPr/>
          <p:nvPr/>
        </p:nvSpPr>
        <p:spPr>
          <a:xfrm>
            <a:off x="731520" y="2743200"/>
            <a:ext cx="18288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Data link</a:t>
            </a:r>
            <a:endParaRPr lang="en-US" sz="1100" dirty="0"/>
          </a:p>
        </p:txBody>
      </p:sp>
      <p:sp>
        <p:nvSpPr>
          <p:cNvPr id="7" name="Text 4"/>
          <p:cNvSpPr/>
          <p:nvPr/>
        </p:nvSpPr>
        <p:spPr>
          <a:xfrm>
            <a:off x="731520" y="3200400"/>
            <a:ext cx="18288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Physical</a:t>
            </a:r>
            <a:endParaRPr lang="en-US" sz="1100" dirty="0"/>
          </a:p>
        </p:txBody>
      </p:sp>
      <p:sp>
        <p:nvSpPr>
          <p:cNvPr id="8" name="Text 5"/>
          <p:cNvSpPr txBox="1"/>
          <p:nvPr/>
        </p:nvSpPr>
        <p:spPr>
          <a:xfrm>
            <a:off x="731520" y="1536192"/>
            <a:ext cx="1828800" cy="256032"/>
          </a:xfrm>
          <a:prstGeom prst="rect">
            <a:avLst/>
          </a:prstGeom>
          <a:noFill/>
          <a:ln/>
        </p:spPr>
        <p:txBody>
          <a:bodyPr wrap="square" lIns="0" tIns="0" rIns="0" bIns="0" rtlCol="0" anchor="ctr"/>
          <a:lstStyle/>
          <a:p>
            <a:pPr marL="0" indent="0" algn="ctr">
              <a:buNone/>
            </a:pPr>
            <a:r>
              <a:rPr lang="en-US" sz="1100" b="1" dirty="0">
                <a:solidFill>
                  <a:srgbClr val="0B3C5D"/>
                </a:solidFill>
              </a:rPr>
              <a:t>End system A</a:t>
            </a:r>
            <a:endParaRPr lang="en-US" sz="1100" dirty="0"/>
          </a:p>
        </p:txBody>
      </p:sp>
      <p:sp>
        <p:nvSpPr>
          <p:cNvPr id="9" name="Text 6"/>
          <p:cNvSpPr/>
          <p:nvPr/>
        </p:nvSpPr>
        <p:spPr>
          <a:xfrm>
            <a:off x="9601200" y="1828800"/>
            <a:ext cx="1828800" cy="45720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Transport</a:t>
            </a:r>
            <a:endParaRPr lang="en-US" sz="1100" dirty="0"/>
          </a:p>
        </p:txBody>
      </p:sp>
      <p:sp>
        <p:nvSpPr>
          <p:cNvPr id="10" name="Text 7"/>
          <p:cNvSpPr/>
          <p:nvPr/>
        </p:nvSpPr>
        <p:spPr>
          <a:xfrm>
            <a:off x="9601200" y="2286000"/>
            <a:ext cx="18288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Network</a:t>
            </a:r>
            <a:endParaRPr lang="en-US" sz="1100" dirty="0"/>
          </a:p>
        </p:txBody>
      </p:sp>
      <p:sp>
        <p:nvSpPr>
          <p:cNvPr id="11" name="Text 8"/>
          <p:cNvSpPr/>
          <p:nvPr/>
        </p:nvSpPr>
        <p:spPr>
          <a:xfrm>
            <a:off x="9601200" y="2743200"/>
            <a:ext cx="18288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Data link</a:t>
            </a:r>
            <a:endParaRPr lang="en-US" sz="1100" dirty="0"/>
          </a:p>
        </p:txBody>
      </p:sp>
      <p:sp>
        <p:nvSpPr>
          <p:cNvPr id="12" name="Text 9"/>
          <p:cNvSpPr/>
          <p:nvPr/>
        </p:nvSpPr>
        <p:spPr>
          <a:xfrm>
            <a:off x="9601200" y="3200400"/>
            <a:ext cx="18288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Physical</a:t>
            </a:r>
            <a:endParaRPr lang="en-US" sz="1100" dirty="0"/>
          </a:p>
        </p:txBody>
      </p:sp>
      <p:sp>
        <p:nvSpPr>
          <p:cNvPr id="13" name="Text 10"/>
          <p:cNvSpPr txBox="1"/>
          <p:nvPr/>
        </p:nvSpPr>
        <p:spPr>
          <a:xfrm>
            <a:off x="9601200" y="1536192"/>
            <a:ext cx="1828800" cy="256032"/>
          </a:xfrm>
          <a:prstGeom prst="rect">
            <a:avLst/>
          </a:prstGeom>
          <a:noFill/>
          <a:ln/>
        </p:spPr>
        <p:txBody>
          <a:bodyPr wrap="square" lIns="0" tIns="0" rIns="0" bIns="0" rtlCol="0" anchor="ctr"/>
          <a:lstStyle/>
          <a:p>
            <a:pPr marL="0" indent="0" algn="ctr">
              <a:buNone/>
            </a:pPr>
            <a:r>
              <a:rPr lang="en-US" sz="1100" b="1" dirty="0">
                <a:solidFill>
                  <a:srgbClr val="0B3C5D"/>
                </a:solidFill>
              </a:rPr>
              <a:t>End system B</a:t>
            </a:r>
            <a:endParaRPr lang="en-US" sz="1100" dirty="0"/>
          </a:p>
        </p:txBody>
      </p:sp>
      <p:sp>
        <p:nvSpPr>
          <p:cNvPr id="14" name="Text 11"/>
          <p:cNvSpPr/>
          <p:nvPr/>
        </p:nvSpPr>
        <p:spPr>
          <a:xfrm>
            <a:off x="3657600" y="2286000"/>
            <a:ext cx="201168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Network</a:t>
            </a:r>
            <a:endParaRPr lang="en-US" sz="1100" dirty="0"/>
          </a:p>
        </p:txBody>
      </p:sp>
      <p:sp>
        <p:nvSpPr>
          <p:cNvPr id="15" name="Text 12"/>
          <p:cNvSpPr txBox="1"/>
          <p:nvPr/>
        </p:nvSpPr>
        <p:spPr>
          <a:xfrm>
            <a:off x="3657600" y="1993392"/>
            <a:ext cx="2011680" cy="256032"/>
          </a:xfrm>
          <a:prstGeom prst="rect">
            <a:avLst/>
          </a:prstGeom>
          <a:noFill/>
          <a:ln/>
        </p:spPr>
        <p:txBody>
          <a:bodyPr wrap="square" lIns="0" tIns="0" rIns="0" bIns="0" rtlCol="0" anchor="ctr"/>
          <a:lstStyle/>
          <a:p>
            <a:pPr marL="0" indent="0" algn="ctr">
              <a:buNone/>
            </a:pPr>
            <a:r>
              <a:rPr lang="en-US" sz="1100" b="1" dirty="0">
                <a:solidFill>
                  <a:srgbClr val="0B3C5D"/>
                </a:solidFill>
              </a:rPr>
              <a:t>Intermediate system 1</a:t>
            </a:r>
            <a:endParaRPr lang="en-US" sz="1100" dirty="0"/>
          </a:p>
        </p:txBody>
      </p:sp>
      <p:sp>
        <p:nvSpPr>
          <p:cNvPr id="16" name="Text 13"/>
          <p:cNvSpPr/>
          <p:nvPr/>
        </p:nvSpPr>
        <p:spPr>
          <a:xfrm>
            <a:off x="3657600" y="2743200"/>
            <a:ext cx="100584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Data link</a:t>
            </a:r>
            <a:endParaRPr lang="en-US" sz="1100" dirty="0"/>
          </a:p>
        </p:txBody>
      </p:sp>
      <p:sp>
        <p:nvSpPr>
          <p:cNvPr id="17" name="Text 14"/>
          <p:cNvSpPr/>
          <p:nvPr/>
        </p:nvSpPr>
        <p:spPr>
          <a:xfrm>
            <a:off x="3657600" y="3200400"/>
            <a:ext cx="100584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Physical</a:t>
            </a:r>
            <a:endParaRPr lang="en-US" sz="1100" dirty="0"/>
          </a:p>
        </p:txBody>
      </p:sp>
      <p:sp>
        <p:nvSpPr>
          <p:cNvPr id="18" name="Text 15"/>
          <p:cNvSpPr/>
          <p:nvPr/>
        </p:nvSpPr>
        <p:spPr>
          <a:xfrm>
            <a:off x="4663440" y="2743200"/>
            <a:ext cx="100584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Data link</a:t>
            </a:r>
            <a:endParaRPr lang="en-US" sz="1100" dirty="0"/>
          </a:p>
        </p:txBody>
      </p:sp>
      <p:sp>
        <p:nvSpPr>
          <p:cNvPr id="19" name="Text 16"/>
          <p:cNvSpPr/>
          <p:nvPr/>
        </p:nvSpPr>
        <p:spPr>
          <a:xfrm>
            <a:off x="4663440" y="3200400"/>
            <a:ext cx="100584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Physical</a:t>
            </a:r>
            <a:endParaRPr lang="en-US" sz="1100" dirty="0"/>
          </a:p>
        </p:txBody>
      </p:sp>
      <p:sp>
        <p:nvSpPr>
          <p:cNvPr id="20" name="Text 17"/>
          <p:cNvSpPr/>
          <p:nvPr/>
        </p:nvSpPr>
        <p:spPr>
          <a:xfrm>
            <a:off x="6492240" y="2286000"/>
            <a:ext cx="201168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Network</a:t>
            </a:r>
            <a:endParaRPr lang="en-US" sz="1100" dirty="0"/>
          </a:p>
        </p:txBody>
      </p:sp>
      <p:sp>
        <p:nvSpPr>
          <p:cNvPr id="21" name="Text 18"/>
          <p:cNvSpPr txBox="1"/>
          <p:nvPr/>
        </p:nvSpPr>
        <p:spPr>
          <a:xfrm>
            <a:off x="6492240" y="1993392"/>
            <a:ext cx="2011680" cy="256032"/>
          </a:xfrm>
          <a:prstGeom prst="rect">
            <a:avLst/>
          </a:prstGeom>
          <a:noFill/>
          <a:ln/>
        </p:spPr>
        <p:txBody>
          <a:bodyPr wrap="square" lIns="0" tIns="0" rIns="0" bIns="0" rtlCol="0" anchor="ctr"/>
          <a:lstStyle/>
          <a:p>
            <a:pPr marL="0" indent="0" algn="ctr">
              <a:buNone/>
            </a:pPr>
            <a:r>
              <a:rPr lang="en-US" sz="1100" b="1" dirty="0">
                <a:solidFill>
                  <a:srgbClr val="0B3C5D"/>
                </a:solidFill>
              </a:rPr>
              <a:t>Intermediate system 2</a:t>
            </a:r>
            <a:endParaRPr lang="en-US" sz="1100" dirty="0"/>
          </a:p>
        </p:txBody>
      </p:sp>
      <p:sp>
        <p:nvSpPr>
          <p:cNvPr id="22" name="Text 19"/>
          <p:cNvSpPr/>
          <p:nvPr/>
        </p:nvSpPr>
        <p:spPr>
          <a:xfrm>
            <a:off x="6492240" y="2743200"/>
            <a:ext cx="100584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Data link</a:t>
            </a:r>
            <a:endParaRPr lang="en-US" sz="1100" dirty="0"/>
          </a:p>
        </p:txBody>
      </p:sp>
      <p:sp>
        <p:nvSpPr>
          <p:cNvPr id="23" name="Text 20"/>
          <p:cNvSpPr/>
          <p:nvPr/>
        </p:nvSpPr>
        <p:spPr>
          <a:xfrm>
            <a:off x="6492240" y="3200400"/>
            <a:ext cx="100584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Physical</a:t>
            </a:r>
            <a:endParaRPr lang="en-US" sz="1100" dirty="0"/>
          </a:p>
        </p:txBody>
      </p:sp>
      <p:sp>
        <p:nvSpPr>
          <p:cNvPr id="24" name="Text 21"/>
          <p:cNvSpPr/>
          <p:nvPr/>
        </p:nvSpPr>
        <p:spPr>
          <a:xfrm>
            <a:off x="7498080" y="2743200"/>
            <a:ext cx="100584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Data link</a:t>
            </a:r>
            <a:endParaRPr lang="en-US" sz="1100" dirty="0"/>
          </a:p>
        </p:txBody>
      </p:sp>
      <p:sp>
        <p:nvSpPr>
          <p:cNvPr id="25" name="Text 22"/>
          <p:cNvSpPr/>
          <p:nvPr/>
        </p:nvSpPr>
        <p:spPr>
          <a:xfrm>
            <a:off x="7498080" y="3200400"/>
            <a:ext cx="100584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Physical</a:t>
            </a:r>
            <a:endParaRPr lang="en-US" sz="1100" dirty="0"/>
          </a:p>
        </p:txBody>
      </p:sp>
      <p:sp>
        <p:nvSpPr>
          <p:cNvPr id="26" name="Shape 23"/>
          <p:cNvSpPr/>
          <p:nvPr/>
        </p:nvSpPr>
        <p:spPr>
          <a:xfrm>
            <a:off x="2560320" y="2057400"/>
            <a:ext cx="7040880" cy="0"/>
          </a:xfrm>
          <a:prstGeom prst="line">
            <a:avLst/>
          </a:prstGeom>
          <a:noFill/>
          <a:ln w="31750">
            <a:solidFill>
              <a:srgbClr val="F0A332"/>
            </a:solidFill>
            <a:prstDash val="solid"/>
            <a:headEnd type="triangle"/>
            <a:tailEnd type="triangle"/>
          </a:ln>
        </p:spPr>
        <p:txBody>
          <a:bodyPr/>
          <a:lstStyle/>
          <a:p>
            <a:endParaRPr lang="en-US"/>
          </a:p>
        </p:txBody>
      </p:sp>
      <p:sp>
        <p:nvSpPr>
          <p:cNvPr id="27" name="Text 24"/>
          <p:cNvSpPr txBox="1"/>
          <p:nvPr/>
        </p:nvSpPr>
        <p:spPr>
          <a:xfrm>
            <a:off x="4526280" y="1645920"/>
            <a:ext cx="3108960" cy="237744"/>
          </a:xfrm>
          <a:prstGeom prst="rect">
            <a:avLst/>
          </a:prstGeom>
          <a:noFill/>
          <a:ln/>
        </p:spPr>
        <p:txBody>
          <a:bodyPr wrap="square" lIns="0" tIns="0" rIns="0" bIns="0" rtlCol="0" anchor="ctr"/>
          <a:lstStyle/>
          <a:p>
            <a:pPr marL="0" indent="0" algn="ctr">
              <a:buNone/>
            </a:pPr>
            <a:r>
              <a:rPr lang="en-US" sz="1000" b="1" dirty="0">
                <a:solidFill>
                  <a:srgbClr val="1F2933"/>
                </a:solidFill>
              </a:rPr>
              <a:t>End-to-end transport connection (TCP)</a:t>
            </a:r>
            <a:endParaRPr lang="en-US" sz="1000" dirty="0"/>
          </a:p>
        </p:txBody>
      </p:sp>
      <p:sp>
        <p:nvSpPr>
          <p:cNvPr id="28" name="Shape 25"/>
          <p:cNvSpPr/>
          <p:nvPr/>
        </p:nvSpPr>
        <p:spPr>
          <a:xfrm>
            <a:off x="1188720" y="4023360"/>
            <a:ext cx="3291840" cy="0"/>
          </a:xfrm>
          <a:prstGeom prst="line">
            <a:avLst/>
          </a:prstGeom>
          <a:noFill/>
          <a:ln w="50800">
            <a:solidFill>
              <a:srgbClr val="0B3C5D"/>
            </a:solidFill>
            <a:prstDash val="solid"/>
          </a:ln>
        </p:spPr>
        <p:txBody>
          <a:bodyPr/>
          <a:lstStyle/>
          <a:p>
            <a:endParaRPr lang="en-US"/>
          </a:p>
        </p:txBody>
      </p:sp>
      <p:sp>
        <p:nvSpPr>
          <p:cNvPr id="29" name="Shape 26"/>
          <p:cNvSpPr/>
          <p:nvPr/>
        </p:nvSpPr>
        <p:spPr>
          <a:xfrm>
            <a:off x="4846320" y="4023360"/>
            <a:ext cx="2468880" cy="0"/>
          </a:xfrm>
          <a:prstGeom prst="line">
            <a:avLst/>
          </a:prstGeom>
          <a:noFill/>
          <a:ln w="50800">
            <a:solidFill>
              <a:srgbClr val="0B3C5D"/>
            </a:solidFill>
            <a:prstDash val="solid"/>
          </a:ln>
        </p:spPr>
        <p:txBody>
          <a:bodyPr/>
          <a:lstStyle/>
          <a:p>
            <a:endParaRPr lang="en-US"/>
          </a:p>
        </p:txBody>
      </p:sp>
      <p:sp>
        <p:nvSpPr>
          <p:cNvPr id="30" name="Shape 27"/>
          <p:cNvSpPr/>
          <p:nvPr/>
        </p:nvSpPr>
        <p:spPr>
          <a:xfrm>
            <a:off x="7680960" y="4023360"/>
            <a:ext cx="3291840" cy="0"/>
          </a:xfrm>
          <a:prstGeom prst="line">
            <a:avLst/>
          </a:prstGeom>
          <a:noFill/>
          <a:ln w="50800">
            <a:solidFill>
              <a:srgbClr val="0B3C5D"/>
            </a:solidFill>
            <a:prstDash val="solid"/>
          </a:ln>
        </p:spPr>
        <p:txBody>
          <a:bodyPr/>
          <a:lstStyle/>
          <a:p>
            <a:endParaRPr lang="en-US"/>
          </a:p>
        </p:txBody>
      </p:sp>
      <p:sp>
        <p:nvSpPr>
          <p:cNvPr id="31" name="Shape 28"/>
          <p:cNvSpPr/>
          <p:nvPr/>
        </p:nvSpPr>
        <p:spPr>
          <a:xfrm>
            <a:off x="1645920" y="3657600"/>
            <a:ext cx="0" cy="365760"/>
          </a:xfrm>
          <a:prstGeom prst="line">
            <a:avLst/>
          </a:prstGeom>
          <a:noFill/>
          <a:ln w="19050">
            <a:solidFill>
              <a:srgbClr val="0B3C5D"/>
            </a:solidFill>
            <a:prstDash val="solid"/>
          </a:ln>
        </p:spPr>
        <p:txBody>
          <a:bodyPr/>
          <a:lstStyle/>
          <a:p>
            <a:endParaRPr lang="en-US"/>
          </a:p>
        </p:txBody>
      </p:sp>
      <p:sp>
        <p:nvSpPr>
          <p:cNvPr id="32" name="Shape 29"/>
          <p:cNvSpPr/>
          <p:nvPr/>
        </p:nvSpPr>
        <p:spPr>
          <a:xfrm>
            <a:off x="4114800" y="3657600"/>
            <a:ext cx="0" cy="365760"/>
          </a:xfrm>
          <a:prstGeom prst="line">
            <a:avLst/>
          </a:prstGeom>
          <a:noFill/>
          <a:ln w="19050">
            <a:solidFill>
              <a:srgbClr val="0B3C5D"/>
            </a:solidFill>
            <a:prstDash val="solid"/>
          </a:ln>
        </p:spPr>
        <p:txBody>
          <a:bodyPr/>
          <a:lstStyle/>
          <a:p>
            <a:endParaRPr lang="en-US"/>
          </a:p>
        </p:txBody>
      </p:sp>
      <p:sp>
        <p:nvSpPr>
          <p:cNvPr id="33" name="Shape 30"/>
          <p:cNvSpPr/>
          <p:nvPr/>
        </p:nvSpPr>
        <p:spPr>
          <a:xfrm>
            <a:off x="5120640" y="3657600"/>
            <a:ext cx="0" cy="365760"/>
          </a:xfrm>
          <a:prstGeom prst="line">
            <a:avLst/>
          </a:prstGeom>
          <a:noFill/>
          <a:ln w="19050">
            <a:solidFill>
              <a:srgbClr val="0B3C5D"/>
            </a:solidFill>
            <a:prstDash val="solid"/>
          </a:ln>
        </p:spPr>
        <p:txBody>
          <a:bodyPr/>
          <a:lstStyle/>
          <a:p>
            <a:endParaRPr lang="en-US"/>
          </a:p>
        </p:txBody>
      </p:sp>
      <p:sp>
        <p:nvSpPr>
          <p:cNvPr id="34" name="Shape 31"/>
          <p:cNvSpPr/>
          <p:nvPr/>
        </p:nvSpPr>
        <p:spPr>
          <a:xfrm>
            <a:off x="6949440" y="3657600"/>
            <a:ext cx="0" cy="365760"/>
          </a:xfrm>
          <a:prstGeom prst="line">
            <a:avLst/>
          </a:prstGeom>
          <a:noFill/>
          <a:ln w="19050">
            <a:solidFill>
              <a:srgbClr val="0B3C5D"/>
            </a:solidFill>
            <a:prstDash val="solid"/>
          </a:ln>
        </p:spPr>
        <p:txBody>
          <a:bodyPr/>
          <a:lstStyle/>
          <a:p>
            <a:endParaRPr lang="en-US"/>
          </a:p>
        </p:txBody>
      </p:sp>
      <p:sp>
        <p:nvSpPr>
          <p:cNvPr id="35" name="Shape 32"/>
          <p:cNvSpPr/>
          <p:nvPr/>
        </p:nvSpPr>
        <p:spPr>
          <a:xfrm>
            <a:off x="7955280" y="3657600"/>
            <a:ext cx="0" cy="365760"/>
          </a:xfrm>
          <a:prstGeom prst="line">
            <a:avLst/>
          </a:prstGeom>
          <a:noFill/>
          <a:ln w="19050">
            <a:solidFill>
              <a:srgbClr val="0B3C5D"/>
            </a:solidFill>
            <a:prstDash val="solid"/>
          </a:ln>
        </p:spPr>
        <p:txBody>
          <a:bodyPr/>
          <a:lstStyle/>
          <a:p>
            <a:endParaRPr lang="en-US"/>
          </a:p>
        </p:txBody>
      </p:sp>
      <p:sp>
        <p:nvSpPr>
          <p:cNvPr id="36" name="Shape 33"/>
          <p:cNvSpPr/>
          <p:nvPr/>
        </p:nvSpPr>
        <p:spPr>
          <a:xfrm>
            <a:off x="10515600" y="3657600"/>
            <a:ext cx="0" cy="365760"/>
          </a:xfrm>
          <a:prstGeom prst="line">
            <a:avLst/>
          </a:prstGeom>
          <a:noFill/>
          <a:ln w="19050">
            <a:solidFill>
              <a:srgbClr val="0B3C5D"/>
            </a:solidFill>
            <a:prstDash val="solid"/>
          </a:ln>
        </p:spPr>
        <p:txBody>
          <a:bodyPr/>
          <a:lstStyle/>
          <a:p>
            <a:endParaRPr lang="en-US"/>
          </a:p>
        </p:txBody>
      </p:sp>
      <p:sp>
        <p:nvSpPr>
          <p:cNvPr id="37" name="Text 34"/>
          <p:cNvSpPr txBox="1"/>
          <p:nvPr/>
        </p:nvSpPr>
        <p:spPr>
          <a:xfrm>
            <a:off x="457200" y="4663440"/>
            <a:ext cx="11247120" cy="1645920"/>
          </a:xfrm>
          <a:prstGeom prst="rect">
            <a:avLst/>
          </a:prstGeom>
          <a:noFill/>
          <a:ln/>
        </p:spPr>
        <p:txBody>
          <a:bodyPr wrap="square" lIns="0" tIns="0" rIns="0" bIns="0" rtlCol="0" anchor="t"/>
          <a:lstStyle/>
          <a:p>
            <a:pPr marL="279400" indent="-279400">
              <a:spcAft>
                <a:spcPts val="800"/>
              </a:spcAft>
              <a:buSzPct val="100000"/>
              <a:buChar char="•"/>
            </a:pPr>
            <a:r>
              <a:rPr lang="en-US" sz="1400" b="1" dirty="0">
                <a:solidFill>
                  <a:srgbClr val="1F2933"/>
                </a:solidFill>
              </a:rPr>
              <a:t>End systems</a:t>
            </a:r>
            <a:r>
              <a:rPr lang="en-US" sz="1400" dirty="0">
                <a:solidFill>
                  <a:srgbClr val="1F2933"/>
                </a:solidFill>
              </a:rPr>
              <a:t> (hosts) implement every layer; the transport connection is end to end</a:t>
            </a:r>
            <a:endParaRPr lang="en-US" sz="1400" dirty="0"/>
          </a:p>
          <a:p>
            <a:pPr marL="279400" indent="-279400">
              <a:spcAft>
                <a:spcPts val="800"/>
              </a:spcAft>
              <a:buSzPct val="100000"/>
              <a:buChar char="•"/>
            </a:pPr>
            <a:r>
              <a:rPr lang="en-US" sz="1400" b="1" dirty="0">
                <a:solidFill>
                  <a:srgbClr val="1F2933"/>
                </a:solidFill>
              </a:rPr>
              <a:t>Intermediate systems</a:t>
            </a:r>
            <a:r>
              <a:rPr lang="en-US" sz="1400" dirty="0">
                <a:solidFill>
                  <a:srgbClr val="1F2933"/>
                </a:solidFill>
              </a:rPr>
              <a:t> (routers) implement up to the network layer and treat every packet independently</a:t>
            </a:r>
            <a:endParaRPr lang="en-US" sz="1400" dirty="0"/>
          </a:p>
          <a:p>
            <a:pPr marL="279400" indent="-279400">
              <a:spcAft>
                <a:spcPts val="800"/>
              </a:spcAft>
              <a:buSzPct val="100000"/>
              <a:buChar char="•"/>
            </a:pPr>
            <a:r>
              <a:rPr lang="en-US" sz="1400" dirty="0">
                <a:solidFill>
                  <a:srgbClr val="1F2933"/>
                </a:solidFill>
              </a:rPr>
              <a:t>Reliability, ordering and flow control belong to TCP at the endpoints; the router may drop packets</a:t>
            </a:r>
            <a:endParaRPr lang="en-US" sz="14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Data flow inside a router</a:t>
            </a:r>
            <a:endParaRPr lang="en-US" sz="3000" dirty="0"/>
          </a:p>
        </p:txBody>
      </p:sp>
      <p:sp>
        <p:nvSpPr>
          <p:cNvPr id="4" name="Shape 1"/>
          <p:cNvSpPr/>
          <p:nvPr/>
        </p:nvSpPr>
        <p:spPr>
          <a:xfrm>
            <a:off x="548640" y="1280160"/>
            <a:ext cx="11064240" cy="1417320"/>
          </a:xfrm>
          <a:prstGeom prst="roundRect">
            <a:avLst>
              <a:gd name="adj" fmla="val 7742"/>
            </a:avLst>
          </a:prstGeom>
          <a:solidFill>
            <a:srgbClr val="FFF4E0"/>
          </a:solidFill>
          <a:ln w="9525">
            <a:solidFill>
              <a:srgbClr val="EEF3F7"/>
            </a:solidFill>
            <a:prstDash val="solid"/>
          </a:ln>
        </p:spPr>
        <p:txBody>
          <a:bodyPr/>
          <a:lstStyle/>
          <a:p>
            <a:endParaRPr lang="en-US"/>
          </a:p>
        </p:txBody>
      </p:sp>
      <p:sp>
        <p:nvSpPr>
          <p:cNvPr id="5" name="Text 2"/>
          <p:cNvSpPr txBox="1"/>
          <p:nvPr/>
        </p:nvSpPr>
        <p:spPr>
          <a:xfrm>
            <a:off x="749808" y="1444752"/>
            <a:ext cx="10661904" cy="365760"/>
          </a:xfrm>
          <a:prstGeom prst="rect">
            <a:avLst/>
          </a:prstGeom>
          <a:noFill/>
          <a:ln/>
        </p:spPr>
        <p:txBody>
          <a:bodyPr wrap="square" lIns="0" tIns="0" rIns="0" bIns="0" rtlCol="0" anchor="t"/>
          <a:lstStyle/>
          <a:p>
            <a:pPr marL="0" indent="0">
              <a:buNone/>
            </a:pPr>
            <a:r>
              <a:rPr lang="en-US" sz="1500" b="1" dirty="0">
                <a:solidFill>
                  <a:srgbClr val="0B3C5D"/>
                </a:solidFill>
              </a:rPr>
              <a:t>Control plane (CPU, software)</a:t>
            </a:r>
            <a:endParaRPr lang="en-US" sz="1500" dirty="0"/>
          </a:p>
        </p:txBody>
      </p:sp>
      <p:sp>
        <p:nvSpPr>
          <p:cNvPr id="6" name="Text 3"/>
          <p:cNvSpPr txBox="1"/>
          <p:nvPr/>
        </p:nvSpPr>
        <p:spPr>
          <a:xfrm>
            <a:off x="749808" y="1856232"/>
            <a:ext cx="10661904" cy="704088"/>
          </a:xfrm>
          <a:prstGeom prst="rect">
            <a:avLst/>
          </a:prstGeom>
          <a:noFill/>
          <a:ln/>
        </p:spPr>
        <p:txBody>
          <a:bodyPr wrap="square" lIns="0" tIns="0" rIns="0" bIns="0" rtlCol="0" anchor="t"/>
          <a:lstStyle/>
          <a:p>
            <a:pPr marL="0" indent="0">
              <a:buNone/>
            </a:pPr>
            <a:endParaRPr lang="en-US" sz="1200" dirty="0"/>
          </a:p>
        </p:txBody>
      </p:sp>
      <p:sp>
        <p:nvSpPr>
          <p:cNvPr id="7" name="Text 4"/>
          <p:cNvSpPr txBox="1"/>
          <p:nvPr/>
        </p:nvSpPr>
        <p:spPr>
          <a:xfrm>
            <a:off x="822960" y="1783080"/>
            <a:ext cx="2377440" cy="685800"/>
          </a:xfrm>
          <a:prstGeom prst="rect">
            <a:avLst/>
          </a:prstGeom>
          <a:solidFill>
            <a:srgbClr val="FFFFFF"/>
          </a:solidFill>
          <a:ln w="9525">
            <a:solidFill>
              <a:srgbClr val="C9D3DC"/>
            </a:solidFill>
          </a:ln>
        </p:spPr>
        <p:txBody>
          <a:bodyPr wrap="square" lIns="0" tIns="0" rIns="0" bIns="0" rtlCol="0" anchor="ctr"/>
          <a:lstStyle/>
          <a:p>
            <a:pPr marL="0" indent="0" algn="ctr">
              <a:buNone/>
            </a:pPr>
            <a:r>
              <a:rPr lang="en-US" sz="1100" dirty="0">
                <a:solidFill>
                  <a:srgbClr val="1F2933"/>
                </a:solidFill>
              </a:rPr>
              <a:t>Routing protocols</a:t>
            </a:r>
            <a:endParaRPr lang="en-US" sz="1100" dirty="0"/>
          </a:p>
          <a:p>
            <a:pPr marL="0" indent="0" algn="ctr">
              <a:buNone/>
            </a:pPr>
            <a:r>
              <a:rPr lang="en-US" sz="1100" dirty="0">
                <a:solidFill>
                  <a:srgbClr val="1F2933"/>
                </a:solidFill>
              </a:rPr>
              <a:t>(OSPF, BGP, ...)</a:t>
            </a:r>
            <a:endParaRPr lang="en-US" sz="1100" dirty="0"/>
          </a:p>
        </p:txBody>
      </p:sp>
      <p:sp>
        <p:nvSpPr>
          <p:cNvPr id="8" name="Text 5"/>
          <p:cNvSpPr txBox="1"/>
          <p:nvPr/>
        </p:nvSpPr>
        <p:spPr>
          <a:xfrm>
            <a:off x="3566160" y="1783080"/>
            <a:ext cx="2377440" cy="685800"/>
          </a:xfrm>
          <a:prstGeom prst="rect">
            <a:avLst/>
          </a:prstGeom>
          <a:solidFill>
            <a:srgbClr val="FFFFFF"/>
          </a:solidFill>
          <a:ln w="9525">
            <a:solidFill>
              <a:srgbClr val="C9D3DC"/>
            </a:solidFill>
          </a:ln>
        </p:spPr>
        <p:txBody>
          <a:bodyPr wrap="square" lIns="0" tIns="0" rIns="0" bIns="0" rtlCol="0" anchor="ctr"/>
          <a:lstStyle/>
          <a:p>
            <a:pPr marL="0" indent="0" algn="ctr">
              <a:buNone/>
            </a:pPr>
            <a:r>
              <a:rPr lang="en-US" sz="1100" dirty="0">
                <a:solidFill>
                  <a:srgbClr val="1F2933"/>
                </a:solidFill>
              </a:rPr>
              <a:t>RIB: routing table</a:t>
            </a:r>
            <a:endParaRPr lang="en-US" sz="1100" dirty="0"/>
          </a:p>
          <a:p>
            <a:pPr marL="0" indent="0" algn="ctr">
              <a:buNone/>
            </a:pPr>
            <a:r>
              <a:rPr lang="en-US" sz="1100" dirty="0">
                <a:solidFill>
                  <a:srgbClr val="1F2933"/>
                </a:solidFill>
              </a:rPr>
              <a:t>(every learned route)</a:t>
            </a:r>
            <a:endParaRPr lang="en-US" sz="1100" dirty="0"/>
          </a:p>
        </p:txBody>
      </p:sp>
      <p:sp>
        <p:nvSpPr>
          <p:cNvPr id="9" name="Text 6"/>
          <p:cNvSpPr txBox="1"/>
          <p:nvPr/>
        </p:nvSpPr>
        <p:spPr>
          <a:xfrm>
            <a:off x="6309360" y="1783080"/>
            <a:ext cx="2377440" cy="685800"/>
          </a:xfrm>
          <a:prstGeom prst="rect">
            <a:avLst/>
          </a:prstGeom>
          <a:solidFill>
            <a:srgbClr val="FFFFFF"/>
          </a:solidFill>
          <a:ln w="9525">
            <a:solidFill>
              <a:srgbClr val="C9D3DC"/>
            </a:solidFill>
          </a:ln>
        </p:spPr>
        <p:txBody>
          <a:bodyPr wrap="square" lIns="0" tIns="0" rIns="0" bIns="0" rtlCol="0" anchor="ctr"/>
          <a:lstStyle/>
          <a:p>
            <a:pPr marL="0" indent="0" algn="ctr">
              <a:buNone/>
            </a:pPr>
            <a:r>
              <a:rPr lang="en-US" sz="1100" dirty="0">
                <a:solidFill>
                  <a:srgbClr val="1F2933"/>
                </a:solidFill>
              </a:rPr>
              <a:t>ARP / ND</a:t>
            </a:r>
            <a:endParaRPr lang="en-US" sz="1100" dirty="0"/>
          </a:p>
          <a:p>
            <a:pPr marL="0" indent="0" algn="ctr">
              <a:buNone/>
            </a:pPr>
            <a:r>
              <a:rPr lang="en-US" sz="1100" dirty="0">
                <a:solidFill>
                  <a:srgbClr val="1F2933"/>
                </a:solidFill>
              </a:rPr>
              <a:t>(neighbor resolution)</a:t>
            </a:r>
            <a:endParaRPr lang="en-US" sz="1100" dirty="0"/>
          </a:p>
        </p:txBody>
      </p:sp>
      <p:sp>
        <p:nvSpPr>
          <p:cNvPr id="10" name="Text 7"/>
          <p:cNvSpPr txBox="1"/>
          <p:nvPr/>
        </p:nvSpPr>
        <p:spPr>
          <a:xfrm>
            <a:off x="9052560" y="1783080"/>
            <a:ext cx="2286000" cy="685800"/>
          </a:xfrm>
          <a:prstGeom prst="rect">
            <a:avLst/>
          </a:prstGeom>
          <a:solidFill>
            <a:srgbClr val="FFFFFF"/>
          </a:solidFill>
          <a:ln w="9525">
            <a:solidFill>
              <a:srgbClr val="C9D3DC"/>
            </a:solidFill>
          </a:ln>
        </p:spPr>
        <p:txBody>
          <a:bodyPr wrap="square" lIns="0" tIns="0" rIns="0" bIns="0" rtlCol="0" anchor="ctr"/>
          <a:lstStyle/>
          <a:p>
            <a:pPr marL="0" indent="0" algn="ctr">
              <a:buNone/>
            </a:pPr>
            <a:r>
              <a:rPr lang="en-US" sz="1100" dirty="0">
                <a:solidFill>
                  <a:srgbClr val="1F2933"/>
                </a:solidFill>
              </a:rPr>
              <a:t>Management, ACLs,</a:t>
            </a:r>
            <a:endParaRPr lang="en-US" sz="1100" dirty="0"/>
          </a:p>
          <a:p>
            <a:pPr marL="0" indent="0" algn="ctr">
              <a:buNone/>
            </a:pPr>
            <a:r>
              <a:rPr lang="en-US" sz="1100" dirty="0">
                <a:solidFill>
                  <a:srgbClr val="1F2933"/>
                </a:solidFill>
              </a:rPr>
              <a:t>policies</a:t>
            </a:r>
            <a:endParaRPr lang="en-US" sz="1100" dirty="0"/>
          </a:p>
        </p:txBody>
      </p:sp>
      <p:sp>
        <p:nvSpPr>
          <p:cNvPr id="11" name="Shape 8"/>
          <p:cNvSpPr/>
          <p:nvPr/>
        </p:nvSpPr>
        <p:spPr>
          <a:xfrm>
            <a:off x="3200400" y="2121408"/>
            <a:ext cx="365760" cy="0"/>
          </a:xfrm>
          <a:prstGeom prst="line">
            <a:avLst/>
          </a:prstGeom>
          <a:noFill/>
          <a:ln w="22225">
            <a:solidFill>
              <a:srgbClr val="6B7B8C"/>
            </a:solidFill>
            <a:prstDash val="solid"/>
            <a:tailEnd type="triangle"/>
          </a:ln>
        </p:spPr>
        <p:txBody>
          <a:bodyPr/>
          <a:lstStyle/>
          <a:p>
            <a:endParaRPr lang="en-US"/>
          </a:p>
        </p:txBody>
      </p:sp>
      <p:sp>
        <p:nvSpPr>
          <p:cNvPr id="12" name="Shape 9"/>
          <p:cNvSpPr/>
          <p:nvPr/>
        </p:nvSpPr>
        <p:spPr>
          <a:xfrm>
            <a:off x="4754880" y="2468880"/>
            <a:ext cx="0" cy="731520"/>
          </a:xfrm>
          <a:prstGeom prst="line">
            <a:avLst/>
          </a:prstGeom>
          <a:noFill/>
          <a:ln w="31750">
            <a:solidFill>
              <a:srgbClr val="F0A332"/>
            </a:solidFill>
            <a:prstDash val="solid"/>
            <a:tailEnd type="triangle"/>
          </a:ln>
        </p:spPr>
        <p:txBody>
          <a:bodyPr/>
          <a:lstStyle/>
          <a:p>
            <a:endParaRPr lang="en-US"/>
          </a:p>
        </p:txBody>
      </p:sp>
      <p:sp>
        <p:nvSpPr>
          <p:cNvPr id="13" name="Text 10"/>
          <p:cNvSpPr txBox="1"/>
          <p:nvPr/>
        </p:nvSpPr>
        <p:spPr>
          <a:xfrm>
            <a:off x="3931920" y="301752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programs</a:t>
            </a:r>
            <a:endParaRPr lang="en-US" sz="1000" dirty="0"/>
          </a:p>
        </p:txBody>
      </p:sp>
      <p:sp>
        <p:nvSpPr>
          <p:cNvPr id="14" name="Shape 11"/>
          <p:cNvSpPr/>
          <p:nvPr/>
        </p:nvSpPr>
        <p:spPr>
          <a:xfrm>
            <a:off x="7498080" y="2468880"/>
            <a:ext cx="0" cy="731520"/>
          </a:xfrm>
          <a:prstGeom prst="line">
            <a:avLst/>
          </a:prstGeom>
          <a:noFill/>
          <a:ln w="31750">
            <a:solidFill>
              <a:srgbClr val="F0A332"/>
            </a:solidFill>
            <a:prstDash val="solid"/>
            <a:tailEnd type="triangle"/>
          </a:ln>
        </p:spPr>
        <p:txBody>
          <a:bodyPr/>
          <a:lstStyle/>
          <a:p>
            <a:endParaRPr lang="en-US"/>
          </a:p>
        </p:txBody>
      </p:sp>
      <p:sp>
        <p:nvSpPr>
          <p:cNvPr id="15" name="Shape 12"/>
          <p:cNvSpPr/>
          <p:nvPr/>
        </p:nvSpPr>
        <p:spPr>
          <a:xfrm>
            <a:off x="548640" y="3200400"/>
            <a:ext cx="1106424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6" name="Text 13"/>
          <p:cNvSpPr txBox="1"/>
          <p:nvPr/>
        </p:nvSpPr>
        <p:spPr>
          <a:xfrm>
            <a:off x="749808" y="3364992"/>
            <a:ext cx="10661904" cy="365760"/>
          </a:xfrm>
          <a:prstGeom prst="rect">
            <a:avLst/>
          </a:prstGeom>
          <a:noFill/>
          <a:ln/>
        </p:spPr>
        <p:txBody>
          <a:bodyPr wrap="square" lIns="0" tIns="0" rIns="0" bIns="0" rtlCol="0" anchor="t"/>
          <a:lstStyle/>
          <a:p>
            <a:pPr marL="0" indent="0">
              <a:buNone/>
            </a:pPr>
            <a:r>
              <a:rPr lang="en-US" sz="1500" b="1" dirty="0">
                <a:solidFill>
                  <a:srgbClr val="0B3C5D"/>
                </a:solidFill>
              </a:rPr>
              <a:t>Data plane (ASIC or software forwarding)</a:t>
            </a:r>
            <a:endParaRPr lang="en-US" sz="1500" dirty="0"/>
          </a:p>
        </p:txBody>
      </p:sp>
      <p:sp>
        <p:nvSpPr>
          <p:cNvPr id="17" name="Text 14"/>
          <p:cNvSpPr txBox="1"/>
          <p:nvPr/>
        </p:nvSpPr>
        <p:spPr>
          <a:xfrm>
            <a:off x="749808" y="3776472"/>
            <a:ext cx="10661904" cy="1664208"/>
          </a:xfrm>
          <a:prstGeom prst="rect">
            <a:avLst/>
          </a:prstGeom>
          <a:noFill/>
          <a:ln/>
        </p:spPr>
        <p:txBody>
          <a:bodyPr wrap="square" lIns="0" tIns="0" rIns="0" bIns="0" rtlCol="0" anchor="t"/>
          <a:lstStyle/>
          <a:p>
            <a:pPr marL="0" indent="0">
              <a:buNone/>
            </a:pPr>
            <a:endParaRPr lang="en-US" sz="1200" dirty="0"/>
          </a:p>
        </p:txBody>
      </p:sp>
      <p:sp>
        <p:nvSpPr>
          <p:cNvPr id="18" name="Text 15"/>
          <p:cNvSpPr txBox="1"/>
          <p:nvPr/>
        </p:nvSpPr>
        <p:spPr>
          <a:xfrm>
            <a:off x="822960" y="3749040"/>
            <a:ext cx="1463040" cy="1188720"/>
          </a:xfrm>
          <a:prstGeom prst="rect">
            <a:avLst/>
          </a:prstGeom>
          <a:solidFill>
            <a:srgbClr val="FFFFFF"/>
          </a:solidFill>
          <a:ln w="9525">
            <a:solidFill>
              <a:srgbClr val="C9D3DC"/>
            </a:solidFill>
          </a:ln>
        </p:spPr>
        <p:txBody>
          <a:bodyPr wrap="square" lIns="0" tIns="0" rIns="0" bIns="0" rtlCol="0" anchor="ctr"/>
          <a:lstStyle/>
          <a:p>
            <a:pPr marL="0" indent="0" algn="ctr">
              <a:buNone/>
            </a:pPr>
            <a:r>
              <a:rPr lang="en-US" sz="1100" dirty="0">
                <a:solidFill>
                  <a:srgbClr val="1F2933"/>
                </a:solidFill>
              </a:rPr>
              <a:t>Ingress</a:t>
            </a:r>
            <a:endParaRPr lang="en-US" sz="1100" dirty="0"/>
          </a:p>
          <a:p>
            <a:pPr marL="0" indent="0" algn="ctr">
              <a:buNone/>
            </a:pPr>
            <a:r>
              <a:rPr lang="en-US" sz="1100" dirty="0">
                <a:solidFill>
                  <a:srgbClr val="1F2933"/>
                </a:solidFill>
              </a:rPr>
              <a:t>interface</a:t>
            </a:r>
            <a:endParaRPr lang="en-US" sz="1100" dirty="0"/>
          </a:p>
          <a:p>
            <a:pPr marL="0" indent="0" algn="ctr">
              <a:buNone/>
            </a:pPr>
            <a:r>
              <a:rPr lang="en-US" sz="1100" dirty="0">
                <a:solidFill>
                  <a:srgbClr val="1F2933"/>
                </a:solidFill>
              </a:rPr>
              <a:t>(buffer)</a:t>
            </a:r>
            <a:endParaRPr lang="en-US" sz="1100" dirty="0"/>
          </a:p>
        </p:txBody>
      </p:sp>
      <p:sp>
        <p:nvSpPr>
          <p:cNvPr id="19" name="Text 16"/>
          <p:cNvSpPr txBox="1"/>
          <p:nvPr/>
        </p:nvSpPr>
        <p:spPr>
          <a:xfrm>
            <a:off x="2560320" y="3749040"/>
            <a:ext cx="1737360" cy="1188720"/>
          </a:xfrm>
          <a:prstGeom prst="rect">
            <a:avLst/>
          </a:prstGeom>
          <a:solidFill>
            <a:srgbClr val="FFFFFF"/>
          </a:solidFill>
          <a:ln w="9525">
            <a:solidFill>
              <a:srgbClr val="C9D3DC"/>
            </a:solidFill>
          </a:ln>
        </p:spPr>
        <p:txBody>
          <a:bodyPr wrap="square" lIns="0" tIns="0" rIns="0" bIns="0" rtlCol="0" anchor="ctr"/>
          <a:lstStyle/>
          <a:p>
            <a:pPr marL="0" indent="0" algn="ctr">
              <a:buNone/>
            </a:pPr>
            <a:r>
              <a:rPr lang="en-US" sz="1100" dirty="0">
                <a:solidFill>
                  <a:srgbClr val="1F2933"/>
                </a:solidFill>
              </a:rPr>
              <a:t>Strip data-link</a:t>
            </a:r>
            <a:endParaRPr lang="en-US" sz="1100" dirty="0"/>
          </a:p>
          <a:p>
            <a:pPr marL="0" indent="0" algn="ctr">
              <a:buNone/>
            </a:pPr>
            <a:r>
              <a:rPr lang="en-US" sz="1100" dirty="0">
                <a:solidFill>
                  <a:srgbClr val="1F2933"/>
                </a:solidFill>
              </a:rPr>
              <a:t>header; validate</a:t>
            </a:r>
            <a:endParaRPr lang="en-US" sz="1100" dirty="0"/>
          </a:p>
          <a:p>
            <a:pPr marL="0" indent="0" algn="ctr">
              <a:buNone/>
            </a:pPr>
            <a:r>
              <a:rPr lang="en-US" sz="1100" dirty="0">
                <a:solidFill>
                  <a:srgbClr val="1F2933"/>
                </a:solidFill>
              </a:rPr>
              <a:t>IP, checksum, TTL</a:t>
            </a:r>
            <a:endParaRPr lang="en-US" sz="1100" dirty="0"/>
          </a:p>
        </p:txBody>
      </p:sp>
      <p:sp>
        <p:nvSpPr>
          <p:cNvPr id="20" name="Text 17"/>
          <p:cNvSpPr txBox="1"/>
          <p:nvPr/>
        </p:nvSpPr>
        <p:spPr>
          <a:xfrm>
            <a:off x="4572000" y="3749040"/>
            <a:ext cx="1828800" cy="1188720"/>
          </a:xfrm>
          <a:prstGeom prst="rect">
            <a:avLst/>
          </a:prstGeom>
          <a:solidFill>
            <a:srgbClr val="8ECAE6"/>
          </a:solidFill>
          <a:ln w="9525">
            <a:solidFill>
              <a:srgbClr val="8ECAE6"/>
            </a:solidFill>
          </a:ln>
        </p:spPr>
        <p:txBody>
          <a:bodyPr wrap="square" lIns="0" tIns="0" rIns="0" bIns="0" rtlCol="0" anchor="ctr"/>
          <a:lstStyle/>
          <a:p>
            <a:pPr marL="0" indent="0" algn="ctr">
              <a:buNone/>
            </a:pPr>
            <a:r>
              <a:rPr lang="en-US" sz="1100" b="1" dirty="0">
                <a:solidFill>
                  <a:srgbClr val="1F2933"/>
                </a:solidFill>
              </a:rPr>
              <a:t>FIB: longest</a:t>
            </a:r>
            <a:endParaRPr lang="en-US" sz="1100" dirty="0"/>
          </a:p>
          <a:p>
            <a:pPr marL="0" indent="0" algn="ctr">
              <a:buNone/>
            </a:pPr>
            <a:r>
              <a:rPr lang="en-US" sz="1100" b="1" dirty="0">
                <a:solidFill>
                  <a:srgbClr val="1F2933"/>
                </a:solidFill>
              </a:rPr>
              <a:t>prefix match</a:t>
            </a:r>
            <a:endParaRPr lang="en-US" sz="1100" dirty="0"/>
          </a:p>
          <a:p>
            <a:pPr marL="0" indent="0" algn="ctr">
              <a:buNone/>
            </a:pPr>
            <a:r>
              <a:rPr lang="en-US" sz="1100" b="1" dirty="0">
                <a:solidFill>
                  <a:srgbClr val="1F2933"/>
                </a:solidFill>
              </a:rPr>
              <a:t>lookup</a:t>
            </a:r>
            <a:endParaRPr lang="en-US" sz="1100" dirty="0"/>
          </a:p>
        </p:txBody>
      </p:sp>
      <p:sp>
        <p:nvSpPr>
          <p:cNvPr id="21" name="Text 18"/>
          <p:cNvSpPr txBox="1"/>
          <p:nvPr/>
        </p:nvSpPr>
        <p:spPr>
          <a:xfrm>
            <a:off x="6675120" y="3749040"/>
            <a:ext cx="1828800" cy="1188720"/>
          </a:xfrm>
          <a:prstGeom prst="rect">
            <a:avLst/>
          </a:prstGeom>
          <a:solidFill>
            <a:srgbClr val="FFFFFF"/>
          </a:solidFill>
          <a:ln w="9525">
            <a:solidFill>
              <a:srgbClr val="C9D3DC"/>
            </a:solidFill>
          </a:ln>
        </p:spPr>
        <p:txBody>
          <a:bodyPr wrap="square" lIns="0" tIns="0" rIns="0" bIns="0" rtlCol="0" anchor="ctr"/>
          <a:lstStyle/>
          <a:p>
            <a:pPr marL="0" indent="0" algn="ctr">
              <a:buNone/>
            </a:pPr>
            <a:r>
              <a:rPr lang="en-US" sz="1100" dirty="0">
                <a:solidFill>
                  <a:srgbClr val="1F2933"/>
                </a:solidFill>
              </a:rPr>
              <a:t>Adjacency:</a:t>
            </a:r>
            <a:endParaRPr lang="en-US" sz="1100" dirty="0"/>
          </a:p>
          <a:p>
            <a:pPr marL="0" indent="0" algn="ctr">
              <a:buNone/>
            </a:pPr>
            <a:r>
              <a:rPr lang="en-US" sz="1100" dirty="0">
                <a:solidFill>
                  <a:srgbClr val="1F2933"/>
                </a:solidFill>
              </a:rPr>
              <a:t>new data-link</a:t>
            </a:r>
            <a:endParaRPr lang="en-US" sz="1100" dirty="0"/>
          </a:p>
          <a:p>
            <a:pPr marL="0" indent="0" algn="ctr">
              <a:buNone/>
            </a:pPr>
            <a:r>
              <a:rPr lang="en-US" sz="1100" dirty="0">
                <a:solidFill>
                  <a:srgbClr val="1F2933"/>
                </a:solidFill>
              </a:rPr>
              <a:t>header; TTL-1</a:t>
            </a:r>
            <a:endParaRPr lang="en-US" sz="1100" dirty="0"/>
          </a:p>
        </p:txBody>
      </p:sp>
      <p:sp>
        <p:nvSpPr>
          <p:cNvPr id="22" name="Text 19"/>
          <p:cNvSpPr txBox="1"/>
          <p:nvPr/>
        </p:nvSpPr>
        <p:spPr>
          <a:xfrm>
            <a:off x="8778240" y="3749040"/>
            <a:ext cx="1371600" cy="1188720"/>
          </a:xfrm>
          <a:prstGeom prst="rect">
            <a:avLst/>
          </a:prstGeom>
          <a:solidFill>
            <a:srgbClr val="FFFFFF"/>
          </a:solidFill>
          <a:ln w="9525">
            <a:solidFill>
              <a:srgbClr val="C9D3DC"/>
            </a:solidFill>
          </a:ln>
        </p:spPr>
        <p:txBody>
          <a:bodyPr wrap="square" lIns="0" tIns="0" rIns="0" bIns="0" rtlCol="0" anchor="ctr"/>
          <a:lstStyle/>
          <a:p>
            <a:pPr marL="0" indent="0" algn="ctr">
              <a:buNone/>
            </a:pPr>
            <a:r>
              <a:rPr lang="en-US" sz="1100" dirty="0">
                <a:solidFill>
                  <a:srgbClr val="1F2933"/>
                </a:solidFill>
              </a:rPr>
              <a:t>Egress queues</a:t>
            </a:r>
            <a:endParaRPr lang="en-US" sz="1100" dirty="0"/>
          </a:p>
          <a:p>
            <a:pPr marL="0" indent="0" algn="ctr">
              <a:buNone/>
            </a:pPr>
            <a:r>
              <a:rPr lang="en-US" sz="1100" dirty="0">
                <a:solidFill>
                  <a:srgbClr val="1F2933"/>
                </a:solidFill>
              </a:rPr>
              <a:t>(QoS)</a:t>
            </a:r>
            <a:endParaRPr lang="en-US" sz="1100" dirty="0"/>
          </a:p>
        </p:txBody>
      </p:sp>
      <p:sp>
        <p:nvSpPr>
          <p:cNvPr id="23" name="Text 20"/>
          <p:cNvSpPr txBox="1"/>
          <p:nvPr/>
        </p:nvSpPr>
        <p:spPr>
          <a:xfrm>
            <a:off x="10332720" y="3749040"/>
            <a:ext cx="1097280" cy="1188720"/>
          </a:xfrm>
          <a:prstGeom prst="rect">
            <a:avLst/>
          </a:prstGeom>
          <a:solidFill>
            <a:srgbClr val="FFFFFF"/>
          </a:solidFill>
          <a:ln w="9525">
            <a:solidFill>
              <a:srgbClr val="C9D3DC"/>
            </a:solidFill>
          </a:ln>
        </p:spPr>
        <p:txBody>
          <a:bodyPr wrap="square" lIns="0" tIns="0" rIns="0" bIns="0" rtlCol="0" anchor="ctr"/>
          <a:lstStyle/>
          <a:p>
            <a:pPr marL="0" indent="0" algn="ctr">
              <a:buNone/>
            </a:pPr>
            <a:r>
              <a:rPr lang="en-US" sz="1100" dirty="0">
                <a:solidFill>
                  <a:srgbClr val="1F2933"/>
                </a:solidFill>
              </a:rPr>
              <a:t>Egress</a:t>
            </a:r>
            <a:endParaRPr lang="en-US" sz="1100" dirty="0"/>
          </a:p>
          <a:p>
            <a:pPr marL="0" indent="0" algn="ctr">
              <a:buNone/>
            </a:pPr>
            <a:r>
              <a:rPr lang="en-US" sz="1100" dirty="0">
                <a:solidFill>
                  <a:srgbClr val="1F2933"/>
                </a:solidFill>
              </a:rPr>
              <a:t>interface</a:t>
            </a:r>
            <a:endParaRPr lang="en-US" sz="1100" dirty="0"/>
          </a:p>
        </p:txBody>
      </p:sp>
      <p:sp>
        <p:nvSpPr>
          <p:cNvPr id="24" name="Shape 21"/>
          <p:cNvSpPr/>
          <p:nvPr/>
        </p:nvSpPr>
        <p:spPr>
          <a:xfrm>
            <a:off x="2286000" y="4343400"/>
            <a:ext cx="274320" cy="0"/>
          </a:xfrm>
          <a:prstGeom prst="line">
            <a:avLst/>
          </a:prstGeom>
          <a:noFill/>
          <a:ln w="25400">
            <a:solidFill>
              <a:srgbClr val="0B3C5D"/>
            </a:solidFill>
            <a:prstDash val="solid"/>
            <a:tailEnd type="triangle"/>
          </a:ln>
        </p:spPr>
        <p:txBody>
          <a:bodyPr/>
          <a:lstStyle/>
          <a:p>
            <a:endParaRPr lang="en-US"/>
          </a:p>
        </p:txBody>
      </p:sp>
      <p:sp>
        <p:nvSpPr>
          <p:cNvPr id="25" name="Shape 22"/>
          <p:cNvSpPr/>
          <p:nvPr/>
        </p:nvSpPr>
        <p:spPr>
          <a:xfrm>
            <a:off x="4297680" y="4343400"/>
            <a:ext cx="274320" cy="0"/>
          </a:xfrm>
          <a:prstGeom prst="line">
            <a:avLst/>
          </a:prstGeom>
          <a:noFill/>
          <a:ln w="25400">
            <a:solidFill>
              <a:srgbClr val="0B3C5D"/>
            </a:solidFill>
            <a:prstDash val="solid"/>
            <a:tailEnd type="triangle"/>
          </a:ln>
        </p:spPr>
        <p:txBody>
          <a:bodyPr/>
          <a:lstStyle/>
          <a:p>
            <a:endParaRPr lang="en-US"/>
          </a:p>
        </p:txBody>
      </p:sp>
      <p:sp>
        <p:nvSpPr>
          <p:cNvPr id="26" name="Shape 23"/>
          <p:cNvSpPr/>
          <p:nvPr/>
        </p:nvSpPr>
        <p:spPr>
          <a:xfrm>
            <a:off x="6400800" y="4343400"/>
            <a:ext cx="274320" cy="0"/>
          </a:xfrm>
          <a:prstGeom prst="line">
            <a:avLst/>
          </a:prstGeom>
          <a:noFill/>
          <a:ln w="25400">
            <a:solidFill>
              <a:srgbClr val="0B3C5D"/>
            </a:solidFill>
            <a:prstDash val="solid"/>
            <a:tailEnd type="triangle"/>
          </a:ln>
        </p:spPr>
        <p:txBody>
          <a:bodyPr/>
          <a:lstStyle/>
          <a:p>
            <a:endParaRPr lang="en-US"/>
          </a:p>
        </p:txBody>
      </p:sp>
      <p:sp>
        <p:nvSpPr>
          <p:cNvPr id="27" name="Shape 24"/>
          <p:cNvSpPr/>
          <p:nvPr/>
        </p:nvSpPr>
        <p:spPr>
          <a:xfrm>
            <a:off x="8503920" y="4343400"/>
            <a:ext cx="274320" cy="0"/>
          </a:xfrm>
          <a:prstGeom prst="line">
            <a:avLst/>
          </a:prstGeom>
          <a:noFill/>
          <a:ln w="25400">
            <a:solidFill>
              <a:srgbClr val="0B3C5D"/>
            </a:solidFill>
            <a:prstDash val="solid"/>
            <a:tailEnd type="triangle"/>
          </a:ln>
        </p:spPr>
        <p:txBody>
          <a:bodyPr/>
          <a:lstStyle/>
          <a:p>
            <a:endParaRPr lang="en-US"/>
          </a:p>
        </p:txBody>
      </p:sp>
      <p:sp>
        <p:nvSpPr>
          <p:cNvPr id="28" name="Shape 25"/>
          <p:cNvSpPr/>
          <p:nvPr/>
        </p:nvSpPr>
        <p:spPr>
          <a:xfrm>
            <a:off x="10149840" y="4343400"/>
            <a:ext cx="182880" cy="0"/>
          </a:xfrm>
          <a:prstGeom prst="line">
            <a:avLst/>
          </a:prstGeom>
          <a:noFill/>
          <a:ln w="25400">
            <a:solidFill>
              <a:srgbClr val="0B3C5D"/>
            </a:solidFill>
            <a:prstDash val="solid"/>
            <a:tailEnd type="triangle"/>
          </a:ln>
        </p:spPr>
        <p:txBody>
          <a:bodyPr/>
          <a:lstStyle/>
          <a:p>
            <a:endParaRPr lang="en-US"/>
          </a:p>
        </p:txBody>
      </p:sp>
      <p:sp>
        <p:nvSpPr>
          <p:cNvPr id="29" name="Text 26"/>
          <p:cNvSpPr/>
          <p:nvPr/>
        </p:nvSpPr>
        <p:spPr>
          <a:xfrm>
            <a:off x="548640" y="5760720"/>
            <a:ext cx="11064240" cy="502920"/>
          </a:xfrm>
          <a:prstGeom prst="roundRect">
            <a:avLst>
              <a:gd name="adj" fmla="val 18182"/>
            </a:avLst>
          </a:prstGeom>
          <a:solidFill>
            <a:srgbClr val="FFF4E0"/>
          </a:solidFill>
          <a:ln>
            <a:solidFill>
              <a:srgbClr val="FFF4E0"/>
            </a:solidFill>
          </a:ln>
        </p:spPr>
        <p:txBody>
          <a:bodyPr wrap="square" lIns="76200" tIns="152400" rIns="152400" bIns="76200" rtlCol="0" anchor="ctr"/>
          <a:lstStyle/>
          <a:p>
            <a:pPr marL="0" indent="0" algn="l">
              <a:buNone/>
            </a:pPr>
            <a:r>
              <a:rPr lang="en-US" sz="1200" dirty="0">
                <a:solidFill>
                  <a:srgbClr val="1F2933"/>
                </a:solidFill>
              </a:rPr>
              <a:t>RIB (Routing Information Base) = what the router knows; FIB (Forwarding Information Base) = what it uses to forward. Packets addressed to the router itself go up to the control plane.</a:t>
            </a:r>
            <a:endParaRPr lang="en-US" sz="12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Routers: advantages and limitations</a:t>
            </a:r>
            <a:endParaRPr lang="en-US" sz="3000" dirty="0"/>
          </a:p>
        </p:txBody>
      </p:sp>
      <p:sp>
        <p:nvSpPr>
          <p:cNvPr id="4" name="Shape 1"/>
          <p:cNvSpPr/>
          <p:nvPr/>
        </p:nvSpPr>
        <p:spPr>
          <a:xfrm>
            <a:off x="457200" y="1280160"/>
            <a:ext cx="5486400" cy="4937760"/>
          </a:xfrm>
          <a:prstGeom prst="roundRect">
            <a:avLst>
              <a:gd name="adj" fmla="val 2222"/>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2A9D6F"/>
                </a:solidFill>
              </a:rPr>
              <a:t>Advantages</a:t>
            </a:r>
            <a:endParaRPr lang="en-US" sz="1500" dirty="0"/>
          </a:p>
        </p:txBody>
      </p:sp>
      <p:sp>
        <p:nvSpPr>
          <p:cNvPr id="6" name="Text 3"/>
          <p:cNvSpPr txBox="1"/>
          <p:nvPr/>
        </p:nvSpPr>
        <p:spPr>
          <a:xfrm>
            <a:off x="658368" y="1856232"/>
            <a:ext cx="5084064" cy="4224528"/>
          </a:xfrm>
          <a:prstGeom prst="rect">
            <a:avLst/>
          </a:prstGeom>
          <a:noFill/>
          <a:ln/>
        </p:spPr>
        <p:txBody>
          <a:bodyPr wrap="square" lIns="0" tIns="0" rIns="0" bIns="0" rtlCol="0" anchor="t"/>
          <a:lstStyle/>
          <a:p>
            <a:pPr marL="279400" indent="-279400">
              <a:spcAft>
                <a:spcPts val="400"/>
              </a:spcAft>
              <a:buSzPct val="100000"/>
              <a:buChar char="•"/>
            </a:pPr>
            <a:r>
              <a:rPr lang="en-US" sz="1400" b="1" dirty="0">
                <a:solidFill>
                  <a:srgbClr val="1F2933"/>
                </a:solidFill>
              </a:rPr>
              <a:t>Broadcast isolation:</a:t>
            </a:r>
            <a:r>
              <a:rPr lang="en-US" sz="1400" dirty="0">
                <a:solidFill>
                  <a:srgbClr val="1F2933"/>
                </a:solidFill>
              </a:rPr>
              <a:t> every interface (or VLAN) is a separate broadcast domain</a:t>
            </a:r>
            <a:endParaRPr lang="en-US" sz="1400" dirty="0"/>
          </a:p>
          <a:p>
            <a:pPr marL="279400" indent="-279400">
              <a:spcAft>
                <a:spcPts val="400"/>
              </a:spcAft>
              <a:buSzPct val="100000"/>
              <a:buChar char="•"/>
            </a:pPr>
            <a:r>
              <a:rPr lang="en-US" sz="1400" b="1" dirty="0">
                <a:solidFill>
                  <a:srgbClr val="1F2933"/>
                </a:solidFill>
              </a:rPr>
              <a:t>Path selection:</a:t>
            </a:r>
            <a:r>
              <a:rPr lang="en-US" sz="1400" dirty="0">
                <a:solidFill>
                  <a:srgbClr val="1F2933"/>
                </a:solidFill>
              </a:rPr>
              <a:t> uses the best physical path available; load-balances across equal-cost paths (ECMP)</a:t>
            </a:r>
            <a:endParaRPr lang="en-US" sz="1400" dirty="0"/>
          </a:p>
          <a:p>
            <a:pPr marL="279400" indent="-279400">
              <a:spcAft>
                <a:spcPts val="400"/>
              </a:spcAft>
              <a:buSzPct val="100000"/>
              <a:buChar char="•"/>
            </a:pPr>
            <a:r>
              <a:rPr lang="en-US" sz="1400" b="1" dirty="0">
                <a:solidFill>
                  <a:srgbClr val="1F2933"/>
                </a:solidFill>
              </a:rPr>
              <a:t>Flexibility:</a:t>
            </a:r>
            <a:r>
              <a:rPr lang="en-US" sz="1400" dirty="0">
                <a:solidFill>
                  <a:srgbClr val="1F2933"/>
                </a:solidFill>
              </a:rPr>
              <a:t> any topology, including redundant meshes with no blocked links</a:t>
            </a:r>
            <a:endParaRPr lang="en-US" sz="1400" dirty="0"/>
          </a:p>
          <a:p>
            <a:pPr marL="279400" indent="-279400">
              <a:spcAft>
                <a:spcPts val="400"/>
              </a:spcAft>
              <a:buSzPct val="100000"/>
              <a:buChar char="•"/>
            </a:pPr>
            <a:r>
              <a:rPr lang="en-US" sz="1400" b="1" dirty="0">
                <a:solidFill>
                  <a:srgbClr val="1F2933"/>
                </a:solidFill>
              </a:rPr>
              <a:t>Practically unlimited scale:</a:t>
            </a:r>
            <a:r>
              <a:rPr lang="en-US" sz="1400" dirty="0">
                <a:solidFill>
                  <a:srgbClr val="1F2933"/>
                </a:solidFill>
              </a:rPr>
              <a:t> the Internet is a routed network</a:t>
            </a:r>
            <a:endParaRPr lang="en-US" sz="1400" dirty="0"/>
          </a:p>
          <a:p>
            <a:pPr marL="279400" indent="-279400">
              <a:spcAft>
                <a:spcPts val="400"/>
              </a:spcAft>
              <a:buSzPct val="100000"/>
              <a:buChar char="•"/>
            </a:pPr>
            <a:r>
              <a:rPr lang="en-US" sz="1400" b="1" dirty="0">
                <a:solidFill>
                  <a:srgbClr val="1F2933"/>
                </a:solidFill>
              </a:rPr>
              <a:t>Policy point:</a:t>
            </a:r>
            <a:r>
              <a:rPr lang="en-US" sz="1400" dirty="0">
                <a:solidFill>
                  <a:srgbClr val="1F2933"/>
                </a:solidFill>
              </a:rPr>
              <a:t> ACLs, QoS, NAT, tunnels</a:t>
            </a:r>
            <a:endParaRPr lang="en-US" sz="1400" dirty="0"/>
          </a:p>
        </p:txBody>
      </p:sp>
      <p:sp>
        <p:nvSpPr>
          <p:cNvPr id="7" name="Shape 4"/>
          <p:cNvSpPr/>
          <p:nvPr/>
        </p:nvSpPr>
        <p:spPr>
          <a:xfrm>
            <a:off x="6245352" y="1280160"/>
            <a:ext cx="5486400" cy="4937760"/>
          </a:xfrm>
          <a:prstGeom prst="roundRect">
            <a:avLst>
              <a:gd name="adj" fmla="val 2222"/>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D64545"/>
                </a:solidFill>
              </a:rPr>
              <a:t>Limitations</a:t>
            </a:r>
            <a:endParaRPr lang="en-US" sz="1500" dirty="0"/>
          </a:p>
        </p:txBody>
      </p:sp>
      <p:sp>
        <p:nvSpPr>
          <p:cNvPr id="9" name="Text 6"/>
          <p:cNvSpPr txBox="1"/>
          <p:nvPr/>
        </p:nvSpPr>
        <p:spPr>
          <a:xfrm>
            <a:off x="6446520" y="1856232"/>
            <a:ext cx="5084064" cy="4224528"/>
          </a:xfrm>
          <a:prstGeom prst="rect">
            <a:avLst/>
          </a:prstGeom>
          <a:noFill/>
          <a:ln/>
        </p:spPr>
        <p:txBody>
          <a:bodyPr wrap="square" lIns="0" tIns="0" rIns="0" bIns="0" rtlCol="0" anchor="t"/>
          <a:lstStyle/>
          <a:p>
            <a:pPr marL="279400" indent="-279400">
              <a:spcAft>
                <a:spcPts val="400"/>
              </a:spcAft>
              <a:buSzPct val="100000"/>
              <a:buChar char="•"/>
            </a:pPr>
            <a:r>
              <a:rPr lang="en-US" sz="1400" b="1" dirty="0">
                <a:solidFill>
                  <a:srgbClr val="1F2933"/>
                </a:solidFill>
              </a:rPr>
              <a:t>Protocol dependence:</a:t>
            </a:r>
            <a:r>
              <a:rPr lang="en-US" sz="1400" dirty="0">
                <a:solidFill>
                  <a:srgbClr val="1F2933"/>
                </a:solidFill>
              </a:rPr>
              <a:t> only forwards what it is configured to route (today: IPv4 and IPv6)</a:t>
            </a:r>
            <a:endParaRPr lang="en-US" sz="1400" dirty="0"/>
          </a:p>
          <a:p>
            <a:pPr marL="279400" indent="-279400">
              <a:spcAft>
                <a:spcPts val="400"/>
              </a:spcAft>
              <a:buSzPct val="100000"/>
              <a:buChar char="•"/>
            </a:pPr>
            <a:r>
              <a:rPr lang="en-US" sz="1400" b="1" dirty="0">
                <a:solidFill>
                  <a:srgbClr val="1F2933"/>
                </a:solidFill>
              </a:rPr>
              <a:t>Throughput:</a:t>
            </a:r>
            <a:r>
              <a:rPr lang="en-US" sz="1400" dirty="0">
                <a:solidFill>
                  <a:srgbClr val="1F2933"/>
                </a:solidFill>
              </a:rPr>
              <a:t> in 1999, software routing was slower than bridging; in 2026, L3 switches and ASIC routers forward at line rate</a:t>
            </a:r>
            <a:endParaRPr lang="en-US" sz="1400" dirty="0"/>
          </a:p>
          <a:p>
            <a:pPr marL="279400" indent="-279400">
              <a:spcAft>
                <a:spcPts val="400"/>
              </a:spcAft>
              <a:buSzPct val="100000"/>
              <a:buChar char="•"/>
            </a:pPr>
            <a:r>
              <a:rPr lang="en-US" sz="1400" b="1" dirty="0">
                <a:solidFill>
                  <a:srgbClr val="1F2933"/>
                </a:solidFill>
              </a:rPr>
              <a:t>Configuration complexity:</a:t>
            </a:r>
            <a:r>
              <a:rPr lang="en-US" sz="1400" dirty="0">
                <a:solidFill>
                  <a:srgbClr val="1F2933"/>
                </a:solidFill>
              </a:rPr>
              <a:t> addressing, protocols, policies; hosts need an address, mask and gateway (automated by DHCP/SLAAC)</a:t>
            </a:r>
            <a:endParaRPr lang="en-US" sz="1400" dirty="0"/>
          </a:p>
          <a:p>
            <a:pPr marL="279400" indent="-279400">
              <a:spcAft>
                <a:spcPts val="400"/>
              </a:spcAft>
              <a:buSzPct val="100000"/>
              <a:buChar char="•"/>
            </a:pPr>
            <a:r>
              <a:rPr lang="en-US" sz="1400" b="1" dirty="0">
                <a:solidFill>
                  <a:srgbClr val="1F2933"/>
                </a:solidFill>
              </a:rPr>
              <a:t>Cost:</a:t>
            </a:r>
            <a:r>
              <a:rPr lang="en-US" sz="1400" dirty="0">
                <a:solidFill>
                  <a:srgbClr val="1F2933"/>
                </a:solidFill>
              </a:rPr>
              <a:t> more complex and more expensive devices per port</a:t>
            </a:r>
            <a:endParaRPr lang="en-US" sz="14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Routable and nonroutable protocols</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LEGACY</a:t>
            </a:r>
            <a:endParaRPr lang="en-US" sz="1000" dirty="0"/>
          </a:p>
        </p:txBody>
      </p:sp>
      <p:sp>
        <p:nvSpPr>
          <p:cNvPr id="5" name="Shape 2"/>
          <p:cNvSpPr/>
          <p:nvPr/>
        </p:nvSpPr>
        <p:spPr>
          <a:xfrm>
            <a:off x="457200" y="1280160"/>
            <a:ext cx="5486400" cy="3017520"/>
          </a:xfrm>
          <a:prstGeom prst="roundRect">
            <a:avLst>
              <a:gd name="adj" fmla="val 3636"/>
            </a:avLst>
          </a:prstGeom>
          <a:solidFill>
            <a:srgbClr val="EEF3F7"/>
          </a:solidFill>
          <a:ln w="9525">
            <a:solidFill>
              <a:srgbClr val="EEF3F7"/>
            </a:solidFill>
            <a:prstDash val="solid"/>
          </a:ln>
        </p:spPr>
        <p:txBody>
          <a:bodyPr/>
          <a:lstStyle/>
          <a:p>
            <a:endParaRPr lang="en-US"/>
          </a:p>
        </p:txBody>
      </p:sp>
      <p:sp>
        <p:nvSpPr>
          <p:cNvPr id="6" name="Text 3"/>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2A9D6F"/>
                </a:solidFill>
              </a:rPr>
              <a:t>Routable protocols</a:t>
            </a:r>
            <a:endParaRPr lang="en-US" sz="1500" dirty="0"/>
          </a:p>
        </p:txBody>
      </p:sp>
      <p:sp>
        <p:nvSpPr>
          <p:cNvPr id="7" name="Text 4"/>
          <p:cNvSpPr txBox="1"/>
          <p:nvPr/>
        </p:nvSpPr>
        <p:spPr>
          <a:xfrm>
            <a:off x="658368" y="1856232"/>
            <a:ext cx="5084064" cy="230428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Use a layered structure close to the OSI model, with a </a:t>
            </a:r>
            <a:r>
              <a:rPr lang="en-US" sz="1300" b="1" dirty="0">
                <a:solidFill>
                  <a:srgbClr val="1F2933"/>
                </a:solidFill>
              </a:rPr>
              <a:t>network layer</a:t>
            </a:r>
            <a:r>
              <a:rPr lang="en-US" sz="1300" dirty="0">
                <a:solidFill>
                  <a:srgbClr val="1F2933"/>
                </a:solidFill>
              </a:rPr>
              <a:t> and a hierarchical logical address (network + node)</a:t>
            </a:r>
            <a:endParaRPr lang="en-US" sz="1300" dirty="0"/>
          </a:p>
          <a:p>
            <a:pPr marL="279400" indent="-279400">
              <a:spcAft>
                <a:spcPts val="400"/>
              </a:spcAft>
              <a:buSzPct val="100000"/>
              <a:buChar char="•"/>
            </a:pPr>
            <a:r>
              <a:rPr lang="en-US" sz="1300" dirty="0">
                <a:solidFill>
                  <a:srgbClr val="1F2933"/>
                </a:solidFill>
              </a:rPr>
              <a:t>Designed for internetworks with several LAN/WAN links joined by routers</a:t>
            </a:r>
            <a:endParaRPr lang="en-US" sz="1300" dirty="0"/>
          </a:p>
          <a:p>
            <a:pPr marL="279400" indent="-279400">
              <a:spcAft>
                <a:spcPts val="400"/>
              </a:spcAft>
              <a:buSzPct val="100000"/>
              <a:buChar char="•"/>
            </a:pPr>
            <a:r>
              <a:rPr lang="en-US" sz="1300" b="1" dirty="0">
                <a:solidFill>
                  <a:srgbClr val="1F2933"/>
                </a:solidFill>
              </a:rPr>
              <a:t>In use (2026):</a:t>
            </a:r>
            <a:r>
              <a:rPr lang="en-US" sz="1300" dirty="0">
                <a:solidFill>
                  <a:srgbClr val="1F2933"/>
                </a:solidFill>
              </a:rPr>
              <a:t> IPv4 (RFC 791) and IPv6 (RFC 8200)</a:t>
            </a:r>
            <a:endParaRPr lang="en-US" sz="1300" dirty="0"/>
          </a:p>
          <a:p>
            <a:pPr marL="279400" indent="-279400">
              <a:spcAft>
                <a:spcPts val="400"/>
              </a:spcAft>
              <a:buSzPct val="100000"/>
              <a:buChar char="•"/>
            </a:pPr>
            <a:r>
              <a:rPr lang="en-US" sz="1300" b="1" dirty="0">
                <a:solidFill>
                  <a:srgbClr val="1F2933"/>
                </a:solidFill>
              </a:rPr>
              <a:t>Legacy:</a:t>
            </a:r>
            <a:r>
              <a:rPr lang="en-US" sz="1300" dirty="0">
                <a:solidFill>
                  <a:srgbClr val="1F2933"/>
                </a:solidFill>
              </a:rPr>
              <a:t> XNS, Novell IPX, AppleTalk, DECnet Phase IV and DECnet/OSI, Banyan VINES, ISO CLNP, Xerox PUP</a:t>
            </a:r>
            <a:endParaRPr lang="en-US" sz="1300" dirty="0"/>
          </a:p>
        </p:txBody>
      </p:sp>
      <p:sp>
        <p:nvSpPr>
          <p:cNvPr id="8" name="Shape 5"/>
          <p:cNvSpPr/>
          <p:nvPr/>
        </p:nvSpPr>
        <p:spPr>
          <a:xfrm>
            <a:off x="6245352" y="1280160"/>
            <a:ext cx="5486400" cy="3017520"/>
          </a:xfrm>
          <a:prstGeom prst="roundRect">
            <a:avLst>
              <a:gd name="adj" fmla="val 3636"/>
            </a:avLst>
          </a:prstGeom>
          <a:solidFill>
            <a:srgbClr val="EEF3F7"/>
          </a:solidFill>
          <a:ln w="9525">
            <a:solidFill>
              <a:srgbClr val="EEF3F7"/>
            </a:solidFill>
            <a:prstDash val="solid"/>
          </a:ln>
        </p:spPr>
        <p:txBody>
          <a:bodyPr/>
          <a:lstStyle/>
          <a:p>
            <a:endParaRPr lang="en-US"/>
          </a:p>
        </p:txBody>
      </p:sp>
      <p:sp>
        <p:nvSpPr>
          <p:cNvPr id="9" name="Text 6"/>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D64545"/>
                </a:solidFill>
              </a:rPr>
              <a:t>Nonroutable protocols</a:t>
            </a:r>
            <a:endParaRPr lang="en-US" sz="1500" dirty="0"/>
          </a:p>
        </p:txBody>
      </p:sp>
      <p:sp>
        <p:nvSpPr>
          <p:cNvPr id="10" name="Text 7"/>
          <p:cNvSpPr txBox="1"/>
          <p:nvPr/>
        </p:nvSpPr>
        <p:spPr>
          <a:xfrm>
            <a:off x="6446520" y="1856232"/>
            <a:ext cx="5084064" cy="230428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Do not implement a network layer, or use a flat addressing scheme (no 'network' part)</a:t>
            </a:r>
            <a:endParaRPr lang="en-US" sz="1300" dirty="0"/>
          </a:p>
          <a:p>
            <a:pPr marL="279400" indent="-279400">
              <a:spcAft>
                <a:spcPts val="400"/>
              </a:spcAft>
              <a:buSzPct val="100000"/>
              <a:buChar char="•"/>
            </a:pPr>
            <a:r>
              <a:rPr lang="en-US" sz="1300" dirty="0">
                <a:solidFill>
                  <a:srgbClr val="1F2933"/>
                </a:solidFill>
              </a:rPr>
              <a:t>Designed for a single link or an extended LAN (with bridges)</a:t>
            </a:r>
            <a:endParaRPr lang="en-US" sz="1300" dirty="0"/>
          </a:p>
          <a:p>
            <a:pPr marL="279400" indent="-279400">
              <a:spcAft>
                <a:spcPts val="400"/>
              </a:spcAft>
              <a:buSzPct val="100000"/>
              <a:buChar char="•"/>
            </a:pPr>
            <a:r>
              <a:rPr lang="en-US" sz="1300" b="1" dirty="0">
                <a:solidFill>
                  <a:srgbClr val="1F2933"/>
                </a:solidFill>
              </a:rPr>
              <a:t>Legacy:</a:t>
            </a:r>
            <a:r>
              <a:rPr lang="en-US" sz="1300" dirty="0">
                <a:solidFill>
                  <a:srgbClr val="1F2933"/>
                </a:solidFill>
              </a:rPr>
              <a:t> NetBIOS/NetBEUI, SNA (subarea and APPN), DEC LAT, DEC MOP</a:t>
            </a:r>
            <a:endParaRPr lang="en-US" sz="1300" dirty="0"/>
          </a:p>
          <a:p>
            <a:pPr marL="279400" indent="-279400">
              <a:spcAft>
                <a:spcPts val="400"/>
              </a:spcAft>
              <a:buSzPct val="100000"/>
              <a:buChar char="•"/>
            </a:pPr>
            <a:r>
              <a:rPr lang="en-US" sz="1300" b="1" dirty="0">
                <a:solidFill>
                  <a:srgbClr val="1F2933"/>
                </a:solidFill>
              </a:rPr>
              <a:t>Still today, by design:</a:t>
            </a:r>
            <a:r>
              <a:rPr lang="en-US" sz="1300" dirty="0">
                <a:solidFill>
                  <a:srgbClr val="1F2933"/>
                </a:solidFill>
              </a:rPr>
              <a:t> ARP, STP, LLDP and other Layer 2 protocols stay confined to the link</a:t>
            </a:r>
            <a:endParaRPr lang="en-US" sz="1300" dirty="0"/>
          </a:p>
        </p:txBody>
      </p:sp>
      <p:sp>
        <p:nvSpPr>
          <p:cNvPr id="11" name="Text 8"/>
          <p:cNvSpPr/>
          <p:nvPr/>
        </p:nvSpPr>
        <p:spPr>
          <a:xfrm>
            <a:off x="457200" y="4526280"/>
            <a:ext cx="11247120" cy="914400"/>
          </a:xfrm>
          <a:prstGeom prst="roundRect">
            <a:avLst>
              <a:gd name="adj" fmla="val 10000"/>
            </a:avLst>
          </a:prstGeom>
          <a:solidFill>
            <a:srgbClr val="FFF4E0"/>
          </a:solidFill>
          <a:ln>
            <a:solidFill>
              <a:srgbClr val="FFF4E0"/>
            </a:solidFill>
          </a:ln>
        </p:spPr>
        <p:txBody>
          <a:bodyPr wrap="square" lIns="76200" tIns="152400" rIns="152400" bIns="76200" rtlCol="0" anchor="ctr"/>
          <a:lstStyle/>
          <a:p>
            <a:pPr marL="0" indent="0" algn="l">
              <a:buNone/>
            </a:pPr>
            <a:r>
              <a:rPr lang="en-US" sz="1200" dirty="0">
                <a:solidFill>
                  <a:srgbClr val="1F2933"/>
                </a:solidFill>
              </a:rPr>
              <a:t>How to 'route' the nonroutable: encapsulation over IP. NetBIOS moved to TCP/UDP (RFC 1001/1002, ports 137 to 139); SNA was carried by DLSw (RFC 2166) and later by Enterprise Extender; in general, tunnels and Layer 2 VPNs (EVPN/VXLAN, L2TPv3) extend a link across a routed network.</a:t>
            </a:r>
            <a:endParaRPr lang="en-US" sz="1200" dirty="0"/>
          </a:p>
        </p:txBody>
      </p:sp>
      <p:sp>
        <p:nvSpPr>
          <p:cNvPr id="12" name="Text 9"/>
          <p:cNvSpPr/>
          <p:nvPr/>
        </p:nvSpPr>
        <p:spPr>
          <a:xfrm>
            <a:off x="457200" y="5577840"/>
            <a:ext cx="11247120" cy="548640"/>
          </a:xfrm>
          <a:prstGeom prst="roundRect">
            <a:avLst>
              <a:gd name="adj" fmla="val 16667"/>
            </a:avLst>
          </a:prstGeom>
          <a:solidFill>
            <a:srgbClr val="EEF3F7"/>
          </a:solidFill>
          <a:ln>
            <a:solidFill>
              <a:srgbClr val="EEF3F7"/>
            </a:solidFill>
          </a:ln>
        </p:spPr>
        <p:txBody>
          <a:bodyPr wrap="square" lIns="76200" tIns="152400" rIns="152400" bIns="76200" rtlCol="0" anchor="ctr"/>
          <a:lstStyle/>
          <a:p>
            <a:pPr marL="0" indent="0" algn="l">
              <a:buNone/>
            </a:pPr>
            <a:r>
              <a:rPr lang="en-US" sz="1200" dirty="0">
                <a:solidFill>
                  <a:srgbClr val="1F2933"/>
                </a:solidFill>
              </a:rPr>
              <a:t>Bottom line for 2026: 'routable protocol' means IP. The criterion is still useful to explain why ARP, STP and LLDP do not cross routers.</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Addressing: network layer versus data link layer</a:t>
            </a:r>
            <a:endParaRPr lang="en-US" sz="3000" dirty="0"/>
          </a:p>
        </p:txBody>
      </p:sp>
      <p:sp>
        <p:nvSpPr>
          <p:cNvPr id="4" name="Shape 1"/>
          <p:cNvSpPr/>
          <p:nvPr/>
        </p:nvSpPr>
        <p:spPr>
          <a:xfrm>
            <a:off x="457200" y="1280160"/>
            <a:ext cx="5486400" cy="2743200"/>
          </a:xfrm>
          <a:prstGeom prst="roundRect">
            <a:avLst>
              <a:gd name="adj" fmla="val 4000"/>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Data-link address (MAC)</a:t>
            </a:r>
            <a:endParaRPr lang="en-US" sz="1500" dirty="0"/>
          </a:p>
        </p:txBody>
      </p:sp>
      <p:sp>
        <p:nvSpPr>
          <p:cNvPr id="6" name="Text 3"/>
          <p:cNvSpPr txBox="1"/>
          <p:nvPr/>
        </p:nvSpPr>
        <p:spPr>
          <a:xfrm>
            <a:off x="658368" y="1856232"/>
            <a:ext cx="5084064" cy="202996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48 bits (EUI-48): 24-bit manufacturer OUI + 24-bit serial</a:t>
            </a:r>
            <a:endParaRPr lang="en-US" sz="1300" dirty="0"/>
          </a:p>
          <a:p>
            <a:pPr marL="279400" indent="-279400">
              <a:spcAft>
                <a:spcPts val="400"/>
              </a:spcAft>
              <a:buSzPct val="100000"/>
              <a:buChar char="•"/>
            </a:pPr>
            <a:r>
              <a:rPr lang="en-US" sz="1300" dirty="0">
                <a:solidFill>
                  <a:srgbClr val="1F2933"/>
                </a:solidFill>
              </a:rPr>
              <a:t>Flat: says nothing about where the interface is in the internetwork</a:t>
            </a:r>
            <a:endParaRPr lang="en-US" sz="1300" dirty="0"/>
          </a:p>
          <a:p>
            <a:pPr marL="279400" indent="-279400">
              <a:spcAft>
                <a:spcPts val="400"/>
              </a:spcAft>
              <a:buSzPct val="100000"/>
              <a:buChar char="•"/>
            </a:pPr>
            <a:r>
              <a:rPr lang="en-US" sz="1300" dirty="0">
                <a:solidFill>
                  <a:srgbClr val="1F2933"/>
                </a:solidFill>
              </a:rPr>
              <a:t>Scope: valid only within the link (broadcast domain)</a:t>
            </a:r>
            <a:endParaRPr lang="en-US" sz="1300" dirty="0"/>
          </a:p>
          <a:p>
            <a:pPr marL="279400" indent="-279400">
              <a:spcAft>
                <a:spcPts val="400"/>
              </a:spcAft>
              <a:buSzPct val="100000"/>
              <a:buChar char="•"/>
            </a:pPr>
            <a:r>
              <a:rPr lang="en-US" sz="1300" dirty="0">
                <a:solidFill>
                  <a:srgbClr val="1F2933"/>
                </a:solidFill>
              </a:rPr>
              <a:t>Example (RFC 7042 documentation range): </a:t>
            </a:r>
            <a:r>
              <a:rPr lang="en-US" sz="1300" b="1" dirty="0">
                <a:solidFill>
                  <a:srgbClr val="1F2933"/>
                </a:solidFill>
              </a:rPr>
              <a:t>00-00-5E-00-53-1A</a:t>
            </a:r>
            <a:endParaRPr lang="en-US" sz="1300" dirty="0"/>
          </a:p>
        </p:txBody>
      </p:sp>
      <p:sp>
        <p:nvSpPr>
          <p:cNvPr id="7" name="Shape 4"/>
          <p:cNvSpPr/>
          <p:nvPr/>
        </p:nvSpPr>
        <p:spPr>
          <a:xfrm>
            <a:off x="6245352" y="1280160"/>
            <a:ext cx="5486400" cy="2743200"/>
          </a:xfrm>
          <a:prstGeom prst="roundRect">
            <a:avLst>
              <a:gd name="adj" fmla="val 4000"/>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Network address (IP)</a:t>
            </a:r>
            <a:endParaRPr lang="en-US" sz="1500" dirty="0"/>
          </a:p>
        </p:txBody>
      </p:sp>
      <p:sp>
        <p:nvSpPr>
          <p:cNvPr id="9" name="Text 6"/>
          <p:cNvSpPr txBox="1"/>
          <p:nvPr/>
        </p:nvSpPr>
        <p:spPr>
          <a:xfrm>
            <a:off x="6446520" y="1856232"/>
            <a:ext cx="5084064" cy="202996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Logical and hierarchical: </a:t>
            </a:r>
            <a:r>
              <a:rPr lang="en-US" sz="1300" b="1" dirty="0">
                <a:solidFill>
                  <a:srgbClr val="1F2933"/>
                </a:solidFill>
              </a:rPr>
              <a:t>network (prefix) + node (host)</a:t>
            </a:r>
            <a:endParaRPr lang="en-US" sz="1300" dirty="0"/>
          </a:p>
          <a:p>
            <a:pPr marL="279400" indent="-279400">
              <a:spcAft>
                <a:spcPts val="400"/>
              </a:spcAft>
              <a:buSzPct val="100000"/>
              <a:buChar char="•"/>
            </a:pPr>
            <a:r>
              <a:rPr lang="en-US" sz="1300" dirty="0">
                <a:solidFill>
                  <a:srgbClr val="1F2933"/>
                </a:solidFill>
              </a:rPr>
              <a:t>Scope: unique across the whole internetwork (the Internet, when public)</a:t>
            </a:r>
            <a:endParaRPr lang="en-US" sz="1300" dirty="0"/>
          </a:p>
          <a:p>
            <a:pPr marL="279400" indent="-279400">
              <a:spcAft>
                <a:spcPts val="400"/>
              </a:spcAft>
              <a:buSzPct val="100000"/>
              <a:buChar char="•"/>
            </a:pPr>
            <a:r>
              <a:rPr lang="en-US" sz="1300" dirty="0">
                <a:solidFill>
                  <a:srgbClr val="1F2933"/>
                </a:solidFill>
              </a:rPr>
              <a:t>Assigned by the administrator, DHCP (IPv4/IPv6) or SLAAC (IPv6)</a:t>
            </a:r>
            <a:endParaRPr lang="en-US" sz="1300" dirty="0"/>
          </a:p>
          <a:p>
            <a:pPr marL="279400" indent="-279400">
              <a:spcAft>
                <a:spcPts val="400"/>
              </a:spcAft>
              <a:buSzPct val="100000"/>
              <a:buChar char="•"/>
            </a:pPr>
            <a:r>
              <a:rPr lang="en-US" sz="1300" dirty="0">
                <a:solidFill>
                  <a:srgbClr val="1F2933"/>
                </a:solidFill>
              </a:rPr>
              <a:t>Examples: </a:t>
            </a:r>
            <a:r>
              <a:rPr lang="en-US" sz="1300" b="1" dirty="0">
                <a:solidFill>
                  <a:srgbClr val="1F2933"/>
                </a:solidFill>
              </a:rPr>
              <a:t>172.16.20.10/24</a:t>
            </a:r>
            <a:r>
              <a:rPr lang="en-US" sz="1300" dirty="0">
                <a:solidFill>
                  <a:srgbClr val="1F2933"/>
                </a:solidFill>
              </a:rPr>
              <a:t> (IPv4), </a:t>
            </a:r>
            <a:r>
              <a:rPr lang="en-US" sz="1300" b="1" dirty="0">
                <a:solidFill>
                  <a:srgbClr val="1F2933"/>
                </a:solidFill>
              </a:rPr>
              <a:t>2001:db8:20::10/64</a:t>
            </a:r>
            <a:r>
              <a:rPr lang="en-US" sz="1300" dirty="0">
                <a:solidFill>
                  <a:srgbClr val="1F2933"/>
                </a:solidFill>
              </a:rPr>
              <a:t> (IPv6)</a:t>
            </a:r>
            <a:endParaRPr lang="en-US" sz="1300" dirty="0"/>
          </a:p>
        </p:txBody>
      </p:sp>
      <p:sp>
        <p:nvSpPr>
          <p:cNvPr id="10" name="Text 7"/>
          <p:cNvSpPr txBox="1"/>
          <p:nvPr/>
        </p:nvSpPr>
        <p:spPr>
          <a:xfrm>
            <a:off x="457200" y="4297680"/>
            <a:ext cx="11247120" cy="274320"/>
          </a:xfrm>
          <a:prstGeom prst="rect">
            <a:avLst/>
          </a:prstGeom>
          <a:noFill/>
          <a:ln/>
        </p:spPr>
        <p:txBody>
          <a:bodyPr wrap="square" lIns="0" tIns="0" rIns="0" bIns="0" rtlCol="0" anchor="ctr"/>
          <a:lstStyle/>
          <a:p>
            <a:pPr marL="0" indent="0" algn="l">
              <a:buNone/>
            </a:pPr>
            <a:r>
              <a:rPr lang="en-US" sz="1200" b="1" dirty="0">
                <a:solidFill>
                  <a:srgbClr val="0B3C5D"/>
                </a:solidFill>
              </a:rPr>
              <a:t>General structure of a network-layer address</a:t>
            </a:r>
            <a:endParaRPr lang="en-US" sz="1200" dirty="0"/>
          </a:p>
        </p:txBody>
      </p:sp>
      <p:sp>
        <p:nvSpPr>
          <p:cNvPr id="11" name="Text 8"/>
          <p:cNvSpPr/>
          <p:nvPr/>
        </p:nvSpPr>
        <p:spPr>
          <a:xfrm>
            <a:off x="1371600" y="4663440"/>
            <a:ext cx="5650992" cy="54864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300" b="1" dirty="0">
                <a:solidFill>
                  <a:srgbClr val="1F2933"/>
                </a:solidFill>
              </a:rPr>
              <a:t>Network (prefix): which link?</a:t>
            </a:r>
            <a:endParaRPr lang="en-US" sz="1300" dirty="0"/>
          </a:p>
        </p:txBody>
      </p:sp>
      <p:sp>
        <p:nvSpPr>
          <p:cNvPr id="12" name="Text 9"/>
          <p:cNvSpPr/>
          <p:nvPr/>
        </p:nvSpPr>
        <p:spPr>
          <a:xfrm>
            <a:off x="7022592" y="4663440"/>
            <a:ext cx="3767328" cy="54864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300" b="1" dirty="0">
                <a:solidFill>
                  <a:srgbClr val="1F2933"/>
                </a:solidFill>
              </a:rPr>
              <a:t>Node (host): which interface on the link?</a:t>
            </a:r>
            <a:endParaRPr lang="en-US" sz="1300" dirty="0"/>
          </a:p>
        </p:txBody>
      </p:sp>
      <p:sp>
        <p:nvSpPr>
          <p:cNvPr id="13" name="Text 10"/>
          <p:cNvSpPr txBox="1"/>
          <p:nvPr/>
        </p:nvSpPr>
        <p:spPr>
          <a:xfrm>
            <a:off x="1371600" y="5257800"/>
            <a:ext cx="9418320" cy="274320"/>
          </a:xfrm>
          <a:prstGeom prst="rect">
            <a:avLst/>
          </a:prstGeom>
          <a:noFill/>
          <a:ln/>
        </p:spPr>
        <p:txBody>
          <a:bodyPr wrap="square" lIns="0" tIns="0" rIns="0" bIns="0" rtlCol="0" anchor="ctr"/>
          <a:lstStyle/>
          <a:p>
            <a:pPr marL="0" indent="0" algn="ctr">
              <a:buNone/>
            </a:pPr>
            <a:r>
              <a:rPr lang="en-US" sz="1100" dirty="0">
                <a:solidFill>
                  <a:srgbClr val="6B7B8C"/>
                </a:solidFill>
              </a:rPr>
              <a:t>IPv4: 172.16.20 | .10      IPv6: 2001:db8:20:: | :10      (the boundary is set by the mask or the prefix length)</a:t>
            </a:r>
            <a:endParaRPr lang="en-US" sz="1100" dirty="0"/>
          </a:p>
        </p:txBody>
      </p:sp>
      <p:sp>
        <p:nvSpPr>
          <p:cNvPr id="14" name="Text 11"/>
          <p:cNvSpPr/>
          <p:nvPr/>
        </p:nvSpPr>
        <p:spPr>
          <a:xfrm>
            <a:off x="457200" y="5715000"/>
            <a:ext cx="11247120" cy="502920"/>
          </a:xfrm>
          <a:prstGeom prst="roundRect">
            <a:avLst>
              <a:gd name="adj" fmla="val 18182"/>
            </a:avLst>
          </a:prstGeom>
          <a:solidFill>
            <a:srgbClr val="FFF4E0"/>
          </a:solidFill>
          <a:ln>
            <a:solidFill>
              <a:srgbClr val="FFF4E0"/>
            </a:solidFill>
          </a:ln>
        </p:spPr>
        <p:txBody>
          <a:bodyPr wrap="square" lIns="76200" tIns="152400" rIns="152400" bIns="76200" rtlCol="0" anchor="ctr"/>
          <a:lstStyle/>
          <a:p>
            <a:pPr marL="0" indent="0" algn="l">
              <a:buNone/>
            </a:pPr>
            <a:r>
              <a:rPr lang="en-US" sz="1200" dirty="0">
                <a:solidFill>
                  <a:srgbClr val="1F2933"/>
                </a:solidFill>
              </a:rPr>
              <a:t>In 1999 every routable protocol had its own scheme (IPX: 32-bit network + node = MAC; AppleTalk: 16-bit network + 8-bit node). Today, only IPv4 and IPv6.</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Packet transmission: down the stack</a:t>
            </a:r>
            <a:endParaRPr lang="en-US" sz="3000" dirty="0"/>
          </a:p>
        </p:txBody>
      </p:sp>
      <p:sp>
        <p:nvSpPr>
          <p:cNvPr id="4" name="Text 1"/>
          <p:cNvSpPr/>
          <p:nvPr/>
        </p:nvSpPr>
        <p:spPr>
          <a:xfrm>
            <a:off x="548640" y="1508760"/>
            <a:ext cx="2194560"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Transport</a:t>
            </a:r>
            <a:endParaRPr lang="en-US" sz="1100" dirty="0"/>
          </a:p>
        </p:txBody>
      </p:sp>
      <p:sp>
        <p:nvSpPr>
          <p:cNvPr id="5" name="Text 2"/>
          <p:cNvSpPr/>
          <p:nvPr/>
        </p:nvSpPr>
        <p:spPr>
          <a:xfrm>
            <a:off x="548640" y="2075688"/>
            <a:ext cx="2194560" cy="56692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Network</a:t>
            </a:r>
            <a:endParaRPr lang="en-US" sz="1100" dirty="0"/>
          </a:p>
        </p:txBody>
      </p:sp>
      <p:sp>
        <p:nvSpPr>
          <p:cNvPr id="6" name="Text 3"/>
          <p:cNvSpPr/>
          <p:nvPr/>
        </p:nvSpPr>
        <p:spPr>
          <a:xfrm>
            <a:off x="548640" y="2642616"/>
            <a:ext cx="2194560" cy="56692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Data link (MAC)</a:t>
            </a:r>
            <a:endParaRPr lang="en-US" sz="1100" dirty="0"/>
          </a:p>
        </p:txBody>
      </p:sp>
      <p:sp>
        <p:nvSpPr>
          <p:cNvPr id="7" name="Text 4"/>
          <p:cNvSpPr/>
          <p:nvPr/>
        </p:nvSpPr>
        <p:spPr>
          <a:xfrm>
            <a:off x="548640" y="3209544"/>
            <a:ext cx="2194560"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Physical</a:t>
            </a:r>
            <a:endParaRPr lang="en-US" sz="1100" dirty="0"/>
          </a:p>
        </p:txBody>
      </p:sp>
      <p:sp>
        <p:nvSpPr>
          <p:cNvPr id="8" name="Text 5"/>
          <p:cNvSpPr txBox="1"/>
          <p:nvPr/>
        </p:nvSpPr>
        <p:spPr>
          <a:xfrm>
            <a:off x="548640" y="1216152"/>
            <a:ext cx="2194560" cy="256032"/>
          </a:xfrm>
          <a:prstGeom prst="rect">
            <a:avLst/>
          </a:prstGeom>
          <a:noFill/>
          <a:ln/>
        </p:spPr>
        <p:txBody>
          <a:bodyPr wrap="square" lIns="0" tIns="0" rIns="0" bIns="0" rtlCol="0" anchor="ctr"/>
          <a:lstStyle/>
          <a:p>
            <a:pPr marL="0" indent="0" algn="ctr">
              <a:buNone/>
            </a:pPr>
            <a:r>
              <a:rPr lang="en-US" sz="1100" b="1" dirty="0">
                <a:solidFill>
                  <a:srgbClr val="0B3C5D"/>
                </a:solidFill>
              </a:rPr>
              <a:t>Sender</a:t>
            </a:r>
            <a:endParaRPr lang="en-US" sz="1100" dirty="0"/>
          </a:p>
        </p:txBody>
      </p:sp>
      <p:sp>
        <p:nvSpPr>
          <p:cNvPr id="9" name="Text 6"/>
          <p:cNvSpPr/>
          <p:nvPr/>
        </p:nvSpPr>
        <p:spPr>
          <a:xfrm>
            <a:off x="9418320" y="1508760"/>
            <a:ext cx="2194560"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Transport</a:t>
            </a:r>
            <a:endParaRPr lang="en-US" sz="1100" dirty="0"/>
          </a:p>
        </p:txBody>
      </p:sp>
      <p:sp>
        <p:nvSpPr>
          <p:cNvPr id="10" name="Text 7"/>
          <p:cNvSpPr/>
          <p:nvPr/>
        </p:nvSpPr>
        <p:spPr>
          <a:xfrm>
            <a:off x="9418320" y="2075688"/>
            <a:ext cx="2194560" cy="56692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Network</a:t>
            </a:r>
            <a:endParaRPr lang="en-US" sz="1100" dirty="0"/>
          </a:p>
        </p:txBody>
      </p:sp>
      <p:sp>
        <p:nvSpPr>
          <p:cNvPr id="11" name="Text 8"/>
          <p:cNvSpPr/>
          <p:nvPr/>
        </p:nvSpPr>
        <p:spPr>
          <a:xfrm>
            <a:off x="9418320" y="2642616"/>
            <a:ext cx="2194560" cy="56692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Data link (MAC)</a:t>
            </a:r>
            <a:endParaRPr lang="en-US" sz="1100" dirty="0"/>
          </a:p>
        </p:txBody>
      </p:sp>
      <p:sp>
        <p:nvSpPr>
          <p:cNvPr id="12" name="Text 9"/>
          <p:cNvSpPr/>
          <p:nvPr/>
        </p:nvSpPr>
        <p:spPr>
          <a:xfrm>
            <a:off x="9418320" y="3209544"/>
            <a:ext cx="2194560"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Physical</a:t>
            </a:r>
            <a:endParaRPr lang="en-US" sz="1100" dirty="0"/>
          </a:p>
        </p:txBody>
      </p:sp>
      <p:sp>
        <p:nvSpPr>
          <p:cNvPr id="13" name="Text 10"/>
          <p:cNvSpPr txBox="1"/>
          <p:nvPr/>
        </p:nvSpPr>
        <p:spPr>
          <a:xfrm>
            <a:off x="9418320" y="1216152"/>
            <a:ext cx="2194560" cy="256032"/>
          </a:xfrm>
          <a:prstGeom prst="rect">
            <a:avLst/>
          </a:prstGeom>
          <a:noFill/>
          <a:ln/>
        </p:spPr>
        <p:txBody>
          <a:bodyPr wrap="square" lIns="0" tIns="0" rIns="0" bIns="0" rtlCol="0" anchor="ctr"/>
          <a:lstStyle/>
          <a:p>
            <a:pPr marL="0" indent="0" algn="ctr">
              <a:buNone/>
            </a:pPr>
            <a:r>
              <a:rPr lang="en-US" sz="1100" b="1" dirty="0">
                <a:solidFill>
                  <a:srgbClr val="0B3C5D"/>
                </a:solidFill>
              </a:rPr>
              <a:t>Receiver</a:t>
            </a:r>
            <a:endParaRPr lang="en-US" sz="1100" dirty="0"/>
          </a:p>
        </p:txBody>
      </p:sp>
      <p:sp>
        <p:nvSpPr>
          <p:cNvPr id="14" name="Text 11"/>
          <p:cNvSpPr txBox="1"/>
          <p:nvPr/>
        </p:nvSpPr>
        <p:spPr>
          <a:xfrm>
            <a:off x="3017520" y="1600200"/>
            <a:ext cx="6126480" cy="274320"/>
          </a:xfrm>
          <a:prstGeom prst="rect">
            <a:avLst/>
          </a:prstGeom>
          <a:noFill/>
          <a:ln/>
        </p:spPr>
        <p:txBody>
          <a:bodyPr wrap="square" lIns="0" tIns="0" rIns="0" bIns="0" rtlCol="0" anchor="ctr"/>
          <a:lstStyle/>
          <a:p>
            <a:pPr marL="0" indent="0" algn="ctr">
              <a:buNone/>
            </a:pPr>
            <a:r>
              <a:rPr lang="en-US" sz="1100" b="1" dirty="0">
                <a:solidFill>
                  <a:srgbClr val="0B3C5D"/>
                </a:solidFill>
              </a:rPr>
              <a:t>Data unit at each layer (PDU)</a:t>
            </a:r>
            <a:endParaRPr lang="en-US" sz="1100" dirty="0"/>
          </a:p>
        </p:txBody>
      </p:sp>
      <p:sp>
        <p:nvSpPr>
          <p:cNvPr id="15" name="Text 12"/>
          <p:cNvSpPr/>
          <p:nvPr/>
        </p:nvSpPr>
        <p:spPr>
          <a:xfrm>
            <a:off x="4754880" y="1920240"/>
            <a:ext cx="164592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TCP/UDP header</a:t>
            </a:r>
            <a:endParaRPr lang="en-US" sz="1000" dirty="0"/>
          </a:p>
        </p:txBody>
      </p:sp>
      <p:sp>
        <p:nvSpPr>
          <p:cNvPr id="16" name="Text 13"/>
          <p:cNvSpPr/>
          <p:nvPr/>
        </p:nvSpPr>
        <p:spPr>
          <a:xfrm>
            <a:off x="6400800" y="1920240"/>
            <a:ext cx="2743200" cy="384048"/>
          </a:xfrm>
          <a:prstGeom prst="rect">
            <a:avLst/>
          </a:prstGeom>
          <a:solidFill>
            <a:srgbClr val="FFFFFF"/>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Data</a:t>
            </a:r>
            <a:endParaRPr lang="en-US" sz="1000" dirty="0"/>
          </a:p>
        </p:txBody>
      </p:sp>
      <p:sp>
        <p:nvSpPr>
          <p:cNvPr id="17" name="Text 14"/>
          <p:cNvSpPr txBox="1"/>
          <p:nvPr/>
        </p:nvSpPr>
        <p:spPr>
          <a:xfrm>
            <a:off x="3017520" y="1920240"/>
            <a:ext cx="1645920" cy="384048"/>
          </a:xfrm>
          <a:prstGeom prst="rect">
            <a:avLst/>
          </a:prstGeom>
          <a:noFill/>
          <a:ln/>
        </p:spPr>
        <p:txBody>
          <a:bodyPr wrap="square" lIns="0" tIns="0" rIns="0" bIns="0" rtlCol="0" anchor="ctr"/>
          <a:lstStyle/>
          <a:p>
            <a:pPr marL="0" indent="0" algn="r">
              <a:buNone/>
            </a:pPr>
            <a:r>
              <a:rPr lang="en-US" sz="1100" dirty="0">
                <a:solidFill>
                  <a:srgbClr val="6B7B8C"/>
                </a:solidFill>
              </a:rPr>
              <a:t>Segment</a:t>
            </a:r>
            <a:endParaRPr lang="en-US" sz="1100" dirty="0"/>
          </a:p>
        </p:txBody>
      </p:sp>
      <p:sp>
        <p:nvSpPr>
          <p:cNvPr id="18" name="Text 15"/>
          <p:cNvSpPr/>
          <p:nvPr/>
        </p:nvSpPr>
        <p:spPr>
          <a:xfrm>
            <a:off x="4023360" y="2514600"/>
            <a:ext cx="121920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IP header</a:t>
            </a:r>
            <a:endParaRPr lang="en-US" sz="1000" dirty="0"/>
          </a:p>
        </p:txBody>
      </p:sp>
      <p:sp>
        <p:nvSpPr>
          <p:cNvPr id="19" name="Text 16"/>
          <p:cNvSpPr/>
          <p:nvPr/>
        </p:nvSpPr>
        <p:spPr>
          <a:xfrm>
            <a:off x="5242560" y="2514600"/>
            <a:ext cx="146304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TCP/UDP header</a:t>
            </a:r>
            <a:endParaRPr lang="en-US" sz="1000" dirty="0"/>
          </a:p>
        </p:txBody>
      </p:sp>
      <p:sp>
        <p:nvSpPr>
          <p:cNvPr id="20" name="Text 17"/>
          <p:cNvSpPr/>
          <p:nvPr/>
        </p:nvSpPr>
        <p:spPr>
          <a:xfrm>
            <a:off x="6705600" y="2514600"/>
            <a:ext cx="2438400" cy="384048"/>
          </a:xfrm>
          <a:prstGeom prst="rect">
            <a:avLst/>
          </a:prstGeom>
          <a:solidFill>
            <a:srgbClr val="FFFFFF"/>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Data</a:t>
            </a:r>
            <a:endParaRPr lang="en-US" sz="1000" dirty="0"/>
          </a:p>
        </p:txBody>
      </p:sp>
      <p:sp>
        <p:nvSpPr>
          <p:cNvPr id="21" name="Text 18"/>
          <p:cNvSpPr txBox="1"/>
          <p:nvPr/>
        </p:nvSpPr>
        <p:spPr>
          <a:xfrm>
            <a:off x="2743200" y="2514600"/>
            <a:ext cx="1188720" cy="384048"/>
          </a:xfrm>
          <a:prstGeom prst="rect">
            <a:avLst/>
          </a:prstGeom>
          <a:noFill/>
          <a:ln/>
        </p:spPr>
        <p:txBody>
          <a:bodyPr wrap="square" lIns="0" tIns="0" rIns="0" bIns="0" rtlCol="0" anchor="ctr"/>
          <a:lstStyle/>
          <a:p>
            <a:pPr marL="0" indent="0" algn="r">
              <a:buNone/>
            </a:pPr>
            <a:r>
              <a:rPr lang="en-US" sz="1100" dirty="0">
                <a:solidFill>
                  <a:srgbClr val="6B7B8C"/>
                </a:solidFill>
              </a:rPr>
              <a:t>Packet</a:t>
            </a:r>
            <a:endParaRPr lang="en-US" sz="1100" dirty="0"/>
          </a:p>
        </p:txBody>
      </p:sp>
      <p:sp>
        <p:nvSpPr>
          <p:cNvPr id="22" name="Text 19"/>
          <p:cNvSpPr/>
          <p:nvPr/>
        </p:nvSpPr>
        <p:spPr>
          <a:xfrm>
            <a:off x="3200400" y="3108960"/>
            <a:ext cx="1219200" cy="384048"/>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Ethernet hdr</a:t>
            </a:r>
            <a:endParaRPr lang="en-US" sz="1000" dirty="0"/>
          </a:p>
        </p:txBody>
      </p:sp>
      <p:sp>
        <p:nvSpPr>
          <p:cNvPr id="23" name="Text 20"/>
          <p:cNvSpPr/>
          <p:nvPr/>
        </p:nvSpPr>
        <p:spPr>
          <a:xfrm>
            <a:off x="4419600" y="3108960"/>
            <a:ext cx="121920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IP header</a:t>
            </a:r>
            <a:endParaRPr lang="en-US" sz="1000" dirty="0"/>
          </a:p>
        </p:txBody>
      </p:sp>
      <p:sp>
        <p:nvSpPr>
          <p:cNvPr id="24" name="Text 21"/>
          <p:cNvSpPr/>
          <p:nvPr/>
        </p:nvSpPr>
        <p:spPr>
          <a:xfrm>
            <a:off x="5638800" y="3108960"/>
            <a:ext cx="146304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TCP/UDP header</a:t>
            </a:r>
            <a:endParaRPr lang="en-US" sz="1000" dirty="0"/>
          </a:p>
        </p:txBody>
      </p:sp>
      <p:sp>
        <p:nvSpPr>
          <p:cNvPr id="25" name="Text 22"/>
          <p:cNvSpPr/>
          <p:nvPr/>
        </p:nvSpPr>
        <p:spPr>
          <a:xfrm>
            <a:off x="7101840" y="3108960"/>
            <a:ext cx="2438400" cy="384048"/>
          </a:xfrm>
          <a:prstGeom prst="rect">
            <a:avLst/>
          </a:prstGeom>
          <a:solidFill>
            <a:srgbClr val="FFFFFF"/>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Data</a:t>
            </a:r>
            <a:endParaRPr lang="en-US" sz="1000" dirty="0"/>
          </a:p>
        </p:txBody>
      </p:sp>
      <p:sp>
        <p:nvSpPr>
          <p:cNvPr id="26" name="Text 23"/>
          <p:cNvSpPr/>
          <p:nvPr/>
        </p:nvSpPr>
        <p:spPr>
          <a:xfrm>
            <a:off x="9540240" y="3108960"/>
            <a:ext cx="609600" cy="384048"/>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FCS</a:t>
            </a:r>
            <a:endParaRPr lang="en-US" sz="1000" dirty="0"/>
          </a:p>
        </p:txBody>
      </p:sp>
      <p:sp>
        <p:nvSpPr>
          <p:cNvPr id="27" name="Text 24"/>
          <p:cNvSpPr txBox="1"/>
          <p:nvPr/>
        </p:nvSpPr>
        <p:spPr>
          <a:xfrm>
            <a:off x="2743200" y="3520440"/>
            <a:ext cx="7406640" cy="274320"/>
          </a:xfrm>
          <a:prstGeom prst="rect">
            <a:avLst/>
          </a:prstGeom>
          <a:noFill/>
          <a:ln/>
        </p:spPr>
        <p:txBody>
          <a:bodyPr wrap="square" lIns="0" tIns="0" rIns="0" bIns="0" rtlCol="0" anchor="ctr"/>
          <a:lstStyle/>
          <a:p>
            <a:pPr marL="0" indent="0" algn="ctr">
              <a:buNone/>
            </a:pPr>
            <a:r>
              <a:rPr lang="en-US" sz="1100" dirty="0">
                <a:solidFill>
                  <a:srgbClr val="6B7B8C"/>
                </a:solidFill>
              </a:rPr>
              <a:t>Frame</a:t>
            </a:r>
            <a:endParaRPr lang="en-US" sz="1100" dirty="0"/>
          </a:p>
        </p:txBody>
      </p:sp>
      <p:sp>
        <p:nvSpPr>
          <p:cNvPr id="28" name="Shape 25"/>
          <p:cNvSpPr/>
          <p:nvPr/>
        </p:nvSpPr>
        <p:spPr>
          <a:xfrm>
            <a:off x="2743200" y="3977640"/>
            <a:ext cx="6675120" cy="0"/>
          </a:xfrm>
          <a:prstGeom prst="line">
            <a:avLst/>
          </a:prstGeom>
          <a:noFill/>
          <a:ln w="38100">
            <a:solidFill>
              <a:srgbClr val="0B3C5D"/>
            </a:solidFill>
            <a:prstDash val="solid"/>
          </a:ln>
        </p:spPr>
        <p:txBody>
          <a:bodyPr/>
          <a:lstStyle/>
          <a:p>
            <a:endParaRPr lang="en-US"/>
          </a:p>
        </p:txBody>
      </p:sp>
      <p:sp>
        <p:nvSpPr>
          <p:cNvPr id="29" name="Text 26"/>
          <p:cNvSpPr txBox="1"/>
          <p:nvPr/>
        </p:nvSpPr>
        <p:spPr>
          <a:xfrm>
            <a:off x="4892040" y="4023360"/>
            <a:ext cx="2377440" cy="237744"/>
          </a:xfrm>
          <a:prstGeom prst="rect">
            <a:avLst/>
          </a:prstGeom>
          <a:noFill/>
          <a:ln/>
        </p:spPr>
        <p:txBody>
          <a:bodyPr wrap="square" lIns="0" tIns="0" rIns="0" bIns="0" rtlCol="0" anchor="ctr"/>
          <a:lstStyle/>
          <a:p>
            <a:pPr marL="0" indent="0" algn="ctr">
              <a:buNone/>
            </a:pPr>
            <a:r>
              <a:rPr lang="en-US" sz="1000" dirty="0">
                <a:solidFill>
                  <a:srgbClr val="6B7B8C"/>
                </a:solidFill>
              </a:rPr>
              <a:t>bits on the physical medium</a:t>
            </a:r>
            <a:endParaRPr lang="en-US" sz="1000" dirty="0"/>
          </a:p>
        </p:txBody>
      </p:sp>
      <p:sp>
        <p:nvSpPr>
          <p:cNvPr id="30" name="Text 27"/>
          <p:cNvSpPr txBox="1"/>
          <p:nvPr/>
        </p:nvSpPr>
        <p:spPr>
          <a:xfrm>
            <a:off x="457200" y="4389120"/>
            <a:ext cx="11247120" cy="1920240"/>
          </a:xfrm>
          <a:prstGeom prst="rect">
            <a:avLst/>
          </a:prstGeom>
          <a:noFill/>
          <a:ln/>
        </p:spPr>
        <p:txBody>
          <a:bodyPr wrap="square" lIns="0" tIns="0" rIns="0" bIns="0" rtlCol="0" anchor="t"/>
          <a:lstStyle/>
          <a:p>
            <a:pPr marL="279400" indent="-279400">
              <a:spcAft>
                <a:spcPts val="500"/>
              </a:spcAft>
              <a:buSzPct val="100000"/>
              <a:buChar char="•"/>
            </a:pPr>
            <a:r>
              <a:rPr lang="en-US" sz="1300" dirty="0">
                <a:solidFill>
                  <a:srgbClr val="1F2933"/>
                </a:solidFill>
              </a:rPr>
              <a:t>Each layer adds its header on the way out and removes it on the way in (</a:t>
            </a:r>
            <a:r>
              <a:rPr lang="en-US" sz="1300" b="1" dirty="0">
                <a:solidFill>
                  <a:srgbClr val="1F2933"/>
                </a:solidFill>
              </a:rPr>
              <a:t>encapsulation</a:t>
            </a:r>
            <a:r>
              <a:rPr lang="en-US" sz="1300" dirty="0">
                <a:solidFill>
                  <a:srgbClr val="1F2933"/>
                </a:solidFill>
              </a:rPr>
              <a:t>)</a:t>
            </a:r>
            <a:endParaRPr lang="en-US" sz="1300" dirty="0"/>
          </a:p>
          <a:p>
            <a:pPr marL="279400" indent="-279400">
              <a:spcAft>
                <a:spcPts val="500"/>
              </a:spcAft>
              <a:buSzPct val="100000"/>
              <a:buChar char="•"/>
            </a:pPr>
            <a:r>
              <a:rPr lang="en-US" sz="1300" dirty="0">
                <a:solidFill>
                  <a:srgbClr val="1F2933"/>
                </a:solidFill>
              </a:rPr>
              <a:t>The frame's </a:t>
            </a:r>
            <a:r>
              <a:rPr lang="en-US" sz="1300" b="1" dirty="0">
                <a:solidFill>
                  <a:srgbClr val="1F2933"/>
                </a:solidFill>
              </a:rPr>
              <a:t>EtherType</a:t>
            </a:r>
            <a:r>
              <a:rPr lang="en-US" sz="1300" dirty="0">
                <a:solidFill>
                  <a:srgbClr val="1F2933"/>
                </a:solidFill>
              </a:rPr>
              <a:t> (0x0800 IPv4, 0x86DD IPv6, 0x0806 ARP) identifies the network protocol</a:t>
            </a:r>
            <a:endParaRPr lang="en-US" sz="1300" dirty="0"/>
          </a:p>
          <a:p>
            <a:pPr marL="279400" indent="-279400">
              <a:spcAft>
                <a:spcPts val="500"/>
              </a:spcAft>
              <a:buSzPct val="100000"/>
              <a:buChar char="•"/>
            </a:pPr>
            <a:r>
              <a:rPr lang="en-US" sz="1300" dirty="0">
                <a:solidFill>
                  <a:srgbClr val="1F2933"/>
                </a:solidFill>
              </a:rPr>
              <a:t>Legacy: the IEEE 802.3 format with LLC/SNAP (LLC-PDU) was common in 1999; today IP over Ethernet uses Ethernet II; Wi-Fi still uses LLC/SNAP</a:t>
            </a:r>
            <a:endParaRPr lang="en-US" sz="13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Encapsulation: an IPv4 packet inside an Ethernet frame</a:t>
            </a:r>
            <a:endParaRPr lang="en-US" sz="3000" dirty="0"/>
          </a:p>
        </p:txBody>
      </p:sp>
      <p:sp>
        <p:nvSpPr>
          <p:cNvPr id="4" name="Text 1"/>
          <p:cNvSpPr txBox="1"/>
          <p:nvPr/>
        </p:nvSpPr>
        <p:spPr>
          <a:xfrm>
            <a:off x="457200" y="1234440"/>
            <a:ext cx="11247120" cy="274320"/>
          </a:xfrm>
          <a:prstGeom prst="rect">
            <a:avLst/>
          </a:prstGeom>
          <a:noFill/>
          <a:ln/>
        </p:spPr>
        <p:txBody>
          <a:bodyPr wrap="square" lIns="0" tIns="0" rIns="0" bIns="0" rtlCol="0" anchor="ctr"/>
          <a:lstStyle/>
          <a:p>
            <a:pPr marL="0" indent="0" algn="l">
              <a:buNone/>
            </a:pPr>
            <a:r>
              <a:rPr lang="en-US" sz="1200" b="1" dirty="0">
                <a:solidFill>
                  <a:srgbClr val="0B3C5D"/>
                </a:solidFill>
              </a:rPr>
              <a:t>Ethernet II frame (IEEE 802.3 with EtherType)</a:t>
            </a:r>
            <a:endParaRPr lang="en-US" sz="1200" dirty="0"/>
          </a:p>
        </p:txBody>
      </p:sp>
      <p:sp>
        <p:nvSpPr>
          <p:cNvPr id="5" name="Text 2"/>
          <p:cNvSpPr/>
          <p:nvPr/>
        </p:nvSpPr>
        <p:spPr>
          <a:xfrm>
            <a:off x="457200" y="1554480"/>
            <a:ext cx="1135030" cy="50292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Preamble</a:t>
            </a:r>
            <a:endParaRPr lang="en-US" sz="1000" dirty="0"/>
          </a:p>
          <a:p>
            <a:pPr marL="0" indent="0" algn="ctr">
              <a:buNone/>
            </a:pPr>
            <a:r>
              <a:rPr lang="en-US" sz="1000" dirty="0">
                <a:solidFill>
                  <a:srgbClr val="1F2933"/>
                </a:solidFill>
              </a:rPr>
              <a:t>7 B</a:t>
            </a:r>
            <a:endParaRPr lang="en-US" sz="1000" dirty="0"/>
          </a:p>
        </p:txBody>
      </p:sp>
      <p:sp>
        <p:nvSpPr>
          <p:cNvPr id="6" name="Text 3"/>
          <p:cNvSpPr/>
          <p:nvPr/>
        </p:nvSpPr>
        <p:spPr>
          <a:xfrm>
            <a:off x="1592230" y="1554480"/>
            <a:ext cx="722292" cy="50292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SFD</a:t>
            </a:r>
            <a:endParaRPr lang="en-US" sz="1000" dirty="0"/>
          </a:p>
          <a:p>
            <a:pPr marL="0" indent="0" algn="ctr">
              <a:buNone/>
            </a:pPr>
            <a:r>
              <a:rPr lang="en-US" sz="1000" dirty="0">
                <a:solidFill>
                  <a:srgbClr val="1F2933"/>
                </a:solidFill>
              </a:rPr>
              <a:t>1 B</a:t>
            </a:r>
            <a:endParaRPr lang="en-US" sz="1000" dirty="0"/>
          </a:p>
        </p:txBody>
      </p:sp>
      <p:sp>
        <p:nvSpPr>
          <p:cNvPr id="7" name="Text 4"/>
          <p:cNvSpPr/>
          <p:nvPr/>
        </p:nvSpPr>
        <p:spPr>
          <a:xfrm>
            <a:off x="2314523" y="1554480"/>
            <a:ext cx="1444584" cy="50292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Destination MAC</a:t>
            </a:r>
            <a:endParaRPr lang="en-US" sz="1000" dirty="0"/>
          </a:p>
          <a:p>
            <a:pPr marL="0" indent="0" algn="ctr">
              <a:buNone/>
            </a:pPr>
            <a:r>
              <a:rPr lang="en-US" sz="1000" dirty="0">
                <a:solidFill>
                  <a:srgbClr val="1F2933"/>
                </a:solidFill>
              </a:rPr>
              <a:t>6 B</a:t>
            </a:r>
            <a:endParaRPr lang="en-US" sz="1000" dirty="0"/>
          </a:p>
        </p:txBody>
      </p:sp>
      <p:sp>
        <p:nvSpPr>
          <p:cNvPr id="8" name="Text 5"/>
          <p:cNvSpPr/>
          <p:nvPr/>
        </p:nvSpPr>
        <p:spPr>
          <a:xfrm>
            <a:off x="3759107" y="1554480"/>
            <a:ext cx="1444584" cy="50292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Source MAC</a:t>
            </a:r>
            <a:endParaRPr lang="en-US" sz="1000" dirty="0"/>
          </a:p>
          <a:p>
            <a:pPr marL="0" indent="0" algn="ctr">
              <a:buNone/>
            </a:pPr>
            <a:r>
              <a:rPr lang="en-US" sz="1000" dirty="0">
                <a:solidFill>
                  <a:srgbClr val="1F2933"/>
                </a:solidFill>
              </a:rPr>
              <a:t>6 B</a:t>
            </a:r>
            <a:endParaRPr lang="en-US" sz="1000" dirty="0"/>
          </a:p>
        </p:txBody>
      </p:sp>
      <p:sp>
        <p:nvSpPr>
          <p:cNvPr id="9" name="Text 6"/>
          <p:cNvSpPr/>
          <p:nvPr/>
        </p:nvSpPr>
        <p:spPr>
          <a:xfrm>
            <a:off x="5203691" y="1554480"/>
            <a:ext cx="1444584" cy="50292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EtherType</a:t>
            </a:r>
            <a:endParaRPr lang="en-US" sz="1000" dirty="0"/>
          </a:p>
          <a:p>
            <a:pPr marL="0" indent="0" algn="ctr">
              <a:buNone/>
            </a:pPr>
            <a:r>
              <a:rPr lang="en-US" sz="1000" dirty="0">
                <a:solidFill>
                  <a:srgbClr val="1F2933"/>
                </a:solidFill>
              </a:rPr>
              <a:t>2 B (0x0800)</a:t>
            </a:r>
            <a:endParaRPr lang="en-US" sz="1000" dirty="0"/>
          </a:p>
        </p:txBody>
      </p:sp>
      <p:sp>
        <p:nvSpPr>
          <p:cNvPr id="10" name="Text 7"/>
          <p:cNvSpPr/>
          <p:nvPr/>
        </p:nvSpPr>
        <p:spPr>
          <a:xfrm>
            <a:off x="6648275" y="1554480"/>
            <a:ext cx="4127383" cy="502920"/>
          </a:xfrm>
          <a:prstGeom prst="rect">
            <a:avLst/>
          </a:prstGeom>
          <a:solidFill>
            <a:srgbClr val="FFF4E0"/>
          </a:solidFill>
          <a:ln w="12700">
            <a:solidFill>
              <a:srgbClr val="FFFFFF"/>
            </a:solidFill>
          </a:ln>
        </p:spPr>
        <p:txBody>
          <a:bodyPr wrap="square" lIns="25400" tIns="25400" rIns="25400" bIns="25400" rtlCol="0" anchor="ctr"/>
          <a:lstStyle/>
          <a:p>
            <a:pPr marL="0" indent="0" algn="ctr">
              <a:buNone/>
            </a:pPr>
            <a:r>
              <a:rPr lang="en-US" sz="1000" b="1" dirty="0">
                <a:solidFill>
                  <a:srgbClr val="1F2933"/>
                </a:solidFill>
              </a:rPr>
              <a:t>Data: IP packet</a:t>
            </a:r>
            <a:endParaRPr lang="en-US" sz="1000" dirty="0"/>
          </a:p>
          <a:p>
            <a:pPr marL="0" indent="0" algn="ctr">
              <a:buNone/>
            </a:pPr>
            <a:r>
              <a:rPr lang="en-US" sz="1000" b="1" dirty="0">
                <a:solidFill>
                  <a:srgbClr val="1F2933"/>
                </a:solidFill>
              </a:rPr>
              <a:t>46 to 1,500 B</a:t>
            </a:r>
            <a:endParaRPr lang="en-US" sz="1000" dirty="0"/>
          </a:p>
        </p:txBody>
      </p:sp>
      <p:sp>
        <p:nvSpPr>
          <p:cNvPr id="11" name="Text 8"/>
          <p:cNvSpPr/>
          <p:nvPr/>
        </p:nvSpPr>
        <p:spPr>
          <a:xfrm>
            <a:off x="10775659" y="1554480"/>
            <a:ext cx="928661" cy="50292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FCS</a:t>
            </a:r>
            <a:endParaRPr lang="en-US" sz="1000" dirty="0"/>
          </a:p>
          <a:p>
            <a:pPr marL="0" indent="0" algn="ctr">
              <a:buNone/>
            </a:pPr>
            <a:r>
              <a:rPr lang="en-US" sz="1000" dirty="0">
                <a:solidFill>
                  <a:srgbClr val="1F2933"/>
                </a:solidFill>
              </a:rPr>
              <a:t>4 B</a:t>
            </a:r>
            <a:endParaRPr lang="en-US" sz="1000" dirty="0"/>
          </a:p>
        </p:txBody>
      </p:sp>
      <p:sp>
        <p:nvSpPr>
          <p:cNvPr id="12" name="Shape 9"/>
          <p:cNvSpPr/>
          <p:nvPr/>
        </p:nvSpPr>
        <p:spPr>
          <a:xfrm flipH="1">
            <a:off x="1371600" y="2057400"/>
            <a:ext cx="4023360" cy="777240"/>
          </a:xfrm>
          <a:prstGeom prst="line">
            <a:avLst/>
          </a:prstGeom>
          <a:noFill/>
          <a:ln w="19050">
            <a:solidFill>
              <a:srgbClr val="F0A332"/>
            </a:solidFill>
            <a:prstDash val="solid"/>
          </a:ln>
        </p:spPr>
        <p:txBody>
          <a:bodyPr/>
          <a:lstStyle/>
          <a:p>
            <a:endParaRPr lang="en-US"/>
          </a:p>
        </p:txBody>
      </p:sp>
      <p:sp>
        <p:nvSpPr>
          <p:cNvPr id="13" name="Shape 10"/>
          <p:cNvSpPr/>
          <p:nvPr/>
        </p:nvSpPr>
        <p:spPr>
          <a:xfrm>
            <a:off x="9144000" y="2057400"/>
            <a:ext cx="1645920" cy="777240"/>
          </a:xfrm>
          <a:prstGeom prst="line">
            <a:avLst/>
          </a:prstGeom>
          <a:noFill/>
          <a:ln w="19050">
            <a:solidFill>
              <a:srgbClr val="F0A332"/>
            </a:solidFill>
            <a:prstDash val="solid"/>
          </a:ln>
        </p:spPr>
        <p:txBody>
          <a:bodyPr/>
          <a:lstStyle/>
          <a:p>
            <a:endParaRPr lang="en-US"/>
          </a:p>
        </p:txBody>
      </p:sp>
      <p:sp>
        <p:nvSpPr>
          <p:cNvPr id="14" name="Text 11"/>
          <p:cNvSpPr txBox="1"/>
          <p:nvPr/>
        </p:nvSpPr>
        <p:spPr>
          <a:xfrm>
            <a:off x="457200" y="2560320"/>
            <a:ext cx="11247120" cy="274320"/>
          </a:xfrm>
          <a:prstGeom prst="rect">
            <a:avLst/>
          </a:prstGeom>
          <a:noFill/>
          <a:ln/>
        </p:spPr>
        <p:txBody>
          <a:bodyPr wrap="square" lIns="0" tIns="0" rIns="0" bIns="0" rtlCol="0" anchor="ctr"/>
          <a:lstStyle/>
          <a:p>
            <a:pPr marL="0" indent="0" algn="l">
              <a:buNone/>
            </a:pPr>
            <a:r>
              <a:rPr lang="en-US" sz="1200" b="1" dirty="0">
                <a:solidFill>
                  <a:srgbClr val="0B3C5D"/>
                </a:solidFill>
              </a:rPr>
              <a:t>IPv4 packet (datagram), RFC 791</a:t>
            </a:r>
            <a:endParaRPr lang="en-US" sz="1200" dirty="0"/>
          </a:p>
        </p:txBody>
      </p:sp>
      <p:sp>
        <p:nvSpPr>
          <p:cNvPr id="15" name="Text 12"/>
          <p:cNvSpPr txBox="1"/>
          <p:nvPr/>
        </p:nvSpPr>
        <p:spPr>
          <a:xfrm>
            <a:off x="1371600" y="2871216"/>
            <a:ext cx="914400" cy="201168"/>
          </a:xfrm>
          <a:prstGeom prst="rect">
            <a:avLst/>
          </a:prstGeom>
          <a:noFill/>
          <a:ln/>
        </p:spPr>
        <p:txBody>
          <a:bodyPr wrap="square" lIns="0" tIns="0" rIns="0" bIns="0" rtlCol="0" anchor="ctr"/>
          <a:lstStyle/>
          <a:p>
            <a:pPr marL="0" indent="0" algn="l">
              <a:buNone/>
            </a:pPr>
            <a:r>
              <a:rPr lang="en-US" sz="900" dirty="0">
                <a:solidFill>
                  <a:srgbClr val="6B7B8C"/>
                </a:solidFill>
              </a:rPr>
              <a:t>bit 0</a:t>
            </a:r>
            <a:endParaRPr lang="en-US" sz="900" dirty="0"/>
          </a:p>
        </p:txBody>
      </p:sp>
      <p:sp>
        <p:nvSpPr>
          <p:cNvPr id="16" name="Text 13"/>
          <p:cNvSpPr txBox="1"/>
          <p:nvPr/>
        </p:nvSpPr>
        <p:spPr>
          <a:xfrm>
            <a:off x="9875520" y="2871216"/>
            <a:ext cx="914400" cy="201168"/>
          </a:xfrm>
          <a:prstGeom prst="rect">
            <a:avLst/>
          </a:prstGeom>
          <a:noFill/>
          <a:ln/>
        </p:spPr>
        <p:txBody>
          <a:bodyPr wrap="square" lIns="0" tIns="0" rIns="0" bIns="0" rtlCol="0" anchor="ctr"/>
          <a:lstStyle/>
          <a:p>
            <a:pPr marL="0" indent="0" algn="r">
              <a:buNone/>
            </a:pPr>
            <a:r>
              <a:rPr lang="en-US" sz="900" dirty="0">
                <a:solidFill>
                  <a:srgbClr val="6B7B8C"/>
                </a:solidFill>
              </a:rPr>
              <a:t>bit 31</a:t>
            </a:r>
            <a:endParaRPr lang="en-US" sz="900" dirty="0"/>
          </a:p>
        </p:txBody>
      </p:sp>
      <p:sp>
        <p:nvSpPr>
          <p:cNvPr id="17" name="Text 14"/>
          <p:cNvSpPr/>
          <p:nvPr/>
        </p:nvSpPr>
        <p:spPr>
          <a:xfrm>
            <a:off x="1371600" y="3108960"/>
            <a:ext cx="1177290" cy="36576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Version</a:t>
            </a:r>
            <a:endParaRPr lang="en-US" sz="1100" dirty="0"/>
          </a:p>
        </p:txBody>
      </p:sp>
      <p:sp>
        <p:nvSpPr>
          <p:cNvPr id="18" name="Text 15"/>
          <p:cNvSpPr/>
          <p:nvPr/>
        </p:nvSpPr>
        <p:spPr>
          <a:xfrm>
            <a:off x="2548890" y="3108960"/>
            <a:ext cx="1177290" cy="36576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IHL</a:t>
            </a:r>
            <a:endParaRPr lang="en-US" sz="1100" dirty="0"/>
          </a:p>
        </p:txBody>
      </p:sp>
      <p:sp>
        <p:nvSpPr>
          <p:cNvPr id="19" name="Text 16"/>
          <p:cNvSpPr/>
          <p:nvPr/>
        </p:nvSpPr>
        <p:spPr>
          <a:xfrm>
            <a:off x="3726180" y="3108960"/>
            <a:ext cx="1765935" cy="36576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DSCP</a:t>
            </a:r>
            <a:endParaRPr lang="en-US" sz="1100" dirty="0"/>
          </a:p>
        </p:txBody>
      </p:sp>
      <p:sp>
        <p:nvSpPr>
          <p:cNvPr id="20" name="Text 17"/>
          <p:cNvSpPr/>
          <p:nvPr/>
        </p:nvSpPr>
        <p:spPr>
          <a:xfrm>
            <a:off x="5492115" y="3108960"/>
            <a:ext cx="588645" cy="36576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ECN</a:t>
            </a:r>
            <a:endParaRPr lang="en-US" sz="1100" dirty="0"/>
          </a:p>
        </p:txBody>
      </p:sp>
      <p:sp>
        <p:nvSpPr>
          <p:cNvPr id="21" name="Text 18"/>
          <p:cNvSpPr/>
          <p:nvPr/>
        </p:nvSpPr>
        <p:spPr>
          <a:xfrm>
            <a:off x="6080760" y="3108960"/>
            <a:ext cx="4709160" cy="36576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Total length</a:t>
            </a:r>
            <a:endParaRPr lang="en-US" sz="1100" dirty="0"/>
          </a:p>
        </p:txBody>
      </p:sp>
      <p:sp>
        <p:nvSpPr>
          <p:cNvPr id="22" name="Text 19"/>
          <p:cNvSpPr/>
          <p:nvPr/>
        </p:nvSpPr>
        <p:spPr>
          <a:xfrm>
            <a:off x="1371600" y="3474720"/>
            <a:ext cx="4709160" cy="36576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Identification</a:t>
            </a:r>
            <a:endParaRPr lang="en-US" sz="1100" dirty="0"/>
          </a:p>
        </p:txBody>
      </p:sp>
      <p:sp>
        <p:nvSpPr>
          <p:cNvPr id="23" name="Text 20"/>
          <p:cNvSpPr/>
          <p:nvPr/>
        </p:nvSpPr>
        <p:spPr>
          <a:xfrm>
            <a:off x="6080760" y="3474720"/>
            <a:ext cx="882968" cy="36576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Flags</a:t>
            </a:r>
            <a:endParaRPr lang="en-US" sz="1100" dirty="0"/>
          </a:p>
        </p:txBody>
      </p:sp>
      <p:sp>
        <p:nvSpPr>
          <p:cNvPr id="24" name="Text 21"/>
          <p:cNvSpPr/>
          <p:nvPr/>
        </p:nvSpPr>
        <p:spPr>
          <a:xfrm>
            <a:off x="6963728" y="3474720"/>
            <a:ext cx="3826193" cy="36576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Fragment offset</a:t>
            </a:r>
            <a:endParaRPr lang="en-US" sz="1100" dirty="0"/>
          </a:p>
        </p:txBody>
      </p:sp>
      <p:sp>
        <p:nvSpPr>
          <p:cNvPr id="25" name="Text 22"/>
          <p:cNvSpPr/>
          <p:nvPr/>
        </p:nvSpPr>
        <p:spPr>
          <a:xfrm>
            <a:off x="1371600" y="3840480"/>
            <a:ext cx="2354580" cy="36576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Time to live (TTL)</a:t>
            </a:r>
            <a:endParaRPr lang="en-US" sz="1100" dirty="0"/>
          </a:p>
        </p:txBody>
      </p:sp>
      <p:sp>
        <p:nvSpPr>
          <p:cNvPr id="26" name="Text 23"/>
          <p:cNvSpPr/>
          <p:nvPr/>
        </p:nvSpPr>
        <p:spPr>
          <a:xfrm>
            <a:off x="3726180" y="3840480"/>
            <a:ext cx="2354580" cy="36576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Protocol</a:t>
            </a:r>
            <a:endParaRPr lang="en-US" sz="1100" dirty="0"/>
          </a:p>
        </p:txBody>
      </p:sp>
      <p:sp>
        <p:nvSpPr>
          <p:cNvPr id="27" name="Text 24"/>
          <p:cNvSpPr/>
          <p:nvPr/>
        </p:nvSpPr>
        <p:spPr>
          <a:xfrm>
            <a:off x="6080760" y="3840480"/>
            <a:ext cx="4709160" cy="36576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Header checksum</a:t>
            </a:r>
            <a:endParaRPr lang="en-US" sz="1100" dirty="0"/>
          </a:p>
        </p:txBody>
      </p:sp>
      <p:sp>
        <p:nvSpPr>
          <p:cNvPr id="28" name="Text 25"/>
          <p:cNvSpPr/>
          <p:nvPr/>
        </p:nvSpPr>
        <p:spPr>
          <a:xfrm>
            <a:off x="1371600" y="4206240"/>
            <a:ext cx="9418320" cy="36576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Source IP address</a:t>
            </a:r>
            <a:endParaRPr lang="en-US" sz="1100" dirty="0"/>
          </a:p>
        </p:txBody>
      </p:sp>
      <p:sp>
        <p:nvSpPr>
          <p:cNvPr id="29" name="Text 26"/>
          <p:cNvSpPr/>
          <p:nvPr/>
        </p:nvSpPr>
        <p:spPr>
          <a:xfrm>
            <a:off x="1371600" y="4572000"/>
            <a:ext cx="9418320" cy="36576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Destination IP address</a:t>
            </a:r>
            <a:endParaRPr lang="en-US" sz="1100" dirty="0"/>
          </a:p>
        </p:txBody>
      </p:sp>
      <p:sp>
        <p:nvSpPr>
          <p:cNvPr id="30" name="Text 27"/>
          <p:cNvSpPr/>
          <p:nvPr/>
        </p:nvSpPr>
        <p:spPr>
          <a:xfrm>
            <a:off x="1371600" y="4937760"/>
            <a:ext cx="7063740" cy="36576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Options (rare)</a:t>
            </a:r>
            <a:endParaRPr lang="en-US" sz="1100" dirty="0"/>
          </a:p>
        </p:txBody>
      </p:sp>
      <p:sp>
        <p:nvSpPr>
          <p:cNvPr id="31" name="Text 28"/>
          <p:cNvSpPr/>
          <p:nvPr/>
        </p:nvSpPr>
        <p:spPr>
          <a:xfrm>
            <a:off x="8435340" y="4937760"/>
            <a:ext cx="2354580" cy="36576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Padding</a:t>
            </a:r>
            <a:endParaRPr lang="en-US" sz="1100" dirty="0"/>
          </a:p>
        </p:txBody>
      </p:sp>
      <p:sp>
        <p:nvSpPr>
          <p:cNvPr id="32" name="Text 29"/>
          <p:cNvSpPr/>
          <p:nvPr/>
        </p:nvSpPr>
        <p:spPr>
          <a:xfrm>
            <a:off x="1371600" y="5303520"/>
            <a:ext cx="9418320" cy="365760"/>
          </a:xfrm>
          <a:prstGeom prst="rect">
            <a:avLst/>
          </a:prstGeom>
          <a:solidFill>
            <a:srgbClr val="FFF4E0"/>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Transport-layer data (TCP/UDP segment), up to 65,515 bytes</a:t>
            </a:r>
            <a:endParaRPr lang="en-US" sz="1100" dirty="0"/>
          </a:p>
        </p:txBody>
      </p:sp>
      <p:sp>
        <p:nvSpPr>
          <p:cNvPr id="33" name="Text 30"/>
          <p:cNvSpPr/>
          <p:nvPr/>
        </p:nvSpPr>
        <p:spPr>
          <a:xfrm>
            <a:off x="1371600" y="5760720"/>
            <a:ext cx="9418320" cy="457200"/>
          </a:xfrm>
          <a:prstGeom prst="roundRect">
            <a:avLst>
              <a:gd name="adj" fmla="val 20000"/>
            </a:avLst>
          </a:prstGeom>
          <a:solidFill>
            <a:srgbClr val="FFF4E0"/>
          </a:solidFill>
          <a:ln>
            <a:solidFill>
              <a:srgbClr val="FFF4E0"/>
            </a:solidFill>
          </a:ln>
        </p:spPr>
        <p:txBody>
          <a:bodyPr wrap="square" lIns="76200" tIns="152400" rIns="152400" bIns="76200" rtlCol="0" anchor="ctr"/>
          <a:lstStyle/>
          <a:p>
            <a:pPr marL="0" indent="0" algn="l">
              <a:buNone/>
            </a:pPr>
            <a:r>
              <a:rPr lang="en-US" sz="1100" dirty="0">
                <a:solidFill>
                  <a:srgbClr val="1F2933"/>
                </a:solidFill>
              </a:rPr>
              <a:t>Minimum IPv4 header: 20 bytes (IHL = 5). Ethernet MTU of 1,500 bytes: larger packets are fragmented (IPv4) or dropped with ICMP 'Packet Too Big' (IPv6).</a:t>
            </a:r>
            <a:endParaRPr lang="en-US" sz="11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Routing algorithms: how routers learn about networks</a:t>
            </a:r>
            <a:endParaRPr lang="en-US" sz="3000" dirty="0"/>
          </a:p>
        </p:txBody>
      </p:sp>
      <p:sp>
        <p:nvSpPr>
          <p:cNvPr id="4" name="Shape 1"/>
          <p:cNvSpPr/>
          <p:nvPr/>
        </p:nvSpPr>
        <p:spPr>
          <a:xfrm>
            <a:off x="457200" y="1371600"/>
            <a:ext cx="5486400" cy="4206240"/>
          </a:xfrm>
          <a:prstGeom prst="roundRect">
            <a:avLst>
              <a:gd name="adj" fmla="val 2609"/>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53619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Manual configuration: static routes</a:t>
            </a:r>
            <a:endParaRPr lang="en-US" sz="1500" dirty="0"/>
          </a:p>
        </p:txBody>
      </p:sp>
      <p:sp>
        <p:nvSpPr>
          <p:cNvPr id="6" name="Text 3"/>
          <p:cNvSpPr txBox="1"/>
          <p:nvPr/>
        </p:nvSpPr>
        <p:spPr>
          <a:xfrm>
            <a:off x="658368" y="1947672"/>
            <a:ext cx="5084064" cy="3493008"/>
          </a:xfrm>
          <a:prstGeom prst="rect">
            <a:avLst/>
          </a:prstGeom>
          <a:noFill/>
          <a:ln/>
        </p:spPr>
        <p:txBody>
          <a:bodyPr wrap="square" lIns="0" tIns="0" rIns="0" bIns="0" rtlCol="0" anchor="t"/>
          <a:lstStyle/>
          <a:p>
            <a:pPr marL="279400" indent="-279400">
              <a:spcAft>
                <a:spcPts val="400"/>
              </a:spcAft>
              <a:buSzPct val="100000"/>
              <a:buChar char="•"/>
            </a:pPr>
            <a:r>
              <a:rPr lang="en-US" sz="1400" dirty="0">
                <a:solidFill>
                  <a:srgbClr val="1F2933"/>
                </a:solidFill>
              </a:rPr>
              <a:t>The administrator enters prefix, mask and next hop</a:t>
            </a:r>
            <a:endParaRPr lang="en-US" sz="1400" dirty="0"/>
          </a:p>
          <a:p>
            <a:pPr marL="279400" indent="-279400">
              <a:spcAft>
                <a:spcPts val="400"/>
              </a:spcAft>
              <a:buSzPct val="100000"/>
              <a:buChar char="•"/>
            </a:pPr>
            <a:r>
              <a:rPr lang="en-US" sz="1400" dirty="0">
                <a:solidFill>
                  <a:srgbClr val="1F2933"/>
                </a:solidFill>
              </a:rPr>
              <a:t>Default route (0.0.0.0/0 or ::/0) as 'everything else'</a:t>
            </a:r>
            <a:endParaRPr lang="en-US" sz="1400" dirty="0"/>
          </a:p>
          <a:p>
            <a:pPr marL="279400" indent="-279400">
              <a:spcAft>
                <a:spcPts val="400"/>
              </a:spcAft>
              <a:buSzPct val="100000"/>
              <a:buChar char="•"/>
            </a:pPr>
            <a:r>
              <a:rPr lang="en-US" sz="1400" dirty="0">
                <a:solidFill>
                  <a:srgbClr val="1F2933"/>
                </a:solidFill>
              </a:rPr>
              <a:t>Predictable, no control traffic, no CPU</a:t>
            </a:r>
            <a:endParaRPr lang="en-US" sz="1400" dirty="0"/>
          </a:p>
          <a:p>
            <a:pPr marL="279400" indent="-279400">
              <a:spcAft>
                <a:spcPts val="400"/>
              </a:spcAft>
              <a:buSzPct val="100000"/>
              <a:buChar char="•"/>
            </a:pPr>
            <a:r>
              <a:rPr lang="en-US" sz="1400" dirty="0">
                <a:solidFill>
                  <a:srgbClr val="1F2933"/>
                </a:solidFill>
              </a:rPr>
              <a:t>Does not react to failures (unless tracked with IP SLA/BFD)</a:t>
            </a:r>
            <a:endParaRPr lang="en-US" sz="1400" dirty="0"/>
          </a:p>
        </p:txBody>
      </p:sp>
      <p:sp>
        <p:nvSpPr>
          <p:cNvPr id="7" name="Shape 4"/>
          <p:cNvSpPr/>
          <p:nvPr/>
        </p:nvSpPr>
        <p:spPr>
          <a:xfrm>
            <a:off x="6245352" y="1371600"/>
            <a:ext cx="5486400" cy="4206240"/>
          </a:xfrm>
          <a:prstGeom prst="roundRect">
            <a:avLst>
              <a:gd name="adj" fmla="val 2609"/>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6446520" y="153619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Automatic distribution: dynamic routing</a:t>
            </a:r>
            <a:endParaRPr lang="en-US" sz="1500" dirty="0"/>
          </a:p>
        </p:txBody>
      </p:sp>
      <p:sp>
        <p:nvSpPr>
          <p:cNvPr id="9" name="Text 6"/>
          <p:cNvSpPr txBox="1"/>
          <p:nvPr/>
        </p:nvSpPr>
        <p:spPr>
          <a:xfrm>
            <a:off x="6446520" y="1947672"/>
            <a:ext cx="5084064" cy="3493008"/>
          </a:xfrm>
          <a:prstGeom prst="rect">
            <a:avLst/>
          </a:prstGeom>
          <a:noFill/>
          <a:ln/>
        </p:spPr>
        <p:txBody>
          <a:bodyPr wrap="square" lIns="0" tIns="0" rIns="0" bIns="0" rtlCol="0" anchor="t"/>
          <a:lstStyle/>
          <a:p>
            <a:pPr marL="279400" indent="-279400">
              <a:spcAft>
                <a:spcPts val="400"/>
              </a:spcAft>
              <a:buSzPct val="100000"/>
              <a:buChar char="•"/>
            </a:pPr>
            <a:r>
              <a:rPr lang="en-US" sz="1400" dirty="0">
                <a:solidFill>
                  <a:srgbClr val="1F2933"/>
                </a:solidFill>
              </a:rPr>
              <a:t>Routers exchange information and compute paths</a:t>
            </a:r>
            <a:endParaRPr lang="en-US" sz="1400" dirty="0"/>
          </a:p>
          <a:p>
            <a:pPr marL="279400" indent="-279400">
              <a:spcAft>
                <a:spcPts val="400"/>
              </a:spcAft>
              <a:buSzPct val="100000"/>
              <a:buChar char="•"/>
            </a:pPr>
            <a:r>
              <a:rPr lang="en-US" sz="1400" b="1" dirty="0">
                <a:solidFill>
                  <a:srgbClr val="1F2933"/>
                </a:solidFill>
              </a:rPr>
              <a:t>Distance vector:</a:t>
            </a:r>
            <a:r>
              <a:rPr lang="en-US" sz="1400" dirty="0">
                <a:solidFill>
                  <a:srgbClr val="1F2933"/>
                </a:solidFill>
              </a:rPr>
              <a:t> RIP, EIGRP (advanced distance vector)</a:t>
            </a:r>
            <a:endParaRPr lang="en-US" sz="1400" dirty="0"/>
          </a:p>
          <a:p>
            <a:pPr marL="279400" indent="-279400">
              <a:spcAft>
                <a:spcPts val="400"/>
              </a:spcAft>
              <a:buSzPct val="100000"/>
              <a:buChar char="•"/>
            </a:pPr>
            <a:r>
              <a:rPr lang="en-US" sz="1400" b="1" dirty="0">
                <a:solidFill>
                  <a:srgbClr val="1F2933"/>
                </a:solidFill>
              </a:rPr>
              <a:t>Link state:</a:t>
            </a:r>
            <a:r>
              <a:rPr lang="en-US" sz="1400" dirty="0">
                <a:solidFill>
                  <a:srgbClr val="1F2933"/>
                </a:solidFill>
              </a:rPr>
              <a:t> OSPF, IS-IS</a:t>
            </a:r>
            <a:endParaRPr lang="en-US" sz="1400" dirty="0"/>
          </a:p>
          <a:p>
            <a:pPr marL="279400" indent="-279400">
              <a:spcAft>
                <a:spcPts val="400"/>
              </a:spcAft>
              <a:buSzPct val="100000"/>
              <a:buChar char="•"/>
            </a:pPr>
            <a:r>
              <a:rPr lang="en-US" sz="1400" b="1" dirty="0">
                <a:solidFill>
                  <a:srgbClr val="1F2933"/>
                </a:solidFill>
              </a:rPr>
              <a:t>Path vector:</a:t>
            </a:r>
            <a:r>
              <a:rPr lang="en-US" sz="1400" dirty="0">
                <a:solidFill>
                  <a:srgbClr val="1F2933"/>
                </a:solidFill>
              </a:rPr>
              <a:t> BGP (between autonomous systems)</a:t>
            </a:r>
            <a:endParaRPr lang="en-US" sz="1400" dirty="0"/>
          </a:p>
          <a:p>
            <a:pPr marL="279400" indent="-279400">
              <a:spcAft>
                <a:spcPts val="400"/>
              </a:spcAft>
              <a:buSzPct val="100000"/>
              <a:buChar char="•"/>
            </a:pPr>
            <a:r>
              <a:rPr lang="en-US" sz="1400" dirty="0">
                <a:solidFill>
                  <a:srgbClr val="1F2933"/>
                </a:solidFill>
              </a:rPr>
              <a:t>Reacts to failures and topology changes (convergence)</a:t>
            </a:r>
            <a:endParaRPr lang="en-US" sz="1400" dirty="0"/>
          </a:p>
        </p:txBody>
      </p:sp>
      <p:sp>
        <p:nvSpPr>
          <p:cNvPr id="10" name="Text 7"/>
          <p:cNvSpPr/>
          <p:nvPr/>
        </p:nvSpPr>
        <p:spPr>
          <a:xfrm>
            <a:off x="457200" y="5760720"/>
            <a:ext cx="11247120" cy="457200"/>
          </a:xfrm>
          <a:prstGeom prst="roundRect">
            <a:avLst>
              <a:gd name="adj" fmla="val 20000"/>
            </a:avLst>
          </a:prstGeom>
          <a:solidFill>
            <a:srgbClr val="FFF4E0"/>
          </a:solidFill>
          <a:ln>
            <a:solidFill>
              <a:srgbClr val="FFF4E0"/>
            </a:solidFill>
          </a:ln>
        </p:spPr>
        <p:txBody>
          <a:bodyPr wrap="square" lIns="76200" tIns="152400" rIns="152400" bIns="76200" rtlCol="0" anchor="ctr"/>
          <a:lstStyle/>
          <a:p>
            <a:pPr marL="0" indent="0" algn="l">
              <a:buNone/>
            </a:pPr>
            <a:r>
              <a:rPr lang="en-US" sz="1200" dirty="0">
                <a:solidFill>
                  <a:srgbClr val="1F2933"/>
                </a:solidFill>
              </a:rPr>
              <a:t>Rule of thumb: static at the edges (stubs and default), dynamic in the core. The final routing table combines both sources, arbitrated by administrative distance (Module 2).</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Static routing</a:t>
            </a:r>
            <a:endParaRPr lang="en-US" sz="3000" dirty="0"/>
          </a:p>
        </p:txBody>
      </p:sp>
      <p:sp>
        <p:nvSpPr>
          <p:cNvPr id="4" name="Text 1"/>
          <p:cNvSpPr txBox="1"/>
          <p:nvPr/>
        </p:nvSpPr>
        <p:spPr>
          <a:xfrm>
            <a:off x="457200" y="1188720"/>
            <a:ext cx="5669280" cy="4937760"/>
          </a:xfrm>
          <a:prstGeom prst="rect">
            <a:avLst/>
          </a:prstGeom>
          <a:noFill/>
          <a:ln/>
        </p:spPr>
        <p:txBody>
          <a:bodyPr wrap="square" lIns="0" tIns="0" rIns="0" bIns="0" rtlCol="0" anchor="t"/>
          <a:lstStyle/>
          <a:p>
            <a:pPr marL="279400" indent="-279400">
              <a:spcAft>
                <a:spcPts val="800"/>
              </a:spcAft>
              <a:buSzPct val="100000"/>
              <a:buChar char="•"/>
            </a:pPr>
            <a:r>
              <a:rPr lang="en-US" sz="1600" dirty="0">
                <a:solidFill>
                  <a:srgbClr val="1F2933"/>
                </a:solidFill>
              </a:rPr>
              <a:t>All routing information is </a:t>
            </a:r>
            <a:r>
              <a:rPr lang="en-US" sz="1600" b="1" dirty="0">
                <a:solidFill>
                  <a:srgbClr val="1F2933"/>
                </a:solidFill>
              </a:rPr>
              <a:t>precomputed</a:t>
            </a:r>
            <a:r>
              <a:rPr lang="en-US" sz="1600" dirty="0">
                <a:solidFill>
                  <a:srgbClr val="1F2933"/>
                </a:solidFill>
              </a:rPr>
              <a:t> and supplied by manual configuration</a:t>
            </a:r>
            <a:endParaRPr lang="en-US" sz="1600" dirty="0"/>
          </a:p>
          <a:p>
            <a:pPr marL="279400" indent="-279400">
              <a:spcAft>
                <a:spcPts val="800"/>
              </a:spcAft>
              <a:buSzPct val="100000"/>
              <a:buChar char="•"/>
            </a:pPr>
            <a:r>
              <a:rPr lang="en-US" sz="1600" dirty="0">
                <a:solidFill>
                  <a:srgbClr val="1F2933"/>
                </a:solidFill>
              </a:rPr>
              <a:t>Must be recomputed and reapplied on </a:t>
            </a:r>
            <a:r>
              <a:rPr lang="en-US" sz="1600" b="1" dirty="0">
                <a:solidFill>
                  <a:srgbClr val="1F2933"/>
                </a:solidFill>
              </a:rPr>
              <a:t>every topology change</a:t>
            </a:r>
            <a:endParaRPr lang="en-US" sz="1600" dirty="0"/>
          </a:p>
          <a:p>
            <a:pPr marL="279400" indent="-279400">
              <a:spcAft>
                <a:spcPts val="800"/>
              </a:spcAft>
              <a:buSzPct val="100000"/>
              <a:buChar char="•"/>
            </a:pPr>
            <a:r>
              <a:rPr lang="en-US" sz="1600" dirty="0">
                <a:solidFill>
                  <a:srgbClr val="1F2933"/>
                </a:solidFill>
              </a:rPr>
              <a:t>Unsuitable for large, dynamic internetworks</a:t>
            </a:r>
            <a:endParaRPr lang="en-US" sz="1600" dirty="0"/>
          </a:p>
          <a:p>
            <a:pPr marL="279400" indent="-279400">
              <a:spcAft>
                <a:spcPts val="800"/>
              </a:spcAft>
              <a:buSzPct val="100000"/>
              <a:buChar char="•"/>
            </a:pPr>
            <a:r>
              <a:rPr lang="en-US" sz="1600" dirty="0">
                <a:solidFill>
                  <a:srgbClr val="1F2933"/>
                </a:solidFill>
              </a:rPr>
              <a:t>Ideal for </a:t>
            </a:r>
            <a:r>
              <a:rPr lang="en-US" sz="1600" b="1" dirty="0">
                <a:solidFill>
                  <a:srgbClr val="1F2933"/>
                </a:solidFill>
              </a:rPr>
              <a:t>stub</a:t>
            </a:r>
            <a:r>
              <a:rPr lang="en-US" sz="1600" dirty="0">
                <a:solidFill>
                  <a:srgbClr val="1F2933"/>
                </a:solidFill>
              </a:rPr>
              <a:t> networks (a single path) and for the </a:t>
            </a:r>
            <a:r>
              <a:rPr lang="en-US" sz="1600" b="1" dirty="0">
                <a:solidFill>
                  <a:srgbClr val="1F2933"/>
                </a:solidFill>
              </a:rPr>
              <a:t>default route</a:t>
            </a:r>
            <a:endParaRPr lang="en-US" sz="1600" dirty="0"/>
          </a:p>
          <a:p>
            <a:pPr marL="279400" indent="-279400">
              <a:spcAft>
                <a:spcPts val="800"/>
              </a:spcAft>
              <a:buSzPct val="100000"/>
              <a:buChar char="•"/>
            </a:pPr>
            <a:r>
              <a:rPr lang="en-US" sz="1600" dirty="0">
                <a:solidFill>
                  <a:srgbClr val="1F2933"/>
                </a:solidFill>
              </a:rPr>
              <a:t>No protocol overhead; fully predictable behavior</a:t>
            </a:r>
            <a:endParaRPr lang="en-US" sz="1600" dirty="0"/>
          </a:p>
        </p:txBody>
      </p:sp>
      <p:sp>
        <p:nvSpPr>
          <p:cNvPr id="5" name="Text 2"/>
          <p:cNvSpPr/>
          <p:nvPr/>
        </p:nvSpPr>
        <p:spPr>
          <a:xfrm>
            <a:off x="6583680" y="1371600"/>
            <a:ext cx="4114800" cy="237744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200" b="1" dirty="0">
                <a:solidFill>
                  <a:srgbClr val="0B3C5D"/>
                </a:solidFill>
              </a:rPr>
              <a:t>Internetwork</a:t>
            </a:r>
            <a:endParaRPr lang="en-US" sz="1200" dirty="0"/>
          </a:p>
          <a:p>
            <a:pPr marL="0" indent="0" algn="ctr">
              <a:buNone/>
            </a:pPr>
            <a:r>
              <a:rPr lang="en-US" sz="1200" b="1" dirty="0">
                <a:solidFill>
                  <a:srgbClr val="0B3C5D"/>
                </a:solidFill>
              </a:rPr>
              <a:t>(dynamic routing)</a:t>
            </a:r>
            <a:endParaRPr lang="en-US" sz="1200" dirty="0"/>
          </a:p>
        </p:txBody>
      </p:sp>
      <p:sp>
        <p:nvSpPr>
          <p:cNvPr id="6" name="Text 3"/>
          <p:cNvSpPr/>
          <p:nvPr/>
        </p:nvSpPr>
        <p:spPr>
          <a:xfrm>
            <a:off x="7223760" y="182880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7" name="Text 4"/>
          <p:cNvSpPr/>
          <p:nvPr/>
        </p:nvSpPr>
        <p:spPr>
          <a:xfrm>
            <a:off x="9052560" y="16459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R4</a:t>
            </a:r>
            <a:endParaRPr lang="en-US" sz="1200" dirty="0"/>
          </a:p>
        </p:txBody>
      </p:sp>
      <p:sp>
        <p:nvSpPr>
          <p:cNvPr id="8" name="Text 5"/>
          <p:cNvSpPr/>
          <p:nvPr/>
        </p:nvSpPr>
        <p:spPr>
          <a:xfrm>
            <a:off x="8229600" y="274320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9" name="Shape 6"/>
          <p:cNvSpPr/>
          <p:nvPr/>
        </p:nvSpPr>
        <p:spPr>
          <a:xfrm flipV="1">
            <a:off x="7772400" y="1920240"/>
            <a:ext cx="1280160" cy="182880"/>
          </a:xfrm>
          <a:prstGeom prst="line">
            <a:avLst/>
          </a:prstGeom>
          <a:noFill/>
          <a:ln w="22225">
            <a:solidFill>
              <a:srgbClr val="6B7B8C"/>
            </a:solidFill>
            <a:prstDash val="solid"/>
          </a:ln>
        </p:spPr>
        <p:txBody>
          <a:bodyPr/>
          <a:lstStyle/>
          <a:p>
            <a:endParaRPr lang="en-US"/>
          </a:p>
        </p:txBody>
      </p:sp>
      <p:sp>
        <p:nvSpPr>
          <p:cNvPr id="10" name="Shape 7"/>
          <p:cNvSpPr/>
          <p:nvPr/>
        </p:nvSpPr>
        <p:spPr>
          <a:xfrm>
            <a:off x="7680960" y="2331720"/>
            <a:ext cx="594360" cy="502920"/>
          </a:xfrm>
          <a:prstGeom prst="line">
            <a:avLst/>
          </a:prstGeom>
          <a:noFill/>
          <a:ln w="22225">
            <a:solidFill>
              <a:srgbClr val="6B7B8C"/>
            </a:solidFill>
            <a:prstDash val="solid"/>
          </a:ln>
        </p:spPr>
        <p:txBody>
          <a:bodyPr/>
          <a:lstStyle/>
          <a:p>
            <a:endParaRPr lang="en-US"/>
          </a:p>
        </p:txBody>
      </p:sp>
      <p:sp>
        <p:nvSpPr>
          <p:cNvPr id="11" name="Shape 8"/>
          <p:cNvSpPr/>
          <p:nvPr/>
        </p:nvSpPr>
        <p:spPr>
          <a:xfrm flipH="1">
            <a:off x="8686800" y="2148840"/>
            <a:ext cx="457200" cy="640080"/>
          </a:xfrm>
          <a:prstGeom prst="line">
            <a:avLst/>
          </a:prstGeom>
          <a:noFill/>
          <a:ln w="22225">
            <a:solidFill>
              <a:srgbClr val="6B7B8C"/>
            </a:solidFill>
            <a:prstDash val="solid"/>
          </a:ln>
        </p:spPr>
        <p:txBody>
          <a:bodyPr/>
          <a:lstStyle/>
          <a:p>
            <a:endParaRPr lang="en-US"/>
          </a:p>
        </p:txBody>
      </p:sp>
      <p:sp>
        <p:nvSpPr>
          <p:cNvPr id="12" name="Text 9"/>
          <p:cNvSpPr/>
          <p:nvPr/>
        </p:nvSpPr>
        <p:spPr>
          <a:xfrm>
            <a:off x="10149840" y="44805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13" name="Shape 10"/>
          <p:cNvSpPr/>
          <p:nvPr/>
        </p:nvSpPr>
        <p:spPr>
          <a:xfrm>
            <a:off x="8732520" y="3200400"/>
            <a:ext cx="1463040" cy="1371600"/>
          </a:xfrm>
          <a:prstGeom prst="line">
            <a:avLst/>
          </a:prstGeom>
          <a:noFill/>
          <a:ln w="31750">
            <a:solidFill>
              <a:srgbClr val="F0A332"/>
            </a:solidFill>
            <a:prstDash val="solid"/>
          </a:ln>
        </p:spPr>
        <p:txBody>
          <a:bodyPr/>
          <a:lstStyle/>
          <a:p>
            <a:endParaRPr lang="en-US"/>
          </a:p>
        </p:txBody>
      </p:sp>
      <p:sp>
        <p:nvSpPr>
          <p:cNvPr id="14" name="Text 11"/>
          <p:cNvSpPr txBox="1"/>
          <p:nvPr/>
        </p:nvSpPr>
        <p:spPr>
          <a:xfrm>
            <a:off x="8641080" y="393192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single path</a:t>
            </a:r>
            <a:endParaRPr lang="en-US" sz="1000" dirty="0"/>
          </a:p>
        </p:txBody>
      </p:sp>
      <p:sp>
        <p:nvSpPr>
          <p:cNvPr id="15" name="Shape 12"/>
          <p:cNvSpPr/>
          <p:nvPr/>
        </p:nvSpPr>
        <p:spPr>
          <a:xfrm>
            <a:off x="8961120" y="5669280"/>
            <a:ext cx="2560320" cy="0"/>
          </a:xfrm>
          <a:prstGeom prst="line">
            <a:avLst/>
          </a:prstGeom>
          <a:noFill/>
          <a:ln w="50800">
            <a:solidFill>
              <a:srgbClr val="0B3C5D"/>
            </a:solidFill>
            <a:prstDash val="solid"/>
          </a:ln>
        </p:spPr>
        <p:txBody>
          <a:bodyPr/>
          <a:lstStyle/>
          <a:p>
            <a:endParaRPr lang="en-US"/>
          </a:p>
        </p:txBody>
      </p:sp>
      <p:sp>
        <p:nvSpPr>
          <p:cNvPr id="16" name="Text 13"/>
          <p:cNvSpPr txBox="1"/>
          <p:nvPr/>
        </p:nvSpPr>
        <p:spPr>
          <a:xfrm>
            <a:off x="8961120" y="5724144"/>
            <a:ext cx="2560320" cy="256032"/>
          </a:xfrm>
          <a:prstGeom prst="rect">
            <a:avLst/>
          </a:prstGeom>
          <a:noFill/>
          <a:ln/>
        </p:spPr>
        <p:txBody>
          <a:bodyPr wrap="square" lIns="0" tIns="0" rIns="0" bIns="0" rtlCol="0" anchor="ctr"/>
          <a:lstStyle/>
          <a:p>
            <a:pPr marL="0" indent="0" algn="ctr">
              <a:buNone/>
            </a:pPr>
            <a:r>
              <a:rPr lang="en-US" sz="1000" dirty="0">
                <a:solidFill>
                  <a:srgbClr val="6B7B8C"/>
                </a:solidFill>
              </a:rPr>
              <a:t>Network A (stub): 172.16.40.0/24</a:t>
            </a:r>
            <a:endParaRPr lang="en-US" sz="1000" dirty="0"/>
          </a:p>
        </p:txBody>
      </p:sp>
      <p:sp>
        <p:nvSpPr>
          <p:cNvPr id="17" name="Shape 14"/>
          <p:cNvSpPr/>
          <p:nvPr/>
        </p:nvSpPr>
        <p:spPr>
          <a:xfrm>
            <a:off x="10424160" y="5029200"/>
            <a:ext cx="0" cy="640080"/>
          </a:xfrm>
          <a:prstGeom prst="line">
            <a:avLst/>
          </a:prstGeom>
          <a:noFill/>
          <a:ln w="19050">
            <a:solidFill>
              <a:srgbClr val="0B3C5D"/>
            </a:solidFill>
            <a:prstDash val="solid"/>
          </a:ln>
        </p:spPr>
        <p:txBody>
          <a:bodyPr/>
          <a:lstStyle/>
          <a:p>
            <a:endParaRPr lang="en-US"/>
          </a:p>
        </p:txBody>
      </p:sp>
      <p:sp>
        <p:nvSpPr>
          <p:cNvPr id="18" name="Text 15"/>
          <p:cNvSpPr/>
          <p:nvPr/>
        </p:nvSpPr>
        <p:spPr>
          <a:xfrm>
            <a:off x="6400800" y="4023360"/>
            <a:ext cx="3108960" cy="1645920"/>
          </a:xfrm>
          <a:prstGeom prst="roundRect">
            <a:avLst>
              <a:gd name="adj" fmla="val 4444"/>
            </a:avLst>
          </a:prstGeom>
          <a:solidFill>
            <a:srgbClr val="2B3A48"/>
          </a:solidFill>
          <a:ln>
            <a:solidFill>
              <a:srgbClr val="2B3A48"/>
            </a:solidFill>
          </a:ln>
        </p:spPr>
        <p:txBody>
          <a:bodyPr wrap="square" lIns="101600" tIns="127000" rIns="127000" bIns="101600" rtlCol="0" anchor="t"/>
          <a:lstStyle/>
          <a:p>
            <a:pPr marL="0" indent="0" algn="l">
              <a:buNone/>
            </a:pPr>
            <a:r>
              <a:rPr lang="en-US" sz="1000" dirty="0">
                <a:solidFill>
                  <a:srgbClr val="E8EEF2"/>
                </a:solidFill>
                <a:latin typeface="Courier New" pitchFamily="34" charset="0"/>
                <a:ea typeface="Courier New" pitchFamily="34" charset="-122"/>
                <a:cs typeface="Courier New" pitchFamily="34" charset="-120"/>
              </a:rPr>
              <a:t>! on R2 (default route)</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ip route 0.0.0.0 0.0.0.0 R1</a:t>
            </a:r>
            <a:endParaRPr lang="en-US" sz="1000" dirty="0"/>
          </a:p>
          <a:p>
            <a:pPr marL="0" indent="0" algn="l">
              <a:buNone/>
            </a:pP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 on R1 (route to network A)</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ip route 172.16.40.0 /24 R2</a:t>
            </a:r>
            <a:endParaRPr lang="en-US" sz="10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Distributed adaptive (dynamic) routing</a:t>
            </a:r>
            <a:endParaRPr lang="en-US" sz="3000" dirty="0"/>
          </a:p>
        </p:txBody>
      </p:sp>
      <p:sp>
        <p:nvSpPr>
          <p:cNvPr id="4" name="Shape 1"/>
          <p:cNvSpPr/>
          <p:nvPr/>
        </p:nvSpPr>
        <p:spPr>
          <a:xfrm>
            <a:off x="457200" y="1280160"/>
            <a:ext cx="3611880" cy="4114800"/>
          </a:xfrm>
          <a:prstGeom prst="roundRect">
            <a:avLst>
              <a:gd name="adj" fmla="val 3038"/>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Distance vector</a:t>
            </a:r>
            <a:endParaRPr lang="en-US" sz="1500" dirty="0"/>
          </a:p>
        </p:txBody>
      </p:sp>
      <p:sp>
        <p:nvSpPr>
          <p:cNvPr id="6" name="Text 3"/>
          <p:cNvSpPr txBox="1"/>
          <p:nvPr/>
        </p:nvSpPr>
        <p:spPr>
          <a:xfrm>
            <a:off x="658368" y="1856232"/>
            <a:ext cx="3209544" cy="340156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'Routing by rumor': each router advertises to its neighbors the distance (metric) to each destination</a:t>
            </a:r>
            <a:endParaRPr lang="en-US" sz="1300" dirty="0"/>
          </a:p>
          <a:p>
            <a:pPr marL="279400" indent="-279400">
              <a:spcAft>
                <a:spcPts val="400"/>
              </a:spcAft>
              <a:buSzPct val="100000"/>
              <a:buChar char="•"/>
            </a:pPr>
            <a:r>
              <a:rPr lang="en-US" sz="1300" dirty="0">
                <a:solidFill>
                  <a:srgbClr val="1F2933"/>
                </a:solidFill>
              </a:rPr>
              <a:t>Bellman-Ford algorithm</a:t>
            </a:r>
            <a:endParaRPr lang="en-US" sz="1300" dirty="0"/>
          </a:p>
          <a:p>
            <a:pPr marL="279400" indent="-279400">
              <a:spcAft>
                <a:spcPts val="400"/>
              </a:spcAft>
              <a:buSzPct val="100000"/>
              <a:buChar char="•"/>
            </a:pPr>
            <a:r>
              <a:rPr lang="en-US" sz="1300" dirty="0">
                <a:solidFill>
                  <a:srgbClr val="1F2933"/>
                </a:solidFill>
              </a:rPr>
              <a:t>Simple; converges more slowly; subject to transient loops</a:t>
            </a:r>
            <a:endParaRPr lang="en-US" sz="1300" dirty="0"/>
          </a:p>
          <a:p>
            <a:pPr marL="279400" indent="-279400">
              <a:spcAft>
                <a:spcPts val="400"/>
              </a:spcAft>
              <a:buSzPct val="100000"/>
              <a:buChar char="•"/>
            </a:pPr>
            <a:r>
              <a:rPr lang="en-US" sz="1300" dirty="0">
                <a:solidFill>
                  <a:srgbClr val="1F2933"/>
                </a:solidFill>
              </a:rPr>
              <a:t>RIP (RFC 2453), EIGRP (RFC 7868, 'advanced')</a:t>
            </a:r>
            <a:endParaRPr lang="en-US" sz="1300" dirty="0"/>
          </a:p>
        </p:txBody>
      </p:sp>
      <p:sp>
        <p:nvSpPr>
          <p:cNvPr id="7" name="Shape 4"/>
          <p:cNvSpPr/>
          <p:nvPr/>
        </p:nvSpPr>
        <p:spPr>
          <a:xfrm>
            <a:off x="4288536" y="1280160"/>
            <a:ext cx="3611880" cy="4114800"/>
          </a:xfrm>
          <a:prstGeom prst="roundRect">
            <a:avLst>
              <a:gd name="adj" fmla="val 3038"/>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4489704" y="144475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Link state</a:t>
            </a:r>
            <a:endParaRPr lang="en-US" sz="1500" dirty="0"/>
          </a:p>
        </p:txBody>
      </p:sp>
      <p:sp>
        <p:nvSpPr>
          <p:cNvPr id="9" name="Text 6"/>
          <p:cNvSpPr txBox="1"/>
          <p:nvPr/>
        </p:nvSpPr>
        <p:spPr>
          <a:xfrm>
            <a:off x="4489704" y="1856232"/>
            <a:ext cx="3209544" cy="340156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Each router floods a description of its links (LSA); everyone builds the same map</a:t>
            </a:r>
            <a:endParaRPr lang="en-US" sz="1300" dirty="0"/>
          </a:p>
          <a:p>
            <a:pPr marL="279400" indent="-279400">
              <a:spcAft>
                <a:spcPts val="400"/>
              </a:spcAft>
              <a:buSzPct val="100000"/>
              <a:buChar char="•"/>
            </a:pPr>
            <a:r>
              <a:rPr lang="en-US" sz="1300" dirty="0">
                <a:solidFill>
                  <a:srgbClr val="1F2933"/>
                </a:solidFill>
              </a:rPr>
              <a:t>Dijkstra's SPF algorithm</a:t>
            </a:r>
            <a:endParaRPr lang="en-US" sz="1300" dirty="0"/>
          </a:p>
          <a:p>
            <a:pPr marL="279400" indent="-279400">
              <a:spcAft>
                <a:spcPts val="400"/>
              </a:spcAft>
              <a:buSzPct val="100000"/>
              <a:buChar char="•"/>
            </a:pPr>
            <a:r>
              <a:rPr lang="en-US" sz="1300" dirty="0">
                <a:solidFill>
                  <a:srgbClr val="1F2933"/>
                </a:solidFill>
              </a:rPr>
              <a:t>Converges fast; scales with areas; more CPU and memory</a:t>
            </a:r>
            <a:endParaRPr lang="en-US" sz="1300" dirty="0"/>
          </a:p>
          <a:p>
            <a:pPr marL="279400" indent="-279400">
              <a:spcAft>
                <a:spcPts val="400"/>
              </a:spcAft>
              <a:buSzPct val="100000"/>
              <a:buChar char="•"/>
            </a:pPr>
            <a:r>
              <a:rPr lang="en-US" sz="1300" dirty="0">
                <a:solidFill>
                  <a:srgbClr val="1F2933"/>
                </a:solidFill>
              </a:rPr>
              <a:t>OSPF (RFC 2328 / 5340), IS-IS (RFC 1195)</a:t>
            </a:r>
            <a:endParaRPr lang="en-US" sz="1300" dirty="0"/>
          </a:p>
        </p:txBody>
      </p:sp>
      <p:sp>
        <p:nvSpPr>
          <p:cNvPr id="10" name="Shape 7"/>
          <p:cNvSpPr/>
          <p:nvPr/>
        </p:nvSpPr>
        <p:spPr>
          <a:xfrm>
            <a:off x="8119872" y="1280160"/>
            <a:ext cx="3611880" cy="4114800"/>
          </a:xfrm>
          <a:prstGeom prst="roundRect">
            <a:avLst>
              <a:gd name="adj" fmla="val 3038"/>
            </a:avLst>
          </a:prstGeom>
          <a:solidFill>
            <a:srgbClr val="EEF3F7"/>
          </a:solidFill>
          <a:ln w="9525">
            <a:solidFill>
              <a:srgbClr val="EEF3F7"/>
            </a:solidFill>
            <a:prstDash val="solid"/>
          </a:ln>
        </p:spPr>
        <p:txBody>
          <a:bodyPr/>
          <a:lstStyle/>
          <a:p>
            <a:endParaRPr lang="en-US"/>
          </a:p>
        </p:txBody>
      </p:sp>
      <p:sp>
        <p:nvSpPr>
          <p:cNvPr id="11" name="Text 8"/>
          <p:cNvSpPr txBox="1"/>
          <p:nvPr/>
        </p:nvSpPr>
        <p:spPr>
          <a:xfrm>
            <a:off x="8321040" y="144475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Path vector</a:t>
            </a:r>
            <a:endParaRPr lang="en-US" sz="1500" dirty="0"/>
          </a:p>
        </p:txBody>
      </p:sp>
      <p:sp>
        <p:nvSpPr>
          <p:cNvPr id="12" name="Text 9"/>
          <p:cNvSpPr txBox="1"/>
          <p:nvPr/>
        </p:nvSpPr>
        <p:spPr>
          <a:xfrm>
            <a:off x="8321040" y="1856232"/>
            <a:ext cx="3209544" cy="340156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Advertises the full path (list of ASs) to each destination; avoids loops by inspecting the path</a:t>
            </a:r>
            <a:endParaRPr lang="en-US" sz="1300" dirty="0"/>
          </a:p>
          <a:p>
            <a:pPr marL="279400" indent="-279400">
              <a:spcAft>
                <a:spcPts val="400"/>
              </a:spcAft>
              <a:buSzPct val="100000"/>
              <a:buChar char="•"/>
            </a:pPr>
            <a:r>
              <a:rPr lang="en-US" sz="1300" dirty="0">
                <a:solidFill>
                  <a:srgbClr val="1F2933"/>
                </a:solidFill>
              </a:rPr>
              <a:t>Policy based, not metric based only</a:t>
            </a:r>
            <a:endParaRPr lang="en-US" sz="1300" dirty="0"/>
          </a:p>
          <a:p>
            <a:pPr marL="279400" indent="-279400">
              <a:spcAft>
                <a:spcPts val="400"/>
              </a:spcAft>
              <a:buSzPct val="100000"/>
              <a:buChar char="•"/>
            </a:pPr>
            <a:r>
              <a:rPr lang="en-US" sz="1300" dirty="0">
                <a:solidFill>
                  <a:srgbClr val="1F2933"/>
                </a:solidFill>
              </a:rPr>
              <a:t>Between autonomous systems (and inside large data centers)</a:t>
            </a:r>
            <a:endParaRPr lang="en-US" sz="1300" dirty="0"/>
          </a:p>
          <a:p>
            <a:pPr marL="279400" indent="-279400">
              <a:spcAft>
                <a:spcPts val="400"/>
              </a:spcAft>
              <a:buSzPct val="100000"/>
              <a:buChar char="•"/>
            </a:pPr>
            <a:r>
              <a:rPr lang="en-US" sz="1300" dirty="0">
                <a:solidFill>
                  <a:srgbClr val="1F2933"/>
                </a:solidFill>
              </a:rPr>
              <a:t>BGP-4 (RFC 4271)</a:t>
            </a:r>
            <a:endParaRPr lang="en-US" sz="1300" dirty="0"/>
          </a:p>
        </p:txBody>
      </p:sp>
      <p:sp>
        <p:nvSpPr>
          <p:cNvPr id="13" name="Text 10"/>
          <p:cNvSpPr/>
          <p:nvPr/>
        </p:nvSpPr>
        <p:spPr>
          <a:xfrm>
            <a:off x="457200" y="5623560"/>
            <a:ext cx="11247120" cy="548640"/>
          </a:xfrm>
          <a:prstGeom prst="roundRect">
            <a:avLst>
              <a:gd name="adj" fmla="val 16667"/>
            </a:avLst>
          </a:prstGeom>
          <a:solidFill>
            <a:srgbClr val="FFF4E0"/>
          </a:solidFill>
          <a:ln>
            <a:solidFill>
              <a:srgbClr val="FFF4E0"/>
            </a:solidFill>
          </a:ln>
        </p:spPr>
        <p:txBody>
          <a:bodyPr wrap="square" lIns="76200" tIns="152400" rIns="152400" bIns="76200" rtlCol="0" anchor="ctr"/>
          <a:lstStyle/>
          <a:p>
            <a:pPr marL="0" indent="0" algn="l">
              <a:buNone/>
            </a:pPr>
            <a:r>
              <a:rPr lang="en-US" sz="1200" b="1" dirty="0">
                <a:solidFill>
                  <a:srgbClr val="1F2933"/>
                </a:solidFill>
              </a:rPr>
              <a:t>Routers sense the local environment, exchange information with each other and jointly run a distributed algorithm to determine the optimal path.</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Distance-vector routing</a:t>
            </a:r>
            <a:endParaRPr lang="en-US" sz="3000" dirty="0"/>
          </a:p>
        </p:txBody>
      </p:sp>
      <p:sp>
        <p:nvSpPr>
          <p:cNvPr id="4" name="Text 1"/>
          <p:cNvSpPr txBox="1"/>
          <p:nvPr/>
        </p:nvSpPr>
        <p:spPr>
          <a:xfrm>
            <a:off x="457200" y="1188720"/>
            <a:ext cx="6766560" cy="4937760"/>
          </a:xfrm>
          <a:prstGeom prst="rect">
            <a:avLst/>
          </a:prstGeom>
          <a:noFill/>
          <a:ln/>
        </p:spPr>
        <p:txBody>
          <a:bodyPr wrap="square" lIns="0" tIns="0" rIns="0" bIns="0" rtlCol="0" anchor="t"/>
          <a:lstStyle/>
          <a:p>
            <a:pPr marL="279400" indent="-279400">
              <a:spcAft>
                <a:spcPts val="800"/>
              </a:spcAft>
              <a:buSzPct val="100000"/>
              <a:buChar char="•"/>
            </a:pPr>
            <a:r>
              <a:rPr lang="en-US" sz="1600" dirty="0">
                <a:solidFill>
                  <a:srgbClr val="1F2933"/>
                </a:solidFill>
              </a:rPr>
              <a:t>Each router keeps the </a:t>
            </a:r>
            <a:r>
              <a:rPr lang="en-US" sz="1600" b="1" dirty="0">
                <a:solidFill>
                  <a:srgbClr val="1F2933"/>
                </a:solidFill>
              </a:rPr>
              <a:t>distance</a:t>
            </a:r>
            <a:r>
              <a:rPr lang="en-US" sz="1600" dirty="0">
                <a:solidFill>
                  <a:srgbClr val="1F2933"/>
                </a:solidFill>
              </a:rPr>
              <a:t> (metric) from itself to every possible destination and the </a:t>
            </a:r>
            <a:r>
              <a:rPr lang="en-US" sz="1600" b="1" dirty="0">
                <a:solidFill>
                  <a:srgbClr val="1F2933"/>
                </a:solidFill>
              </a:rPr>
              <a:t>vector</a:t>
            </a:r>
            <a:r>
              <a:rPr lang="en-US" sz="1600" dirty="0">
                <a:solidFill>
                  <a:srgbClr val="1F2933"/>
                </a:solidFill>
              </a:rPr>
              <a:t> (outgoing neighbor)</a:t>
            </a:r>
            <a:endParaRPr lang="en-US" sz="1600" dirty="0"/>
          </a:p>
          <a:p>
            <a:pPr marL="279400" indent="-279400">
              <a:spcAft>
                <a:spcPts val="800"/>
              </a:spcAft>
              <a:buSzPct val="100000"/>
              <a:buChar char="•"/>
            </a:pPr>
            <a:r>
              <a:rPr lang="en-US" sz="1600" dirty="0">
                <a:solidFill>
                  <a:srgbClr val="1F2933"/>
                </a:solidFill>
              </a:rPr>
              <a:t>Learns the topology by exchanging </a:t>
            </a:r>
            <a:r>
              <a:rPr lang="en-US" sz="1600" b="1" dirty="0">
                <a:solidFill>
                  <a:srgbClr val="1F2933"/>
                </a:solidFill>
              </a:rPr>
              <a:t>complete tables</a:t>
            </a:r>
            <a:r>
              <a:rPr lang="en-US" sz="1600" dirty="0">
                <a:solidFill>
                  <a:srgbClr val="1F2933"/>
                </a:solidFill>
              </a:rPr>
              <a:t> with direct neighbors at periodic intervals</a:t>
            </a:r>
            <a:endParaRPr lang="en-US" sz="1600" dirty="0"/>
          </a:p>
          <a:p>
            <a:pPr marL="279400" indent="-279400">
              <a:spcAft>
                <a:spcPts val="800"/>
              </a:spcAft>
              <a:buSzPct val="100000"/>
              <a:buChar char="•"/>
            </a:pPr>
            <a:r>
              <a:rPr lang="en-US" sz="1600" dirty="0">
                <a:solidFill>
                  <a:srgbClr val="1F2933"/>
                </a:solidFill>
              </a:rPr>
              <a:t>On receiving a neighbor's update, it updates the table when:</a:t>
            </a:r>
            <a:endParaRPr lang="en-US" sz="1600" dirty="0"/>
          </a:p>
          <a:p>
            <a:pPr marL="457200" lvl="1" indent="-228600">
              <a:spcAft>
                <a:spcPts val="800"/>
              </a:spcAft>
              <a:buSzPct val="100000"/>
              <a:buChar char="•"/>
            </a:pPr>
            <a:r>
              <a:rPr lang="en-US" sz="1400" dirty="0">
                <a:solidFill>
                  <a:srgbClr val="1F2933"/>
                </a:solidFill>
              </a:rPr>
              <a:t>the destination </a:t>
            </a:r>
            <a:r>
              <a:rPr lang="en-US" sz="1400" b="1" dirty="0">
                <a:solidFill>
                  <a:srgbClr val="1F2933"/>
                </a:solidFill>
              </a:rPr>
              <a:t>was unknown</a:t>
            </a:r>
            <a:endParaRPr lang="en-US" sz="1600" dirty="0"/>
          </a:p>
          <a:p>
            <a:pPr marL="457200" lvl="1" indent="-228600">
              <a:spcAft>
                <a:spcPts val="800"/>
              </a:spcAft>
              <a:buSzPct val="100000"/>
              <a:buChar char="•"/>
            </a:pPr>
            <a:r>
              <a:rPr lang="en-US" sz="1400" dirty="0">
                <a:solidFill>
                  <a:srgbClr val="1F2933"/>
                </a:solidFill>
              </a:rPr>
              <a:t>the advertised route is </a:t>
            </a:r>
            <a:r>
              <a:rPr lang="en-US" sz="1400" b="1" dirty="0">
                <a:solidFill>
                  <a:srgbClr val="1F2933"/>
                </a:solidFill>
              </a:rPr>
              <a:t>shorter</a:t>
            </a:r>
            <a:r>
              <a:rPr lang="en-US" sz="1400" dirty="0">
                <a:solidFill>
                  <a:srgbClr val="1F2933"/>
                </a:solidFill>
              </a:rPr>
              <a:t> than the known one</a:t>
            </a:r>
            <a:endParaRPr lang="en-US" sz="1600" dirty="0"/>
          </a:p>
          <a:p>
            <a:pPr marL="457200" lvl="1" indent="-228600">
              <a:spcAft>
                <a:spcPts val="800"/>
              </a:spcAft>
              <a:buSzPct val="100000"/>
              <a:buChar char="•"/>
            </a:pPr>
            <a:r>
              <a:rPr lang="en-US" sz="1400" dirty="0">
                <a:solidFill>
                  <a:srgbClr val="1F2933"/>
                </a:solidFill>
              </a:rPr>
              <a:t>the current route </a:t>
            </a:r>
            <a:r>
              <a:rPr lang="en-US" sz="1400" b="1" dirty="0">
                <a:solidFill>
                  <a:srgbClr val="1F2933"/>
                </a:solidFill>
              </a:rPr>
              <a:t>already goes through that neighbor</a:t>
            </a:r>
            <a:r>
              <a:rPr lang="en-US" sz="1400" dirty="0">
                <a:solidFill>
                  <a:srgbClr val="1F2933"/>
                </a:solidFill>
              </a:rPr>
              <a:t> and the advertised distance changed (accepted even if worse)</a:t>
            </a:r>
            <a:endParaRPr lang="en-US" sz="1600" dirty="0"/>
          </a:p>
          <a:p>
            <a:pPr marL="279400" indent="-279400">
              <a:spcAft>
                <a:spcPts val="800"/>
              </a:spcAft>
              <a:buSzPct val="100000"/>
              <a:buChar char="•"/>
            </a:pPr>
            <a:r>
              <a:rPr lang="en-US" sz="1600" dirty="0">
                <a:solidFill>
                  <a:srgbClr val="1F2933"/>
                </a:solidFill>
              </a:rPr>
              <a:t>Based on the </a:t>
            </a:r>
            <a:r>
              <a:rPr lang="en-US" sz="1600" b="1" dirty="0">
                <a:solidFill>
                  <a:srgbClr val="1F2933"/>
                </a:solidFill>
              </a:rPr>
              <a:t>Bellman-Ford</a:t>
            </a:r>
            <a:r>
              <a:rPr lang="en-US" sz="1600" dirty="0">
                <a:solidFill>
                  <a:srgbClr val="1F2933"/>
                </a:solidFill>
              </a:rPr>
              <a:t> algorithm; no view of the full map ('routing by rumor')</a:t>
            </a:r>
            <a:endParaRPr lang="en-US" sz="1600" dirty="0"/>
          </a:p>
        </p:txBody>
      </p:sp>
      <p:sp>
        <p:nvSpPr>
          <p:cNvPr id="5" name="Text 2"/>
          <p:cNvSpPr/>
          <p:nvPr/>
        </p:nvSpPr>
        <p:spPr>
          <a:xfrm>
            <a:off x="8138160" y="182880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6" name="Text 3"/>
          <p:cNvSpPr/>
          <p:nvPr/>
        </p:nvSpPr>
        <p:spPr>
          <a:xfrm>
            <a:off x="10332720" y="182880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7" name="Shape 4"/>
          <p:cNvSpPr/>
          <p:nvPr/>
        </p:nvSpPr>
        <p:spPr>
          <a:xfrm>
            <a:off x="8686800" y="2103120"/>
            <a:ext cx="1645920" cy="0"/>
          </a:xfrm>
          <a:prstGeom prst="line">
            <a:avLst/>
          </a:prstGeom>
          <a:noFill/>
          <a:ln w="31750">
            <a:solidFill>
              <a:srgbClr val="0B3C5D"/>
            </a:solidFill>
            <a:prstDash val="solid"/>
          </a:ln>
        </p:spPr>
        <p:txBody>
          <a:bodyPr/>
          <a:lstStyle/>
          <a:p>
            <a:endParaRPr lang="en-US"/>
          </a:p>
        </p:txBody>
      </p:sp>
      <p:sp>
        <p:nvSpPr>
          <p:cNvPr id="8" name="Shape 5"/>
          <p:cNvSpPr/>
          <p:nvPr/>
        </p:nvSpPr>
        <p:spPr>
          <a:xfrm>
            <a:off x="7498080" y="3291840"/>
            <a:ext cx="1828800" cy="0"/>
          </a:xfrm>
          <a:prstGeom prst="line">
            <a:avLst/>
          </a:prstGeom>
          <a:noFill/>
          <a:ln w="50800">
            <a:solidFill>
              <a:srgbClr val="0B3C5D"/>
            </a:solidFill>
            <a:prstDash val="solid"/>
          </a:ln>
        </p:spPr>
        <p:txBody>
          <a:bodyPr/>
          <a:lstStyle/>
          <a:p>
            <a:endParaRPr lang="en-US"/>
          </a:p>
        </p:txBody>
      </p:sp>
      <p:sp>
        <p:nvSpPr>
          <p:cNvPr id="9" name="Text 6"/>
          <p:cNvSpPr txBox="1"/>
          <p:nvPr/>
        </p:nvSpPr>
        <p:spPr>
          <a:xfrm>
            <a:off x="7498080" y="3346704"/>
            <a:ext cx="1828800" cy="256032"/>
          </a:xfrm>
          <a:prstGeom prst="rect">
            <a:avLst/>
          </a:prstGeom>
          <a:noFill/>
          <a:ln/>
        </p:spPr>
        <p:txBody>
          <a:bodyPr wrap="square" lIns="0" tIns="0" rIns="0" bIns="0" rtlCol="0" anchor="ctr"/>
          <a:lstStyle/>
          <a:p>
            <a:pPr marL="0" indent="0" algn="ctr">
              <a:buNone/>
            </a:pPr>
            <a:r>
              <a:rPr lang="en-US" sz="1000" dirty="0">
                <a:solidFill>
                  <a:srgbClr val="6B7B8C"/>
                </a:solidFill>
              </a:rPr>
              <a:t>Network A</a:t>
            </a:r>
            <a:endParaRPr lang="en-US" sz="1000" dirty="0"/>
          </a:p>
        </p:txBody>
      </p:sp>
      <p:sp>
        <p:nvSpPr>
          <p:cNvPr id="10" name="Shape 7"/>
          <p:cNvSpPr/>
          <p:nvPr/>
        </p:nvSpPr>
        <p:spPr>
          <a:xfrm>
            <a:off x="8412480" y="2377440"/>
            <a:ext cx="0" cy="914400"/>
          </a:xfrm>
          <a:prstGeom prst="line">
            <a:avLst/>
          </a:prstGeom>
          <a:noFill/>
          <a:ln w="19050">
            <a:solidFill>
              <a:srgbClr val="0B3C5D"/>
            </a:solidFill>
            <a:prstDash val="solid"/>
          </a:ln>
        </p:spPr>
        <p:txBody>
          <a:bodyPr/>
          <a:lstStyle/>
          <a:p>
            <a:endParaRPr lang="en-US"/>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9692640" y="2926080"/>
          <a:ext cx="2011680" cy="914400"/>
        </p:xfrm>
        <a:graphic>
          <a:graphicData uri="http://schemas.openxmlformats.org/drawingml/2006/table">
            <a:tbl>
              <a:tblPr/>
              <a:tblGrid>
                <a:gridCol w="640080">
                  <a:extLst>
                    <a:ext uri="{9D8B030D-6E8A-4147-A177-3AD203B41FA5}">
                      <a16:colId xmlns:a16="http://schemas.microsoft.com/office/drawing/2014/main" val="20000"/>
                    </a:ext>
                  </a:extLst>
                </a:gridCol>
                <a:gridCol w="731520">
                  <a:extLst>
                    <a:ext uri="{9D8B030D-6E8A-4147-A177-3AD203B41FA5}">
                      <a16:colId xmlns:a16="http://schemas.microsoft.com/office/drawing/2014/main" val="20001"/>
                    </a:ext>
                  </a:extLst>
                </a:gridCol>
                <a:gridCol w="640080">
                  <a:extLst>
                    <a:ext uri="{9D8B030D-6E8A-4147-A177-3AD203B41FA5}">
                      <a16:colId xmlns:a16="http://schemas.microsoft.com/office/drawing/2014/main" val="20002"/>
                    </a:ext>
                  </a:extLst>
                </a:gridCol>
              </a:tblGrid>
              <a:tr h="274320">
                <a:tc>
                  <a:txBody>
                    <a:bodyPr/>
                    <a:lstStyle/>
                    <a:p>
                      <a:pPr marL="0" indent="0" algn="l">
                        <a:buNone/>
                      </a:pPr>
                      <a:r>
                        <a:rPr lang="en-US" sz="1000" b="1" dirty="0">
                          <a:solidFill>
                            <a:srgbClr val="FFFFFF"/>
                          </a:solidFill>
                        </a:rPr>
                        <a:t>Net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Metric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Via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1000" dirty="0">
                          <a:solidFill>
                            <a:srgbClr val="1F2933"/>
                          </a:solidFill>
                        </a:rPr>
                        <a: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sp>
        <p:nvSpPr>
          <p:cNvPr id="12" name="Text 8"/>
          <p:cNvSpPr txBox="1"/>
          <p:nvPr/>
        </p:nvSpPr>
        <p:spPr>
          <a:xfrm>
            <a:off x="7498080" y="3794760"/>
            <a:ext cx="4206240" cy="274320"/>
          </a:xfrm>
          <a:prstGeom prst="rect">
            <a:avLst/>
          </a:prstGeom>
          <a:noFill/>
          <a:ln/>
        </p:spPr>
        <p:txBody>
          <a:bodyPr wrap="square" lIns="0" tIns="0" rIns="0" bIns="0" rtlCol="0" anchor="ctr"/>
          <a:lstStyle/>
          <a:p>
            <a:pPr marL="0" indent="0" algn="ctr">
              <a:buNone/>
            </a:pPr>
            <a:r>
              <a:rPr lang="en-US" sz="1000" dirty="0">
                <a:solidFill>
                  <a:srgbClr val="6B7B8C"/>
                </a:solidFill>
              </a:rPr>
              <a:t>R2 learns 'A at 1 hop via R1' from R1's periodic advertisement</a:t>
            </a:r>
            <a:endParaRPr lang="en-US" sz="1000" dirty="0"/>
          </a:p>
        </p:txBody>
      </p:sp>
      <p:sp>
        <p:nvSpPr>
          <p:cNvPr id="13" name="Shape 9"/>
          <p:cNvSpPr/>
          <p:nvPr/>
        </p:nvSpPr>
        <p:spPr>
          <a:xfrm>
            <a:off x="8778240" y="1828800"/>
            <a:ext cx="1463040" cy="0"/>
          </a:xfrm>
          <a:prstGeom prst="line">
            <a:avLst/>
          </a:prstGeom>
          <a:noFill/>
          <a:ln w="25400">
            <a:solidFill>
              <a:srgbClr val="F0A332"/>
            </a:solidFill>
            <a:prstDash val="solid"/>
            <a:tailEnd type="triangle"/>
          </a:ln>
        </p:spPr>
        <p:txBody>
          <a:bodyPr/>
          <a:lstStyle/>
          <a:p>
            <a:endParaRPr lang="en-US"/>
          </a:p>
        </p:txBody>
      </p:sp>
      <p:sp>
        <p:nvSpPr>
          <p:cNvPr id="14" name="Text 10"/>
          <p:cNvSpPr txBox="1"/>
          <p:nvPr/>
        </p:nvSpPr>
        <p:spPr>
          <a:xfrm>
            <a:off x="8686800" y="1572768"/>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A: 0</a:t>
            </a:r>
            <a:endParaRPr lang="en-US" sz="10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Routing metrics</a:t>
            </a:r>
            <a:endParaRPr lang="en-US" sz="3000" dirty="0"/>
          </a:p>
        </p:txBody>
      </p:sp>
      <p:sp>
        <p:nvSpPr>
          <p:cNvPr id="4" name="Text 1"/>
          <p:cNvSpPr txBox="1"/>
          <p:nvPr/>
        </p:nvSpPr>
        <p:spPr>
          <a:xfrm>
            <a:off x="457200" y="1188720"/>
            <a:ext cx="5120640" cy="4937760"/>
          </a:xfrm>
          <a:prstGeom prst="rect">
            <a:avLst/>
          </a:prstGeom>
          <a:noFill/>
          <a:ln/>
        </p:spPr>
        <p:txBody>
          <a:bodyPr wrap="square" lIns="0" tIns="0" rIns="0" bIns="0" rtlCol="0" anchor="t"/>
          <a:lstStyle/>
          <a:p>
            <a:pPr marL="279400" indent="-279400">
              <a:spcAft>
                <a:spcPts val="800"/>
              </a:spcAft>
              <a:buSzPct val="100000"/>
              <a:buChar char="•"/>
            </a:pPr>
            <a:r>
              <a:rPr lang="en-US" sz="1500" dirty="0">
                <a:solidFill>
                  <a:srgbClr val="1F2933"/>
                </a:solidFill>
              </a:rPr>
              <a:t>How the 'distance' between source and destination is measured</a:t>
            </a:r>
            <a:endParaRPr lang="en-US" sz="1500" dirty="0"/>
          </a:p>
          <a:p>
            <a:pPr marL="279400" indent="-279400">
              <a:spcAft>
                <a:spcPts val="800"/>
              </a:spcAft>
              <a:buSzPct val="100000"/>
              <a:buChar char="•"/>
            </a:pPr>
            <a:r>
              <a:rPr lang="en-US" sz="1500" b="1" dirty="0">
                <a:solidFill>
                  <a:srgbClr val="1F2933"/>
                </a:solidFill>
              </a:rPr>
              <a:t>Hop count</a:t>
            </a:r>
            <a:r>
              <a:rPr lang="en-US" sz="1500" dirty="0">
                <a:solidFill>
                  <a:srgbClr val="1F2933"/>
                </a:solidFill>
              </a:rPr>
              <a:t> (RIP), </a:t>
            </a:r>
            <a:r>
              <a:rPr lang="en-US" sz="1500" b="1" dirty="0">
                <a:solidFill>
                  <a:srgbClr val="1F2933"/>
                </a:solidFill>
              </a:rPr>
              <a:t>bandwidth and delay</a:t>
            </a:r>
            <a:r>
              <a:rPr lang="en-US" sz="1500" dirty="0">
                <a:solidFill>
                  <a:srgbClr val="1F2933"/>
                </a:solidFill>
              </a:rPr>
              <a:t> (EIGRP), administrative </a:t>
            </a:r>
            <a:r>
              <a:rPr lang="en-US" sz="1500" b="1" dirty="0">
                <a:solidFill>
                  <a:srgbClr val="1F2933"/>
                </a:solidFill>
              </a:rPr>
              <a:t>cost</a:t>
            </a:r>
            <a:r>
              <a:rPr lang="en-US" sz="1500" dirty="0">
                <a:solidFill>
                  <a:srgbClr val="1F2933"/>
                </a:solidFill>
              </a:rPr>
              <a:t> (OSPF, IS-IS), reliability, load</a:t>
            </a:r>
            <a:endParaRPr lang="en-US" sz="1500" dirty="0"/>
          </a:p>
          <a:p>
            <a:pPr marL="279400" indent="-279400">
              <a:spcAft>
                <a:spcPts val="800"/>
              </a:spcAft>
              <a:buSzPct val="100000"/>
              <a:buChar char="•"/>
            </a:pPr>
            <a:r>
              <a:rPr lang="en-US" sz="1500" dirty="0">
                <a:solidFill>
                  <a:srgbClr val="1F2933"/>
                </a:solidFill>
              </a:rPr>
              <a:t>The metric defines what 'best path' means to the protocol</a:t>
            </a:r>
            <a:endParaRPr lang="en-US" sz="1500" dirty="0"/>
          </a:p>
          <a:p>
            <a:pPr marL="279400" indent="-279400">
              <a:spcAft>
                <a:spcPts val="800"/>
              </a:spcAft>
              <a:buSzPct val="100000"/>
              <a:buChar char="•"/>
            </a:pPr>
            <a:r>
              <a:rPr lang="en-US" sz="1500" dirty="0">
                <a:solidFill>
                  <a:srgbClr val="1F2933"/>
                </a:solidFill>
              </a:rPr>
              <a:t>Hops ignore capacity: 1 hop at 2 Mbps may be worse than 2 hops at 1 Gbps</a:t>
            </a:r>
            <a:endParaRPr lang="en-US" sz="1500" dirty="0"/>
          </a:p>
        </p:txBody>
      </p:sp>
      <p:sp>
        <p:nvSpPr>
          <p:cNvPr id="5" name="Text 2"/>
          <p:cNvSpPr/>
          <p:nvPr/>
        </p:nvSpPr>
        <p:spPr>
          <a:xfrm>
            <a:off x="6492240" y="20116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6" name="Text 3"/>
          <p:cNvSpPr/>
          <p:nvPr/>
        </p:nvSpPr>
        <p:spPr>
          <a:xfrm>
            <a:off x="10241280" y="20116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7" name="Text 4"/>
          <p:cNvSpPr/>
          <p:nvPr/>
        </p:nvSpPr>
        <p:spPr>
          <a:xfrm>
            <a:off x="8366760" y="39319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8" name="Shape 5"/>
          <p:cNvSpPr/>
          <p:nvPr/>
        </p:nvSpPr>
        <p:spPr>
          <a:xfrm>
            <a:off x="7040880" y="2286000"/>
            <a:ext cx="3200400" cy="0"/>
          </a:xfrm>
          <a:prstGeom prst="line">
            <a:avLst/>
          </a:prstGeom>
          <a:noFill/>
          <a:ln w="25400">
            <a:solidFill>
              <a:srgbClr val="D64545"/>
            </a:solidFill>
            <a:prstDash val="dash"/>
          </a:ln>
        </p:spPr>
        <p:txBody>
          <a:bodyPr/>
          <a:lstStyle/>
          <a:p>
            <a:endParaRPr lang="en-US"/>
          </a:p>
        </p:txBody>
      </p:sp>
      <p:sp>
        <p:nvSpPr>
          <p:cNvPr id="9" name="Text 6"/>
          <p:cNvSpPr txBox="1"/>
          <p:nvPr/>
        </p:nvSpPr>
        <p:spPr>
          <a:xfrm>
            <a:off x="7818120" y="201168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WAN 2 Mbps (1 hop)</a:t>
            </a:r>
            <a:endParaRPr lang="en-US" sz="1000" dirty="0"/>
          </a:p>
        </p:txBody>
      </p:sp>
      <p:sp>
        <p:nvSpPr>
          <p:cNvPr id="10" name="Shape 7"/>
          <p:cNvSpPr/>
          <p:nvPr/>
        </p:nvSpPr>
        <p:spPr>
          <a:xfrm>
            <a:off x="6949440" y="2514600"/>
            <a:ext cx="1463040" cy="1508760"/>
          </a:xfrm>
          <a:prstGeom prst="line">
            <a:avLst/>
          </a:prstGeom>
          <a:noFill/>
          <a:ln w="44450">
            <a:solidFill>
              <a:srgbClr val="2A9D6F"/>
            </a:solidFill>
            <a:prstDash val="solid"/>
          </a:ln>
        </p:spPr>
        <p:txBody>
          <a:bodyPr/>
          <a:lstStyle/>
          <a:p>
            <a:endParaRPr lang="en-US"/>
          </a:p>
        </p:txBody>
      </p:sp>
      <p:sp>
        <p:nvSpPr>
          <p:cNvPr id="11" name="Text 8"/>
          <p:cNvSpPr txBox="1"/>
          <p:nvPr/>
        </p:nvSpPr>
        <p:spPr>
          <a:xfrm>
            <a:off x="6858000" y="299466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1 Gbps</a:t>
            </a:r>
            <a:endParaRPr lang="en-US" sz="1000" dirty="0"/>
          </a:p>
        </p:txBody>
      </p:sp>
      <p:sp>
        <p:nvSpPr>
          <p:cNvPr id="12" name="Shape 9"/>
          <p:cNvSpPr/>
          <p:nvPr/>
        </p:nvSpPr>
        <p:spPr>
          <a:xfrm flipH="1">
            <a:off x="8869680" y="2514600"/>
            <a:ext cx="1463040" cy="1508760"/>
          </a:xfrm>
          <a:prstGeom prst="line">
            <a:avLst/>
          </a:prstGeom>
          <a:noFill/>
          <a:ln w="44450">
            <a:solidFill>
              <a:srgbClr val="2A9D6F"/>
            </a:solidFill>
            <a:prstDash val="solid"/>
          </a:ln>
        </p:spPr>
        <p:txBody>
          <a:bodyPr/>
          <a:lstStyle/>
          <a:p>
            <a:endParaRPr lang="en-US"/>
          </a:p>
        </p:txBody>
      </p:sp>
      <p:sp>
        <p:nvSpPr>
          <p:cNvPr id="13" name="Text 10"/>
          <p:cNvSpPr txBox="1"/>
          <p:nvPr/>
        </p:nvSpPr>
        <p:spPr>
          <a:xfrm>
            <a:off x="8778240" y="299466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1 Gbps</a:t>
            </a:r>
            <a:endParaRPr lang="en-US" sz="1000" dirty="0"/>
          </a:p>
        </p:txBody>
      </p:sp>
      <p:sp>
        <p:nvSpPr>
          <p:cNvPr id="14" name="Text 11"/>
          <p:cNvSpPr/>
          <p:nvPr/>
        </p:nvSpPr>
        <p:spPr>
          <a:xfrm>
            <a:off x="5660136" y="130759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15" name="Shape 12"/>
          <p:cNvSpPr/>
          <p:nvPr/>
        </p:nvSpPr>
        <p:spPr>
          <a:xfrm>
            <a:off x="5815584" y="1709928"/>
            <a:ext cx="256032" cy="64008"/>
          </a:xfrm>
          <a:prstGeom prst="rect">
            <a:avLst/>
          </a:prstGeom>
          <a:solidFill>
            <a:srgbClr val="2A9D6F"/>
          </a:solidFill>
          <a:ln w="12700">
            <a:solidFill>
              <a:srgbClr val="2A9D6F"/>
            </a:solidFill>
            <a:prstDash val="solid"/>
          </a:ln>
        </p:spPr>
        <p:txBody>
          <a:bodyPr/>
          <a:lstStyle/>
          <a:p>
            <a:endParaRPr lang="en-US"/>
          </a:p>
        </p:txBody>
      </p:sp>
      <p:sp>
        <p:nvSpPr>
          <p:cNvPr id="16" name="Shape 13"/>
          <p:cNvSpPr/>
          <p:nvPr/>
        </p:nvSpPr>
        <p:spPr>
          <a:xfrm>
            <a:off x="6263640" y="1554480"/>
            <a:ext cx="320040" cy="502920"/>
          </a:xfrm>
          <a:prstGeom prst="line">
            <a:avLst/>
          </a:prstGeom>
          <a:noFill/>
          <a:ln w="22225">
            <a:solidFill>
              <a:srgbClr val="6B7B8C"/>
            </a:solidFill>
            <a:prstDash val="solid"/>
          </a:ln>
        </p:spPr>
        <p:txBody>
          <a:bodyPr/>
          <a:lstStyle/>
          <a:p>
            <a:endParaRPr lang="en-US"/>
          </a:p>
        </p:txBody>
      </p:sp>
      <p:sp>
        <p:nvSpPr>
          <p:cNvPr id="17" name="Text 14"/>
          <p:cNvSpPr/>
          <p:nvPr/>
        </p:nvSpPr>
        <p:spPr>
          <a:xfrm>
            <a:off x="11055096" y="130759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18" name="Shape 15"/>
          <p:cNvSpPr/>
          <p:nvPr/>
        </p:nvSpPr>
        <p:spPr>
          <a:xfrm>
            <a:off x="11210544" y="1709928"/>
            <a:ext cx="256032" cy="64008"/>
          </a:xfrm>
          <a:prstGeom prst="rect">
            <a:avLst/>
          </a:prstGeom>
          <a:solidFill>
            <a:srgbClr val="2A9D6F"/>
          </a:solidFill>
          <a:ln w="12700">
            <a:solidFill>
              <a:srgbClr val="2A9D6F"/>
            </a:solidFill>
            <a:prstDash val="solid"/>
          </a:ln>
        </p:spPr>
        <p:txBody>
          <a:bodyPr/>
          <a:lstStyle/>
          <a:p>
            <a:endParaRPr lang="en-US"/>
          </a:p>
        </p:txBody>
      </p:sp>
      <p:sp>
        <p:nvSpPr>
          <p:cNvPr id="19" name="Shape 16"/>
          <p:cNvSpPr/>
          <p:nvPr/>
        </p:nvSpPr>
        <p:spPr>
          <a:xfrm flipH="1">
            <a:off x="10698480" y="1554480"/>
            <a:ext cx="320040" cy="502920"/>
          </a:xfrm>
          <a:prstGeom prst="line">
            <a:avLst/>
          </a:prstGeom>
          <a:noFill/>
          <a:ln w="22225">
            <a:solidFill>
              <a:srgbClr val="6B7B8C"/>
            </a:solidFill>
            <a:prstDash val="solid"/>
          </a:ln>
        </p:spPr>
        <p:txBody>
          <a:bodyPr/>
          <a:lstStyle/>
          <a:p>
            <a:endParaRPr lang="en-US"/>
          </a:p>
        </p:txBody>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6400800" y="5029200"/>
          <a:ext cx="5303520" cy="914400"/>
        </p:xfrm>
        <a:graphic>
          <a:graphicData uri="http://schemas.openxmlformats.org/drawingml/2006/table">
            <a:tbl>
              <a:tblPr/>
              <a:tblGrid>
                <a:gridCol w="1463040">
                  <a:extLst>
                    <a:ext uri="{9D8B030D-6E8A-4147-A177-3AD203B41FA5}">
                      <a16:colId xmlns:a16="http://schemas.microsoft.com/office/drawing/2014/main" val="20000"/>
                    </a:ext>
                  </a:extLst>
                </a:gridCol>
                <a:gridCol w="1097280">
                  <a:extLst>
                    <a:ext uri="{9D8B030D-6E8A-4147-A177-3AD203B41FA5}">
                      <a16:colId xmlns:a16="http://schemas.microsoft.com/office/drawing/2014/main" val="20001"/>
                    </a:ext>
                  </a:extLst>
                </a:gridCol>
                <a:gridCol w="128016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274320">
                <a:tc>
                  <a:txBody>
                    <a:bodyPr/>
                    <a:lstStyle/>
                    <a:p>
                      <a:pPr marL="0" indent="0" algn="l">
                        <a:buNone/>
                      </a:pPr>
                      <a:r>
                        <a:rPr lang="en-US" sz="1100" b="1" dirty="0">
                          <a:solidFill>
                            <a:srgbClr val="FFFFFF"/>
                          </a:solidFill>
                        </a:rPr>
                        <a:t>Path A → B</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Hops (RIP)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Minimum bandwidth</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Choice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1100" dirty="0">
                          <a:solidFill>
                            <a:srgbClr val="1F2933"/>
                          </a:solidFill>
                        </a:rPr>
                        <a:t>R1 → R2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 Mbps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D64545"/>
                          </a:solidFill>
                        </a:rPr>
                        <a:t>RIP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marL="0" indent="0" algn="l">
                        <a:buNone/>
                      </a:pPr>
                      <a:r>
                        <a:rPr lang="en-US" sz="1100" dirty="0">
                          <a:solidFill>
                            <a:srgbClr val="1F2933"/>
                          </a:solidFill>
                        </a:rPr>
                        <a:t>R1 → R3 → R2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 Gbps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b="1" dirty="0">
                          <a:solidFill>
                            <a:srgbClr val="2A9D6F"/>
                          </a:solidFill>
                        </a:rPr>
                        <a:t>EIGRP / OSPF</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bl>
          </a:graphicData>
        </a:graphic>
      </p:graphicFrame>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The slow convergence problem (count to infinity)</a:t>
            </a:r>
            <a:endParaRPr lang="en-US" sz="3000" dirty="0"/>
          </a:p>
        </p:txBody>
      </p:sp>
      <p:sp>
        <p:nvSpPr>
          <p:cNvPr id="4" name="Text 1"/>
          <p:cNvSpPr/>
          <p:nvPr/>
        </p:nvSpPr>
        <p:spPr>
          <a:xfrm>
            <a:off x="640080" y="1828800"/>
            <a:ext cx="2194560" cy="128016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200" b="1" dirty="0">
                <a:solidFill>
                  <a:srgbClr val="0B3C5D"/>
                </a:solidFill>
              </a:rPr>
              <a:t>Network A</a:t>
            </a:r>
            <a:endParaRPr lang="en-US" sz="1200" dirty="0"/>
          </a:p>
        </p:txBody>
      </p:sp>
      <p:sp>
        <p:nvSpPr>
          <p:cNvPr id="5" name="Text 2"/>
          <p:cNvSpPr/>
          <p:nvPr/>
        </p:nvSpPr>
        <p:spPr>
          <a:xfrm>
            <a:off x="3840480" y="21945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6" name="Text 3"/>
          <p:cNvSpPr/>
          <p:nvPr/>
        </p:nvSpPr>
        <p:spPr>
          <a:xfrm>
            <a:off x="6583680" y="21945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7" name="Text 4"/>
          <p:cNvSpPr/>
          <p:nvPr/>
        </p:nvSpPr>
        <p:spPr>
          <a:xfrm>
            <a:off x="9326880" y="21945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8" name="Shape 5"/>
          <p:cNvSpPr/>
          <p:nvPr/>
        </p:nvSpPr>
        <p:spPr>
          <a:xfrm>
            <a:off x="2834640" y="2468880"/>
            <a:ext cx="1005840" cy="0"/>
          </a:xfrm>
          <a:prstGeom prst="line">
            <a:avLst/>
          </a:prstGeom>
          <a:noFill/>
          <a:ln w="38100">
            <a:solidFill>
              <a:srgbClr val="2A9D6F"/>
            </a:solidFill>
            <a:prstDash val="solid"/>
          </a:ln>
        </p:spPr>
        <p:txBody>
          <a:bodyPr/>
          <a:lstStyle/>
          <a:p>
            <a:endParaRPr lang="en-US"/>
          </a:p>
        </p:txBody>
      </p:sp>
      <p:sp>
        <p:nvSpPr>
          <p:cNvPr id="9" name="Shape 6"/>
          <p:cNvSpPr/>
          <p:nvPr/>
        </p:nvSpPr>
        <p:spPr>
          <a:xfrm>
            <a:off x="4389120" y="2468880"/>
            <a:ext cx="2194560" cy="0"/>
          </a:xfrm>
          <a:prstGeom prst="line">
            <a:avLst/>
          </a:prstGeom>
          <a:noFill/>
          <a:ln w="31750">
            <a:solidFill>
              <a:srgbClr val="0B3C5D"/>
            </a:solidFill>
            <a:prstDash val="solid"/>
          </a:ln>
        </p:spPr>
        <p:txBody>
          <a:bodyPr/>
          <a:lstStyle/>
          <a:p>
            <a:endParaRPr lang="en-US"/>
          </a:p>
        </p:txBody>
      </p:sp>
      <p:sp>
        <p:nvSpPr>
          <p:cNvPr id="10" name="Shape 7"/>
          <p:cNvSpPr/>
          <p:nvPr/>
        </p:nvSpPr>
        <p:spPr>
          <a:xfrm>
            <a:off x="7132320" y="2468880"/>
            <a:ext cx="2194560" cy="0"/>
          </a:xfrm>
          <a:prstGeom prst="line">
            <a:avLst/>
          </a:prstGeom>
          <a:noFill/>
          <a:ln w="31750">
            <a:solidFill>
              <a:srgbClr val="0B3C5D"/>
            </a:solidFill>
            <a:prstDash val="solid"/>
          </a:ln>
        </p:spPr>
        <p:txBody>
          <a:bodyPr/>
          <a:lstStyle/>
          <a:p>
            <a:endParaRPr lang="en-US"/>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3200400" y="3429000"/>
          <a:ext cx="1828800" cy="914400"/>
        </p:xfrm>
        <a:graphic>
          <a:graphicData uri="http://schemas.openxmlformats.org/drawingml/2006/table">
            <a:tbl>
              <a:tblPr/>
              <a:tblGrid>
                <a:gridCol w="640080">
                  <a:extLst>
                    <a:ext uri="{9D8B030D-6E8A-4147-A177-3AD203B41FA5}">
                      <a16:colId xmlns:a16="http://schemas.microsoft.com/office/drawing/2014/main" val="20000"/>
                    </a:ext>
                  </a:extLst>
                </a:gridCol>
                <a:gridCol w="548640">
                  <a:extLst>
                    <a:ext uri="{9D8B030D-6E8A-4147-A177-3AD203B41FA5}">
                      <a16:colId xmlns:a16="http://schemas.microsoft.com/office/drawing/2014/main" val="20001"/>
                    </a:ext>
                  </a:extLst>
                </a:gridCol>
                <a:gridCol w="640080">
                  <a:extLst>
                    <a:ext uri="{9D8B030D-6E8A-4147-A177-3AD203B41FA5}">
                      <a16:colId xmlns:a16="http://schemas.microsoft.com/office/drawing/2014/main" val="20002"/>
                    </a:ext>
                  </a:extLst>
                </a:gridCol>
              </a:tblGrid>
              <a:tr h="256032">
                <a:tc>
                  <a:txBody>
                    <a:bodyPr/>
                    <a:lstStyle/>
                    <a:p>
                      <a:pPr marL="0" indent="0" algn="l">
                        <a:buNone/>
                      </a:pPr>
                      <a:r>
                        <a:rPr lang="en-US" sz="1000" b="1" dirty="0">
                          <a:solidFill>
                            <a:srgbClr val="FFFFFF"/>
                          </a:solidFill>
                        </a:rPr>
                        <a:t>Net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Metr.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Via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000" dirty="0">
                          <a:solidFill>
                            <a:srgbClr val="1F2933"/>
                          </a:solidFill>
                        </a:rPr>
                        <a: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direct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graphicFrame>
        <p:nvGraphicFramePr>
          <p:cNvPr id="53" name="Table 1"/>
          <p:cNvGraphicFramePr>
            <a:graphicFrameLocks noGrp="1"/>
          </p:cNvGraphicFramePr>
          <p:nvPr>
            <p:extLst>
              <p:ext uri="{D42A27DB-BD31-4B8C-83A1-F6EECF244321}">
                <p14:modId xmlns:p14="http://schemas.microsoft.com/office/powerpoint/2010/main" val="1579011935"/>
              </p:ext>
            </p:extLst>
          </p:nvPr>
        </p:nvGraphicFramePr>
        <p:xfrm>
          <a:off x="5943600" y="3429000"/>
          <a:ext cx="1828800" cy="914400"/>
        </p:xfrm>
        <a:graphic>
          <a:graphicData uri="http://schemas.openxmlformats.org/drawingml/2006/table">
            <a:tbl>
              <a:tblPr/>
              <a:tblGrid>
                <a:gridCol w="640080">
                  <a:extLst>
                    <a:ext uri="{9D8B030D-6E8A-4147-A177-3AD203B41FA5}">
                      <a16:colId xmlns:a16="http://schemas.microsoft.com/office/drawing/2014/main" val="20000"/>
                    </a:ext>
                  </a:extLst>
                </a:gridCol>
                <a:gridCol w="548640">
                  <a:extLst>
                    <a:ext uri="{9D8B030D-6E8A-4147-A177-3AD203B41FA5}">
                      <a16:colId xmlns:a16="http://schemas.microsoft.com/office/drawing/2014/main" val="20001"/>
                    </a:ext>
                  </a:extLst>
                </a:gridCol>
                <a:gridCol w="640080">
                  <a:extLst>
                    <a:ext uri="{9D8B030D-6E8A-4147-A177-3AD203B41FA5}">
                      <a16:colId xmlns:a16="http://schemas.microsoft.com/office/drawing/2014/main" val="20002"/>
                    </a:ext>
                  </a:extLst>
                </a:gridCol>
              </a:tblGrid>
              <a:tr h="256032">
                <a:tc>
                  <a:txBody>
                    <a:bodyPr/>
                    <a:lstStyle/>
                    <a:p>
                      <a:pPr marL="0" indent="0" algn="l">
                        <a:buNone/>
                      </a:pPr>
                      <a:r>
                        <a:rPr lang="en-US" sz="1000" b="1" dirty="0">
                          <a:solidFill>
                            <a:srgbClr val="FFFFFF"/>
                          </a:solidFill>
                        </a:rPr>
                        <a:t>Net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Metr.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Via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000" dirty="0">
                          <a:solidFill>
                            <a:srgbClr val="1F2933"/>
                          </a:solidFill>
                        </a:rPr>
                        <a: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graphicFrame>
        <p:nvGraphicFramePr>
          <p:cNvPr id="79" name="Table 2"/>
          <p:cNvGraphicFramePr>
            <a:graphicFrameLocks noGrp="1"/>
          </p:cNvGraphicFramePr>
          <p:nvPr>
            <p:extLst>
              <p:ext uri="{D42A27DB-BD31-4B8C-83A1-F6EECF244321}">
                <p14:modId xmlns:p14="http://schemas.microsoft.com/office/powerpoint/2010/main" val="1579011935"/>
              </p:ext>
            </p:extLst>
          </p:nvPr>
        </p:nvGraphicFramePr>
        <p:xfrm>
          <a:off x="8686800" y="3429000"/>
          <a:ext cx="1828800" cy="914400"/>
        </p:xfrm>
        <a:graphic>
          <a:graphicData uri="http://schemas.openxmlformats.org/drawingml/2006/table">
            <a:tbl>
              <a:tblPr/>
              <a:tblGrid>
                <a:gridCol w="640080">
                  <a:extLst>
                    <a:ext uri="{9D8B030D-6E8A-4147-A177-3AD203B41FA5}">
                      <a16:colId xmlns:a16="http://schemas.microsoft.com/office/drawing/2014/main" val="20000"/>
                    </a:ext>
                  </a:extLst>
                </a:gridCol>
                <a:gridCol w="548640">
                  <a:extLst>
                    <a:ext uri="{9D8B030D-6E8A-4147-A177-3AD203B41FA5}">
                      <a16:colId xmlns:a16="http://schemas.microsoft.com/office/drawing/2014/main" val="20001"/>
                    </a:ext>
                  </a:extLst>
                </a:gridCol>
                <a:gridCol w="640080">
                  <a:extLst>
                    <a:ext uri="{9D8B030D-6E8A-4147-A177-3AD203B41FA5}">
                      <a16:colId xmlns:a16="http://schemas.microsoft.com/office/drawing/2014/main" val="20002"/>
                    </a:ext>
                  </a:extLst>
                </a:gridCol>
              </a:tblGrid>
              <a:tr h="256032">
                <a:tc>
                  <a:txBody>
                    <a:bodyPr/>
                    <a:lstStyle/>
                    <a:p>
                      <a:pPr marL="0" indent="0" algn="l">
                        <a:buNone/>
                      </a:pPr>
                      <a:r>
                        <a:rPr lang="en-US" sz="1000" b="1" dirty="0">
                          <a:solidFill>
                            <a:srgbClr val="FFFFFF"/>
                          </a:solidFill>
                        </a:rPr>
                        <a:t>Net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Metr.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Via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000" dirty="0">
                          <a:solidFill>
                            <a:srgbClr val="1F2933"/>
                          </a:solidFill>
                        </a:rPr>
                        <a: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sp>
        <p:nvSpPr>
          <p:cNvPr id="14" name="Shape 8"/>
          <p:cNvSpPr/>
          <p:nvPr/>
        </p:nvSpPr>
        <p:spPr>
          <a:xfrm>
            <a:off x="4480560" y="2011680"/>
            <a:ext cx="2011680" cy="0"/>
          </a:xfrm>
          <a:prstGeom prst="line">
            <a:avLst/>
          </a:prstGeom>
          <a:noFill/>
          <a:ln w="25400">
            <a:solidFill>
              <a:srgbClr val="F0A332"/>
            </a:solidFill>
            <a:prstDash val="solid"/>
            <a:tailEnd type="triangle"/>
          </a:ln>
        </p:spPr>
        <p:txBody>
          <a:bodyPr/>
          <a:lstStyle/>
          <a:p>
            <a:endParaRPr lang="en-US"/>
          </a:p>
        </p:txBody>
      </p:sp>
      <p:sp>
        <p:nvSpPr>
          <p:cNvPr id="15" name="Text 9"/>
          <p:cNvSpPr txBox="1"/>
          <p:nvPr/>
        </p:nvSpPr>
        <p:spPr>
          <a:xfrm>
            <a:off x="4663440" y="1737360"/>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"A: 0"</a:t>
            </a:r>
            <a:endParaRPr lang="en-US" sz="1000" dirty="0"/>
          </a:p>
        </p:txBody>
      </p:sp>
      <p:sp>
        <p:nvSpPr>
          <p:cNvPr id="16" name="Shape 10"/>
          <p:cNvSpPr/>
          <p:nvPr/>
        </p:nvSpPr>
        <p:spPr>
          <a:xfrm>
            <a:off x="7223760" y="2011680"/>
            <a:ext cx="2011680" cy="0"/>
          </a:xfrm>
          <a:prstGeom prst="line">
            <a:avLst/>
          </a:prstGeom>
          <a:noFill/>
          <a:ln w="25400">
            <a:solidFill>
              <a:srgbClr val="F0A332"/>
            </a:solidFill>
            <a:prstDash val="solid"/>
            <a:tailEnd type="triangle"/>
          </a:ln>
        </p:spPr>
        <p:txBody>
          <a:bodyPr/>
          <a:lstStyle/>
          <a:p>
            <a:endParaRPr lang="en-US"/>
          </a:p>
        </p:txBody>
      </p:sp>
      <p:sp>
        <p:nvSpPr>
          <p:cNvPr id="17" name="Text 11"/>
          <p:cNvSpPr txBox="1"/>
          <p:nvPr/>
        </p:nvSpPr>
        <p:spPr>
          <a:xfrm>
            <a:off x="7406640" y="1737360"/>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"A: 1"</a:t>
            </a:r>
            <a:endParaRPr lang="en-US" sz="1000" dirty="0"/>
          </a:p>
        </p:txBody>
      </p:sp>
      <p:sp>
        <p:nvSpPr>
          <p:cNvPr id="18" name="Shape 12"/>
          <p:cNvSpPr/>
          <p:nvPr/>
        </p:nvSpPr>
        <p:spPr>
          <a:xfrm flipH="1">
            <a:off x="7223760" y="2926080"/>
            <a:ext cx="2011680" cy="0"/>
          </a:xfrm>
          <a:prstGeom prst="line">
            <a:avLst/>
          </a:prstGeom>
          <a:noFill/>
          <a:ln w="19050">
            <a:solidFill>
              <a:srgbClr val="6B7B8C"/>
            </a:solidFill>
            <a:prstDash val="solid"/>
            <a:tailEnd type="triangle"/>
          </a:ln>
        </p:spPr>
        <p:txBody>
          <a:bodyPr/>
          <a:lstStyle/>
          <a:p>
            <a:endParaRPr lang="en-US"/>
          </a:p>
        </p:txBody>
      </p:sp>
      <p:sp>
        <p:nvSpPr>
          <p:cNvPr id="19" name="Text 13"/>
          <p:cNvSpPr txBox="1"/>
          <p:nvPr/>
        </p:nvSpPr>
        <p:spPr>
          <a:xfrm>
            <a:off x="7406640" y="2962656"/>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"A: 2" (ignored)</a:t>
            </a:r>
            <a:endParaRPr lang="en-US" sz="1000" dirty="0"/>
          </a:p>
        </p:txBody>
      </p:sp>
      <p:sp>
        <p:nvSpPr>
          <p:cNvPr id="20" name="Text 14"/>
          <p:cNvSpPr txBox="1"/>
          <p:nvPr/>
        </p:nvSpPr>
        <p:spPr>
          <a:xfrm>
            <a:off x="457200" y="4389120"/>
            <a:ext cx="11247120" cy="1828800"/>
          </a:xfrm>
          <a:prstGeom prst="rect">
            <a:avLst/>
          </a:prstGeom>
          <a:noFill/>
          <a:ln/>
        </p:spPr>
        <p:txBody>
          <a:bodyPr wrap="square" lIns="0" tIns="0" rIns="0" bIns="0" rtlCol="0" anchor="t"/>
          <a:lstStyle/>
          <a:p>
            <a:pPr marL="279400" indent="-279400">
              <a:spcAft>
                <a:spcPts val="800"/>
              </a:spcAft>
              <a:buSzPct val="100000"/>
              <a:buChar char="•"/>
            </a:pPr>
            <a:r>
              <a:rPr lang="en-US" sz="1400" dirty="0">
                <a:solidFill>
                  <a:srgbClr val="1F2933"/>
                </a:solidFill>
              </a:rPr>
              <a:t>Three routers (R1 to R3), each with a route to network A</a:t>
            </a:r>
            <a:endParaRPr lang="en-US" sz="1400" dirty="0"/>
          </a:p>
          <a:p>
            <a:pPr marL="279400" indent="-279400">
              <a:spcAft>
                <a:spcPts val="800"/>
              </a:spcAft>
              <a:buSzPct val="100000"/>
              <a:buChar char="•"/>
            </a:pPr>
            <a:r>
              <a:rPr lang="en-US" sz="1400" dirty="0">
                <a:solidFill>
                  <a:srgbClr val="1F2933"/>
                </a:solidFill>
              </a:rPr>
              <a:t>Periodic advertisements in every direction: R1 → R2 'A: 0', R2 → R3 'A: 1', and also R3 → R2 'A: 2'</a:t>
            </a:r>
            <a:endParaRPr lang="en-US" sz="1400" dirty="0"/>
          </a:p>
          <a:p>
            <a:pPr marL="279400" indent="-279400">
              <a:spcAft>
                <a:spcPts val="800"/>
              </a:spcAft>
              <a:buSzPct val="100000"/>
              <a:buChar char="•"/>
            </a:pPr>
            <a:r>
              <a:rPr lang="en-US" sz="1400" dirty="0">
                <a:solidFill>
                  <a:srgbClr val="1F2933"/>
                </a:solidFill>
              </a:rPr>
              <a:t>While everything works, R2 ignores R3's advertisement because it already has a better route (1 via R1)</a:t>
            </a:r>
            <a:endParaRPr lang="en-US" sz="14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Slow convergence: the failure creates a loop</a:t>
            </a:r>
            <a:endParaRPr lang="en-US" sz="3000" dirty="0"/>
          </a:p>
        </p:txBody>
      </p:sp>
      <p:sp>
        <p:nvSpPr>
          <p:cNvPr id="4" name="Text 1"/>
          <p:cNvSpPr/>
          <p:nvPr/>
        </p:nvSpPr>
        <p:spPr>
          <a:xfrm>
            <a:off x="640080" y="1828800"/>
            <a:ext cx="2194560" cy="1280160"/>
          </a:xfrm>
          <a:prstGeom prst="cloud">
            <a:avLst/>
          </a:prstGeom>
          <a:solidFill>
            <a:srgbClr val="FDECEC"/>
          </a:solidFill>
          <a:ln w="12700">
            <a:solidFill>
              <a:srgbClr val="D64545"/>
            </a:solidFill>
          </a:ln>
        </p:spPr>
        <p:txBody>
          <a:bodyPr wrap="square" lIns="0" tIns="0" rIns="0" bIns="0" rtlCol="0" anchor="ctr"/>
          <a:lstStyle/>
          <a:p>
            <a:pPr marL="0" indent="0" algn="ctr">
              <a:buNone/>
            </a:pPr>
            <a:r>
              <a:rPr lang="en-US" sz="1200" b="1" dirty="0">
                <a:solidFill>
                  <a:srgbClr val="0B3C5D"/>
                </a:solidFill>
              </a:rPr>
              <a:t>Network A</a:t>
            </a:r>
            <a:endParaRPr lang="en-US" sz="1200" dirty="0"/>
          </a:p>
        </p:txBody>
      </p:sp>
      <p:sp>
        <p:nvSpPr>
          <p:cNvPr id="5" name="Text 2"/>
          <p:cNvSpPr/>
          <p:nvPr/>
        </p:nvSpPr>
        <p:spPr>
          <a:xfrm>
            <a:off x="3840480" y="21945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6" name="Text 3"/>
          <p:cNvSpPr/>
          <p:nvPr/>
        </p:nvSpPr>
        <p:spPr>
          <a:xfrm>
            <a:off x="6583680" y="21945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7" name="Text 4"/>
          <p:cNvSpPr/>
          <p:nvPr/>
        </p:nvSpPr>
        <p:spPr>
          <a:xfrm>
            <a:off x="9326880" y="21945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8" name="Shape 5"/>
          <p:cNvSpPr/>
          <p:nvPr/>
        </p:nvSpPr>
        <p:spPr>
          <a:xfrm>
            <a:off x="2834640" y="2468880"/>
            <a:ext cx="1005840" cy="0"/>
          </a:xfrm>
          <a:prstGeom prst="line">
            <a:avLst/>
          </a:prstGeom>
          <a:noFill/>
          <a:ln w="38100">
            <a:solidFill>
              <a:srgbClr val="D64545"/>
            </a:solidFill>
            <a:prstDash val="dash"/>
          </a:ln>
        </p:spPr>
        <p:txBody>
          <a:bodyPr/>
          <a:lstStyle/>
          <a:p>
            <a:endParaRPr lang="en-US"/>
          </a:p>
        </p:txBody>
      </p:sp>
      <p:sp>
        <p:nvSpPr>
          <p:cNvPr id="9" name="Text 6"/>
          <p:cNvSpPr txBox="1"/>
          <p:nvPr/>
        </p:nvSpPr>
        <p:spPr>
          <a:xfrm>
            <a:off x="3017520" y="2011680"/>
            <a:ext cx="914400" cy="274320"/>
          </a:xfrm>
          <a:prstGeom prst="rect">
            <a:avLst/>
          </a:prstGeom>
          <a:noFill/>
          <a:ln/>
        </p:spPr>
        <p:txBody>
          <a:bodyPr wrap="square" lIns="0" tIns="0" rIns="0" bIns="0" rtlCol="0" anchor="ctr"/>
          <a:lstStyle/>
          <a:p>
            <a:pPr marL="0" indent="0" algn="ctr">
              <a:buNone/>
            </a:pPr>
            <a:r>
              <a:rPr lang="en-US" sz="1100" b="1" dirty="0">
                <a:solidFill>
                  <a:srgbClr val="D64545"/>
                </a:solidFill>
              </a:rPr>
              <a:t>X failure</a:t>
            </a:r>
            <a:endParaRPr lang="en-US" sz="1100" dirty="0"/>
          </a:p>
        </p:txBody>
      </p:sp>
      <p:sp>
        <p:nvSpPr>
          <p:cNvPr id="10" name="Shape 7"/>
          <p:cNvSpPr/>
          <p:nvPr/>
        </p:nvSpPr>
        <p:spPr>
          <a:xfrm>
            <a:off x="4389120" y="2468880"/>
            <a:ext cx="2194560" cy="0"/>
          </a:xfrm>
          <a:prstGeom prst="line">
            <a:avLst/>
          </a:prstGeom>
          <a:noFill/>
          <a:ln w="31750">
            <a:solidFill>
              <a:srgbClr val="0B3C5D"/>
            </a:solidFill>
            <a:prstDash val="solid"/>
          </a:ln>
        </p:spPr>
        <p:txBody>
          <a:bodyPr/>
          <a:lstStyle/>
          <a:p>
            <a:endParaRPr lang="en-US"/>
          </a:p>
        </p:txBody>
      </p:sp>
      <p:sp>
        <p:nvSpPr>
          <p:cNvPr id="11" name="Shape 8"/>
          <p:cNvSpPr/>
          <p:nvPr/>
        </p:nvSpPr>
        <p:spPr>
          <a:xfrm>
            <a:off x="7132320" y="2468880"/>
            <a:ext cx="2194560" cy="0"/>
          </a:xfrm>
          <a:prstGeom prst="line">
            <a:avLst/>
          </a:prstGeom>
          <a:noFill/>
          <a:ln w="31750">
            <a:solidFill>
              <a:srgbClr val="0B3C5D"/>
            </a:solidFill>
            <a:prstDash val="solid"/>
          </a:ln>
        </p:spPr>
        <p:txBody>
          <a:bodyPr/>
          <a:lstStyle/>
          <a:p>
            <a:endParaRPr lang="en-US"/>
          </a:p>
        </p:txBody>
      </p:sp>
      <p:graphicFrame>
        <p:nvGraphicFramePr>
          <p:cNvPr id="28" name="Table 0"/>
          <p:cNvGraphicFramePr>
            <a:graphicFrameLocks noGrp="1"/>
          </p:cNvGraphicFramePr>
          <p:nvPr>
            <p:extLst>
              <p:ext uri="{D42A27DB-BD31-4B8C-83A1-F6EECF244321}">
                <p14:modId xmlns:p14="http://schemas.microsoft.com/office/powerpoint/2010/main" val="1579011935"/>
              </p:ext>
            </p:extLst>
          </p:nvPr>
        </p:nvGraphicFramePr>
        <p:xfrm>
          <a:off x="3200400" y="3429000"/>
          <a:ext cx="1828800" cy="914400"/>
        </p:xfrm>
        <a:graphic>
          <a:graphicData uri="http://schemas.openxmlformats.org/drawingml/2006/table">
            <a:tbl>
              <a:tblPr/>
              <a:tblGrid>
                <a:gridCol w="640080">
                  <a:extLst>
                    <a:ext uri="{9D8B030D-6E8A-4147-A177-3AD203B41FA5}">
                      <a16:colId xmlns:a16="http://schemas.microsoft.com/office/drawing/2014/main" val="20000"/>
                    </a:ext>
                  </a:extLst>
                </a:gridCol>
                <a:gridCol w="548640">
                  <a:extLst>
                    <a:ext uri="{9D8B030D-6E8A-4147-A177-3AD203B41FA5}">
                      <a16:colId xmlns:a16="http://schemas.microsoft.com/office/drawing/2014/main" val="20001"/>
                    </a:ext>
                  </a:extLst>
                </a:gridCol>
                <a:gridCol w="640080">
                  <a:extLst>
                    <a:ext uri="{9D8B030D-6E8A-4147-A177-3AD203B41FA5}">
                      <a16:colId xmlns:a16="http://schemas.microsoft.com/office/drawing/2014/main" val="20002"/>
                    </a:ext>
                  </a:extLst>
                </a:gridCol>
              </a:tblGrid>
              <a:tr h="256032">
                <a:tc>
                  <a:txBody>
                    <a:bodyPr/>
                    <a:lstStyle/>
                    <a:p>
                      <a:pPr marL="0" indent="0" algn="l">
                        <a:buNone/>
                      </a:pPr>
                      <a:r>
                        <a:rPr lang="en-US" sz="1000" b="1" dirty="0">
                          <a:solidFill>
                            <a:srgbClr val="FFFFFF"/>
                          </a:solidFill>
                        </a:rPr>
                        <a:t>Net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Metr.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Via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000" dirty="0">
                          <a:solidFill>
                            <a:srgbClr val="1F2933"/>
                          </a:solidFill>
                        </a:rPr>
                        <a: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b="1" dirty="0">
                          <a:solidFill>
                            <a:srgbClr val="D64545"/>
                          </a:solidFill>
                        </a:rPr>
                        <a:t>16 (∞)</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graphicFrame>
        <p:nvGraphicFramePr>
          <p:cNvPr id="55" name="Table 1"/>
          <p:cNvGraphicFramePr>
            <a:graphicFrameLocks noGrp="1"/>
          </p:cNvGraphicFramePr>
          <p:nvPr>
            <p:extLst>
              <p:ext uri="{D42A27DB-BD31-4B8C-83A1-F6EECF244321}">
                <p14:modId xmlns:p14="http://schemas.microsoft.com/office/powerpoint/2010/main" val="1579011935"/>
              </p:ext>
            </p:extLst>
          </p:nvPr>
        </p:nvGraphicFramePr>
        <p:xfrm>
          <a:off x="5943600" y="3429000"/>
          <a:ext cx="1828800" cy="914400"/>
        </p:xfrm>
        <a:graphic>
          <a:graphicData uri="http://schemas.openxmlformats.org/drawingml/2006/table">
            <a:tbl>
              <a:tblPr/>
              <a:tblGrid>
                <a:gridCol w="640080">
                  <a:extLst>
                    <a:ext uri="{9D8B030D-6E8A-4147-A177-3AD203B41FA5}">
                      <a16:colId xmlns:a16="http://schemas.microsoft.com/office/drawing/2014/main" val="20000"/>
                    </a:ext>
                  </a:extLst>
                </a:gridCol>
                <a:gridCol w="548640">
                  <a:extLst>
                    <a:ext uri="{9D8B030D-6E8A-4147-A177-3AD203B41FA5}">
                      <a16:colId xmlns:a16="http://schemas.microsoft.com/office/drawing/2014/main" val="20001"/>
                    </a:ext>
                  </a:extLst>
                </a:gridCol>
                <a:gridCol w="640080">
                  <a:extLst>
                    <a:ext uri="{9D8B030D-6E8A-4147-A177-3AD203B41FA5}">
                      <a16:colId xmlns:a16="http://schemas.microsoft.com/office/drawing/2014/main" val="20002"/>
                    </a:ext>
                  </a:extLst>
                </a:gridCol>
              </a:tblGrid>
              <a:tr h="256032">
                <a:tc>
                  <a:txBody>
                    <a:bodyPr/>
                    <a:lstStyle/>
                    <a:p>
                      <a:pPr marL="0" indent="0" algn="l">
                        <a:buNone/>
                      </a:pPr>
                      <a:r>
                        <a:rPr lang="en-US" sz="1000" b="1" dirty="0">
                          <a:solidFill>
                            <a:srgbClr val="FFFFFF"/>
                          </a:solidFill>
                        </a:rPr>
                        <a:t>Net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Metr.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Via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000" dirty="0">
                          <a:solidFill>
                            <a:srgbClr val="1F2933"/>
                          </a:solidFill>
                        </a:rPr>
                        <a: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b="1" dirty="0">
                          <a:solidFill>
                            <a:srgbClr val="D64545"/>
                          </a:solidFill>
                        </a:rPr>
                        <a:t>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b="1" dirty="0">
                          <a:solidFill>
                            <a:srgbClr val="D64545"/>
                          </a:solidFill>
                        </a:rPr>
                        <a:t>R3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graphicFrame>
        <p:nvGraphicFramePr>
          <p:cNvPr id="82" name="Table 2"/>
          <p:cNvGraphicFramePr>
            <a:graphicFrameLocks noGrp="1"/>
          </p:cNvGraphicFramePr>
          <p:nvPr>
            <p:extLst>
              <p:ext uri="{D42A27DB-BD31-4B8C-83A1-F6EECF244321}">
                <p14:modId xmlns:p14="http://schemas.microsoft.com/office/powerpoint/2010/main" val="1579011935"/>
              </p:ext>
            </p:extLst>
          </p:nvPr>
        </p:nvGraphicFramePr>
        <p:xfrm>
          <a:off x="8686800" y="3429000"/>
          <a:ext cx="1828800" cy="914400"/>
        </p:xfrm>
        <a:graphic>
          <a:graphicData uri="http://schemas.openxmlformats.org/drawingml/2006/table">
            <a:tbl>
              <a:tblPr/>
              <a:tblGrid>
                <a:gridCol w="640080">
                  <a:extLst>
                    <a:ext uri="{9D8B030D-6E8A-4147-A177-3AD203B41FA5}">
                      <a16:colId xmlns:a16="http://schemas.microsoft.com/office/drawing/2014/main" val="20000"/>
                    </a:ext>
                  </a:extLst>
                </a:gridCol>
                <a:gridCol w="548640">
                  <a:extLst>
                    <a:ext uri="{9D8B030D-6E8A-4147-A177-3AD203B41FA5}">
                      <a16:colId xmlns:a16="http://schemas.microsoft.com/office/drawing/2014/main" val="20001"/>
                    </a:ext>
                  </a:extLst>
                </a:gridCol>
                <a:gridCol w="640080">
                  <a:extLst>
                    <a:ext uri="{9D8B030D-6E8A-4147-A177-3AD203B41FA5}">
                      <a16:colId xmlns:a16="http://schemas.microsoft.com/office/drawing/2014/main" val="20002"/>
                    </a:ext>
                  </a:extLst>
                </a:gridCol>
              </a:tblGrid>
              <a:tr h="256032">
                <a:tc>
                  <a:txBody>
                    <a:bodyPr/>
                    <a:lstStyle/>
                    <a:p>
                      <a:pPr marL="0" indent="0" algn="l">
                        <a:buNone/>
                      </a:pPr>
                      <a:r>
                        <a:rPr lang="en-US" sz="1000" b="1" dirty="0">
                          <a:solidFill>
                            <a:srgbClr val="FFFFFF"/>
                          </a:solidFill>
                        </a:rPr>
                        <a:t>Net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Metr.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Via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000" dirty="0">
                          <a:solidFill>
                            <a:srgbClr val="1F2933"/>
                          </a:solidFill>
                        </a:rPr>
                        <a: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sp>
        <p:nvSpPr>
          <p:cNvPr id="15" name="Shape 9"/>
          <p:cNvSpPr/>
          <p:nvPr/>
        </p:nvSpPr>
        <p:spPr>
          <a:xfrm flipH="1">
            <a:off x="7223760" y="2011680"/>
            <a:ext cx="2011680" cy="0"/>
          </a:xfrm>
          <a:prstGeom prst="line">
            <a:avLst/>
          </a:prstGeom>
          <a:noFill/>
          <a:ln w="25400">
            <a:solidFill>
              <a:srgbClr val="D64545"/>
            </a:solidFill>
            <a:prstDash val="solid"/>
            <a:tailEnd type="triangle"/>
          </a:ln>
        </p:spPr>
        <p:txBody>
          <a:bodyPr/>
          <a:lstStyle/>
          <a:p>
            <a:endParaRPr lang="en-US"/>
          </a:p>
        </p:txBody>
      </p:sp>
      <p:sp>
        <p:nvSpPr>
          <p:cNvPr id="16" name="Text 10"/>
          <p:cNvSpPr txBox="1"/>
          <p:nvPr/>
        </p:nvSpPr>
        <p:spPr>
          <a:xfrm>
            <a:off x="7406640" y="1737360"/>
            <a:ext cx="1645920" cy="237744"/>
          </a:xfrm>
          <a:prstGeom prst="rect">
            <a:avLst/>
          </a:prstGeom>
          <a:noFill/>
          <a:ln/>
        </p:spPr>
        <p:txBody>
          <a:bodyPr wrap="square" lIns="0" tIns="0" rIns="0" bIns="0" rtlCol="0" anchor="ctr"/>
          <a:lstStyle/>
          <a:p>
            <a:pPr marL="0" indent="0" algn="ctr">
              <a:buNone/>
            </a:pPr>
            <a:r>
              <a:rPr lang="en-US" sz="1000" b="1" dirty="0">
                <a:solidFill>
                  <a:srgbClr val="D64545"/>
                </a:solidFill>
              </a:rPr>
              <a:t>"A: 2" accepted!</a:t>
            </a:r>
            <a:endParaRPr lang="en-US" sz="1000" dirty="0"/>
          </a:p>
        </p:txBody>
      </p:sp>
      <p:sp>
        <p:nvSpPr>
          <p:cNvPr id="17" name="Shape 11"/>
          <p:cNvSpPr/>
          <p:nvPr/>
        </p:nvSpPr>
        <p:spPr>
          <a:xfrm>
            <a:off x="7223760" y="1600200"/>
            <a:ext cx="2011680" cy="0"/>
          </a:xfrm>
          <a:prstGeom prst="line">
            <a:avLst/>
          </a:prstGeom>
          <a:noFill/>
          <a:ln w="25400">
            <a:solidFill>
              <a:srgbClr val="D64545"/>
            </a:solidFill>
            <a:prstDash val="solid"/>
            <a:tailEnd type="triangle"/>
          </a:ln>
        </p:spPr>
        <p:txBody>
          <a:bodyPr/>
          <a:lstStyle/>
          <a:p>
            <a:endParaRPr lang="en-US"/>
          </a:p>
        </p:txBody>
      </p:sp>
      <p:sp>
        <p:nvSpPr>
          <p:cNvPr id="18" name="Text 12"/>
          <p:cNvSpPr txBox="1"/>
          <p:nvPr/>
        </p:nvSpPr>
        <p:spPr>
          <a:xfrm>
            <a:off x="7406640" y="1325880"/>
            <a:ext cx="1645920" cy="237744"/>
          </a:xfrm>
          <a:prstGeom prst="rect">
            <a:avLst/>
          </a:prstGeom>
          <a:noFill/>
          <a:ln/>
        </p:spPr>
        <p:txBody>
          <a:bodyPr wrap="square" lIns="0" tIns="0" rIns="0" bIns="0" rtlCol="0" anchor="ctr"/>
          <a:lstStyle/>
          <a:p>
            <a:pPr marL="0" indent="0" algn="ctr">
              <a:buNone/>
            </a:pPr>
            <a:r>
              <a:rPr lang="en-US" sz="1000" dirty="0">
                <a:solidFill>
                  <a:srgbClr val="D64545"/>
                </a:solidFill>
              </a:rPr>
              <a:t>later: "A: 3"</a:t>
            </a:r>
            <a:endParaRPr lang="en-US" sz="1000" dirty="0"/>
          </a:p>
        </p:txBody>
      </p:sp>
      <p:sp>
        <p:nvSpPr>
          <p:cNvPr id="19" name="Shape 13"/>
          <p:cNvSpPr/>
          <p:nvPr/>
        </p:nvSpPr>
        <p:spPr>
          <a:xfrm>
            <a:off x="7223760" y="2926080"/>
            <a:ext cx="2011680" cy="0"/>
          </a:xfrm>
          <a:prstGeom prst="line">
            <a:avLst/>
          </a:prstGeom>
          <a:noFill/>
          <a:ln w="31750">
            <a:solidFill>
              <a:srgbClr val="D64545"/>
            </a:solidFill>
            <a:prstDash val="dash"/>
            <a:headEnd type="triangle"/>
            <a:tailEnd type="triangle"/>
          </a:ln>
        </p:spPr>
        <p:txBody>
          <a:bodyPr/>
          <a:lstStyle/>
          <a:p>
            <a:endParaRPr lang="en-US"/>
          </a:p>
        </p:txBody>
      </p:sp>
      <p:sp>
        <p:nvSpPr>
          <p:cNvPr id="20" name="Text 14"/>
          <p:cNvSpPr txBox="1"/>
          <p:nvPr/>
        </p:nvSpPr>
        <p:spPr>
          <a:xfrm>
            <a:off x="7406640" y="2962656"/>
            <a:ext cx="1645920" cy="237744"/>
          </a:xfrm>
          <a:prstGeom prst="rect">
            <a:avLst/>
          </a:prstGeom>
          <a:noFill/>
          <a:ln/>
        </p:spPr>
        <p:txBody>
          <a:bodyPr wrap="square" lIns="0" tIns="0" rIns="0" bIns="0" rtlCol="0" anchor="ctr"/>
          <a:lstStyle/>
          <a:p>
            <a:pPr marL="0" indent="0" algn="ctr">
              <a:buNone/>
            </a:pPr>
            <a:r>
              <a:rPr lang="en-US" sz="1000" b="1" dirty="0">
                <a:solidFill>
                  <a:srgbClr val="D64545"/>
                </a:solidFill>
              </a:rPr>
              <a:t>loop R2 ⇄ R3</a:t>
            </a:r>
            <a:endParaRPr lang="en-US" sz="1000" dirty="0"/>
          </a:p>
        </p:txBody>
      </p:sp>
      <p:sp>
        <p:nvSpPr>
          <p:cNvPr id="21" name="Text 15"/>
          <p:cNvSpPr txBox="1"/>
          <p:nvPr/>
        </p:nvSpPr>
        <p:spPr>
          <a:xfrm>
            <a:off x="457200" y="4389120"/>
            <a:ext cx="11247120" cy="1828800"/>
          </a:xfrm>
          <a:prstGeom prst="rect">
            <a:avLst/>
          </a:prstGeom>
          <a:noFill/>
          <a:ln/>
        </p:spPr>
        <p:txBody>
          <a:bodyPr wrap="square" lIns="0" tIns="0" rIns="0" bIns="0" rtlCol="0" anchor="t"/>
          <a:lstStyle/>
          <a:p>
            <a:pPr marL="279400" indent="-279400">
              <a:spcAft>
                <a:spcPts val="800"/>
              </a:spcAft>
              <a:buSzPct val="100000"/>
              <a:buChar char="•"/>
            </a:pPr>
            <a:r>
              <a:rPr lang="en-US" sz="1400" dirty="0">
                <a:solidFill>
                  <a:srgbClr val="1F2933"/>
                </a:solidFill>
              </a:rPr>
              <a:t>The link to A fails; R1 marks A as </a:t>
            </a:r>
            <a:r>
              <a:rPr lang="en-US" sz="1400" b="1" dirty="0">
                <a:solidFill>
                  <a:srgbClr val="1F2933"/>
                </a:solidFill>
              </a:rPr>
              <a:t>unreachable</a:t>
            </a:r>
            <a:r>
              <a:rPr lang="en-US" sz="1400" dirty="0">
                <a:solidFill>
                  <a:srgbClr val="1F2933"/>
                </a:solidFill>
              </a:rPr>
              <a:t> (RIP: metric 16 = infinity)</a:t>
            </a:r>
            <a:endParaRPr lang="en-US" sz="1400" dirty="0"/>
          </a:p>
          <a:p>
            <a:pPr marL="279400" indent="-279400">
              <a:spcAft>
                <a:spcPts val="800"/>
              </a:spcAft>
              <a:buSzPct val="100000"/>
              <a:buChar char="•"/>
            </a:pPr>
            <a:r>
              <a:rPr lang="en-US" sz="1400" dirty="0">
                <a:solidFill>
                  <a:srgbClr val="1F2933"/>
                </a:solidFill>
              </a:rPr>
              <a:t>R2 loses the route via R1, but R3 still advertises 'A: 2' (via R2!); R2 accepts: 'A: 3 via R3' → </a:t>
            </a:r>
            <a:r>
              <a:rPr lang="en-US" sz="1400" b="1" dirty="0">
                <a:solidFill>
                  <a:srgbClr val="1F2933"/>
                </a:solidFill>
              </a:rPr>
              <a:t>loop</a:t>
            </a:r>
            <a:endParaRPr lang="en-US" sz="1400" dirty="0"/>
          </a:p>
          <a:p>
            <a:pPr marL="279400" indent="-279400">
              <a:spcAft>
                <a:spcPts val="800"/>
              </a:spcAft>
              <a:buSzPct val="100000"/>
              <a:buChar char="•"/>
            </a:pPr>
            <a:r>
              <a:rPr lang="en-US" sz="1400" dirty="0">
                <a:solidFill>
                  <a:srgbClr val="1F2933"/>
                </a:solidFill>
              </a:rPr>
              <a:t>Every cycle the metric climbs by 1 (3, 4, 5...) up to infinity: </a:t>
            </a:r>
            <a:r>
              <a:rPr lang="en-US" sz="1400" b="1" dirty="0">
                <a:solidFill>
                  <a:srgbClr val="1F2933"/>
                </a:solidFill>
              </a:rPr>
              <a:t>count to infinity</a:t>
            </a:r>
            <a:r>
              <a:rPr lang="en-US" sz="1400" dirty="0">
                <a:solidFill>
                  <a:srgbClr val="1F2933"/>
                </a:solidFill>
              </a:rPr>
              <a:t>; with advertisements every 30 s, convergence takes minutes</a:t>
            </a:r>
            <a:endParaRPr lang="en-US" sz="14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Fix 1: split horizon</a:t>
            </a:r>
            <a:endParaRPr lang="en-US" sz="3000" dirty="0"/>
          </a:p>
        </p:txBody>
      </p:sp>
      <p:sp>
        <p:nvSpPr>
          <p:cNvPr id="4" name="Text 1"/>
          <p:cNvSpPr/>
          <p:nvPr/>
        </p:nvSpPr>
        <p:spPr>
          <a:xfrm>
            <a:off x="2651760" y="17373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5" name="Text 2"/>
          <p:cNvSpPr/>
          <p:nvPr/>
        </p:nvSpPr>
        <p:spPr>
          <a:xfrm>
            <a:off x="5806440" y="17373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6" name="Text 3"/>
          <p:cNvSpPr/>
          <p:nvPr/>
        </p:nvSpPr>
        <p:spPr>
          <a:xfrm>
            <a:off x="8961120" y="17373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C</a:t>
            </a:r>
            <a:endParaRPr lang="en-US" sz="1200" dirty="0"/>
          </a:p>
        </p:txBody>
      </p:sp>
      <p:sp>
        <p:nvSpPr>
          <p:cNvPr id="7" name="Shape 4"/>
          <p:cNvSpPr/>
          <p:nvPr/>
        </p:nvSpPr>
        <p:spPr>
          <a:xfrm>
            <a:off x="914400" y="2011680"/>
            <a:ext cx="1463040" cy="0"/>
          </a:xfrm>
          <a:prstGeom prst="line">
            <a:avLst/>
          </a:prstGeom>
          <a:noFill/>
          <a:ln w="50800">
            <a:solidFill>
              <a:srgbClr val="0B3C5D"/>
            </a:solidFill>
            <a:prstDash val="solid"/>
          </a:ln>
        </p:spPr>
        <p:txBody>
          <a:bodyPr/>
          <a:lstStyle/>
          <a:p>
            <a:endParaRPr lang="en-US"/>
          </a:p>
        </p:txBody>
      </p:sp>
      <p:sp>
        <p:nvSpPr>
          <p:cNvPr id="8" name="Text 5"/>
          <p:cNvSpPr txBox="1"/>
          <p:nvPr/>
        </p:nvSpPr>
        <p:spPr>
          <a:xfrm>
            <a:off x="914400" y="2066544"/>
            <a:ext cx="146304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a:t>
            </a:r>
            <a:endParaRPr lang="en-US" sz="1000" dirty="0"/>
          </a:p>
        </p:txBody>
      </p:sp>
      <p:sp>
        <p:nvSpPr>
          <p:cNvPr id="9" name="Shape 6"/>
          <p:cNvSpPr/>
          <p:nvPr/>
        </p:nvSpPr>
        <p:spPr>
          <a:xfrm>
            <a:off x="3200400" y="2011680"/>
            <a:ext cx="2606040" cy="0"/>
          </a:xfrm>
          <a:prstGeom prst="line">
            <a:avLst/>
          </a:prstGeom>
          <a:noFill/>
          <a:ln w="31750">
            <a:solidFill>
              <a:srgbClr val="0B3C5D"/>
            </a:solidFill>
            <a:prstDash val="solid"/>
          </a:ln>
        </p:spPr>
        <p:txBody>
          <a:bodyPr/>
          <a:lstStyle/>
          <a:p>
            <a:endParaRPr lang="en-US"/>
          </a:p>
        </p:txBody>
      </p:sp>
      <p:sp>
        <p:nvSpPr>
          <p:cNvPr id="10" name="Text 7"/>
          <p:cNvSpPr txBox="1"/>
          <p:nvPr/>
        </p:nvSpPr>
        <p:spPr>
          <a:xfrm>
            <a:off x="3680460" y="173736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172.16.20.0</a:t>
            </a:r>
            <a:endParaRPr lang="en-US" sz="1000" dirty="0"/>
          </a:p>
        </p:txBody>
      </p:sp>
      <p:sp>
        <p:nvSpPr>
          <p:cNvPr id="11" name="Shape 8"/>
          <p:cNvSpPr/>
          <p:nvPr/>
        </p:nvSpPr>
        <p:spPr>
          <a:xfrm>
            <a:off x="6355080" y="2011680"/>
            <a:ext cx="2606040" cy="0"/>
          </a:xfrm>
          <a:prstGeom prst="line">
            <a:avLst/>
          </a:prstGeom>
          <a:noFill/>
          <a:ln w="31750">
            <a:solidFill>
              <a:srgbClr val="0B3C5D"/>
            </a:solidFill>
            <a:prstDash val="solid"/>
          </a:ln>
        </p:spPr>
        <p:txBody>
          <a:bodyPr/>
          <a:lstStyle/>
          <a:p>
            <a:endParaRPr lang="en-US"/>
          </a:p>
        </p:txBody>
      </p:sp>
      <p:sp>
        <p:nvSpPr>
          <p:cNvPr id="12" name="Text 9"/>
          <p:cNvSpPr txBox="1"/>
          <p:nvPr/>
        </p:nvSpPr>
        <p:spPr>
          <a:xfrm>
            <a:off x="6835140" y="173736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172.16.30.0</a:t>
            </a:r>
            <a:endParaRPr lang="en-US" sz="1000" dirty="0"/>
          </a:p>
        </p:txBody>
      </p:sp>
      <p:sp>
        <p:nvSpPr>
          <p:cNvPr id="13" name="Shape 10"/>
          <p:cNvSpPr/>
          <p:nvPr/>
        </p:nvSpPr>
        <p:spPr>
          <a:xfrm>
            <a:off x="9784080" y="2011680"/>
            <a:ext cx="1463040" cy="0"/>
          </a:xfrm>
          <a:prstGeom prst="line">
            <a:avLst/>
          </a:prstGeom>
          <a:noFill/>
          <a:ln w="50800">
            <a:solidFill>
              <a:srgbClr val="0B3C5D"/>
            </a:solidFill>
            <a:prstDash val="solid"/>
          </a:ln>
        </p:spPr>
        <p:txBody>
          <a:bodyPr/>
          <a:lstStyle/>
          <a:p>
            <a:endParaRPr lang="en-US"/>
          </a:p>
        </p:txBody>
      </p:sp>
      <p:sp>
        <p:nvSpPr>
          <p:cNvPr id="14" name="Text 11"/>
          <p:cNvSpPr txBox="1"/>
          <p:nvPr/>
        </p:nvSpPr>
        <p:spPr>
          <a:xfrm>
            <a:off x="9784080" y="2066544"/>
            <a:ext cx="1463040" cy="256032"/>
          </a:xfrm>
          <a:prstGeom prst="rect">
            <a:avLst/>
          </a:prstGeom>
          <a:noFill/>
          <a:ln/>
        </p:spPr>
        <p:txBody>
          <a:bodyPr wrap="square" lIns="0" tIns="0" rIns="0" bIns="0" rtlCol="0" anchor="ctr"/>
          <a:lstStyle/>
          <a:p>
            <a:pPr marL="0" indent="0" algn="ctr">
              <a:buNone/>
            </a:pPr>
            <a:r>
              <a:rPr lang="en-US" sz="1000" dirty="0">
                <a:solidFill>
                  <a:srgbClr val="6B7B8C"/>
                </a:solidFill>
              </a:rPr>
              <a:t>172.16.40.0</a:t>
            </a:r>
            <a:endParaRPr lang="en-US" sz="1000" dirty="0"/>
          </a:p>
        </p:txBody>
      </p:sp>
      <p:sp>
        <p:nvSpPr>
          <p:cNvPr id="15" name="Text 12"/>
          <p:cNvSpPr txBox="1"/>
          <p:nvPr/>
        </p:nvSpPr>
        <p:spPr>
          <a:xfrm>
            <a:off x="1188720" y="3017520"/>
            <a:ext cx="3291840" cy="274320"/>
          </a:xfrm>
          <a:prstGeom prst="rect">
            <a:avLst/>
          </a:prstGeom>
          <a:noFill/>
          <a:ln/>
        </p:spPr>
        <p:txBody>
          <a:bodyPr wrap="square" lIns="0" tIns="0" rIns="0" bIns="0" rtlCol="0" anchor="ctr"/>
          <a:lstStyle/>
          <a:p>
            <a:pPr marL="0" indent="0" algn="ctr">
              <a:buNone/>
            </a:pPr>
            <a:r>
              <a:rPr lang="en-US" sz="1200" b="1" dirty="0">
                <a:solidFill>
                  <a:srgbClr val="0B3C5D"/>
                </a:solidFill>
              </a:rPr>
              <a:t>Advertisements from A</a:t>
            </a:r>
            <a:endParaRPr lang="en-US" sz="1200" dirty="0"/>
          </a:p>
        </p:txBody>
      </p:sp>
      <p:sp>
        <p:nvSpPr>
          <p:cNvPr id="16" name="Text 13"/>
          <p:cNvSpPr txBox="1"/>
          <p:nvPr/>
        </p:nvSpPr>
        <p:spPr>
          <a:xfrm>
            <a:off x="1188720" y="3337560"/>
            <a:ext cx="3291840" cy="274320"/>
          </a:xfrm>
          <a:prstGeom prst="rect">
            <a:avLst/>
          </a:prstGeom>
          <a:noFill/>
          <a:ln/>
        </p:spPr>
        <p:txBody>
          <a:bodyPr wrap="square" lIns="0" tIns="0" rIns="0" bIns="0" rtlCol="0" anchor="ctr"/>
          <a:lstStyle/>
          <a:p>
            <a:pPr marL="0" indent="0" algn="l">
              <a:buNone/>
            </a:pPr>
            <a:r>
              <a:rPr lang="en-US" sz="1100" dirty="0">
                <a:solidFill>
                  <a:srgbClr val="1F2933"/>
                </a:solidFill>
              </a:rPr>
              <a:t>→ to the right: 10.0, 20.0</a:t>
            </a:r>
            <a:endParaRPr lang="en-US" sz="1100" dirty="0"/>
          </a:p>
        </p:txBody>
      </p:sp>
      <p:sp>
        <p:nvSpPr>
          <p:cNvPr id="17" name="Text 14"/>
          <p:cNvSpPr txBox="1"/>
          <p:nvPr/>
        </p:nvSpPr>
        <p:spPr>
          <a:xfrm>
            <a:off x="1188720" y="3611880"/>
            <a:ext cx="3291840" cy="274320"/>
          </a:xfrm>
          <a:prstGeom prst="rect">
            <a:avLst/>
          </a:prstGeom>
          <a:noFill/>
          <a:ln/>
        </p:spPr>
        <p:txBody>
          <a:bodyPr wrap="square" lIns="0" tIns="0" rIns="0" bIns="0" rtlCol="0" anchor="ctr"/>
          <a:lstStyle/>
          <a:p>
            <a:pPr marL="0" indent="0" algn="l">
              <a:buNone/>
            </a:pPr>
            <a:r>
              <a:rPr lang="en-US" sz="1100" dirty="0">
                <a:solidFill>
                  <a:srgbClr val="1F2933"/>
                </a:solidFill>
              </a:rPr>
              <a:t>← to the left: (no neighbor)</a:t>
            </a:r>
            <a:endParaRPr lang="en-US" sz="1100" dirty="0"/>
          </a:p>
        </p:txBody>
      </p:sp>
      <p:sp>
        <p:nvSpPr>
          <p:cNvPr id="18" name="Text 15"/>
          <p:cNvSpPr txBox="1"/>
          <p:nvPr/>
        </p:nvSpPr>
        <p:spPr>
          <a:xfrm>
            <a:off x="4480560" y="3017520"/>
            <a:ext cx="3291840" cy="274320"/>
          </a:xfrm>
          <a:prstGeom prst="rect">
            <a:avLst/>
          </a:prstGeom>
          <a:noFill/>
          <a:ln/>
        </p:spPr>
        <p:txBody>
          <a:bodyPr wrap="square" lIns="0" tIns="0" rIns="0" bIns="0" rtlCol="0" anchor="ctr"/>
          <a:lstStyle/>
          <a:p>
            <a:pPr marL="0" indent="0" algn="ctr">
              <a:buNone/>
            </a:pPr>
            <a:r>
              <a:rPr lang="en-US" sz="1200" b="1" dirty="0">
                <a:solidFill>
                  <a:srgbClr val="0B3C5D"/>
                </a:solidFill>
              </a:rPr>
              <a:t>Advertisements from B</a:t>
            </a:r>
            <a:endParaRPr lang="en-US" sz="1200" dirty="0"/>
          </a:p>
        </p:txBody>
      </p:sp>
      <p:sp>
        <p:nvSpPr>
          <p:cNvPr id="19" name="Text 16"/>
          <p:cNvSpPr txBox="1"/>
          <p:nvPr/>
        </p:nvSpPr>
        <p:spPr>
          <a:xfrm>
            <a:off x="4480560" y="3337560"/>
            <a:ext cx="3291840" cy="274320"/>
          </a:xfrm>
          <a:prstGeom prst="rect">
            <a:avLst/>
          </a:prstGeom>
          <a:noFill/>
          <a:ln/>
        </p:spPr>
        <p:txBody>
          <a:bodyPr wrap="square" lIns="0" tIns="0" rIns="0" bIns="0" rtlCol="0" anchor="ctr"/>
          <a:lstStyle/>
          <a:p>
            <a:pPr marL="0" indent="0" algn="l">
              <a:buNone/>
            </a:pPr>
            <a:r>
              <a:rPr lang="en-US" sz="1100" dirty="0">
                <a:solidFill>
                  <a:srgbClr val="1F2933"/>
                </a:solidFill>
              </a:rPr>
              <a:t>→ to the right: 10.0, 20.0, 30.0</a:t>
            </a:r>
            <a:endParaRPr lang="en-US" sz="1100" dirty="0"/>
          </a:p>
        </p:txBody>
      </p:sp>
      <p:sp>
        <p:nvSpPr>
          <p:cNvPr id="20" name="Text 17"/>
          <p:cNvSpPr txBox="1"/>
          <p:nvPr/>
        </p:nvSpPr>
        <p:spPr>
          <a:xfrm>
            <a:off x="4480560" y="3611880"/>
            <a:ext cx="3291840" cy="274320"/>
          </a:xfrm>
          <a:prstGeom prst="rect">
            <a:avLst/>
          </a:prstGeom>
          <a:noFill/>
          <a:ln/>
        </p:spPr>
        <p:txBody>
          <a:bodyPr wrap="square" lIns="0" tIns="0" rIns="0" bIns="0" rtlCol="0" anchor="ctr"/>
          <a:lstStyle/>
          <a:p>
            <a:pPr marL="0" indent="0" algn="l">
              <a:buNone/>
            </a:pPr>
            <a:r>
              <a:rPr lang="en-US" sz="1100" dirty="0">
                <a:solidFill>
                  <a:srgbClr val="1F2933"/>
                </a:solidFill>
              </a:rPr>
              <a:t>← to the left: 30.0, 40.0</a:t>
            </a:r>
            <a:endParaRPr lang="en-US" sz="1100" dirty="0"/>
          </a:p>
        </p:txBody>
      </p:sp>
      <p:sp>
        <p:nvSpPr>
          <p:cNvPr id="21" name="Text 18"/>
          <p:cNvSpPr txBox="1"/>
          <p:nvPr/>
        </p:nvSpPr>
        <p:spPr>
          <a:xfrm>
            <a:off x="7772400" y="3017520"/>
            <a:ext cx="3291840" cy="274320"/>
          </a:xfrm>
          <a:prstGeom prst="rect">
            <a:avLst/>
          </a:prstGeom>
          <a:noFill/>
          <a:ln/>
        </p:spPr>
        <p:txBody>
          <a:bodyPr wrap="square" lIns="0" tIns="0" rIns="0" bIns="0" rtlCol="0" anchor="ctr"/>
          <a:lstStyle/>
          <a:p>
            <a:pPr marL="0" indent="0" algn="ctr">
              <a:buNone/>
            </a:pPr>
            <a:r>
              <a:rPr lang="en-US" sz="1200" b="1" dirty="0">
                <a:solidFill>
                  <a:srgbClr val="0B3C5D"/>
                </a:solidFill>
              </a:rPr>
              <a:t>Advertisements from C</a:t>
            </a:r>
            <a:endParaRPr lang="en-US" sz="1200" dirty="0"/>
          </a:p>
        </p:txBody>
      </p:sp>
      <p:sp>
        <p:nvSpPr>
          <p:cNvPr id="22" name="Text 19"/>
          <p:cNvSpPr txBox="1"/>
          <p:nvPr/>
        </p:nvSpPr>
        <p:spPr>
          <a:xfrm>
            <a:off x="7772400" y="3337560"/>
            <a:ext cx="3291840" cy="274320"/>
          </a:xfrm>
          <a:prstGeom prst="rect">
            <a:avLst/>
          </a:prstGeom>
          <a:noFill/>
          <a:ln/>
        </p:spPr>
        <p:txBody>
          <a:bodyPr wrap="square" lIns="0" tIns="0" rIns="0" bIns="0" rtlCol="0" anchor="ctr"/>
          <a:lstStyle/>
          <a:p>
            <a:pPr marL="0" indent="0" algn="l">
              <a:buNone/>
            </a:pPr>
            <a:r>
              <a:rPr lang="en-US" sz="1100" dirty="0">
                <a:solidFill>
                  <a:srgbClr val="1F2933"/>
                </a:solidFill>
              </a:rPr>
              <a:t>→ to the right: (no neighbor)</a:t>
            </a:r>
            <a:endParaRPr lang="en-US" sz="1100" dirty="0"/>
          </a:p>
        </p:txBody>
      </p:sp>
      <p:sp>
        <p:nvSpPr>
          <p:cNvPr id="23" name="Text 20"/>
          <p:cNvSpPr txBox="1"/>
          <p:nvPr/>
        </p:nvSpPr>
        <p:spPr>
          <a:xfrm>
            <a:off x="7772400" y="3611880"/>
            <a:ext cx="3291840" cy="274320"/>
          </a:xfrm>
          <a:prstGeom prst="rect">
            <a:avLst/>
          </a:prstGeom>
          <a:noFill/>
          <a:ln/>
        </p:spPr>
        <p:txBody>
          <a:bodyPr wrap="square" lIns="0" tIns="0" rIns="0" bIns="0" rtlCol="0" anchor="ctr"/>
          <a:lstStyle/>
          <a:p>
            <a:pPr marL="0" indent="0" algn="l">
              <a:buNone/>
            </a:pPr>
            <a:r>
              <a:rPr lang="en-US" sz="1100" dirty="0">
                <a:solidFill>
                  <a:srgbClr val="1F2933"/>
                </a:solidFill>
              </a:rPr>
              <a:t>← to the left: 30.0, 40.0</a:t>
            </a:r>
            <a:endParaRPr lang="en-US" sz="1100" dirty="0"/>
          </a:p>
        </p:txBody>
      </p:sp>
      <p:sp>
        <p:nvSpPr>
          <p:cNvPr id="24" name="Text 21"/>
          <p:cNvSpPr/>
          <p:nvPr/>
        </p:nvSpPr>
        <p:spPr>
          <a:xfrm>
            <a:off x="457200" y="4114800"/>
            <a:ext cx="11247120" cy="548640"/>
          </a:xfrm>
          <a:prstGeom prst="roundRect">
            <a:avLst>
              <a:gd name="adj" fmla="val 16667"/>
            </a:avLst>
          </a:prstGeom>
          <a:solidFill>
            <a:srgbClr val="FFF4E0"/>
          </a:solidFill>
          <a:ln>
            <a:solidFill>
              <a:srgbClr val="FFF4E0"/>
            </a:solidFill>
          </a:ln>
        </p:spPr>
        <p:txBody>
          <a:bodyPr wrap="square" lIns="76200" tIns="152400" rIns="152400" bIns="76200" rtlCol="0" anchor="ctr"/>
          <a:lstStyle/>
          <a:p>
            <a:pPr marL="0" indent="0" algn="l">
              <a:buNone/>
            </a:pPr>
            <a:r>
              <a:rPr lang="en-US" sz="1400" b="1" dirty="0">
                <a:solidFill>
                  <a:srgbClr val="1F2933"/>
                </a:solidFill>
              </a:rPr>
              <a:t>Rule: a route learned on an interface is never advertised back out that same interface.</a:t>
            </a:r>
            <a:endParaRPr lang="en-US" sz="1400" dirty="0"/>
          </a:p>
        </p:txBody>
      </p:sp>
      <p:sp>
        <p:nvSpPr>
          <p:cNvPr id="25" name="Text 22"/>
          <p:cNvSpPr txBox="1"/>
          <p:nvPr/>
        </p:nvSpPr>
        <p:spPr>
          <a:xfrm>
            <a:off x="457200" y="4846320"/>
            <a:ext cx="11247120" cy="1463040"/>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B learned 10.0 and 20.0 from A: does not advertise them back to A; learned 40.0 from C: does not advertise it to C</a:t>
            </a:r>
            <a:endParaRPr lang="en-US" sz="1300" dirty="0"/>
          </a:p>
          <a:p>
            <a:pPr marL="279400" indent="-279400">
              <a:spcAft>
                <a:spcPts val="400"/>
              </a:spcAft>
              <a:buSzPct val="100000"/>
              <a:buChar char="•"/>
            </a:pPr>
            <a:r>
              <a:rPr lang="en-US" sz="1300" dirty="0">
                <a:solidFill>
                  <a:srgbClr val="1F2933"/>
                </a:solidFill>
              </a:rPr>
              <a:t>Eliminates the loop between two direct neighbors; does not solve loops in rings of three or more routers</a:t>
            </a:r>
            <a:endParaRPr lang="en-US" sz="1300" dirty="0"/>
          </a:p>
          <a:p>
            <a:pPr marL="279400" indent="-279400">
              <a:spcAft>
                <a:spcPts val="400"/>
              </a:spcAft>
              <a:buSzPct val="100000"/>
              <a:buChar char="•"/>
            </a:pPr>
            <a:r>
              <a:rPr lang="en-US" sz="1300" dirty="0">
                <a:solidFill>
                  <a:srgbClr val="1F2933"/>
                </a:solidFill>
              </a:rPr>
              <a:t>Used by RIP and EIGRP; enabled by default in most implementations</a:t>
            </a:r>
            <a:endParaRPr lang="en-US" sz="13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Fix 2: split horizon with poison reverse</a:t>
            </a:r>
            <a:endParaRPr lang="en-US" sz="3000" dirty="0"/>
          </a:p>
        </p:txBody>
      </p:sp>
      <p:sp>
        <p:nvSpPr>
          <p:cNvPr id="4" name="Text 1"/>
          <p:cNvSpPr/>
          <p:nvPr/>
        </p:nvSpPr>
        <p:spPr>
          <a:xfrm>
            <a:off x="2651760" y="17373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5" name="Text 2"/>
          <p:cNvSpPr/>
          <p:nvPr/>
        </p:nvSpPr>
        <p:spPr>
          <a:xfrm>
            <a:off x="5806440" y="17373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6" name="Text 3"/>
          <p:cNvSpPr/>
          <p:nvPr/>
        </p:nvSpPr>
        <p:spPr>
          <a:xfrm>
            <a:off x="8961120" y="17373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C</a:t>
            </a:r>
            <a:endParaRPr lang="en-US" sz="1200" dirty="0"/>
          </a:p>
        </p:txBody>
      </p:sp>
      <p:sp>
        <p:nvSpPr>
          <p:cNvPr id="7" name="Shape 4"/>
          <p:cNvSpPr/>
          <p:nvPr/>
        </p:nvSpPr>
        <p:spPr>
          <a:xfrm>
            <a:off x="914400" y="2011680"/>
            <a:ext cx="1463040" cy="0"/>
          </a:xfrm>
          <a:prstGeom prst="line">
            <a:avLst/>
          </a:prstGeom>
          <a:noFill/>
          <a:ln w="50800">
            <a:solidFill>
              <a:srgbClr val="0B3C5D"/>
            </a:solidFill>
            <a:prstDash val="solid"/>
          </a:ln>
        </p:spPr>
        <p:txBody>
          <a:bodyPr/>
          <a:lstStyle/>
          <a:p>
            <a:endParaRPr lang="en-US"/>
          </a:p>
        </p:txBody>
      </p:sp>
      <p:sp>
        <p:nvSpPr>
          <p:cNvPr id="8" name="Text 5"/>
          <p:cNvSpPr txBox="1"/>
          <p:nvPr/>
        </p:nvSpPr>
        <p:spPr>
          <a:xfrm>
            <a:off x="914400" y="2066544"/>
            <a:ext cx="146304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a:t>
            </a:r>
            <a:endParaRPr lang="en-US" sz="1000" dirty="0"/>
          </a:p>
        </p:txBody>
      </p:sp>
      <p:sp>
        <p:nvSpPr>
          <p:cNvPr id="9" name="Shape 6"/>
          <p:cNvSpPr/>
          <p:nvPr/>
        </p:nvSpPr>
        <p:spPr>
          <a:xfrm>
            <a:off x="3200400" y="2011680"/>
            <a:ext cx="2606040" cy="0"/>
          </a:xfrm>
          <a:prstGeom prst="line">
            <a:avLst/>
          </a:prstGeom>
          <a:noFill/>
          <a:ln w="31750">
            <a:solidFill>
              <a:srgbClr val="0B3C5D"/>
            </a:solidFill>
            <a:prstDash val="solid"/>
          </a:ln>
        </p:spPr>
        <p:txBody>
          <a:bodyPr/>
          <a:lstStyle/>
          <a:p>
            <a:endParaRPr lang="en-US"/>
          </a:p>
        </p:txBody>
      </p:sp>
      <p:sp>
        <p:nvSpPr>
          <p:cNvPr id="10" name="Text 7"/>
          <p:cNvSpPr txBox="1"/>
          <p:nvPr/>
        </p:nvSpPr>
        <p:spPr>
          <a:xfrm>
            <a:off x="3680460" y="173736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172.16.20.0</a:t>
            </a:r>
            <a:endParaRPr lang="en-US" sz="1000" dirty="0"/>
          </a:p>
        </p:txBody>
      </p:sp>
      <p:sp>
        <p:nvSpPr>
          <p:cNvPr id="11" name="Shape 8"/>
          <p:cNvSpPr/>
          <p:nvPr/>
        </p:nvSpPr>
        <p:spPr>
          <a:xfrm>
            <a:off x="6355080" y="2011680"/>
            <a:ext cx="2606040" cy="0"/>
          </a:xfrm>
          <a:prstGeom prst="line">
            <a:avLst/>
          </a:prstGeom>
          <a:noFill/>
          <a:ln w="31750">
            <a:solidFill>
              <a:srgbClr val="0B3C5D"/>
            </a:solidFill>
            <a:prstDash val="solid"/>
          </a:ln>
        </p:spPr>
        <p:txBody>
          <a:bodyPr/>
          <a:lstStyle/>
          <a:p>
            <a:endParaRPr lang="en-US"/>
          </a:p>
        </p:txBody>
      </p:sp>
      <p:sp>
        <p:nvSpPr>
          <p:cNvPr id="12" name="Text 9"/>
          <p:cNvSpPr txBox="1"/>
          <p:nvPr/>
        </p:nvSpPr>
        <p:spPr>
          <a:xfrm>
            <a:off x="6835140" y="173736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172.16.30.0</a:t>
            </a:r>
            <a:endParaRPr lang="en-US" sz="1000" dirty="0"/>
          </a:p>
        </p:txBody>
      </p:sp>
      <p:sp>
        <p:nvSpPr>
          <p:cNvPr id="13" name="Shape 10"/>
          <p:cNvSpPr/>
          <p:nvPr/>
        </p:nvSpPr>
        <p:spPr>
          <a:xfrm>
            <a:off x="9784080" y="2011680"/>
            <a:ext cx="1463040" cy="0"/>
          </a:xfrm>
          <a:prstGeom prst="line">
            <a:avLst/>
          </a:prstGeom>
          <a:noFill/>
          <a:ln w="50800">
            <a:solidFill>
              <a:srgbClr val="0B3C5D"/>
            </a:solidFill>
            <a:prstDash val="solid"/>
          </a:ln>
        </p:spPr>
        <p:txBody>
          <a:bodyPr/>
          <a:lstStyle/>
          <a:p>
            <a:endParaRPr lang="en-US"/>
          </a:p>
        </p:txBody>
      </p:sp>
      <p:sp>
        <p:nvSpPr>
          <p:cNvPr id="14" name="Text 11"/>
          <p:cNvSpPr txBox="1"/>
          <p:nvPr/>
        </p:nvSpPr>
        <p:spPr>
          <a:xfrm>
            <a:off x="9784080" y="2066544"/>
            <a:ext cx="1463040" cy="256032"/>
          </a:xfrm>
          <a:prstGeom prst="rect">
            <a:avLst/>
          </a:prstGeom>
          <a:noFill/>
          <a:ln/>
        </p:spPr>
        <p:txBody>
          <a:bodyPr wrap="square" lIns="0" tIns="0" rIns="0" bIns="0" rtlCol="0" anchor="ctr"/>
          <a:lstStyle/>
          <a:p>
            <a:pPr marL="0" indent="0" algn="ctr">
              <a:buNone/>
            </a:pPr>
            <a:r>
              <a:rPr lang="en-US" sz="1000" dirty="0">
                <a:solidFill>
                  <a:srgbClr val="6B7B8C"/>
                </a:solidFill>
              </a:rPr>
              <a:t>172.16.40.0</a:t>
            </a:r>
            <a:endParaRPr lang="en-US" sz="1000" dirty="0"/>
          </a:p>
        </p:txBody>
      </p:sp>
      <p:sp>
        <p:nvSpPr>
          <p:cNvPr id="15" name="Text 12"/>
          <p:cNvSpPr txBox="1"/>
          <p:nvPr/>
        </p:nvSpPr>
        <p:spPr>
          <a:xfrm>
            <a:off x="1188720" y="3017520"/>
            <a:ext cx="3291840" cy="274320"/>
          </a:xfrm>
          <a:prstGeom prst="rect">
            <a:avLst/>
          </a:prstGeom>
          <a:noFill/>
          <a:ln/>
        </p:spPr>
        <p:txBody>
          <a:bodyPr wrap="square" lIns="0" tIns="0" rIns="0" bIns="0" rtlCol="0" anchor="ctr"/>
          <a:lstStyle/>
          <a:p>
            <a:pPr marL="0" indent="0" algn="ctr">
              <a:buNone/>
            </a:pPr>
            <a:r>
              <a:rPr lang="en-US" sz="1200" b="1" dirty="0">
                <a:solidFill>
                  <a:srgbClr val="0B3C5D"/>
                </a:solidFill>
              </a:rPr>
              <a:t>Advertisements from A</a:t>
            </a:r>
            <a:endParaRPr lang="en-US" sz="1200" dirty="0"/>
          </a:p>
        </p:txBody>
      </p:sp>
      <p:sp>
        <p:nvSpPr>
          <p:cNvPr id="16" name="Text 13"/>
          <p:cNvSpPr txBox="1"/>
          <p:nvPr/>
        </p:nvSpPr>
        <p:spPr>
          <a:xfrm>
            <a:off x="1188720" y="3337560"/>
            <a:ext cx="3291840" cy="274320"/>
          </a:xfrm>
          <a:prstGeom prst="rect">
            <a:avLst/>
          </a:prstGeom>
          <a:noFill/>
          <a:ln/>
        </p:spPr>
        <p:txBody>
          <a:bodyPr wrap="square" lIns="0" tIns="0" rIns="0" bIns="0" rtlCol="0" anchor="ctr"/>
          <a:lstStyle/>
          <a:p>
            <a:pPr marL="0" indent="0" algn="l">
              <a:buNone/>
            </a:pPr>
            <a:r>
              <a:rPr lang="en-US" sz="1100" dirty="0">
                <a:solidFill>
                  <a:srgbClr val="1F2933"/>
                </a:solidFill>
              </a:rPr>
              <a:t>→ right: 10.0, 20.0, 30.0 (∞), 40.0 (∞)</a:t>
            </a:r>
            <a:endParaRPr lang="en-US" sz="1100" dirty="0"/>
          </a:p>
        </p:txBody>
      </p:sp>
      <p:sp>
        <p:nvSpPr>
          <p:cNvPr id="17" name="Text 14"/>
          <p:cNvSpPr txBox="1"/>
          <p:nvPr/>
        </p:nvSpPr>
        <p:spPr>
          <a:xfrm>
            <a:off x="1188720" y="3611880"/>
            <a:ext cx="3291840" cy="274320"/>
          </a:xfrm>
          <a:prstGeom prst="rect">
            <a:avLst/>
          </a:prstGeom>
          <a:noFill/>
          <a:ln/>
        </p:spPr>
        <p:txBody>
          <a:bodyPr wrap="square" lIns="0" tIns="0" rIns="0" bIns="0" rtlCol="0" anchor="ctr"/>
          <a:lstStyle/>
          <a:p>
            <a:pPr marL="0" indent="0" algn="l">
              <a:buNone/>
            </a:pPr>
            <a:r>
              <a:rPr lang="en-US" sz="1100" dirty="0">
                <a:solidFill>
                  <a:srgbClr val="1F2933"/>
                </a:solidFill>
              </a:rPr>
              <a:t>← left: (no neighbor)</a:t>
            </a:r>
            <a:endParaRPr lang="en-US" sz="1100" dirty="0"/>
          </a:p>
        </p:txBody>
      </p:sp>
      <p:sp>
        <p:nvSpPr>
          <p:cNvPr id="18" name="Text 15"/>
          <p:cNvSpPr txBox="1"/>
          <p:nvPr/>
        </p:nvSpPr>
        <p:spPr>
          <a:xfrm>
            <a:off x="4480560" y="3017520"/>
            <a:ext cx="3291840" cy="274320"/>
          </a:xfrm>
          <a:prstGeom prst="rect">
            <a:avLst/>
          </a:prstGeom>
          <a:noFill/>
          <a:ln/>
        </p:spPr>
        <p:txBody>
          <a:bodyPr wrap="square" lIns="0" tIns="0" rIns="0" bIns="0" rtlCol="0" anchor="ctr"/>
          <a:lstStyle/>
          <a:p>
            <a:pPr marL="0" indent="0" algn="ctr">
              <a:buNone/>
            </a:pPr>
            <a:r>
              <a:rPr lang="en-US" sz="1200" b="1" dirty="0">
                <a:solidFill>
                  <a:srgbClr val="0B3C5D"/>
                </a:solidFill>
              </a:rPr>
              <a:t>Advertisements from B</a:t>
            </a:r>
            <a:endParaRPr lang="en-US" sz="1200" dirty="0"/>
          </a:p>
        </p:txBody>
      </p:sp>
      <p:sp>
        <p:nvSpPr>
          <p:cNvPr id="19" name="Text 16"/>
          <p:cNvSpPr txBox="1"/>
          <p:nvPr/>
        </p:nvSpPr>
        <p:spPr>
          <a:xfrm>
            <a:off x="4480560" y="3337560"/>
            <a:ext cx="3291840" cy="274320"/>
          </a:xfrm>
          <a:prstGeom prst="rect">
            <a:avLst/>
          </a:prstGeom>
          <a:noFill/>
          <a:ln/>
        </p:spPr>
        <p:txBody>
          <a:bodyPr wrap="square" lIns="0" tIns="0" rIns="0" bIns="0" rtlCol="0" anchor="ctr"/>
          <a:lstStyle/>
          <a:p>
            <a:pPr marL="0" indent="0" algn="l">
              <a:buNone/>
            </a:pPr>
            <a:r>
              <a:rPr lang="en-US" sz="1100" dirty="0">
                <a:solidFill>
                  <a:srgbClr val="1F2933"/>
                </a:solidFill>
              </a:rPr>
              <a:t>→ right: 10.0, 20.0, 30.0, 40.0 (∞)</a:t>
            </a:r>
            <a:endParaRPr lang="en-US" sz="1100" dirty="0"/>
          </a:p>
        </p:txBody>
      </p:sp>
      <p:sp>
        <p:nvSpPr>
          <p:cNvPr id="20" name="Text 17"/>
          <p:cNvSpPr txBox="1"/>
          <p:nvPr/>
        </p:nvSpPr>
        <p:spPr>
          <a:xfrm>
            <a:off x="4480560" y="3611880"/>
            <a:ext cx="3291840" cy="274320"/>
          </a:xfrm>
          <a:prstGeom prst="rect">
            <a:avLst/>
          </a:prstGeom>
          <a:noFill/>
          <a:ln/>
        </p:spPr>
        <p:txBody>
          <a:bodyPr wrap="square" lIns="0" tIns="0" rIns="0" bIns="0" rtlCol="0" anchor="ctr"/>
          <a:lstStyle/>
          <a:p>
            <a:pPr marL="0" indent="0" algn="l">
              <a:buNone/>
            </a:pPr>
            <a:r>
              <a:rPr lang="en-US" sz="1100" dirty="0">
                <a:solidFill>
                  <a:srgbClr val="1F2933"/>
                </a:solidFill>
              </a:rPr>
              <a:t>← left: 10.0 (∞), 20.0 (∞), 30.0, 40.0</a:t>
            </a:r>
            <a:endParaRPr lang="en-US" sz="1100" dirty="0"/>
          </a:p>
        </p:txBody>
      </p:sp>
      <p:sp>
        <p:nvSpPr>
          <p:cNvPr id="21" name="Text 18"/>
          <p:cNvSpPr txBox="1"/>
          <p:nvPr/>
        </p:nvSpPr>
        <p:spPr>
          <a:xfrm>
            <a:off x="7772400" y="3017520"/>
            <a:ext cx="3291840" cy="274320"/>
          </a:xfrm>
          <a:prstGeom prst="rect">
            <a:avLst/>
          </a:prstGeom>
          <a:noFill/>
          <a:ln/>
        </p:spPr>
        <p:txBody>
          <a:bodyPr wrap="square" lIns="0" tIns="0" rIns="0" bIns="0" rtlCol="0" anchor="ctr"/>
          <a:lstStyle/>
          <a:p>
            <a:pPr marL="0" indent="0" algn="ctr">
              <a:buNone/>
            </a:pPr>
            <a:r>
              <a:rPr lang="en-US" sz="1200" b="1" dirty="0">
                <a:solidFill>
                  <a:srgbClr val="0B3C5D"/>
                </a:solidFill>
              </a:rPr>
              <a:t>Advertisements from C</a:t>
            </a:r>
            <a:endParaRPr lang="en-US" sz="1200" dirty="0"/>
          </a:p>
        </p:txBody>
      </p:sp>
      <p:sp>
        <p:nvSpPr>
          <p:cNvPr id="22" name="Text 19"/>
          <p:cNvSpPr txBox="1"/>
          <p:nvPr/>
        </p:nvSpPr>
        <p:spPr>
          <a:xfrm>
            <a:off x="7772400" y="3337560"/>
            <a:ext cx="3291840" cy="274320"/>
          </a:xfrm>
          <a:prstGeom prst="rect">
            <a:avLst/>
          </a:prstGeom>
          <a:noFill/>
          <a:ln/>
        </p:spPr>
        <p:txBody>
          <a:bodyPr wrap="square" lIns="0" tIns="0" rIns="0" bIns="0" rtlCol="0" anchor="ctr"/>
          <a:lstStyle/>
          <a:p>
            <a:pPr marL="0" indent="0" algn="l">
              <a:buNone/>
            </a:pPr>
            <a:r>
              <a:rPr lang="en-US" sz="1100" dirty="0">
                <a:solidFill>
                  <a:srgbClr val="1F2933"/>
                </a:solidFill>
              </a:rPr>
              <a:t>→ right: (no neighbor)</a:t>
            </a:r>
            <a:endParaRPr lang="en-US" sz="1100" dirty="0"/>
          </a:p>
        </p:txBody>
      </p:sp>
      <p:sp>
        <p:nvSpPr>
          <p:cNvPr id="23" name="Text 20"/>
          <p:cNvSpPr txBox="1"/>
          <p:nvPr/>
        </p:nvSpPr>
        <p:spPr>
          <a:xfrm>
            <a:off x="7772400" y="3611880"/>
            <a:ext cx="3291840" cy="274320"/>
          </a:xfrm>
          <a:prstGeom prst="rect">
            <a:avLst/>
          </a:prstGeom>
          <a:noFill/>
          <a:ln/>
        </p:spPr>
        <p:txBody>
          <a:bodyPr wrap="square" lIns="0" tIns="0" rIns="0" bIns="0" rtlCol="0" anchor="ctr"/>
          <a:lstStyle/>
          <a:p>
            <a:pPr marL="0" indent="0" algn="l">
              <a:buNone/>
            </a:pPr>
            <a:r>
              <a:rPr lang="en-US" sz="1100" dirty="0">
                <a:solidFill>
                  <a:srgbClr val="1F2933"/>
                </a:solidFill>
              </a:rPr>
              <a:t>← left: 10.0 (∞), 20.0 (∞), 30.0, 40.0</a:t>
            </a:r>
            <a:endParaRPr lang="en-US" sz="1100" dirty="0"/>
          </a:p>
        </p:txBody>
      </p:sp>
      <p:sp>
        <p:nvSpPr>
          <p:cNvPr id="24" name="Text 21"/>
          <p:cNvSpPr/>
          <p:nvPr/>
        </p:nvSpPr>
        <p:spPr>
          <a:xfrm>
            <a:off x="457200" y="4114800"/>
            <a:ext cx="11247120" cy="548640"/>
          </a:xfrm>
          <a:prstGeom prst="roundRect">
            <a:avLst>
              <a:gd name="adj" fmla="val 16667"/>
            </a:avLst>
          </a:prstGeom>
          <a:solidFill>
            <a:srgbClr val="FFF4E0"/>
          </a:solidFill>
          <a:ln>
            <a:solidFill>
              <a:srgbClr val="FFF4E0"/>
            </a:solidFill>
          </a:ln>
        </p:spPr>
        <p:txBody>
          <a:bodyPr wrap="square" lIns="76200" tIns="152400" rIns="152400" bIns="76200" rtlCol="0" anchor="ctr"/>
          <a:lstStyle/>
          <a:p>
            <a:pPr marL="0" indent="0" algn="l">
              <a:buNone/>
            </a:pPr>
            <a:r>
              <a:rPr lang="en-US" sz="1400" b="1" dirty="0">
                <a:solidFill>
                  <a:srgbClr val="1F2933"/>
                </a:solidFill>
              </a:rPr>
              <a:t>Rule: the route learned on an interface is advertised back out of it with an infinite metric (∞ = 16 in RIP).</a:t>
            </a:r>
            <a:endParaRPr lang="en-US" sz="1400" dirty="0"/>
          </a:p>
        </p:txBody>
      </p:sp>
      <p:sp>
        <p:nvSpPr>
          <p:cNvPr id="25" name="Text 22"/>
          <p:cNvSpPr txBox="1"/>
          <p:nvPr/>
        </p:nvSpPr>
        <p:spPr>
          <a:xfrm>
            <a:off x="457200" y="4846320"/>
            <a:ext cx="11247120" cy="1463040"/>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Makes it explicit to the neighbor that it must </a:t>
            </a:r>
            <a:r>
              <a:rPr lang="en-US" sz="1300" b="1" dirty="0">
                <a:solidFill>
                  <a:srgbClr val="1F2933"/>
                </a:solidFill>
              </a:rPr>
              <a:t>not</a:t>
            </a:r>
            <a:r>
              <a:rPr lang="en-US" sz="1300" dirty="0">
                <a:solidFill>
                  <a:srgbClr val="1F2933"/>
                </a:solidFill>
              </a:rPr>
              <a:t> use this router for that destination</a:t>
            </a:r>
            <a:endParaRPr lang="en-US" sz="1300" dirty="0"/>
          </a:p>
          <a:p>
            <a:pPr marL="279400" indent="-279400">
              <a:spcAft>
                <a:spcPts val="400"/>
              </a:spcAft>
              <a:buSzPct val="100000"/>
              <a:buChar char="•"/>
            </a:pPr>
            <a:r>
              <a:rPr lang="en-US" sz="1300" dirty="0">
                <a:solidFill>
                  <a:srgbClr val="1F2933"/>
                </a:solidFill>
              </a:rPr>
              <a:t>Breaks loops faster than simple split horizon, at the cost of larger updates</a:t>
            </a:r>
            <a:endParaRPr lang="en-US" sz="1300" dirty="0"/>
          </a:p>
          <a:p>
            <a:pPr marL="279400" indent="-279400">
              <a:spcAft>
                <a:spcPts val="400"/>
              </a:spcAft>
              <a:buSzPct val="100000"/>
              <a:buChar char="•"/>
            </a:pPr>
            <a:r>
              <a:rPr lang="en-US" sz="1300" dirty="0">
                <a:solidFill>
                  <a:srgbClr val="1F2933"/>
                </a:solidFill>
              </a:rPr>
              <a:t>Default in RIP on many implementations; EIGRP uses simple split horizon and route poisoning when withdrawing a destination</a:t>
            </a:r>
            <a:endParaRPr lang="en-US" sz="13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Fix 3: hold-down timer</a:t>
            </a:r>
            <a:endParaRPr lang="en-US" sz="3000" dirty="0"/>
          </a:p>
        </p:txBody>
      </p:sp>
      <p:sp>
        <p:nvSpPr>
          <p:cNvPr id="4" name="Text 1"/>
          <p:cNvSpPr/>
          <p:nvPr/>
        </p:nvSpPr>
        <p:spPr>
          <a:xfrm>
            <a:off x="457200" y="128016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5" name="Text 2"/>
          <p:cNvSpPr txBox="1"/>
          <p:nvPr/>
        </p:nvSpPr>
        <p:spPr>
          <a:xfrm>
            <a:off x="1005840" y="1234440"/>
            <a:ext cx="6217920" cy="1051560"/>
          </a:xfrm>
          <a:prstGeom prst="rect">
            <a:avLst/>
          </a:prstGeom>
          <a:noFill/>
          <a:ln/>
        </p:spPr>
        <p:txBody>
          <a:bodyPr wrap="square" lIns="0" tIns="0" rIns="0" bIns="0" rtlCol="0" anchor="t"/>
          <a:lstStyle/>
          <a:p>
            <a:pPr marL="0" indent="0">
              <a:buNone/>
            </a:pPr>
            <a:r>
              <a:rPr lang="en-US" sz="1600" b="1" dirty="0">
                <a:solidFill>
                  <a:srgbClr val="0B3C5D"/>
                </a:solidFill>
              </a:rPr>
              <a:t>Network goes down</a:t>
            </a:r>
            <a:endParaRPr lang="en-US" sz="1600" dirty="0"/>
          </a:p>
          <a:p>
            <a:pPr marL="0" indent="0">
              <a:buNone/>
            </a:pPr>
            <a:r>
              <a:rPr lang="en-US" sz="1400" dirty="0">
                <a:solidFill>
                  <a:srgbClr val="1F2933"/>
                </a:solidFill>
              </a:rPr>
              <a:t>The router receives (or generates) the 'destination unreachable' advertisement and starts the hold-down timer for that destination (Cisco RIP: 180 s).</a:t>
            </a:r>
            <a:endParaRPr lang="en-US" sz="1600" dirty="0"/>
          </a:p>
        </p:txBody>
      </p:sp>
      <p:sp>
        <p:nvSpPr>
          <p:cNvPr id="6" name="Text 3"/>
          <p:cNvSpPr/>
          <p:nvPr/>
        </p:nvSpPr>
        <p:spPr>
          <a:xfrm>
            <a:off x="457200" y="233172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7" name="Text 4"/>
          <p:cNvSpPr txBox="1"/>
          <p:nvPr/>
        </p:nvSpPr>
        <p:spPr>
          <a:xfrm>
            <a:off x="1005840" y="2286000"/>
            <a:ext cx="6217920" cy="1051560"/>
          </a:xfrm>
          <a:prstGeom prst="rect">
            <a:avLst/>
          </a:prstGeom>
          <a:noFill/>
          <a:ln/>
        </p:spPr>
        <p:txBody>
          <a:bodyPr wrap="square" lIns="0" tIns="0" rIns="0" bIns="0" rtlCol="0" anchor="t"/>
          <a:lstStyle/>
          <a:p>
            <a:pPr marL="0" indent="0">
              <a:buNone/>
            </a:pPr>
            <a:r>
              <a:rPr lang="en-US" sz="1600" b="1" dirty="0">
                <a:solidFill>
                  <a:srgbClr val="0B3C5D"/>
                </a:solidFill>
              </a:rPr>
              <a:t>Waiting period</a:t>
            </a:r>
            <a:endParaRPr lang="en-US" sz="1600" dirty="0"/>
          </a:p>
          <a:p>
            <a:pPr marL="0" indent="0">
              <a:buNone/>
            </a:pPr>
            <a:r>
              <a:rPr lang="en-US" sz="1400" dirty="0">
                <a:solidFill>
                  <a:srgbClr val="1F2933"/>
                </a:solidFill>
              </a:rPr>
              <a:t>Ignores any advertisement claiming the destination is back with an equal or worse metric; keeps forwarding on the old route (marked possibly down).</a:t>
            </a:r>
            <a:endParaRPr lang="en-US" sz="1600" dirty="0"/>
          </a:p>
        </p:txBody>
      </p:sp>
      <p:sp>
        <p:nvSpPr>
          <p:cNvPr id="8" name="Text 5"/>
          <p:cNvSpPr/>
          <p:nvPr/>
        </p:nvSpPr>
        <p:spPr>
          <a:xfrm>
            <a:off x="457200" y="338328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3</a:t>
            </a:r>
            <a:endParaRPr lang="en-US" sz="1300" dirty="0"/>
          </a:p>
        </p:txBody>
      </p:sp>
      <p:sp>
        <p:nvSpPr>
          <p:cNvPr id="9" name="Text 6"/>
          <p:cNvSpPr txBox="1"/>
          <p:nvPr/>
        </p:nvSpPr>
        <p:spPr>
          <a:xfrm>
            <a:off x="1005840" y="3337560"/>
            <a:ext cx="6217920" cy="1051560"/>
          </a:xfrm>
          <a:prstGeom prst="rect">
            <a:avLst/>
          </a:prstGeom>
          <a:noFill/>
          <a:ln/>
        </p:spPr>
        <p:txBody>
          <a:bodyPr wrap="square" lIns="0" tIns="0" rIns="0" bIns="0" rtlCol="0" anchor="t"/>
          <a:lstStyle/>
          <a:p>
            <a:pPr marL="0" indent="0">
              <a:buNone/>
            </a:pPr>
            <a:r>
              <a:rPr lang="en-US" sz="1600" b="1" dirty="0">
                <a:solidFill>
                  <a:srgbClr val="0B3C5D"/>
                </a:solidFill>
              </a:rPr>
              <a:t>Exceptions</a:t>
            </a:r>
            <a:endParaRPr lang="en-US" sz="1600" dirty="0"/>
          </a:p>
          <a:p>
            <a:pPr marL="0" indent="0">
              <a:buNone/>
            </a:pPr>
            <a:r>
              <a:rPr lang="en-US" sz="1400" dirty="0">
                <a:solidFill>
                  <a:srgbClr val="1F2933"/>
                </a:solidFill>
              </a:rPr>
              <a:t>Immediately accepts an advertisement with a better metric or one coming from the neighbor that originally reported the route.</a:t>
            </a:r>
            <a:endParaRPr lang="en-US" sz="1600" dirty="0"/>
          </a:p>
        </p:txBody>
      </p:sp>
      <p:sp>
        <p:nvSpPr>
          <p:cNvPr id="10" name="Text 7"/>
          <p:cNvSpPr/>
          <p:nvPr/>
        </p:nvSpPr>
        <p:spPr>
          <a:xfrm>
            <a:off x="457200" y="443484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4</a:t>
            </a:r>
            <a:endParaRPr lang="en-US" sz="1300" dirty="0"/>
          </a:p>
        </p:txBody>
      </p:sp>
      <p:sp>
        <p:nvSpPr>
          <p:cNvPr id="11" name="Text 8"/>
          <p:cNvSpPr txBox="1"/>
          <p:nvPr/>
        </p:nvSpPr>
        <p:spPr>
          <a:xfrm>
            <a:off x="1005840" y="4389120"/>
            <a:ext cx="6217920" cy="1051560"/>
          </a:xfrm>
          <a:prstGeom prst="rect">
            <a:avLst/>
          </a:prstGeom>
          <a:noFill/>
          <a:ln/>
        </p:spPr>
        <p:txBody>
          <a:bodyPr wrap="square" lIns="0" tIns="0" rIns="0" bIns="0" rtlCol="0" anchor="t"/>
          <a:lstStyle/>
          <a:p>
            <a:pPr marL="0" indent="0">
              <a:buNone/>
            </a:pPr>
            <a:r>
              <a:rPr lang="en-US" sz="1600" b="1" dirty="0">
                <a:solidFill>
                  <a:srgbClr val="0B3C5D"/>
                </a:solidFill>
              </a:rPr>
              <a:t>Expiration</a:t>
            </a:r>
            <a:endParaRPr lang="en-US" sz="1600" dirty="0"/>
          </a:p>
          <a:p>
            <a:pPr marL="0" indent="0">
              <a:buNone/>
            </a:pPr>
            <a:r>
              <a:rPr lang="en-US" sz="1400" dirty="0">
                <a:solidFill>
                  <a:srgbClr val="1F2933"/>
                </a:solidFill>
              </a:rPr>
              <a:t>When the timer expires, advertisements are accepted normally again. The news of the failure has reached every router.</a:t>
            </a:r>
            <a:endParaRPr lang="en-US" sz="1600" dirty="0"/>
          </a:p>
        </p:txBody>
      </p:sp>
      <p:sp>
        <p:nvSpPr>
          <p:cNvPr id="12" name="Shape 9"/>
          <p:cNvSpPr/>
          <p:nvPr/>
        </p:nvSpPr>
        <p:spPr>
          <a:xfrm>
            <a:off x="7589520" y="1280160"/>
            <a:ext cx="4114800" cy="2743200"/>
          </a:xfrm>
          <a:prstGeom prst="roundRect">
            <a:avLst>
              <a:gd name="adj" fmla="val 4000"/>
            </a:avLst>
          </a:prstGeom>
          <a:solidFill>
            <a:srgbClr val="EEF3F7"/>
          </a:solidFill>
          <a:ln w="9525">
            <a:solidFill>
              <a:srgbClr val="EEF3F7"/>
            </a:solidFill>
            <a:prstDash val="solid"/>
          </a:ln>
        </p:spPr>
        <p:txBody>
          <a:bodyPr/>
          <a:lstStyle/>
          <a:p>
            <a:endParaRPr lang="en-US"/>
          </a:p>
        </p:txBody>
      </p:sp>
      <p:sp>
        <p:nvSpPr>
          <p:cNvPr id="13" name="Text 10"/>
          <p:cNvSpPr txBox="1"/>
          <p:nvPr/>
        </p:nvSpPr>
        <p:spPr>
          <a:xfrm>
            <a:off x="7790688" y="1444752"/>
            <a:ext cx="3712464" cy="365760"/>
          </a:xfrm>
          <a:prstGeom prst="rect">
            <a:avLst/>
          </a:prstGeom>
          <a:noFill/>
          <a:ln/>
        </p:spPr>
        <p:txBody>
          <a:bodyPr wrap="square" lIns="0" tIns="0" rIns="0" bIns="0" rtlCol="0" anchor="t"/>
          <a:lstStyle/>
          <a:p>
            <a:pPr marL="0" indent="0">
              <a:buNone/>
            </a:pPr>
            <a:r>
              <a:rPr lang="en-US" sz="1500" b="1" dirty="0">
                <a:solidFill>
                  <a:srgbClr val="0B3C5D"/>
                </a:solidFill>
              </a:rPr>
              <a:t>Goal</a:t>
            </a:r>
            <a:endParaRPr lang="en-US" sz="1500" dirty="0"/>
          </a:p>
        </p:txBody>
      </p:sp>
      <p:sp>
        <p:nvSpPr>
          <p:cNvPr id="14" name="Text 11"/>
          <p:cNvSpPr txBox="1"/>
          <p:nvPr/>
        </p:nvSpPr>
        <p:spPr>
          <a:xfrm>
            <a:off x="7790688" y="1856232"/>
            <a:ext cx="3712464" cy="2029968"/>
          </a:xfrm>
          <a:prstGeom prst="rect">
            <a:avLst/>
          </a:prstGeom>
          <a:noFill/>
          <a:ln/>
        </p:spPr>
        <p:txBody>
          <a:bodyPr wrap="square" lIns="0" tIns="0" rIns="0" bIns="0" rtlCol="0" anchor="t"/>
          <a:lstStyle/>
          <a:p>
            <a:pPr marL="0" indent="0">
              <a:buNone/>
            </a:pPr>
            <a:r>
              <a:rPr lang="en-US" sz="1300" dirty="0">
                <a:solidFill>
                  <a:srgbClr val="1F2933"/>
                </a:solidFill>
              </a:rPr>
              <a:t>Wait long enough to make sure all routers are notified of the down route and not mistakenly accept an out-of-date message (still circulating) that claims the route exists.</a:t>
            </a:r>
            <a:endParaRPr lang="en-US" sz="1300" dirty="0"/>
          </a:p>
        </p:txBody>
      </p:sp>
      <p:sp>
        <p:nvSpPr>
          <p:cNvPr id="15" name="Shape 12"/>
          <p:cNvSpPr/>
          <p:nvPr/>
        </p:nvSpPr>
        <p:spPr>
          <a:xfrm>
            <a:off x="7589520" y="4206240"/>
            <a:ext cx="4114800" cy="2011680"/>
          </a:xfrm>
          <a:prstGeom prst="roundRect">
            <a:avLst>
              <a:gd name="adj" fmla="val 5455"/>
            </a:avLst>
          </a:prstGeom>
          <a:solidFill>
            <a:srgbClr val="FFF4E0"/>
          </a:solidFill>
          <a:ln w="9525">
            <a:solidFill>
              <a:srgbClr val="EEF3F7"/>
            </a:solidFill>
            <a:prstDash val="solid"/>
          </a:ln>
        </p:spPr>
        <p:txBody>
          <a:bodyPr/>
          <a:lstStyle/>
          <a:p>
            <a:endParaRPr lang="en-US"/>
          </a:p>
        </p:txBody>
      </p:sp>
      <p:sp>
        <p:nvSpPr>
          <p:cNvPr id="16" name="Text 13"/>
          <p:cNvSpPr txBox="1"/>
          <p:nvPr/>
        </p:nvSpPr>
        <p:spPr>
          <a:xfrm>
            <a:off x="7790688" y="4370832"/>
            <a:ext cx="3712464" cy="365760"/>
          </a:xfrm>
          <a:prstGeom prst="rect">
            <a:avLst/>
          </a:prstGeom>
          <a:noFill/>
          <a:ln/>
        </p:spPr>
        <p:txBody>
          <a:bodyPr wrap="square" lIns="0" tIns="0" rIns="0" bIns="0" rtlCol="0" anchor="t"/>
          <a:lstStyle/>
          <a:p>
            <a:pPr marL="0" indent="0">
              <a:buNone/>
            </a:pPr>
            <a:r>
              <a:rPr lang="en-US" sz="1500" b="1" dirty="0">
                <a:solidFill>
                  <a:srgbClr val="0B3C5D"/>
                </a:solidFill>
              </a:rPr>
              <a:t>Cost</a:t>
            </a:r>
            <a:endParaRPr lang="en-US" sz="1500" dirty="0"/>
          </a:p>
        </p:txBody>
      </p:sp>
      <p:sp>
        <p:nvSpPr>
          <p:cNvPr id="17" name="Text 14"/>
          <p:cNvSpPr txBox="1"/>
          <p:nvPr/>
        </p:nvSpPr>
        <p:spPr>
          <a:xfrm>
            <a:off x="7790688" y="4782312"/>
            <a:ext cx="3712464" cy="1298448"/>
          </a:xfrm>
          <a:prstGeom prst="rect">
            <a:avLst/>
          </a:prstGeom>
          <a:noFill/>
          <a:ln/>
        </p:spPr>
        <p:txBody>
          <a:bodyPr wrap="square" lIns="0" tIns="0" rIns="0" bIns="0" rtlCol="0" anchor="t"/>
          <a:lstStyle/>
          <a:p>
            <a:pPr marL="0" indent="0">
              <a:buNone/>
            </a:pPr>
            <a:r>
              <a:rPr lang="en-US" sz="1300" dirty="0">
                <a:solidFill>
                  <a:srgbClr val="1F2933"/>
                </a:solidFill>
              </a:rPr>
              <a:t>Delays the convergence of routes that legitimately came back. Modern protocols (EIGRP/DUAL, OSPF) do without long timers.</a:t>
            </a:r>
            <a:endParaRPr lang="en-US" sz="13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Fix 4: triggered updates</a:t>
            </a:r>
            <a:endParaRPr lang="en-US" sz="3000" dirty="0"/>
          </a:p>
        </p:txBody>
      </p:sp>
      <p:sp>
        <p:nvSpPr>
          <p:cNvPr id="4" name="Text 1"/>
          <p:cNvSpPr txBox="1"/>
          <p:nvPr/>
        </p:nvSpPr>
        <p:spPr>
          <a:xfrm>
            <a:off x="457200" y="1188720"/>
            <a:ext cx="6035040" cy="4937760"/>
          </a:xfrm>
          <a:prstGeom prst="rect">
            <a:avLst/>
          </a:prstGeom>
          <a:noFill/>
          <a:ln/>
        </p:spPr>
        <p:txBody>
          <a:bodyPr wrap="square" lIns="0" tIns="0" rIns="0" bIns="0" rtlCol="0" anchor="t"/>
          <a:lstStyle/>
          <a:p>
            <a:pPr marL="279400" indent="-279400">
              <a:spcAft>
                <a:spcPts val="800"/>
              </a:spcAft>
              <a:buSzPct val="100000"/>
              <a:buChar char="•"/>
            </a:pPr>
            <a:r>
              <a:rPr lang="en-US" sz="1600" dirty="0">
                <a:solidFill>
                  <a:srgbClr val="1F2933"/>
                </a:solidFill>
              </a:rPr>
              <a:t>The router sends the update </a:t>
            </a:r>
            <a:r>
              <a:rPr lang="en-US" sz="1600" b="1" dirty="0">
                <a:solidFill>
                  <a:srgbClr val="1F2933"/>
                </a:solidFill>
              </a:rPr>
              <a:t>immediately</a:t>
            </a:r>
            <a:r>
              <a:rPr lang="en-US" sz="1600" dirty="0">
                <a:solidFill>
                  <a:srgbClr val="1F2933"/>
                </a:solidFill>
              </a:rPr>
              <a:t> on detecting a change in the routing table, without waiting for the period</a:t>
            </a:r>
            <a:endParaRPr lang="en-US" sz="1600" dirty="0"/>
          </a:p>
          <a:p>
            <a:pPr marL="279400" indent="-279400">
              <a:spcAft>
                <a:spcPts val="800"/>
              </a:spcAft>
              <a:buSzPct val="100000"/>
              <a:buChar char="•"/>
            </a:pPr>
            <a:r>
              <a:rPr lang="en-US" sz="1600" dirty="0">
                <a:solidFill>
                  <a:srgbClr val="1F2933"/>
                </a:solidFill>
              </a:rPr>
              <a:t>The triggered update contains only the </a:t>
            </a:r>
            <a:r>
              <a:rPr lang="en-US" sz="1600" b="1" dirty="0">
                <a:solidFill>
                  <a:srgbClr val="1F2933"/>
                </a:solidFill>
              </a:rPr>
              <a:t>routes that changed</a:t>
            </a:r>
            <a:endParaRPr lang="en-US" sz="1600" dirty="0"/>
          </a:p>
          <a:p>
            <a:pPr marL="279400" indent="-279400">
              <a:spcAft>
                <a:spcPts val="800"/>
              </a:spcAft>
              <a:buSzPct val="100000"/>
              <a:buChar char="•"/>
            </a:pPr>
            <a:r>
              <a:rPr lang="en-US" sz="1600" dirty="0">
                <a:solidFill>
                  <a:srgbClr val="1F2933"/>
                </a:solidFill>
              </a:rPr>
              <a:t>Speeds up convergence and shrinks the window in which stale information circulates</a:t>
            </a:r>
            <a:endParaRPr lang="en-US" sz="1600" dirty="0"/>
          </a:p>
          <a:p>
            <a:pPr marL="279400" indent="-279400">
              <a:spcAft>
                <a:spcPts val="800"/>
              </a:spcAft>
              <a:buSzPct val="100000"/>
              <a:buChar char="•"/>
            </a:pPr>
            <a:r>
              <a:rPr lang="en-US" sz="1600" dirty="0">
                <a:solidFill>
                  <a:srgbClr val="1F2933"/>
                </a:solidFill>
              </a:rPr>
              <a:t>Typical RIP combination: split horizon + poison reverse + hold-down + triggered updates</a:t>
            </a:r>
            <a:endParaRPr lang="en-US" sz="1600" dirty="0"/>
          </a:p>
          <a:p>
            <a:pPr marL="279400" indent="-279400">
              <a:spcAft>
                <a:spcPts val="800"/>
              </a:spcAft>
              <a:buSzPct val="100000"/>
              <a:buChar char="•"/>
            </a:pPr>
            <a:r>
              <a:rPr lang="en-US" sz="1600" dirty="0">
                <a:solidFill>
                  <a:srgbClr val="1F2933"/>
                </a:solidFill>
              </a:rPr>
              <a:t>EIGRP: </a:t>
            </a:r>
            <a:r>
              <a:rPr lang="en-US" sz="1600" b="1" dirty="0">
                <a:solidFill>
                  <a:srgbClr val="1F2933"/>
                </a:solidFill>
              </a:rPr>
              <a:t>only</a:t>
            </a:r>
            <a:r>
              <a:rPr lang="en-US" sz="1600" dirty="0">
                <a:solidFill>
                  <a:srgbClr val="1F2933"/>
                </a:solidFill>
              </a:rPr>
              <a:t> triggered, reliable updates (RTP); no periodic table advertisements</a:t>
            </a:r>
            <a:endParaRPr lang="en-US" sz="1600" dirty="0"/>
          </a:p>
        </p:txBody>
      </p:sp>
      <p:sp>
        <p:nvSpPr>
          <p:cNvPr id="5" name="Text 2"/>
          <p:cNvSpPr/>
          <p:nvPr/>
        </p:nvSpPr>
        <p:spPr>
          <a:xfrm>
            <a:off x="7406640" y="19202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6" name="Text 3"/>
          <p:cNvSpPr/>
          <p:nvPr/>
        </p:nvSpPr>
        <p:spPr>
          <a:xfrm>
            <a:off x="9966960" y="19202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7" name="Shape 4"/>
          <p:cNvSpPr/>
          <p:nvPr/>
        </p:nvSpPr>
        <p:spPr>
          <a:xfrm>
            <a:off x="7955280" y="2194560"/>
            <a:ext cx="2011680" cy="0"/>
          </a:xfrm>
          <a:prstGeom prst="line">
            <a:avLst/>
          </a:prstGeom>
          <a:noFill/>
          <a:ln w="31750">
            <a:solidFill>
              <a:srgbClr val="0B3C5D"/>
            </a:solidFill>
            <a:prstDash val="solid"/>
          </a:ln>
        </p:spPr>
        <p:txBody>
          <a:bodyPr/>
          <a:lstStyle/>
          <a:p>
            <a:endParaRPr lang="en-US"/>
          </a:p>
        </p:txBody>
      </p:sp>
      <p:sp>
        <p:nvSpPr>
          <p:cNvPr id="8" name="Shape 5"/>
          <p:cNvSpPr/>
          <p:nvPr/>
        </p:nvSpPr>
        <p:spPr>
          <a:xfrm>
            <a:off x="6675120" y="3108960"/>
            <a:ext cx="2011680" cy="0"/>
          </a:xfrm>
          <a:prstGeom prst="line">
            <a:avLst/>
          </a:prstGeom>
          <a:noFill/>
          <a:ln w="50800">
            <a:solidFill>
              <a:srgbClr val="0B3C5D"/>
            </a:solidFill>
            <a:prstDash val="solid"/>
          </a:ln>
        </p:spPr>
        <p:txBody>
          <a:bodyPr/>
          <a:lstStyle/>
          <a:p>
            <a:endParaRPr lang="en-US"/>
          </a:p>
        </p:txBody>
      </p:sp>
      <p:sp>
        <p:nvSpPr>
          <p:cNvPr id="9" name="Text 6"/>
          <p:cNvSpPr txBox="1"/>
          <p:nvPr/>
        </p:nvSpPr>
        <p:spPr>
          <a:xfrm>
            <a:off x="6675120" y="3163824"/>
            <a:ext cx="2011680" cy="256032"/>
          </a:xfrm>
          <a:prstGeom prst="rect">
            <a:avLst/>
          </a:prstGeom>
          <a:noFill/>
          <a:ln/>
        </p:spPr>
        <p:txBody>
          <a:bodyPr wrap="square" lIns="0" tIns="0" rIns="0" bIns="0" rtlCol="0" anchor="ctr"/>
          <a:lstStyle/>
          <a:p>
            <a:pPr marL="0" indent="0" algn="ctr">
              <a:buNone/>
            </a:pPr>
            <a:r>
              <a:rPr lang="en-US" sz="1000" dirty="0">
                <a:solidFill>
                  <a:srgbClr val="6B7B8C"/>
                </a:solidFill>
              </a:rPr>
              <a:t>Network A</a:t>
            </a:r>
            <a:endParaRPr lang="en-US" sz="1000" dirty="0"/>
          </a:p>
        </p:txBody>
      </p:sp>
      <p:sp>
        <p:nvSpPr>
          <p:cNvPr id="10" name="Shape 7"/>
          <p:cNvSpPr/>
          <p:nvPr/>
        </p:nvSpPr>
        <p:spPr>
          <a:xfrm>
            <a:off x="7680960" y="2468880"/>
            <a:ext cx="0" cy="640080"/>
          </a:xfrm>
          <a:prstGeom prst="line">
            <a:avLst/>
          </a:prstGeom>
          <a:noFill/>
          <a:ln w="19050">
            <a:solidFill>
              <a:srgbClr val="0B3C5D"/>
            </a:solidFill>
            <a:prstDash val="solid"/>
          </a:ln>
        </p:spPr>
        <p:txBody>
          <a:bodyPr/>
          <a:lstStyle/>
          <a:p>
            <a:endParaRPr lang="en-US"/>
          </a:p>
        </p:txBody>
      </p:sp>
      <p:sp>
        <p:nvSpPr>
          <p:cNvPr id="11" name="Text 8"/>
          <p:cNvSpPr txBox="1"/>
          <p:nvPr/>
        </p:nvSpPr>
        <p:spPr>
          <a:xfrm>
            <a:off x="6858000" y="3566160"/>
            <a:ext cx="1463040" cy="274320"/>
          </a:xfrm>
          <a:prstGeom prst="rect">
            <a:avLst/>
          </a:prstGeom>
          <a:noFill/>
          <a:ln/>
        </p:spPr>
        <p:txBody>
          <a:bodyPr wrap="square" lIns="0" tIns="0" rIns="0" bIns="0" rtlCol="0" anchor="ctr"/>
          <a:lstStyle/>
          <a:p>
            <a:pPr marL="0" indent="0" algn="ctr">
              <a:buNone/>
            </a:pPr>
            <a:r>
              <a:rPr lang="en-US" sz="1100" b="1" dirty="0">
                <a:solidFill>
                  <a:srgbClr val="D64545"/>
                </a:solidFill>
              </a:rPr>
              <a:t>t = 0: A fails</a:t>
            </a:r>
            <a:endParaRPr lang="en-US" sz="1100" dirty="0"/>
          </a:p>
        </p:txBody>
      </p:sp>
      <p:sp>
        <p:nvSpPr>
          <p:cNvPr id="12" name="Shape 9"/>
          <p:cNvSpPr/>
          <p:nvPr/>
        </p:nvSpPr>
        <p:spPr>
          <a:xfrm>
            <a:off x="8046720" y="1737360"/>
            <a:ext cx="1828800" cy="0"/>
          </a:xfrm>
          <a:prstGeom prst="line">
            <a:avLst/>
          </a:prstGeom>
          <a:noFill/>
          <a:ln w="31750">
            <a:solidFill>
              <a:srgbClr val="F0A332"/>
            </a:solidFill>
            <a:prstDash val="solid"/>
            <a:tailEnd type="triangle"/>
          </a:ln>
        </p:spPr>
        <p:txBody>
          <a:bodyPr/>
          <a:lstStyle/>
          <a:p>
            <a:endParaRPr lang="en-US"/>
          </a:p>
        </p:txBody>
      </p:sp>
      <p:sp>
        <p:nvSpPr>
          <p:cNvPr id="13" name="Text 10"/>
          <p:cNvSpPr txBox="1"/>
          <p:nvPr/>
        </p:nvSpPr>
        <p:spPr>
          <a:xfrm>
            <a:off x="8138160" y="1463040"/>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t ≈ 0: "A: ∞"</a:t>
            </a:r>
            <a:endParaRPr lang="en-US" sz="1000" dirty="0"/>
          </a:p>
        </p:txBody>
      </p:sp>
      <p:sp>
        <p:nvSpPr>
          <p:cNvPr id="14" name="Text 11"/>
          <p:cNvSpPr txBox="1"/>
          <p:nvPr/>
        </p:nvSpPr>
        <p:spPr>
          <a:xfrm>
            <a:off x="6675120" y="4206240"/>
            <a:ext cx="5029200" cy="822960"/>
          </a:xfrm>
          <a:prstGeom prst="rect">
            <a:avLst/>
          </a:prstGeom>
          <a:solidFill>
            <a:srgbClr val="FFF4E0"/>
          </a:solidFill>
          <a:ln/>
        </p:spPr>
        <p:txBody>
          <a:bodyPr wrap="square" lIns="0" tIns="0" rIns="0" bIns="0" rtlCol="0" anchor="ctr"/>
          <a:lstStyle/>
          <a:p>
            <a:pPr marL="0" indent="0" algn="l">
              <a:buNone/>
            </a:pPr>
            <a:r>
              <a:rPr lang="en-US" sz="1200" dirty="0">
                <a:solidFill>
                  <a:srgbClr val="1F2933"/>
                </a:solidFill>
              </a:rPr>
              <a:t>Without a triggered update, R2 would only learn of the failure in the next periodic advertisement (up to 30 s later).</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Distance vector, example (1 of 4): initial state</a:t>
            </a:r>
            <a:endParaRPr lang="en-US" sz="3000" dirty="0"/>
          </a:p>
        </p:txBody>
      </p:sp>
      <p:sp>
        <p:nvSpPr>
          <p:cNvPr id="4" name="Shape 1"/>
          <p:cNvSpPr/>
          <p:nvPr/>
        </p:nvSpPr>
        <p:spPr>
          <a:xfrm>
            <a:off x="640080" y="1828800"/>
            <a:ext cx="731520" cy="0"/>
          </a:xfrm>
          <a:prstGeom prst="line">
            <a:avLst/>
          </a:prstGeom>
          <a:noFill/>
          <a:ln w="50800">
            <a:solidFill>
              <a:srgbClr val="0B3C5D"/>
            </a:solidFill>
            <a:prstDash val="solid"/>
          </a:ln>
        </p:spPr>
        <p:txBody>
          <a:bodyPr/>
          <a:lstStyle/>
          <a:p>
            <a:endParaRPr lang="en-US"/>
          </a:p>
        </p:txBody>
      </p:sp>
      <p:sp>
        <p:nvSpPr>
          <p:cNvPr id="5" name="Text 2"/>
          <p:cNvSpPr txBox="1"/>
          <p:nvPr/>
        </p:nvSpPr>
        <p:spPr>
          <a:xfrm>
            <a:off x="640080" y="1883664"/>
            <a:ext cx="731520" cy="256032"/>
          </a:xfrm>
          <a:prstGeom prst="rect">
            <a:avLst/>
          </a:prstGeom>
          <a:noFill/>
          <a:ln/>
        </p:spPr>
        <p:txBody>
          <a:bodyPr wrap="square" lIns="0" tIns="0" rIns="0" bIns="0" rtlCol="0" anchor="ctr"/>
          <a:lstStyle/>
          <a:p>
            <a:pPr marL="0" indent="0" algn="ctr">
              <a:buNone/>
            </a:pPr>
            <a:r>
              <a:rPr lang="en-US" sz="1000" dirty="0">
                <a:solidFill>
                  <a:srgbClr val="6B7B8C"/>
                </a:solidFill>
              </a:rPr>
              <a:t>1</a:t>
            </a:r>
            <a:endParaRPr lang="en-US" sz="1000" dirty="0"/>
          </a:p>
        </p:txBody>
      </p:sp>
      <p:sp>
        <p:nvSpPr>
          <p:cNvPr id="6" name="Text 3"/>
          <p:cNvSpPr/>
          <p:nvPr/>
        </p:nvSpPr>
        <p:spPr>
          <a:xfrm>
            <a:off x="173736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7" name="Shape 4"/>
          <p:cNvSpPr/>
          <p:nvPr/>
        </p:nvSpPr>
        <p:spPr>
          <a:xfrm>
            <a:off x="2286000" y="1828800"/>
            <a:ext cx="1920240" cy="0"/>
          </a:xfrm>
          <a:prstGeom prst="line">
            <a:avLst/>
          </a:prstGeom>
          <a:noFill/>
          <a:ln w="31750">
            <a:solidFill>
              <a:srgbClr val="0B3C5D"/>
            </a:solidFill>
            <a:prstDash val="solid"/>
          </a:ln>
        </p:spPr>
        <p:txBody>
          <a:bodyPr/>
          <a:lstStyle/>
          <a:p>
            <a:endParaRPr lang="en-US"/>
          </a:p>
        </p:txBody>
      </p:sp>
      <p:sp>
        <p:nvSpPr>
          <p:cNvPr id="8" name="Text 5"/>
          <p:cNvSpPr txBox="1"/>
          <p:nvPr/>
        </p:nvSpPr>
        <p:spPr>
          <a:xfrm>
            <a:off x="2423160" y="155448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2</a:t>
            </a:r>
            <a:endParaRPr lang="en-US" sz="1000" dirty="0"/>
          </a:p>
        </p:txBody>
      </p:sp>
      <p:sp>
        <p:nvSpPr>
          <p:cNvPr id="9" name="Text 6"/>
          <p:cNvSpPr/>
          <p:nvPr/>
        </p:nvSpPr>
        <p:spPr>
          <a:xfrm>
            <a:off x="420624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10" name="Shape 7"/>
          <p:cNvSpPr/>
          <p:nvPr/>
        </p:nvSpPr>
        <p:spPr>
          <a:xfrm>
            <a:off x="4754880" y="1828800"/>
            <a:ext cx="1920240" cy="0"/>
          </a:xfrm>
          <a:prstGeom prst="line">
            <a:avLst/>
          </a:prstGeom>
          <a:noFill/>
          <a:ln w="31750">
            <a:solidFill>
              <a:srgbClr val="0B3C5D"/>
            </a:solidFill>
            <a:prstDash val="solid"/>
          </a:ln>
        </p:spPr>
        <p:txBody>
          <a:bodyPr/>
          <a:lstStyle/>
          <a:p>
            <a:endParaRPr lang="en-US"/>
          </a:p>
        </p:txBody>
      </p:sp>
      <p:sp>
        <p:nvSpPr>
          <p:cNvPr id="11" name="Text 8"/>
          <p:cNvSpPr txBox="1"/>
          <p:nvPr/>
        </p:nvSpPr>
        <p:spPr>
          <a:xfrm>
            <a:off x="4892040" y="155448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3</a:t>
            </a:r>
            <a:endParaRPr lang="en-US" sz="1000" dirty="0"/>
          </a:p>
        </p:txBody>
      </p:sp>
      <p:sp>
        <p:nvSpPr>
          <p:cNvPr id="12" name="Text 9"/>
          <p:cNvSpPr/>
          <p:nvPr/>
        </p:nvSpPr>
        <p:spPr>
          <a:xfrm>
            <a:off x="667512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C</a:t>
            </a:r>
            <a:endParaRPr lang="en-US" sz="1200" dirty="0"/>
          </a:p>
        </p:txBody>
      </p:sp>
      <p:sp>
        <p:nvSpPr>
          <p:cNvPr id="13" name="Shape 10"/>
          <p:cNvSpPr/>
          <p:nvPr/>
        </p:nvSpPr>
        <p:spPr>
          <a:xfrm>
            <a:off x="7223760" y="1828800"/>
            <a:ext cx="1920240" cy="0"/>
          </a:xfrm>
          <a:prstGeom prst="line">
            <a:avLst/>
          </a:prstGeom>
          <a:noFill/>
          <a:ln w="31750">
            <a:solidFill>
              <a:srgbClr val="0B3C5D"/>
            </a:solidFill>
            <a:prstDash val="solid"/>
          </a:ln>
        </p:spPr>
        <p:txBody>
          <a:bodyPr/>
          <a:lstStyle/>
          <a:p>
            <a:endParaRPr lang="en-US"/>
          </a:p>
        </p:txBody>
      </p:sp>
      <p:sp>
        <p:nvSpPr>
          <p:cNvPr id="14" name="Text 11"/>
          <p:cNvSpPr txBox="1"/>
          <p:nvPr/>
        </p:nvSpPr>
        <p:spPr>
          <a:xfrm>
            <a:off x="7360920" y="155448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4</a:t>
            </a:r>
            <a:endParaRPr lang="en-US" sz="1000" dirty="0"/>
          </a:p>
        </p:txBody>
      </p:sp>
      <p:sp>
        <p:nvSpPr>
          <p:cNvPr id="15" name="Text 12"/>
          <p:cNvSpPr/>
          <p:nvPr/>
        </p:nvSpPr>
        <p:spPr>
          <a:xfrm>
            <a:off x="914400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D</a:t>
            </a:r>
            <a:endParaRPr lang="en-US" sz="1200" dirty="0"/>
          </a:p>
        </p:txBody>
      </p:sp>
      <p:sp>
        <p:nvSpPr>
          <p:cNvPr id="16" name="Shape 13"/>
          <p:cNvSpPr/>
          <p:nvPr/>
        </p:nvSpPr>
        <p:spPr>
          <a:xfrm>
            <a:off x="9692640" y="1828800"/>
            <a:ext cx="1097280" cy="0"/>
          </a:xfrm>
          <a:prstGeom prst="line">
            <a:avLst/>
          </a:prstGeom>
          <a:noFill/>
          <a:ln w="31750">
            <a:solidFill>
              <a:srgbClr val="0B3C5D"/>
            </a:solidFill>
            <a:prstDash val="solid"/>
          </a:ln>
        </p:spPr>
        <p:txBody>
          <a:bodyPr/>
          <a:lstStyle/>
          <a:p>
            <a:endParaRPr lang="en-US"/>
          </a:p>
        </p:txBody>
      </p:sp>
      <p:sp>
        <p:nvSpPr>
          <p:cNvPr id="17" name="Text 14"/>
          <p:cNvSpPr/>
          <p:nvPr/>
        </p:nvSpPr>
        <p:spPr>
          <a:xfrm>
            <a:off x="10607040" y="1371600"/>
            <a:ext cx="1371600" cy="91440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100" b="1" dirty="0">
                <a:solidFill>
                  <a:srgbClr val="0B3C5D"/>
                </a:solidFill>
              </a:rPr>
              <a:t>5</a:t>
            </a:r>
            <a:endParaRPr lang="en-US" sz="1100" dirty="0"/>
          </a:p>
        </p:txBody>
      </p:sp>
      <p:sp>
        <p:nvSpPr>
          <p:cNvPr id="18" name="Shape 15"/>
          <p:cNvSpPr/>
          <p:nvPr/>
        </p:nvSpPr>
        <p:spPr>
          <a:xfrm>
            <a:off x="1371600" y="1828800"/>
            <a:ext cx="365760" cy="0"/>
          </a:xfrm>
          <a:prstGeom prst="line">
            <a:avLst/>
          </a:prstGeom>
          <a:noFill/>
          <a:ln w="31750">
            <a:solidFill>
              <a:srgbClr val="0B3C5D"/>
            </a:solidFill>
            <a:prstDash val="solid"/>
          </a:ln>
        </p:spPr>
        <p:txBody>
          <a:bodyPr/>
          <a:lstStyle/>
          <a:p>
            <a:endParaRPr lang="en-US"/>
          </a:p>
        </p:txBody>
      </p:sp>
      <p:sp>
        <p:nvSpPr>
          <p:cNvPr id="19" name="Text 16"/>
          <p:cNvSpPr txBox="1"/>
          <p:nvPr/>
        </p:nvSpPr>
        <p:spPr>
          <a:xfrm>
            <a:off x="82296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Table of A</a:t>
            </a:r>
            <a:endParaRPr lang="en-US" sz="1200" dirty="0"/>
          </a:p>
        </p:txBody>
      </p:sp>
      <p:graphicFrame>
        <p:nvGraphicFramePr>
          <p:cNvPr id="33" name="Table 0"/>
          <p:cNvGraphicFramePr>
            <a:graphicFrameLocks noGrp="1"/>
          </p:cNvGraphicFramePr>
          <p:nvPr>
            <p:extLst>
              <p:ext uri="{D42A27DB-BD31-4B8C-83A1-F6EECF244321}">
                <p14:modId xmlns:p14="http://schemas.microsoft.com/office/powerpoint/2010/main" val="1579011935"/>
              </p:ext>
            </p:extLst>
          </p:nvPr>
        </p:nvGraphicFramePr>
        <p:xfrm>
          <a:off x="82296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Net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Metric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bl>
          </a:graphicData>
        </a:graphic>
      </p:graphicFrame>
      <p:sp>
        <p:nvSpPr>
          <p:cNvPr id="21" name="Text 17"/>
          <p:cNvSpPr txBox="1"/>
          <p:nvPr/>
        </p:nvSpPr>
        <p:spPr>
          <a:xfrm>
            <a:off x="365760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Table of B</a:t>
            </a:r>
            <a:endParaRPr lang="en-US" sz="1200" dirty="0"/>
          </a:p>
        </p:txBody>
      </p:sp>
      <p:graphicFrame>
        <p:nvGraphicFramePr>
          <p:cNvPr id="65" name="Table 1"/>
          <p:cNvGraphicFramePr>
            <a:graphicFrameLocks noGrp="1"/>
          </p:cNvGraphicFramePr>
          <p:nvPr>
            <p:extLst>
              <p:ext uri="{D42A27DB-BD31-4B8C-83A1-F6EECF244321}">
                <p14:modId xmlns:p14="http://schemas.microsoft.com/office/powerpoint/2010/main" val="1579011935"/>
              </p:ext>
            </p:extLst>
          </p:nvPr>
        </p:nvGraphicFramePr>
        <p:xfrm>
          <a:off x="365760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Net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Metric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bl>
          </a:graphicData>
        </a:graphic>
      </p:graphicFrame>
      <p:sp>
        <p:nvSpPr>
          <p:cNvPr id="23" name="Text 18"/>
          <p:cNvSpPr txBox="1"/>
          <p:nvPr/>
        </p:nvSpPr>
        <p:spPr>
          <a:xfrm>
            <a:off x="649224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Table of C</a:t>
            </a:r>
            <a:endParaRPr lang="en-US" sz="1200" dirty="0"/>
          </a:p>
        </p:txBody>
      </p:sp>
      <p:graphicFrame>
        <p:nvGraphicFramePr>
          <p:cNvPr id="97" name="Table 2"/>
          <p:cNvGraphicFramePr>
            <a:graphicFrameLocks noGrp="1"/>
          </p:cNvGraphicFramePr>
          <p:nvPr>
            <p:extLst>
              <p:ext uri="{D42A27DB-BD31-4B8C-83A1-F6EECF244321}">
                <p14:modId xmlns:p14="http://schemas.microsoft.com/office/powerpoint/2010/main" val="1579011935"/>
              </p:ext>
            </p:extLst>
          </p:nvPr>
        </p:nvGraphicFramePr>
        <p:xfrm>
          <a:off x="649224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Net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Metric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bl>
          </a:graphicData>
        </a:graphic>
      </p:graphicFrame>
      <p:sp>
        <p:nvSpPr>
          <p:cNvPr id="25" name="Text 19"/>
          <p:cNvSpPr txBox="1"/>
          <p:nvPr/>
        </p:nvSpPr>
        <p:spPr>
          <a:xfrm>
            <a:off x="932688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Table of D</a:t>
            </a:r>
            <a:endParaRPr lang="en-US" sz="1200" dirty="0"/>
          </a:p>
        </p:txBody>
      </p:sp>
      <p:graphicFrame>
        <p:nvGraphicFramePr>
          <p:cNvPr id="129" name="Table 3"/>
          <p:cNvGraphicFramePr>
            <a:graphicFrameLocks noGrp="1"/>
          </p:cNvGraphicFramePr>
          <p:nvPr>
            <p:extLst>
              <p:ext uri="{D42A27DB-BD31-4B8C-83A1-F6EECF244321}">
                <p14:modId xmlns:p14="http://schemas.microsoft.com/office/powerpoint/2010/main" val="1579011935"/>
              </p:ext>
            </p:extLst>
          </p:nvPr>
        </p:nvGraphicFramePr>
        <p:xfrm>
          <a:off x="932688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Net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Metric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bl>
          </a:graphicData>
        </a:graphic>
      </p:graphicFrame>
      <p:sp>
        <p:nvSpPr>
          <p:cNvPr id="27" name="Text 20"/>
          <p:cNvSpPr/>
          <p:nvPr/>
        </p:nvSpPr>
        <p:spPr>
          <a:xfrm>
            <a:off x="457200" y="5120640"/>
            <a:ext cx="11247120" cy="457200"/>
          </a:xfrm>
          <a:prstGeom prst="roundRect">
            <a:avLst>
              <a:gd name="adj" fmla="val 20000"/>
            </a:avLst>
          </a:prstGeom>
          <a:solidFill>
            <a:srgbClr val="FFF4E0"/>
          </a:solidFill>
          <a:ln>
            <a:solidFill>
              <a:srgbClr val="FFF4E0"/>
            </a:solidFill>
          </a:ln>
        </p:spPr>
        <p:txBody>
          <a:bodyPr wrap="square" lIns="76200" tIns="152400" rIns="152400" bIns="76200" rtlCol="0" anchor="ctr"/>
          <a:lstStyle/>
          <a:p>
            <a:pPr marL="0" indent="0" algn="l">
              <a:buNone/>
            </a:pPr>
            <a:r>
              <a:rPr lang="en-US" sz="1300" dirty="0">
                <a:solidFill>
                  <a:srgbClr val="1F2933"/>
                </a:solidFill>
              </a:rPr>
              <a:t>Before the exchange of information, each router knows only its directly connected networks (DC).</a:t>
            </a:r>
            <a:endParaRPr lang="en-US" sz="13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Distance vector, example (2 of 4): first exchange</a:t>
            </a:r>
            <a:endParaRPr lang="en-US" sz="3000" dirty="0"/>
          </a:p>
        </p:txBody>
      </p:sp>
      <p:sp>
        <p:nvSpPr>
          <p:cNvPr id="4" name="Shape 1"/>
          <p:cNvSpPr/>
          <p:nvPr/>
        </p:nvSpPr>
        <p:spPr>
          <a:xfrm>
            <a:off x="640080" y="1828800"/>
            <a:ext cx="731520" cy="0"/>
          </a:xfrm>
          <a:prstGeom prst="line">
            <a:avLst/>
          </a:prstGeom>
          <a:noFill/>
          <a:ln w="50800">
            <a:solidFill>
              <a:srgbClr val="0B3C5D"/>
            </a:solidFill>
            <a:prstDash val="solid"/>
          </a:ln>
        </p:spPr>
        <p:txBody>
          <a:bodyPr/>
          <a:lstStyle/>
          <a:p>
            <a:endParaRPr lang="en-US"/>
          </a:p>
        </p:txBody>
      </p:sp>
      <p:sp>
        <p:nvSpPr>
          <p:cNvPr id="5" name="Text 2"/>
          <p:cNvSpPr txBox="1"/>
          <p:nvPr/>
        </p:nvSpPr>
        <p:spPr>
          <a:xfrm>
            <a:off x="640080" y="1883664"/>
            <a:ext cx="731520" cy="256032"/>
          </a:xfrm>
          <a:prstGeom prst="rect">
            <a:avLst/>
          </a:prstGeom>
          <a:noFill/>
          <a:ln/>
        </p:spPr>
        <p:txBody>
          <a:bodyPr wrap="square" lIns="0" tIns="0" rIns="0" bIns="0" rtlCol="0" anchor="ctr"/>
          <a:lstStyle/>
          <a:p>
            <a:pPr marL="0" indent="0" algn="ctr">
              <a:buNone/>
            </a:pPr>
            <a:r>
              <a:rPr lang="en-US" sz="1000" dirty="0">
                <a:solidFill>
                  <a:srgbClr val="6B7B8C"/>
                </a:solidFill>
              </a:rPr>
              <a:t>1</a:t>
            </a:r>
            <a:endParaRPr lang="en-US" sz="1000" dirty="0"/>
          </a:p>
        </p:txBody>
      </p:sp>
      <p:sp>
        <p:nvSpPr>
          <p:cNvPr id="6" name="Text 3"/>
          <p:cNvSpPr/>
          <p:nvPr/>
        </p:nvSpPr>
        <p:spPr>
          <a:xfrm>
            <a:off x="173736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7" name="Shape 4"/>
          <p:cNvSpPr/>
          <p:nvPr/>
        </p:nvSpPr>
        <p:spPr>
          <a:xfrm>
            <a:off x="2286000" y="1828800"/>
            <a:ext cx="1920240" cy="0"/>
          </a:xfrm>
          <a:prstGeom prst="line">
            <a:avLst/>
          </a:prstGeom>
          <a:noFill/>
          <a:ln w="31750">
            <a:solidFill>
              <a:srgbClr val="0B3C5D"/>
            </a:solidFill>
            <a:prstDash val="solid"/>
          </a:ln>
        </p:spPr>
        <p:txBody>
          <a:bodyPr/>
          <a:lstStyle/>
          <a:p>
            <a:endParaRPr lang="en-US"/>
          </a:p>
        </p:txBody>
      </p:sp>
      <p:sp>
        <p:nvSpPr>
          <p:cNvPr id="8" name="Text 5"/>
          <p:cNvSpPr txBox="1"/>
          <p:nvPr/>
        </p:nvSpPr>
        <p:spPr>
          <a:xfrm>
            <a:off x="2423160" y="155448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2</a:t>
            </a:r>
            <a:endParaRPr lang="en-US" sz="1000" dirty="0"/>
          </a:p>
        </p:txBody>
      </p:sp>
      <p:sp>
        <p:nvSpPr>
          <p:cNvPr id="9" name="Text 6"/>
          <p:cNvSpPr/>
          <p:nvPr/>
        </p:nvSpPr>
        <p:spPr>
          <a:xfrm>
            <a:off x="420624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10" name="Shape 7"/>
          <p:cNvSpPr/>
          <p:nvPr/>
        </p:nvSpPr>
        <p:spPr>
          <a:xfrm>
            <a:off x="4754880" y="1828800"/>
            <a:ext cx="1920240" cy="0"/>
          </a:xfrm>
          <a:prstGeom prst="line">
            <a:avLst/>
          </a:prstGeom>
          <a:noFill/>
          <a:ln w="31750">
            <a:solidFill>
              <a:srgbClr val="0B3C5D"/>
            </a:solidFill>
            <a:prstDash val="solid"/>
          </a:ln>
        </p:spPr>
        <p:txBody>
          <a:bodyPr/>
          <a:lstStyle/>
          <a:p>
            <a:endParaRPr lang="en-US"/>
          </a:p>
        </p:txBody>
      </p:sp>
      <p:sp>
        <p:nvSpPr>
          <p:cNvPr id="11" name="Text 8"/>
          <p:cNvSpPr txBox="1"/>
          <p:nvPr/>
        </p:nvSpPr>
        <p:spPr>
          <a:xfrm>
            <a:off x="4892040" y="155448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3</a:t>
            </a:r>
            <a:endParaRPr lang="en-US" sz="1000" dirty="0"/>
          </a:p>
        </p:txBody>
      </p:sp>
      <p:sp>
        <p:nvSpPr>
          <p:cNvPr id="12" name="Text 9"/>
          <p:cNvSpPr/>
          <p:nvPr/>
        </p:nvSpPr>
        <p:spPr>
          <a:xfrm>
            <a:off x="667512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C</a:t>
            </a:r>
            <a:endParaRPr lang="en-US" sz="1200" dirty="0"/>
          </a:p>
        </p:txBody>
      </p:sp>
      <p:sp>
        <p:nvSpPr>
          <p:cNvPr id="13" name="Shape 10"/>
          <p:cNvSpPr/>
          <p:nvPr/>
        </p:nvSpPr>
        <p:spPr>
          <a:xfrm>
            <a:off x="7223760" y="1828800"/>
            <a:ext cx="1920240" cy="0"/>
          </a:xfrm>
          <a:prstGeom prst="line">
            <a:avLst/>
          </a:prstGeom>
          <a:noFill/>
          <a:ln w="31750">
            <a:solidFill>
              <a:srgbClr val="0B3C5D"/>
            </a:solidFill>
            <a:prstDash val="solid"/>
          </a:ln>
        </p:spPr>
        <p:txBody>
          <a:bodyPr/>
          <a:lstStyle/>
          <a:p>
            <a:endParaRPr lang="en-US"/>
          </a:p>
        </p:txBody>
      </p:sp>
      <p:sp>
        <p:nvSpPr>
          <p:cNvPr id="14" name="Text 11"/>
          <p:cNvSpPr txBox="1"/>
          <p:nvPr/>
        </p:nvSpPr>
        <p:spPr>
          <a:xfrm>
            <a:off x="7360920" y="155448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4</a:t>
            </a:r>
            <a:endParaRPr lang="en-US" sz="1000" dirty="0"/>
          </a:p>
        </p:txBody>
      </p:sp>
      <p:sp>
        <p:nvSpPr>
          <p:cNvPr id="15" name="Text 12"/>
          <p:cNvSpPr/>
          <p:nvPr/>
        </p:nvSpPr>
        <p:spPr>
          <a:xfrm>
            <a:off x="914400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D</a:t>
            </a:r>
            <a:endParaRPr lang="en-US" sz="1200" dirty="0"/>
          </a:p>
        </p:txBody>
      </p:sp>
      <p:sp>
        <p:nvSpPr>
          <p:cNvPr id="16" name="Shape 13"/>
          <p:cNvSpPr/>
          <p:nvPr/>
        </p:nvSpPr>
        <p:spPr>
          <a:xfrm>
            <a:off x="9692640" y="1828800"/>
            <a:ext cx="1097280" cy="0"/>
          </a:xfrm>
          <a:prstGeom prst="line">
            <a:avLst/>
          </a:prstGeom>
          <a:noFill/>
          <a:ln w="31750">
            <a:solidFill>
              <a:srgbClr val="0B3C5D"/>
            </a:solidFill>
            <a:prstDash val="solid"/>
          </a:ln>
        </p:spPr>
        <p:txBody>
          <a:bodyPr/>
          <a:lstStyle/>
          <a:p>
            <a:endParaRPr lang="en-US"/>
          </a:p>
        </p:txBody>
      </p:sp>
      <p:sp>
        <p:nvSpPr>
          <p:cNvPr id="17" name="Text 14"/>
          <p:cNvSpPr/>
          <p:nvPr/>
        </p:nvSpPr>
        <p:spPr>
          <a:xfrm>
            <a:off x="10607040" y="1371600"/>
            <a:ext cx="1371600" cy="91440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100" b="1" dirty="0">
                <a:solidFill>
                  <a:srgbClr val="0B3C5D"/>
                </a:solidFill>
              </a:rPr>
              <a:t>5</a:t>
            </a:r>
            <a:endParaRPr lang="en-US" sz="1100" dirty="0"/>
          </a:p>
        </p:txBody>
      </p:sp>
      <p:sp>
        <p:nvSpPr>
          <p:cNvPr id="18" name="Shape 15"/>
          <p:cNvSpPr/>
          <p:nvPr/>
        </p:nvSpPr>
        <p:spPr>
          <a:xfrm>
            <a:off x="1371600" y="1828800"/>
            <a:ext cx="365760" cy="0"/>
          </a:xfrm>
          <a:prstGeom prst="line">
            <a:avLst/>
          </a:prstGeom>
          <a:noFill/>
          <a:ln w="31750">
            <a:solidFill>
              <a:srgbClr val="0B3C5D"/>
            </a:solidFill>
            <a:prstDash val="solid"/>
          </a:ln>
        </p:spPr>
        <p:txBody>
          <a:bodyPr/>
          <a:lstStyle/>
          <a:p>
            <a:endParaRPr lang="en-US"/>
          </a:p>
        </p:txBody>
      </p:sp>
      <p:sp>
        <p:nvSpPr>
          <p:cNvPr id="19" name="Text 16"/>
          <p:cNvSpPr txBox="1"/>
          <p:nvPr/>
        </p:nvSpPr>
        <p:spPr>
          <a:xfrm>
            <a:off x="82296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Table of A</a:t>
            </a:r>
            <a:endParaRPr lang="en-US" sz="12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82296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Net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Metric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56032">
                <a:tc>
                  <a:txBody>
                    <a:bodyPr/>
                    <a:lstStyle/>
                    <a:p>
                      <a:pPr marL="0" indent="0" algn="l">
                        <a:buNone/>
                      </a:pPr>
                      <a:r>
                        <a:rPr lang="en-US" sz="1100" b="1" dirty="0">
                          <a:solidFill>
                            <a:srgbClr val="1C6E8C"/>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B</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21" name="Text 17"/>
          <p:cNvSpPr txBox="1"/>
          <p:nvPr/>
        </p:nvSpPr>
        <p:spPr>
          <a:xfrm>
            <a:off x="365760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Table of B</a:t>
            </a:r>
            <a:endParaRPr lang="en-US" sz="1200" dirty="0"/>
          </a:p>
        </p:txBody>
      </p:sp>
      <p:graphicFrame>
        <p:nvGraphicFramePr>
          <p:cNvPr id="67" name="Table 1"/>
          <p:cNvGraphicFramePr>
            <a:graphicFrameLocks noGrp="1"/>
          </p:cNvGraphicFramePr>
          <p:nvPr>
            <p:extLst>
              <p:ext uri="{D42A27DB-BD31-4B8C-83A1-F6EECF244321}">
                <p14:modId xmlns:p14="http://schemas.microsoft.com/office/powerpoint/2010/main" val="1579011935"/>
              </p:ext>
            </p:extLst>
          </p:nvPr>
        </p:nvGraphicFramePr>
        <p:xfrm>
          <a:off x="365760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Net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Metric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56032">
                <a:tc>
                  <a:txBody>
                    <a:bodyPr/>
                    <a:lstStyle/>
                    <a:p>
                      <a:pPr marL="0" indent="0" algn="l">
                        <a:buNone/>
                      </a:pPr>
                      <a:r>
                        <a:rPr lang="en-US" sz="1100" b="1" dirty="0">
                          <a:solidFill>
                            <a:srgbClr val="1C6E8C"/>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56032">
                <a:tc>
                  <a:txBody>
                    <a:bodyPr/>
                    <a:lstStyle/>
                    <a:p>
                      <a:pPr marL="0" indent="0" algn="l">
                        <a:buNone/>
                      </a:pPr>
                      <a:r>
                        <a:rPr lang="en-US" sz="1100" b="1" dirty="0">
                          <a:solidFill>
                            <a:srgbClr val="1C6E8C"/>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b="1" dirty="0">
                          <a:solidFill>
                            <a:srgbClr val="1C6E8C"/>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b="1" dirty="0">
                          <a:solidFill>
                            <a:srgbClr val="1C6E8C"/>
                          </a:solidFill>
                        </a:rPr>
                        <a:t>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23" name="Text 18"/>
          <p:cNvSpPr txBox="1"/>
          <p:nvPr/>
        </p:nvSpPr>
        <p:spPr>
          <a:xfrm>
            <a:off x="649224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Table of C</a:t>
            </a:r>
            <a:endParaRPr lang="en-US" sz="1200" dirty="0"/>
          </a:p>
        </p:txBody>
      </p:sp>
      <p:graphicFrame>
        <p:nvGraphicFramePr>
          <p:cNvPr id="100" name="Table 2"/>
          <p:cNvGraphicFramePr>
            <a:graphicFrameLocks noGrp="1"/>
          </p:cNvGraphicFramePr>
          <p:nvPr>
            <p:extLst>
              <p:ext uri="{D42A27DB-BD31-4B8C-83A1-F6EECF244321}">
                <p14:modId xmlns:p14="http://schemas.microsoft.com/office/powerpoint/2010/main" val="1579011935"/>
              </p:ext>
            </p:extLst>
          </p:nvPr>
        </p:nvGraphicFramePr>
        <p:xfrm>
          <a:off x="649224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Net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Metric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56032">
                <a:tc>
                  <a:txBody>
                    <a:bodyPr/>
                    <a:lstStyle/>
                    <a:p>
                      <a:pPr marL="0" indent="0" algn="l">
                        <a:buNone/>
                      </a:pPr>
                      <a:r>
                        <a:rPr lang="en-US" sz="1100" b="1" dirty="0">
                          <a:solidFill>
                            <a:srgbClr val="1C6E8C"/>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B</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56032">
                <a:tc>
                  <a:txBody>
                    <a:bodyPr/>
                    <a:lstStyle/>
                    <a:p>
                      <a:pPr marL="0" indent="0" algn="l">
                        <a:buNone/>
                      </a:pPr>
                      <a:r>
                        <a:rPr lang="en-US" sz="1100" b="1" dirty="0">
                          <a:solidFill>
                            <a:srgbClr val="1C6E8C"/>
                          </a:solidFill>
                        </a:rPr>
                        <a:t>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b="1" dirty="0">
                          <a:solidFill>
                            <a:srgbClr val="1C6E8C"/>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b="1" dirty="0">
                          <a:solidFill>
                            <a:srgbClr val="1C6E8C"/>
                          </a:solidFill>
                        </a:rPr>
                        <a:t>D</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25" name="Text 19"/>
          <p:cNvSpPr txBox="1"/>
          <p:nvPr/>
        </p:nvSpPr>
        <p:spPr>
          <a:xfrm>
            <a:off x="932688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Table of D</a:t>
            </a:r>
            <a:endParaRPr lang="en-US" sz="1200" dirty="0"/>
          </a:p>
        </p:txBody>
      </p:sp>
      <p:graphicFrame>
        <p:nvGraphicFramePr>
          <p:cNvPr id="133" name="Table 3"/>
          <p:cNvGraphicFramePr>
            <a:graphicFrameLocks noGrp="1"/>
          </p:cNvGraphicFramePr>
          <p:nvPr>
            <p:extLst>
              <p:ext uri="{D42A27DB-BD31-4B8C-83A1-F6EECF244321}">
                <p14:modId xmlns:p14="http://schemas.microsoft.com/office/powerpoint/2010/main" val="1579011935"/>
              </p:ext>
            </p:extLst>
          </p:nvPr>
        </p:nvGraphicFramePr>
        <p:xfrm>
          <a:off x="932688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Net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Metric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56032">
                <a:tc>
                  <a:txBody>
                    <a:bodyPr/>
                    <a:lstStyle/>
                    <a:p>
                      <a:pPr marL="0" indent="0" algn="l">
                        <a:buNone/>
                      </a:pPr>
                      <a:r>
                        <a:rPr lang="en-US" sz="1100" b="1" dirty="0">
                          <a:solidFill>
                            <a:srgbClr val="1C6E8C"/>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27" name="Text 20"/>
          <p:cNvSpPr/>
          <p:nvPr/>
        </p:nvSpPr>
        <p:spPr>
          <a:xfrm>
            <a:off x="457200" y="5120640"/>
            <a:ext cx="11247120" cy="457200"/>
          </a:xfrm>
          <a:prstGeom prst="roundRect">
            <a:avLst>
              <a:gd name="adj" fmla="val 20000"/>
            </a:avLst>
          </a:prstGeom>
          <a:solidFill>
            <a:srgbClr val="FFF4E0"/>
          </a:solidFill>
          <a:ln>
            <a:solidFill>
              <a:srgbClr val="FFF4E0"/>
            </a:solidFill>
          </a:ln>
        </p:spPr>
        <p:txBody>
          <a:bodyPr wrap="square" lIns="76200" tIns="152400" rIns="152400" bIns="76200" rtlCol="0" anchor="ctr"/>
          <a:lstStyle/>
          <a:p>
            <a:pPr marL="0" indent="0" algn="l">
              <a:buNone/>
            </a:pPr>
            <a:r>
              <a:rPr lang="en-US" sz="1300" dirty="0">
                <a:solidFill>
                  <a:srgbClr val="1F2933"/>
                </a:solidFill>
              </a:rPr>
              <a:t>The first exchange of advertisements, with simple split horizon, adds to the tables the networks one neighbor away (highlighted).</a:t>
            </a:r>
            <a:endParaRPr lang="en-US" sz="13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Distance vector, example (3 of 4): second exchange</a:t>
            </a:r>
            <a:endParaRPr lang="en-US" sz="3000" dirty="0"/>
          </a:p>
        </p:txBody>
      </p:sp>
      <p:sp>
        <p:nvSpPr>
          <p:cNvPr id="4" name="Shape 1"/>
          <p:cNvSpPr/>
          <p:nvPr/>
        </p:nvSpPr>
        <p:spPr>
          <a:xfrm>
            <a:off x="640080" y="1828800"/>
            <a:ext cx="731520" cy="0"/>
          </a:xfrm>
          <a:prstGeom prst="line">
            <a:avLst/>
          </a:prstGeom>
          <a:noFill/>
          <a:ln w="50800">
            <a:solidFill>
              <a:srgbClr val="0B3C5D"/>
            </a:solidFill>
            <a:prstDash val="solid"/>
          </a:ln>
        </p:spPr>
        <p:txBody>
          <a:bodyPr/>
          <a:lstStyle/>
          <a:p>
            <a:endParaRPr lang="en-US"/>
          </a:p>
        </p:txBody>
      </p:sp>
      <p:sp>
        <p:nvSpPr>
          <p:cNvPr id="5" name="Text 2"/>
          <p:cNvSpPr txBox="1"/>
          <p:nvPr/>
        </p:nvSpPr>
        <p:spPr>
          <a:xfrm>
            <a:off x="640080" y="1883664"/>
            <a:ext cx="731520" cy="256032"/>
          </a:xfrm>
          <a:prstGeom prst="rect">
            <a:avLst/>
          </a:prstGeom>
          <a:noFill/>
          <a:ln/>
        </p:spPr>
        <p:txBody>
          <a:bodyPr wrap="square" lIns="0" tIns="0" rIns="0" bIns="0" rtlCol="0" anchor="ctr"/>
          <a:lstStyle/>
          <a:p>
            <a:pPr marL="0" indent="0" algn="ctr">
              <a:buNone/>
            </a:pPr>
            <a:r>
              <a:rPr lang="en-US" sz="1000" dirty="0">
                <a:solidFill>
                  <a:srgbClr val="6B7B8C"/>
                </a:solidFill>
              </a:rPr>
              <a:t>1</a:t>
            </a:r>
            <a:endParaRPr lang="en-US" sz="1000" dirty="0"/>
          </a:p>
        </p:txBody>
      </p:sp>
      <p:sp>
        <p:nvSpPr>
          <p:cNvPr id="6" name="Text 3"/>
          <p:cNvSpPr/>
          <p:nvPr/>
        </p:nvSpPr>
        <p:spPr>
          <a:xfrm>
            <a:off x="173736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7" name="Shape 4"/>
          <p:cNvSpPr/>
          <p:nvPr/>
        </p:nvSpPr>
        <p:spPr>
          <a:xfrm>
            <a:off x="2286000" y="1828800"/>
            <a:ext cx="1920240" cy="0"/>
          </a:xfrm>
          <a:prstGeom prst="line">
            <a:avLst/>
          </a:prstGeom>
          <a:noFill/>
          <a:ln w="31750">
            <a:solidFill>
              <a:srgbClr val="0B3C5D"/>
            </a:solidFill>
            <a:prstDash val="solid"/>
          </a:ln>
        </p:spPr>
        <p:txBody>
          <a:bodyPr/>
          <a:lstStyle/>
          <a:p>
            <a:endParaRPr lang="en-US"/>
          </a:p>
        </p:txBody>
      </p:sp>
      <p:sp>
        <p:nvSpPr>
          <p:cNvPr id="8" name="Text 5"/>
          <p:cNvSpPr txBox="1"/>
          <p:nvPr/>
        </p:nvSpPr>
        <p:spPr>
          <a:xfrm>
            <a:off x="2423160" y="155448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2</a:t>
            </a:r>
            <a:endParaRPr lang="en-US" sz="1000" dirty="0"/>
          </a:p>
        </p:txBody>
      </p:sp>
      <p:sp>
        <p:nvSpPr>
          <p:cNvPr id="9" name="Text 6"/>
          <p:cNvSpPr/>
          <p:nvPr/>
        </p:nvSpPr>
        <p:spPr>
          <a:xfrm>
            <a:off x="420624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10" name="Shape 7"/>
          <p:cNvSpPr/>
          <p:nvPr/>
        </p:nvSpPr>
        <p:spPr>
          <a:xfrm>
            <a:off x="4754880" y="1828800"/>
            <a:ext cx="1920240" cy="0"/>
          </a:xfrm>
          <a:prstGeom prst="line">
            <a:avLst/>
          </a:prstGeom>
          <a:noFill/>
          <a:ln w="31750">
            <a:solidFill>
              <a:srgbClr val="0B3C5D"/>
            </a:solidFill>
            <a:prstDash val="solid"/>
          </a:ln>
        </p:spPr>
        <p:txBody>
          <a:bodyPr/>
          <a:lstStyle/>
          <a:p>
            <a:endParaRPr lang="en-US"/>
          </a:p>
        </p:txBody>
      </p:sp>
      <p:sp>
        <p:nvSpPr>
          <p:cNvPr id="11" name="Text 8"/>
          <p:cNvSpPr txBox="1"/>
          <p:nvPr/>
        </p:nvSpPr>
        <p:spPr>
          <a:xfrm>
            <a:off x="4892040" y="155448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3</a:t>
            </a:r>
            <a:endParaRPr lang="en-US" sz="1000" dirty="0"/>
          </a:p>
        </p:txBody>
      </p:sp>
      <p:sp>
        <p:nvSpPr>
          <p:cNvPr id="12" name="Text 9"/>
          <p:cNvSpPr/>
          <p:nvPr/>
        </p:nvSpPr>
        <p:spPr>
          <a:xfrm>
            <a:off x="667512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C</a:t>
            </a:r>
            <a:endParaRPr lang="en-US" sz="1200" dirty="0"/>
          </a:p>
        </p:txBody>
      </p:sp>
      <p:sp>
        <p:nvSpPr>
          <p:cNvPr id="13" name="Shape 10"/>
          <p:cNvSpPr/>
          <p:nvPr/>
        </p:nvSpPr>
        <p:spPr>
          <a:xfrm>
            <a:off x="7223760" y="1828800"/>
            <a:ext cx="1920240" cy="0"/>
          </a:xfrm>
          <a:prstGeom prst="line">
            <a:avLst/>
          </a:prstGeom>
          <a:noFill/>
          <a:ln w="31750">
            <a:solidFill>
              <a:srgbClr val="0B3C5D"/>
            </a:solidFill>
            <a:prstDash val="solid"/>
          </a:ln>
        </p:spPr>
        <p:txBody>
          <a:bodyPr/>
          <a:lstStyle/>
          <a:p>
            <a:endParaRPr lang="en-US"/>
          </a:p>
        </p:txBody>
      </p:sp>
      <p:sp>
        <p:nvSpPr>
          <p:cNvPr id="14" name="Text 11"/>
          <p:cNvSpPr txBox="1"/>
          <p:nvPr/>
        </p:nvSpPr>
        <p:spPr>
          <a:xfrm>
            <a:off x="7360920" y="155448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4</a:t>
            </a:r>
            <a:endParaRPr lang="en-US" sz="1000" dirty="0"/>
          </a:p>
        </p:txBody>
      </p:sp>
      <p:sp>
        <p:nvSpPr>
          <p:cNvPr id="15" name="Text 12"/>
          <p:cNvSpPr/>
          <p:nvPr/>
        </p:nvSpPr>
        <p:spPr>
          <a:xfrm>
            <a:off x="914400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D</a:t>
            </a:r>
            <a:endParaRPr lang="en-US" sz="1200" dirty="0"/>
          </a:p>
        </p:txBody>
      </p:sp>
      <p:sp>
        <p:nvSpPr>
          <p:cNvPr id="16" name="Shape 13"/>
          <p:cNvSpPr/>
          <p:nvPr/>
        </p:nvSpPr>
        <p:spPr>
          <a:xfrm>
            <a:off x="9692640" y="1828800"/>
            <a:ext cx="1097280" cy="0"/>
          </a:xfrm>
          <a:prstGeom prst="line">
            <a:avLst/>
          </a:prstGeom>
          <a:noFill/>
          <a:ln w="31750">
            <a:solidFill>
              <a:srgbClr val="0B3C5D"/>
            </a:solidFill>
            <a:prstDash val="solid"/>
          </a:ln>
        </p:spPr>
        <p:txBody>
          <a:bodyPr/>
          <a:lstStyle/>
          <a:p>
            <a:endParaRPr lang="en-US"/>
          </a:p>
        </p:txBody>
      </p:sp>
      <p:sp>
        <p:nvSpPr>
          <p:cNvPr id="17" name="Text 14"/>
          <p:cNvSpPr/>
          <p:nvPr/>
        </p:nvSpPr>
        <p:spPr>
          <a:xfrm>
            <a:off x="10607040" y="1371600"/>
            <a:ext cx="1371600" cy="91440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100" b="1" dirty="0">
                <a:solidFill>
                  <a:srgbClr val="0B3C5D"/>
                </a:solidFill>
              </a:rPr>
              <a:t>5</a:t>
            </a:r>
            <a:endParaRPr lang="en-US" sz="1100" dirty="0"/>
          </a:p>
        </p:txBody>
      </p:sp>
      <p:sp>
        <p:nvSpPr>
          <p:cNvPr id="18" name="Shape 15"/>
          <p:cNvSpPr/>
          <p:nvPr/>
        </p:nvSpPr>
        <p:spPr>
          <a:xfrm>
            <a:off x="1371600" y="1828800"/>
            <a:ext cx="365760" cy="0"/>
          </a:xfrm>
          <a:prstGeom prst="line">
            <a:avLst/>
          </a:prstGeom>
          <a:noFill/>
          <a:ln w="31750">
            <a:solidFill>
              <a:srgbClr val="0B3C5D"/>
            </a:solidFill>
            <a:prstDash val="solid"/>
          </a:ln>
        </p:spPr>
        <p:txBody>
          <a:bodyPr/>
          <a:lstStyle/>
          <a:p>
            <a:endParaRPr lang="en-US"/>
          </a:p>
        </p:txBody>
      </p:sp>
      <p:sp>
        <p:nvSpPr>
          <p:cNvPr id="19" name="Text 16"/>
          <p:cNvSpPr txBox="1"/>
          <p:nvPr/>
        </p:nvSpPr>
        <p:spPr>
          <a:xfrm>
            <a:off x="82296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Table of A</a:t>
            </a:r>
            <a:endParaRPr lang="en-US" sz="12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82296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Net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Metric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56032">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B</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56032">
                <a:tc>
                  <a:txBody>
                    <a:bodyPr/>
                    <a:lstStyle/>
                    <a:p>
                      <a:pPr marL="0" indent="0" algn="l">
                        <a:buNone/>
                      </a:pPr>
                      <a:r>
                        <a:rPr lang="en-US" sz="1100" b="1" dirty="0">
                          <a:solidFill>
                            <a:srgbClr val="1C6E8C"/>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b="1" dirty="0">
                          <a:solidFill>
                            <a:srgbClr val="1C6E8C"/>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b="1" dirty="0">
                          <a:solidFill>
                            <a:srgbClr val="1C6E8C"/>
                          </a:solidFill>
                        </a:rPr>
                        <a:t>B</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21" name="Text 17"/>
          <p:cNvSpPr txBox="1"/>
          <p:nvPr/>
        </p:nvSpPr>
        <p:spPr>
          <a:xfrm>
            <a:off x="365760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Table of B</a:t>
            </a:r>
            <a:endParaRPr lang="en-US" sz="1200" dirty="0"/>
          </a:p>
        </p:txBody>
      </p:sp>
      <p:graphicFrame>
        <p:nvGraphicFramePr>
          <p:cNvPr id="69" name="Table 1"/>
          <p:cNvGraphicFramePr>
            <a:graphicFrameLocks noGrp="1"/>
          </p:cNvGraphicFramePr>
          <p:nvPr>
            <p:extLst>
              <p:ext uri="{D42A27DB-BD31-4B8C-83A1-F6EECF244321}">
                <p14:modId xmlns:p14="http://schemas.microsoft.com/office/powerpoint/2010/main" val="1579011935"/>
              </p:ext>
            </p:extLst>
          </p:nvPr>
        </p:nvGraphicFramePr>
        <p:xfrm>
          <a:off x="365760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Net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Metric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56032">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56032">
                <a:tc>
                  <a:txBody>
                    <a:bodyPr/>
                    <a:lstStyle/>
                    <a:p>
                      <a:pPr marL="0" indent="0" algn="l">
                        <a:buNone/>
                      </a:pPr>
                      <a:r>
                        <a:rPr lang="en-US" sz="1100" dirty="0">
                          <a:solidFill>
                            <a:srgbClr val="1F2933"/>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256032">
                <a:tc>
                  <a:txBody>
                    <a:bodyPr/>
                    <a:lstStyle/>
                    <a:p>
                      <a:pPr marL="0" indent="0" algn="l">
                        <a:buNone/>
                      </a:pPr>
                      <a:r>
                        <a:rPr lang="en-US" sz="1100" b="1" dirty="0">
                          <a:solidFill>
                            <a:srgbClr val="1C6E8C"/>
                          </a:solidFill>
                        </a:rPr>
                        <a:t>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23" name="Text 18"/>
          <p:cNvSpPr txBox="1"/>
          <p:nvPr/>
        </p:nvSpPr>
        <p:spPr>
          <a:xfrm>
            <a:off x="649224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Table of C</a:t>
            </a:r>
            <a:endParaRPr lang="en-US" sz="1200" dirty="0"/>
          </a:p>
        </p:txBody>
      </p:sp>
      <p:graphicFrame>
        <p:nvGraphicFramePr>
          <p:cNvPr id="103" name="Table 2"/>
          <p:cNvGraphicFramePr>
            <a:graphicFrameLocks noGrp="1"/>
          </p:cNvGraphicFramePr>
          <p:nvPr>
            <p:extLst>
              <p:ext uri="{D42A27DB-BD31-4B8C-83A1-F6EECF244321}">
                <p14:modId xmlns:p14="http://schemas.microsoft.com/office/powerpoint/2010/main" val="1579011935"/>
              </p:ext>
            </p:extLst>
          </p:nvPr>
        </p:nvGraphicFramePr>
        <p:xfrm>
          <a:off x="649224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Net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Metric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56032">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B</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56032">
                <a:tc>
                  <a:txBody>
                    <a:bodyPr/>
                    <a:lstStyle/>
                    <a:p>
                      <a:pPr marL="0" indent="0" algn="l">
                        <a:buNone/>
                      </a:pPr>
                      <a:r>
                        <a:rPr lang="en-US" sz="1100" dirty="0">
                          <a:solidFill>
                            <a:srgbClr val="1F2933"/>
                          </a:solidFill>
                        </a:rPr>
                        <a:t>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256032">
                <a:tc>
                  <a:txBody>
                    <a:bodyPr/>
                    <a:lstStyle/>
                    <a:p>
                      <a:pPr marL="0" indent="0" algn="l">
                        <a:buNone/>
                      </a:pPr>
                      <a:r>
                        <a:rPr lang="en-US" sz="1100" b="1" dirty="0">
                          <a:solidFill>
                            <a:srgbClr val="1C6E8C"/>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B</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25" name="Text 19"/>
          <p:cNvSpPr txBox="1"/>
          <p:nvPr/>
        </p:nvSpPr>
        <p:spPr>
          <a:xfrm>
            <a:off x="932688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Table of D</a:t>
            </a:r>
            <a:endParaRPr lang="en-US" sz="1200" dirty="0"/>
          </a:p>
        </p:txBody>
      </p:sp>
      <p:graphicFrame>
        <p:nvGraphicFramePr>
          <p:cNvPr id="137" name="Table 3"/>
          <p:cNvGraphicFramePr>
            <a:graphicFrameLocks noGrp="1"/>
          </p:cNvGraphicFramePr>
          <p:nvPr>
            <p:extLst>
              <p:ext uri="{D42A27DB-BD31-4B8C-83A1-F6EECF244321}">
                <p14:modId xmlns:p14="http://schemas.microsoft.com/office/powerpoint/2010/main" val="1579011935"/>
              </p:ext>
            </p:extLst>
          </p:nvPr>
        </p:nvGraphicFramePr>
        <p:xfrm>
          <a:off x="932688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Net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Metric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56032">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56032">
                <a:tc>
                  <a:txBody>
                    <a:bodyPr/>
                    <a:lstStyle/>
                    <a:p>
                      <a:pPr marL="0" indent="0" algn="l">
                        <a:buNone/>
                      </a:pPr>
                      <a:r>
                        <a:rPr lang="en-US" sz="1100" b="1" dirty="0">
                          <a:solidFill>
                            <a:srgbClr val="1C6E8C"/>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b="1" dirty="0">
                          <a:solidFill>
                            <a:srgbClr val="1C6E8C"/>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b="1" dirty="0">
                          <a:solidFill>
                            <a:srgbClr val="1C6E8C"/>
                          </a:solidFill>
                        </a:rPr>
                        <a:t>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27" name="Text 20"/>
          <p:cNvSpPr/>
          <p:nvPr/>
        </p:nvSpPr>
        <p:spPr>
          <a:xfrm>
            <a:off x="457200" y="5120640"/>
            <a:ext cx="11247120" cy="457200"/>
          </a:xfrm>
          <a:prstGeom prst="roundRect">
            <a:avLst>
              <a:gd name="adj" fmla="val 20000"/>
            </a:avLst>
          </a:prstGeom>
          <a:solidFill>
            <a:srgbClr val="FFF4E0"/>
          </a:solidFill>
          <a:ln>
            <a:solidFill>
              <a:srgbClr val="FFF4E0"/>
            </a:solidFill>
          </a:ln>
        </p:spPr>
        <p:txBody>
          <a:bodyPr wrap="square" lIns="76200" tIns="152400" rIns="152400" bIns="76200" rtlCol="0" anchor="ctr"/>
          <a:lstStyle/>
          <a:p>
            <a:pPr marL="0" indent="0" algn="l">
              <a:buNone/>
            </a:pPr>
            <a:r>
              <a:rPr lang="en-US" sz="1300" dirty="0">
                <a:solidFill>
                  <a:srgbClr val="1F2933"/>
                </a:solidFill>
              </a:rPr>
              <a:t>The second periodic update adds the networks two neighbors away. A and D still do not know the whole topology.</a:t>
            </a:r>
            <a:endParaRPr lang="en-US" sz="13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Distance vector, example (4 of 4): convergence</a:t>
            </a:r>
            <a:endParaRPr lang="en-US" sz="3000" dirty="0"/>
          </a:p>
        </p:txBody>
      </p:sp>
      <p:sp>
        <p:nvSpPr>
          <p:cNvPr id="4" name="Shape 1"/>
          <p:cNvSpPr/>
          <p:nvPr/>
        </p:nvSpPr>
        <p:spPr>
          <a:xfrm>
            <a:off x="640080" y="1828800"/>
            <a:ext cx="731520" cy="0"/>
          </a:xfrm>
          <a:prstGeom prst="line">
            <a:avLst/>
          </a:prstGeom>
          <a:noFill/>
          <a:ln w="50800">
            <a:solidFill>
              <a:srgbClr val="0B3C5D"/>
            </a:solidFill>
            <a:prstDash val="solid"/>
          </a:ln>
        </p:spPr>
        <p:txBody>
          <a:bodyPr/>
          <a:lstStyle/>
          <a:p>
            <a:endParaRPr lang="en-US"/>
          </a:p>
        </p:txBody>
      </p:sp>
      <p:sp>
        <p:nvSpPr>
          <p:cNvPr id="5" name="Text 2"/>
          <p:cNvSpPr txBox="1"/>
          <p:nvPr/>
        </p:nvSpPr>
        <p:spPr>
          <a:xfrm>
            <a:off x="640080" y="1883664"/>
            <a:ext cx="731520" cy="256032"/>
          </a:xfrm>
          <a:prstGeom prst="rect">
            <a:avLst/>
          </a:prstGeom>
          <a:noFill/>
          <a:ln/>
        </p:spPr>
        <p:txBody>
          <a:bodyPr wrap="square" lIns="0" tIns="0" rIns="0" bIns="0" rtlCol="0" anchor="ctr"/>
          <a:lstStyle/>
          <a:p>
            <a:pPr marL="0" indent="0" algn="ctr">
              <a:buNone/>
            </a:pPr>
            <a:r>
              <a:rPr lang="en-US" sz="1000" dirty="0">
                <a:solidFill>
                  <a:srgbClr val="6B7B8C"/>
                </a:solidFill>
              </a:rPr>
              <a:t>1</a:t>
            </a:r>
            <a:endParaRPr lang="en-US" sz="1000" dirty="0"/>
          </a:p>
        </p:txBody>
      </p:sp>
      <p:sp>
        <p:nvSpPr>
          <p:cNvPr id="6" name="Text 3"/>
          <p:cNvSpPr/>
          <p:nvPr/>
        </p:nvSpPr>
        <p:spPr>
          <a:xfrm>
            <a:off x="173736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7" name="Shape 4"/>
          <p:cNvSpPr/>
          <p:nvPr/>
        </p:nvSpPr>
        <p:spPr>
          <a:xfrm>
            <a:off x="2286000" y="1828800"/>
            <a:ext cx="1920240" cy="0"/>
          </a:xfrm>
          <a:prstGeom prst="line">
            <a:avLst/>
          </a:prstGeom>
          <a:noFill/>
          <a:ln w="31750">
            <a:solidFill>
              <a:srgbClr val="0B3C5D"/>
            </a:solidFill>
            <a:prstDash val="solid"/>
          </a:ln>
        </p:spPr>
        <p:txBody>
          <a:bodyPr/>
          <a:lstStyle/>
          <a:p>
            <a:endParaRPr lang="en-US"/>
          </a:p>
        </p:txBody>
      </p:sp>
      <p:sp>
        <p:nvSpPr>
          <p:cNvPr id="8" name="Text 5"/>
          <p:cNvSpPr txBox="1"/>
          <p:nvPr/>
        </p:nvSpPr>
        <p:spPr>
          <a:xfrm>
            <a:off x="2423160" y="155448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2</a:t>
            </a:r>
            <a:endParaRPr lang="en-US" sz="1000" dirty="0"/>
          </a:p>
        </p:txBody>
      </p:sp>
      <p:sp>
        <p:nvSpPr>
          <p:cNvPr id="9" name="Text 6"/>
          <p:cNvSpPr/>
          <p:nvPr/>
        </p:nvSpPr>
        <p:spPr>
          <a:xfrm>
            <a:off x="420624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10" name="Shape 7"/>
          <p:cNvSpPr/>
          <p:nvPr/>
        </p:nvSpPr>
        <p:spPr>
          <a:xfrm>
            <a:off x="4754880" y="1828800"/>
            <a:ext cx="1920240" cy="0"/>
          </a:xfrm>
          <a:prstGeom prst="line">
            <a:avLst/>
          </a:prstGeom>
          <a:noFill/>
          <a:ln w="31750">
            <a:solidFill>
              <a:srgbClr val="0B3C5D"/>
            </a:solidFill>
            <a:prstDash val="solid"/>
          </a:ln>
        </p:spPr>
        <p:txBody>
          <a:bodyPr/>
          <a:lstStyle/>
          <a:p>
            <a:endParaRPr lang="en-US"/>
          </a:p>
        </p:txBody>
      </p:sp>
      <p:sp>
        <p:nvSpPr>
          <p:cNvPr id="11" name="Text 8"/>
          <p:cNvSpPr txBox="1"/>
          <p:nvPr/>
        </p:nvSpPr>
        <p:spPr>
          <a:xfrm>
            <a:off x="4892040" y="155448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3</a:t>
            </a:r>
            <a:endParaRPr lang="en-US" sz="1000" dirty="0"/>
          </a:p>
        </p:txBody>
      </p:sp>
      <p:sp>
        <p:nvSpPr>
          <p:cNvPr id="12" name="Text 9"/>
          <p:cNvSpPr/>
          <p:nvPr/>
        </p:nvSpPr>
        <p:spPr>
          <a:xfrm>
            <a:off x="667512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C</a:t>
            </a:r>
            <a:endParaRPr lang="en-US" sz="1200" dirty="0"/>
          </a:p>
        </p:txBody>
      </p:sp>
      <p:sp>
        <p:nvSpPr>
          <p:cNvPr id="13" name="Shape 10"/>
          <p:cNvSpPr/>
          <p:nvPr/>
        </p:nvSpPr>
        <p:spPr>
          <a:xfrm>
            <a:off x="7223760" y="1828800"/>
            <a:ext cx="1920240" cy="0"/>
          </a:xfrm>
          <a:prstGeom prst="line">
            <a:avLst/>
          </a:prstGeom>
          <a:noFill/>
          <a:ln w="31750">
            <a:solidFill>
              <a:srgbClr val="0B3C5D"/>
            </a:solidFill>
            <a:prstDash val="solid"/>
          </a:ln>
        </p:spPr>
        <p:txBody>
          <a:bodyPr/>
          <a:lstStyle/>
          <a:p>
            <a:endParaRPr lang="en-US"/>
          </a:p>
        </p:txBody>
      </p:sp>
      <p:sp>
        <p:nvSpPr>
          <p:cNvPr id="14" name="Text 11"/>
          <p:cNvSpPr txBox="1"/>
          <p:nvPr/>
        </p:nvSpPr>
        <p:spPr>
          <a:xfrm>
            <a:off x="7360920" y="155448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4</a:t>
            </a:r>
            <a:endParaRPr lang="en-US" sz="1000" dirty="0"/>
          </a:p>
        </p:txBody>
      </p:sp>
      <p:sp>
        <p:nvSpPr>
          <p:cNvPr id="15" name="Text 12"/>
          <p:cNvSpPr/>
          <p:nvPr/>
        </p:nvSpPr>
        <p:spPr>
          <a:xfrm>
            <a:off x="914400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D</a:t>
            </a:r>
            <a:endParaRPr lang="en-US" sz="1200" dirty="0"/>
          </a:p>
        </p:txBody>
      </p:sp>
      <p:sp>
        <p:nvSpPr>
          <p:cNvPr id="16" name="Shape 13"/>
          <p:cNvSpPr/>
          <p:nvPr/>
        </p:nvSpPr>
        <p:spPr>
          <a:xfrm>
            <a:off x="9692640" y="1828800"/>
            <a:ext cx="1097280" cy="0"/>
          </a:xfrm>
          <a:prstGeom prst="line">
            <a:avLst/>
          </a:prstGeom>
          <a:noFill/>
          <a:ln w="31750">
            <a:solidFill>
              <a:srgbClr val="0B3C5D"/>
            </a:solidFill>
            <a:prstDash val="solid"/>
          </a:ln>
        </p:spPr>
        <p:txBody>
          <a:bodyPr/>
          <a:lstStyle/>
          <a:p>
            <a:endParaRPr lang="en-US"/>
          </a:p>
        </p:txBody>
      </p:sp>
      <p:sp>
        <p:nvSpPr>
          <p:cNvPr id="17" name="Text 14"/>
          <p:cNvSpPr/>
          <p:nvPr/>
        </p:nvSpPr>
        <p:spPr>
          <a:xfrm>
            <a:off x="10607040" y="1371600"/>
            <a:ext cx="1371600" cy="91440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100" b="1" dirty="0">
                <a:solidFill>
                  <a:srgbClr val="0B3C5D"/>
                </a:solidFill>
              </a:rPr>
              <a:t>5</a:t>
            </a:r>
            <a:endParaRPr lang="en-US" sz="1100" dirty="0"/>
          </a:p>
        </p:txBody>
      </p:sp>
      <p:sp>
        <p:nvSpPr>
          <p:cNvPr id="18" name="Shape 15"/>
          <p:cNvSpPr/>
          <p:nvPr/>
        </p:nvSpPr>
        <p:spPr>
          <a:xfrm>
            <a:off x="1371600" y="1828800"/>
            <a:ext cx="365760" cy="0"/>
          </a:xfrm>
          <a:prstGeom prst="line">
            <a:avLst/>
          </a:prstGeom>
          <a:noFill/>
          <a:ln w="31750">
            <a:solidFill>
              <a:srgbClr val="0B3C5D"/>
            </a:solidFill>
            <a:prstDash val="solid"/>
          </a:ln>
        </p:spPr>
        <p:txBody>
          <a:bodyPr/>
          <a:lstStyle/>
          <a:p>
            <a:endParaRPr lang="en-US"/>
          </a:p>
        </p:txBody>
      </p:sp>
      <p:sp>
        <p:nvSpPr>
          <p:cNvPr id="19" name="Text 16"/>
          <p:cNvSpPr txBox="1"/>
          <p:nvPr/>
        </p:nvSpPr>
        <p:spPr>
          <a:xfrm>
            <a:off x="82296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Table of A</a:t>
            </a:r>
            <a:endParaRPr lang="en-US" sz="12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82296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Net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Metric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56032">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B</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56032">
                <a:tc>
                  <a:txBody>
                    <a:bodyPr/>
                    <a:lstStyle/>
                    <a:p>
                      <a:pPr marL="0" indent="0" algn="l">
                        <a:buNone/>
                      </a:pPr>
                      <a:r>
                        <a:rPr lang="en-US" sz="1100" dirty="0">
                          <a:solidFill>
                            <a:srgbClr val="1F2933"/>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B</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256032">
                <a:tc>
                  <a:txBody>
                    <a:bodyPr/>
                    <a:lstStyle/>
                    <a:p>
                      <a:pPr marL="0" indent="0" algn="l">
                        <a:buNone/>
                      </a:pPr>
                      <a:r>
                        <a:rPr lang="en-US" sz="1100" b="1" dirty="0">
                          <a:solidFill>
                            <a:srgbClr val="1C6E8C"/>
                          </a:solidFill>
                        </a:rPr>
                        <a:t>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B</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21" name="Text 17"/>
          <p:cNvSpPr txBox="1"/>
          <p:nvPr/>
        </p:nvSpPr>
        <p:spPr>
          <a:xfrm>
            <a:off x="365760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Table of B</a:t>
            </a:r>
            <a:endParaRPr lang="en-US" sz="1200" dirty="0"/>
          </a:p>
        </p:txBody>
      </p:sp>
      <p:graphicFrame>
        <p:nvGraphicFramePr>
          <p:cNvPr id="71" name="Table 1"/>
          <p:cNvGraphicFramePr>
            <a:graphicFrameLocks noGrp="1"/>
          </p:cNvGraphicFramePr>
          <p:nvPr>
            <p:extLst>
              <p:ext uri="{D42A27DB-BD31-4B8C-83A1-F6EECF244321}">
                <p14:modId xmlns:p14="http://schemas.microsoft.com/office/powerpoint/2010/main" val="1579011935"/>
              </p:ext>
            </p:extLst>
          </p:nvPr>
        </p:nvGraphicFramePr>
        <p:xfrm>
          <a:off x="365760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Net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Metric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56032">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56032">
                <a:tc>
                  <a:txBody>
                    <a:bodyPr/>
                    <a:lstStyle/>
                    <a:p>
                      <a:pPr marL="0" indent="0" algn="l">
                        <a:buNone/>
                      </a:pPr>
                      <a:r>
                        <a:rPr lang="en-US" sz="1100" dirty="0">
                          <a:solidFill>
                            <a:srgbClr val="1F2933"/>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256032">
                <a:tc>
                  <a:txBody>
                    <a:bodyPr/>
                    <a:lstStyle/>
                    <a:p>
                      <a:pPr marL="0" indent="0" algn="l">
                        <a:buNone/>
                      </a:pPr>
                      <a:r>
                        <a:rPr lang="en-US" sz="1100" dirty="0">
                          <a:solidFill>
                            <a:srgbClr val="1F2933"/>
                          </a:solidFill>
                        </a:rPr>
                        <a:t>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23" name="Text 18"/>
          <p:cNvSpPr txBox="1"/>
          <p:nvPr/>
        </p:nvSpPr>
        <p:spPr>
          <a:xfrm>
            <a:off x="649224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Table of C</a:t>
            </a:r>
            <a:endParaRPr lang="en-US" sz="1200" dirty="0"/>
          </a:p>
        </p:txBody>
      </p:sp>
      <p:graphicFrame>
        <p:nvGraphicFramePr>
          <p:cNvPr id="106" name="Table 2"/>
          <p:cNvGraphicFramePr>
            <a:graphicFrameLocks noGrp="1"/>
          </p:cNvGraphicFramePr>
          <p:nvPr>
            <p:extLst>
              <p:ext uri="{D42A27DB-BD31-4B8C-83A1-F6EECF244321}">
                <p14:modId xmlns:p14="http://schemas.microsoft.com/office/powerpoint/2010/main" val="1579011935"/>
              </p:ext>
            </p:extLst>
          </p:nvPr>
        </p:nvGraphicFramePr>
        <p:xfrm>
          <a:off x="649224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Net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Metric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56032">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B</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56032">
                <a:tc>
                  <a:txBody>
                    <a:bodyPr/>
                    <a:lstStyle/>
                    <a:p>
                      <a:pPr marL="0" indent="0" algn="l">
                        <a:buNone/>
                      </a:pPr>
                      <a:r>
                        <a:rPr lang="en-US" sz="1100" dirty="0">
                          <a:solidFill>
                            <a:srgbClr val="1F2933"/>
                          </a:solidFill>
                        </a:rPr>
                        <a:t>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256032">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B</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25" name="Text 19"/>
          <p:cNvSpPr txBox="1"/>
          <p:nvPr/>
        </p:nvSpPr>
        <p:spPr>
          <a:xfrm>
            <a:off x="932688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Table of D</a:t>
            </a:r>
            <a:endParaRPr lang="en-US" sz="1200" dirty="0"/>
          </a:p>
        </p:txBody>
      </p:sp>
      <p:graphicFrame>
        <p:nvGraphicFramePr>
          <p:cNvPr id="141" name="Table 3"/>
          <p:cNvGraphicFramePr>
            <a:graphicFrameLocks noGrp="1"/>
          </p:cNvGraphicFramePr>
          <p:nvPr>
            <p:extLst>
              <p:ext uri="{D42A27DB-BD31-4B8C-83A1-F6EECF244321}">
                <p14:modId xmlns:p14="http://schemas.microsoft.com/office/powerpoint/2010/main" val="1579011935"/>
              </p:ext>
            </p:extLst>
          </p:nvPr>
        </p:nvGraphicFramePr>
        <p:xfrm>
          <a:off x="932688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Net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Metric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56032">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56032">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256032">
                <a:tc>
                  <a:txBody>
                    <a:bodyPr/>
                    <a:lstStyle/>
                    <a:p>
                      <a:pPr marL="0" indent="0" algn="l">
                        <a:buNone/>
                      </a:pPr>
                      <a:r>
                        <a:rPr lang="en-US" sz="1100" b="1" dirty="0">
                          <a:solidFill>
                            <a:srgbClr val="1C6E8C"/>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27" name="Text 20"/>
          <p:cNvSpPr/>
          <p:nvPr/>
        </p:nvSpPr>
        <p:spPr>
          <a:xfrm>
            <a:off x="457200" y="5120640"/>
            <a:ext cx="11247120" cy="457200"/>
          </a:xfrm>
          <a:prstGeom prst="roundRect">
            <a:avLst>
              <a:gd name="adj" fmla="val 20000"/>
            </a:avLst>
          </a:prstGeom>
          <a:solidFill>
            <a:srgbClr val="FFF4E0"/>
          </a:solidFill>
          <a:ln>
            <a:solidFill>
              <a:srgbClr val="FFF4E0"/>
            </a:solidFill>
          </a:ln>
        </p:spPr>
        <p:txBody>
          <a:bodyPr wrap="square" lIns="76200" tIns="152400" rIns="152400" bIns="76200" rtlCol="0" anchor="ctr"/>
          <a:lstStyle/>
          <a:p>
            <a:pPr marL="0" indent="0" algn="l">
              <a:buNone/>
            </a:pPr>
            <a:r>
              <a:rPr lang="en-US" sz="1300" b="1" dirty="0">
                <a:solidFill>
                  <a:srgbClr val="1F2933"/>
                </a:solidFill>
              </a:rPr>
              <a:t>It took three iterations (three update periods) for this network to converge. Diameter of N hops ≈ N-1 cycles.</a:t>
            </a:r>
            <a:endParaRPr lang="en-US" sz="13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Link-state routing: principles (1 of 2)</a:t>
            </a:r>
            <a:endParaRPr lang="en-US" sz="3000" dirty="0"/>
          </a:p>
        </p:txBody>
      </p:sp>
      <p:sp>
        <p:nvSpPr>
          <p:cNvPr id="4" name="Text 1"/>
          <p:cNvSpPr/>
          <p:nvPr/>
        </p:nvSpPr>
        <p:spPr>
          <a:xfrm>
            <a:off x="457200" y="128016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5" name="Text 2"/>
          <p:cNvSpPr txBox="1"/>
          <p:nvPr/>
        </p:nvSpPr>
        <p:spPr>
          <a:xfrm>
            <a:off x="1005840" y="1234440"/>
            <a:ext cx="6400800" cy="1097280"/>
          </a:xfrm>
          <a:prstGeom prst="rect">
            <a:avLst/>
          </a:prstGeom>
          <a:noFill/>
          <a:ln/>
        </p:spPr>
        <p:txBody>
          <a:bodyPr wrap="square" lIns="0" tIns="0" rIns="0" bIns="0" rtlCol="0" anchor="t"/>
          <a:lstStyle/>
          <a:p>
            <a:pPr marL="0" indent="0">
              <a:buNone/>
            </a:pPr>
            <a:r>
              <a:rPr lang="en-US" sz="1600" b="1" dirty="0">
                <a:solidFill>
                  <a:srgbClr val="0B3C5D"/>
                </a:solidFill>
              </a:rPr>
              <a:t>Meet the neighbors</a:t>
            </a:r>
            <a:endParaRPr lang="en-US" sz="1600" dirty="0"/>
          </a:p>
          <a:p>
            <a:pPr marL="0" indent="0">
              <a:buNone/>
            </a:pPr>
            <a:r>
              <a:rPr lang="en-US" sz="1400" dirty="0">
                <a:solidFill>
                  <a:srgbClr val="1F2933"/>
                </a:solidFill>
              </a:rPr>
              <a:t>Each router discovers the adjacent routers and learns their identifiers (Hello protocol).</a:t>
            </a:r>
            <a:endParaRPr lang="en-US" sz="1600" dirty="0"/>
          </a:p>
        </p:txBody>
      </p:sp>
      <p:sp>
        <p:nvSpPr>
          <p:cNvPr id="6" name="Text 3"/>
          <p:cNvSpPr/>
          <p:nvPr/>
        </p:nvSpPr>
        <p:spPr>
          <a:xfrm>
            <a:off x="457200" y="237744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7" name="Text 4"/>
          <p:cNvSpPr txBox="1"/>
          <p:nvPr/>
        </p:nvSpPr>
        <p:spPr>
          <a:xfrm>
            <a:off x="1005840" y="2331720"/>
            <a:ext cx="6400800" cy="1097280"/>
          </a:xfrm>
          <a:prstGeom prst="rect">
            <a:avLst/>
          </a:prstGeom>
          <a:noFill/>
          <a:ln/>
        </p:spPr>
        <p:txBody>
          <a:bodyPr wrap="square" lIns="0" tIns="0" rIns="0" bIns="0" rtlCol="0" anchor="t"/>
          <a:lstStyle/>
          <a:p>
            <a:pPr marL="0" indent="0">
              <a:buNone/>
            </a:pPr>
            <a:r>
              <a:rPr lang="en-US" sz="1600" b="1" dirty="0">
                <a:solidFill>
                  <a:srgbClr val="0B3C5D"/>
                </a:solidFill>
              </a:rPr>
              <a:t>Describe the links</a:t>
            </a:r>
            <a:endParaRPr lang="en-US" sz="1600" dirty="0"/>
          </a:p>
          <a:p>
            <a:pPr marL="0" indent="0">
              <a:buNone/>
            </a:pPr>
            <a:r>
              <a:rPr lang="en-US" sz="1400" dirty="0">
                <a:solidFill>
                  <a:srgbClr val="1F2933"/>
                </a:solidFill>
              </a:rPr>
              <a:t>Builds a link-state advertisement (LSA) with the list of neighbors and the cost of each link.</a:t>
            </a:r>
            <a:endParaRPr lang="en-US" sz="1600" dirty="0"/>
          </a:p>
        </p:txBody>
      </p:sp>
      <p:sp>
        <p:nvSpPr>
          <p:cNvPr id="8" name="Text 5"/>
          <p:cNvSpPr/>
          <p:nvPr/>
        </p:nvSpPr>
        <p:spPr>
          <a:xfrm>
            <a:off x="457200" y="347472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3</a:t>
            </a:r>
            <a:endParaRPr lang="en-US" sz="1300" dirty="0"/>
          </a:p>
        </p:txBody>
      </p:sp>
      <p:sp>
        <p:nvSpPr>
          <p:cNvPr id="9" name="Text 6"/>
          <p:cNvSpPr txBox="1"/>
          <p:nvPr/>
        </p:nvSpPr>
        <p:spPr>
          <a:xfrm>
            <a:off x="1005840" y="3429000"/>
            <a:ext cx="6400800" cy="1097280"/>
          </a:xfrm>
          <a:prstGeom prst="rect">
            <a:avLst/>
          </a:prstGeom>
          <a:noFill/>
          <a:ln/>
        </p:spPr>
        <p:txBody>
          <a:bodyPr wrap="square" lIns="0" tIns="0" rIns="0" bIns="0" rtlCol="0" anchor="t"/>
          <a:lstStyle/>
          <a:p>
            <a:pPr marL="0" indent="0">
              <a:buNone/>
            </a:pPr>
            <a:r>
              <a:rPr lang="en-US" sz="1600" b="1" dirty="0">
                <a:solidFill>
                  <a:srgbClr val="0B3C5D"/>
                </a:solidFill>
              </a:rPr>
              <a:t>Flood</a:t>
            </a:r>
            <a:endParaRPr lang="en-US" sz="1600" dirty="0"/>
          </a:p>
          <a:p>
            <a:pPr marL="0" indent="0">
              <a:buNone/>
            </a:pPr>
            <a:r>
              <a:rPr lang="en-US" sz="1400" dirty="0">
                <a:solidFill>
                  <a:srgbClr val="1F2933"/>
                </a:solidFill>
              </a:rPr>
              <a:t>Transmits the LSA to all other routers (flooding); each one stores the most recent LSA from each originator in the link-state database (LSDB).</a:t>
            </a:r>
            <a:endParaRPr lang="en-US" sz="1600" dirty="0"/>
          </a:p>
        </p:txBody>
      </p:sp>
      <p:sp>
        <p:nvSpPr>
          <p:cNvPr id="10" name="Text 7"/>
          <p:cNvSpPr/>
          <p:nvPr/>
        </p:nvSpPr>
        <p:spPr>
          <a:xfrm>
            <a:off x="457200" y="457200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4</a:t>
            </a:r>
            <a:endParaRPr lang="en-US" sz="1300" dirty="0"/>
          </a:p>
        </p:txBody>
      </p:sp>
      <p:sp>
        <p:nvSpPr>
          <p:cNvPr id="11" name="Text 8"/>
          <p:cNvSpPr txBox="1"/>
          <p:nvPr/>
        </p:nvSpPr>
        <p:spPr>
          <a:xfrm>
            <a:off x="1005840" y="4526280"/>
            <a:ext cx="6400800" cy="1097280"/>
          </a:xfrm>
          <a:prstGeom prst="rect">
            <a:avLst/>
          </a:prstGeom>
          <a:noFill/>
          <a:ln/>
        </p:spPr>
        <p:txBody>
          <a:bodyPr wrap="square" lIns="0" tIns="0" rIns="0" bIns="0" rtlCol="0" anchor="t"/>
          <a:lstStyle/>
          <a:p>
            <a:pPr marL="0" indent="0">
              <a:buNone/>
            </a:pPr>
            <a:r>
              <a:rPr lang="en-US" sz="1600" b="1" dirty="0">
                <a:solidFill>
                  <a:srgbClr val="0B3C5D"/>
                </a:solidFill>
              </a:rPr>
              <a:t>Compute</a:t>
            </a:r>
            <a:endParaRPr lang="en-US" sz="1600" dirty="0"/>
          </a:p>
          <a:p>
            <a:pPr marL="0" indent="0">
              <a:buNone/>
            </a:pPr>
            <a:r>
              <a:rPr lang="en-US" sz="1400" dirty="0">
                <a:solidFill>
                  <a:srgbClr val="1F2933"/>
                </a:solidFill>
              </a:rPr>
              <a:t>With the complete topology map, each router runs SPF (Dijkstra) and computes the route to each destination with itself as the root.</a:t>
            </a:r>
            <a:endParaRPr lang="en-US" sz="1600" dirty="0"/>
          </a:p>
        </p:txBody>
      </p:sp>
      <p:sp>
        <p:nvSpPr>
          <p:cNvPr id="12" name="Text 9"/>
          <p:cNvSpPr/>
          <p:nvPr/>
        </p:nvSpPr>
        <p:spPr>
          <a:xfrm>
            <a:off x="832104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13" name="Text 10"/>
          <p:cNvSpPr/>
          <p:nvPr/>
        </p:nvSpPr>
        <p:spPr>
          <a:xfrm>
            <a:off x="1033272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14" name="Text 11"/>
          <p:cNvSpPr/>
          <p:nvPr/>
        </p:nvSpPr>
        <p:spPr>
          <a:xfrm>
            <a:off x="8321040" y="32918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15" name="Text 12"/>
          <p:cNvSpPr/>
          <p:nvPr/>
        </p:nvSpPr>
        <p:spPr>
          <a:xfrm>
            <a:off x="10332720" y="32918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R4</a:t>
            </a:r>
            <a:endParaRPr lang="en-US" sz="1200" dirty="0"/>
          </a:p>
        </p:txBody>
      </p:sp>
      <p:sp>
        <p:nvSpPr>
          <p:cNvPr id="16" name="Shape 13"/>
          <p:cNvSpPr/>
          <p:nvPr/>
        </p:nvSpPr>
        <p:spPr>
          <a:xfrm>
            <a:off x="8869680" y="1828800"/>
            <a:ext cx="1463040" cy="0"/>
          </a:xfrm>
          <a:prstGeom prst="line">
            <a:avLst/>
          </a:prstGeom>
          <a:noFill/>
          <a:ln w="22225">
            <a:solidFill>
              <a:srgbClr val="6B7B8C"/>
            </a:solidFill>
            <a:prstDash val="solid"/>
          </a:ln>
        </p:spPr>
        <p:txBody>
          <a:bodyPr/>
          <a:lstStyle/>
          <a:p>
            <a:endParaRPr lang="en-US"/>
          </a:p>
        </p:txBody>
      </p:sp>
      <p:sp>
        <p:nvSpPr>
          <p:cNvPr id="17" name="Text 14"/>
          <p:cNvSpPr txBox="1"/>
          <p:nvPr/>
        </p:nvSpPr>
        <p:spPr>
          <a:xfrm>
            <a:off x="8778240" y="1572768"/>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10</a:t>
            </a:r>
            <a:endParaRPr lang="en-US" sz="1000" dirty="0"/>
          </a:p>
        </p:txBody>
      </p:sp>
      <p:sp>
        <p:nvSpPr>
          <p:cNvPr id="18" name="Shape 15"/>
          <p:cNvSpPr/>
          <p:nvPr/>
        </p:nvSpPr>
        <p:spPr>
          <a:xfrm>
            <a:off x="8595360" y="2103120"/>
            <a:ext cx="0" cy="1188720"/>
          </a:xfrm>
          <a:prstGeom prst="line">
            <a:avLst/>
          </a:prstGeom>
          <a:noFill/>
          <a:ln w="22225">
            <a:solidFill>
              <a:srgbClr val="6B7B8C"/>
            </a:solidFill>
            <a:prstDash val="solid"/>
          </a:ln>
        </p:spPr>
        <p:txBody>
          <a:bodyPr/>
          <a:lstStyle/>
          <a:p>
            <a:endParaRPr lang="en-US"/>
          </a:p>
        </p:txBody>
      </p:sp>
      <p:sp>
        <p:nvSpPr>
          <p:cNvPr id="19" name="Text 16"/>
          <p:cNvSpPr txBox="1"/>
          <p:nvPr/>
        </p:nvSpPr>
        <p:spPr>
          <a:xfrm>
            <a:off x="7772400" y="2569464"/>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10</a:t>
            </a:r>
            <a:endParaRPr lang="en-US" sz="1000" dirty="0"/>
          </a:p>
        </p:txBody>
      </p:sp>
      <p:sp>
        <p:nvSpPr>
          <p:cNvPr id="20" name="Shape 17"/>
          <p:cNvSpPr/>
          <p:nvPr/>
        </p:nvSpPr>
        <p:spPr>
          <a:xfrm>
            <a:off x="10607040" y="2103120"/>
            <a:ext cx="0" cy="1188720"/>
          </a:xfrm>
          <a:prstGeom prst="line">
            <a:avLst/>
          </a:prstGeom>
          <a:noFill/>
          <a:ln w="22225">
            <a:solidFill>
              <a:srgbClr val="6B7B8C"/>
            </a:solidFill>
            <a:prstDash val="solid"/>
          </a:ln>
        </p:spPr>
        <p:txBody>
          <a:bodyPr/>
          <a:lstStyle/>
          <a:p>
            <a:endParaRPr lang="en-US"/>
          </a:p>
        </p:txBody>
      </p:sp>
      <p:sp>
        <p:nvSpPr>
          <p:cNvPr id="21" name="Text 18"/>
          <p:cNvSpPr txBox="1"/>
          <p:nvPr/>
        </p:nvSpPr>
        <p:spPr>
          <a:xfrm>
            <a:off x="9784080" y="2569464"/>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100</a:t>
            </a:r>
            <a:endParaRPr lang="en-US" sz="1000" dirty="0"/>
          </a:p>
        </p:txBody>
      </p:sp>
      <p:sp>
        <p:nvSpPr>
          <p:cNvPr id="22" name="Shape 19"/>
          <p:cNvSpPr/>
          <p:nvPr/>
        </p:nvSpPr>
        <p:spPr>
          <a:xfrm>
            <a:off x="8869680" y="3566160"/>
            <a:ext cx="1463040" cy="0"/>
          </a:xfrm>
          <a:prstGeom prst="line">
            <a:avLst/>
          </a:prstGeom>
          <a:noFill/>
          <a:ln w="22225">
            <a:solidFill>
              <a:srgbClr val="6B7B8C"/>
            </a:solidFill>
            <a:prstDash val="solid"/>
          </a:ln>
        </p:spPr>
        <p:txBody>
          <a:bodyPr/>
          <a:lstStyle/>
          <a:p>
            <a:endParaRPr lang="en-US"/>
          </a:p>
        </p:txBody>
      </p:sp>
      <p:sp>
        <p:nvSpPr>
          <p:cNvPr id="23" name="Text 20"/>
          <p:cNvSpPr txBox="1"/>
          <p:nvPr/>
        </p:nvSpPr>
        <p:spPr>
          <a:xfrm>
            <a:off x="8778240" y="3310128"/>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10</a:t>
            </a:r>
            <a:endParaRPr lang="en-US" sz="1000" dirty="0"/>
          </a:p>
        </p:txBody>
      </p:sp>
      <p:sp>
        <p:nvSpPr>
          <p:cNvPr id="24" name="Shape 21"/>
          <p:cNvSpPr/>
          <p:nvPr/>
        </p:nvSpPr>
        <p:spPr>
          <a:xfrm>
            <a:off x="8823960" y="2011680"/>
            <a:ext cx="1554480" cy="1371600"/>
          </a:xfrm>
          <a:prstGeom prst="line">
            <a:avLst/>
          </a:prstGeom>
          <a:noFill/>
          <a:ln w="22225">
            <a:solidFill>
              <a:srgbClr val="6B7B8C"/>
            </a:solidFill>
            <a:prstDash val="solid"/>
          </a:ln>
        </p:spPr>
        <p:txBody>
          <a:bodyPr/>
          <a:lstStyle/>
          <a:p>
            <a:endParaRPr lang="en-US"/>
          </a:p>
        </p:txBody>
      </p:sp>
      <p:sp>
        <p:nvSpPr>
          <p:cNvPr id="25" name="Text 22"/>
          <p:cNvSpPr txBox="1"/>
          <p:nvPr/>
        </p:nvSpPr>
        <p:spPr>
          <a:xfrm>
            <a:off x="8778240" y="260604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50</a:t>
            </a:r>
            <a:endParaRPr lang="en-US" sz="1000" dirty="0"/>
          </a:p>
        </p:txBody>
      </p:sp>
      <p:sp>
        <p:nvSpPr>
          <p:cNvPr id="26" name="Text 23"/>
          <p:cNvSpPr txBox="1"/>
          <p:nvPr/>
        </p:nvSpPr>
        <p:spPr>
          <a:xfrm>
            <a:off x="7863840" y="4114800"/>
            <a:ext cx="3840480" cy="27432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100" dirty="0">
                <a:solidFill>
                  <a:srgbClr val="1F2933"/>
                </a:solidFill>
              </a:rPr>
              <a:t>LSA of R1: {R2: 10, R3: 10, R4: 50}</a:t>
            </a:r>
            <a:endParaRPr lang="en-US" sz="1100" dirty="0"/>
          </a:p>
        </p:txBody>
      </p:sp>
      <p:sp>
        <p:nvSpPr>
          <p:cNvPr id="27" name="Text 24"/>
          <p:cNvSpPr txBox="1"/>
          <p:nvPr/>
        </p:nvSpPr>
        <p:spPr>
          <a:xfrm>
            <a:off x="7863840" y="4480560"/>
            <a:ext cx="3840480" cy="27432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100" dirty="0">
                <a:solidFill>
                  <a:srgbClr val="1F2933"/>
                </a:solidFill>
              </a:rPr>
              <a:t>LSA of R4: {R1: 50, R2: 100, R3: 10}</a:t>
            </a:r>
            <a:endParaRPr lang="en-US" sz="1100" dirty="0"/>
          </a:p>
        </p:txBody>
      </p:sp>
      <p:sp>
        <p:nvSpPr>
          <p:cNvPr id="28" name="Text 25"/>
          <p:cNvSpPr txBox="1"/>
          <p:nvPr/>
        </p:nvSpPr>
        <p:spPr>
          <a:xfrm>
            <a:off x="7863840" y="4846320"/>
            <a:ext cx="3840480" cy="457200"/>
          </a:xfrm>
          <a:prstGeom prst="rect">
            <a:avLst/>
          </a:prstGeom>
          <a:noFill/>
          <a:ln/>
        </p:spPr>
        <p:txBody>
          <a:bodyPr wrap="square" lIns="0" tIns="0" rIns="0" bIns="0" rtlCol="0" anchor="ctr"/>
          <a:lstStyle/>
          <a:p>
            <a:pPr marL="0" indent="0" algn="ctr">
              <a:buNone/>
            </a:pPr>
            <a:r>
              <a:rPr lang="en-US" sz="1000" dirty="0">
                <a:solidFill>
                  <a:srgbClr val="6B7B8C"/>
                </a:solidFill>
              </a:rPr>
              <a:t>Every router has the same LSDB and computes its own SPF tree</a:t>
            </a:r>
            <a:endParaRPr lang="en-US" sz="10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Link-state routing: principles (2 of 2)</a:t>
            </a:r>
            <a:endParaRPr lang="en-US" sz="3000" dirty="0"/>
          </a:p>
        </p:txBody>
      </p:sp>
      <p:sp>
        <p:nvSpPr>
          <p:cNvPr id="4" name="Shape 1"/>
          <p:cNvSpPr/>
          <p:nvPr/>
        </p:nvSpPr>
        <p:spPr>
          <a:xfrm>
            <a:off x="457200" y="1280160"/>
            <a:ext cx="5486400" cy="2468880"/>
          </a:xfrm>
          <a:prstGeom prst="roundRect">
            <a:avLst>
              <a:gd name="adj" fmla="val 4444"/>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D64545"/>
                </a:solidFill>
              </a:rPr>
              <a:t>What the link-state router does NOT do</a:t>
            </a:r>
            <a:endParaRPr lang="en-US" sz="1500" dirty="0"/>
          </a:p>
        </p:txBody>
      </p:sp>
      <p:sp>
        <p:nvSpPr>
          <p:cNvPr id="6" name="Text 3"/>
          <p:cNvSpPr txBox="1"/>
          <p:nvPr/>
        </p:nvSpPr>
        <p:spPr>
          <a:xfrm>
            <a:off x="658368" y="1856232"/>
            <a:ext cx="5084064" cy="175564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Does not send updates with a list of destinations and distances (the whole routing table)</a:t>
            </a:r>
            <a:endParaRPr lang="en-US" sz="1300" dirty="0"/>
          </a:p>
          <a:p>
            <a:pPr marL="279400" indent="-279400">
              <a:spcAft>
                <a:spcPts val="400"/>
              </a:spcAft>
              <a:buSzPct val="100000"/>
              <a:buChar char="•"/>
            </a:pPr>
            <a:r>
              <a:rPr lang="en-US" sz="1300" dirty="0">
                <a:solidFill>
                  <a:srgbClr val="1F2933"/>
                </a:solidFill>
              </a:rPr>
              <a:t>Does not depend on 'rumors': computes everything from primary data</a:t>
            </a:r>
            <a:endParaRPr lang="en-US" sz="1300" dirty="0"/>
          </a:p>
        </p:txBody>
      </p:sp>
      <p:sp>
        <p:nvSpPr>
          <p:cNvPr id="7" name="Shape 4"/>
          <p:cNvSpPr/>
          <p:nvPr/>
        </p:nvSpPr>
        <p:spPr>
          <a:xfrm>
            <a:off x="6245352" y="1280160"/>
            <a:ext cx="5486400" cy="2468880"/>
          </a:xfrm>
          <a:prstGeom prst="roundRect">
            <a:avLst>
              <a:gd name="adj" fmla="val 4444"/>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2A9D6F"/>
                </a:solidFill>
              </a:rPr>
              <a:t>What it does</a:t>
            </a:r>
            <a:endParaRPr lang="en-US" sz="1500" dirty="0"/>
          </a:p>
        </p:txBody>
      </p:sp>
      <p:sp>
        <p:nvSpPr>
          <p:cNvPr id="9" name="Text 6"/>
          <p:cNvSpPr txBox="1"/>
          <p:nvPr/>
        </p:nvSpPr>
        <p:spPr>
          <a:xfrm>
            <a:off x="6446520" y="1856232"/>
            <a:ext cx="5084064" cy="175564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Actively tests the state of every neighbor (Hello)</a:t>
            </a:r>
            <a:endParaRPr lang="en-US" sz="1300" dirty="0"/>
          </a:p>
          <a:p>
            <a:pPr marL="279400" indent="-279400">
              <a:spcAft>
                <a:spcPts val="400"/>
              </a:spcAft>
              <a:buSzPct val="100000"/>
              <a:buChar char="•"/>
            </a:pPr>
            <a:r>
              <a:rPr lang="en-US" sz="1300" dirty="0">
                <a:solidFill>
                  <a:srgbClr val="1F2933"/>
                </a:solidFill>
              </a:rPr>
              <a:t>Propagates the message describing the state of its links (LSA): periodically (OSPF: 30 min) and immediately on every change</a:t>
            </a:r>
            <a:endParaRPr lang="en-US" sz="1300" dirty="0"/>
          </a:p>
        </p:txBody>
      </p:sp>
      <p:sp>
        <p:nvSpPr>
          <p:cNvPr id="10" name="Text 7"/>
          <p:cNvSpPr/>
          <p:nvPr/>
        </p:nvSpPr>
        <p:spPr>
          <a:xfrm>
            <a:off x="457200" y="402336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11" name="Text 8"/>
          <p:cNvSpPr txBox="1"/>
          <p:nvPr/>
        </p:nvSpPr>
        <p:spPr>
          <a:xfrm>
            <a:off x="1005840" y="3977640"/>
            <a:ext cx="10698480" cy="1051560"/>
          </a:xfrm>
          <a:prstGeom prst="rect">
            <a:avLst/>
          </a:prstGeom>
          <a:noFill/>
          <a:ln/>
        </p:spPr>
        <p:txBody>
          <a:bodyPr wrap="square" lIns="0" tIns="0" rIns="0" bIns="0" rtlCol="0" anchor="t"/>
          <a:lstStyle/>
          <a:p>
            <a:pPr marL="0" indent="0">
              <a:buNone/>
            </a:pPr>
            <a:r>
              <a:rPr lang="en-US" sz="1600" b="1" dirty="0">
                <a:solidFill>
                  <a:srgbClr val="0B3C5D"/>
                </a:solidFill>
              </a:rPr>
              <a:t>On receiving an LSA</a:t>
            </a:r>
            <a:endParaRPr lang="en-US" sz="1600" dirty="0"/>
          </a:p>
          <a:p>
            <a:pPr marL="0" indent="0">
              <a:buNone/>
            </a:pPr>
            <a:r>
              <a:rPr lang="en-US" sz="1400" dirty="0">
                <a:solidFill>
                  <a:srgbClr val="1F2933"/>
                </a:solidFill>
              </a:rPr>
              <a:t>Updates the internetwork map, marking the links as up or down (and stores the most recent version, by sequence number).</a:t>
            </a:r>
            <a:endParaRPr lang="en-US" sz="1600" dirty="0"/>
          </a:p>
        </p:txBody>
      </p:sp>
      <p:sp>
        <p:nvSpPr>
          <p:cNvPr id="12" name="Text 9"/>
          <p:cNvSpPr/>
          <p:nvPr/>
        </p:nvSpPr>
        <p:spPr>
          <a:xfrm>
            <a:off x="457200" y="507492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13" name="Text 10"/>
          <p:cNvSpPr txBox="1"/>
          <p:nvPr/>
        </p:nvSpPr>
        <p:spPr>
          <a:xfrm>
            <a:off x="1005840" y="5029200"/>
            <a:ext cx="10698480" cy="1051560"/>
          </a:xfrm>
          <a:prstGeom prst="rect">
            <a:avLst/>
          </a:prstGeom>
          <a:noFill/>
          <a:ln/>
        </p:spPr>
        <p:txBody>
          <a:bodyPr wrap="square" lIns="0" tIns="0" rIns="0" bIns="0" rtlCol="0" anchor="t"/>
          <a:lstStyle/>
          <a:p>
            <a:pPr marL="0" indent="0">
              <a:buNone/>
            </a:pPr>
            <a:r>
              <a:rPr lang="en-US" sz="1600" b="1" dirty="0">
                <a:solidFill>
                  <a:srgbClr val="0B3C5D"/>
                </a:solidFill>
              </a:rPr>
              <a:t>When a link's state changes</a:t>
            </a:r>
            <a:endParaRPr lang="en-US" sz="1600" dirty="0"/>
          </a:p>
          <a:p>
            <a:pPr marL="0" indent="0">
              <a:buNone/>
            </a:pPr>
            <a:r>
              <a:rPr lang="en-US" sz="1400" dirty="0">
                <a:solidFill>
                  <a:srgbClr val="1F2933"/>
                </a:solidFill>
              </a:rPr>
              <a:t>Recompiles the routes by running Dijkstra's algorithm (SPF) on the database; the resulting routing table is installed in the RIB/FIB.</a:t>
            </a:r>
            <a:endParaRPr lang="en-US" sz="16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Link state: advantages over distance vector</a:t>
            </a:r>
            <a:endParaRPr lang="en-US" sz="3000" dirty="0"/>
          </a:p>
        </p:txBody>
      </p:sp>
      <p:sp>
        <p:nvSpPr>
          <p:cNvPr id="4" name="Shape 1"/>
          <p:cNvSpPr/>
          <p:nvPr/>
        </p:nvSpPr>
        <p:spPr>
          <a:xfrm>
            <a:off x="457200" y="1280160"/>
            <a:ext cx="3611880" cy="2286000"/>
          </a:xfrm>
          <a:prstGeom prst="roundRect">
            <a:avLst>
              <a:gd name="adj" fmla="val 4800"/>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Independent computation</a:t>
            </a:r>
            <a:endParaRPr lang="en-US" sz="1500" dirty="0"/>
          </a:p>
        </p:txBody>
      </p:sp>
      <p:sp>
        <p:nvSpPr>
          <p:cNvPr id="6" name="Text 3"/>
          <p:cNvSpPr txBox="1"/>
          <p:nvPr/>
        </p:nvSpPr>
        <p:spPr>
          <a:xfrm>
            <a:off x="658368" y="1856232"/>
            <a:ext cx="3209544" cy="1572768"/>
          </a:xfrm>
          <a:prstGeom prst="rect">
            <a:avLst/>
          </a:prstGeom>
          <a:noFill/>
          <a:ln/>
        </p:spPr>
        <p:txBody>
          <a:bodyPr wrap="square" lIns="0" tIns="0" rIns="0" bIns="0" rtlCol="0" anchor="t"/>
          <a:lstStyle/>
          <a:p>
            <a:pPr marL="0" indent="0">
              <a:buNone/>
            </a:pPr>
            <a:r>
              <a:rPr lang="en-US" sz="1300" dirty="0">
                <a:solidFill>
                  <a:srgbClr val="1F2933"/>
                </a:solidFill>
              </a:rPr>
              <a:t>Each router computes the routes by itself, from the same original state data (identical LSDB). No accumulation of errors from neighbor to neighbor.</a:t>
            </a:r>
            <a:endParaRPr lang="en-US" sz="1300" dirty="0"/>
          </a:p>
        </p:txBody>
      </p:sp>
      <p:sp>
        <p:nvSpPr>
          <p:cNvPr id="7" name="Shape 4"/>
          <p:cNvSpPr/>
          <p:nvPr/>
        </p:nvSpPr>
        <p:spPr>
          <a:xfrm>
            <a:off x="4288536" y="1280160"/>
            <a:ext cx="3611880" cy="2286000"/>
          </a:xfrm>
          <a:prstGeom prst="roundRect">
            <a:avLst>
              <a:gd name="adj" fmla="val 4800"/>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4489704" y="144475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Fast convergence</a:t>
            </a:r>
            <a:endParaRPr lang="en-US" sz="1500" dirty="0"/>
          </a:p>
        </p:txBody>
      </p:sp>
      <p:sp>
        <p:nvSpPr>
          <p:cNvPr id="9" name="Text 6"/>
          <p:cNvSpPr txBox="1"/>
          <p:nvPr/>
        </p:nvSpPr>
        <p:spPr>
          <a:xfrm>
            <a:off x="4489704" y="1856232"/>
            <a:ext cx="3209544" cy="1572768"/>
          </a:xfrm>
          <a:prstGeom prst="rect">
            <a:avLst/>
          </a:prstGeom>
          <a:noFill/>
          <a:ln/>
        </p:spPr>
        <p:txBody>
          <a:bodyPr wrap="square" lIns="0" tIns="0" rIns="0" bIns="0" rtlCol="0" anchor="t"/>
          <a:lstStyle/>
          <a:p>
            <a:pPr marL="0" indent="0">
              <a:buNone/>
            </a:pPr>
            <a:r>
              <a:rPr lang="en-US" sz="1300" dirty="0">
                <a:solidFill>
                  <a:srgbClr val="1F2933"/>
                </a:solidFill>
              </a:rPr>
              <a:t>A router recognizes a new LSA and forwards it before recomputing routes; the news spreads at flooding speed, not at the pace of update periods.</a:t>
            </a:r>
            <a:endParaRPr lang="en-US" sz="1300" dirty="0"/>
          </a:p>
        </p:txBody>
      </p:sp>
      <p:sp>
        <p:nvSpPr>
          <p:cNvPr id="10" name="Shape 7"/>
          <p:cNvSpPr/>
          <p:nvPr/>
        </p:nvSpPr>
        <p:spPr>
          <a:xfrm>
            <a:off x="8119872" y="1280160"/>
            <a:ext cx="3611880" cy="2286000"/>
          </a:xfrm>
          <a:prstGeom prst="roundRect">
            <a:avLst>
              <a:gd name="adj" fmla="val 4800"/>
            </a:avLst>
          </a:prstGeom>
          <a:solidFill>
            <a:srgbClr val="EEF3F7"/>
          </a:solidFill>
          <a:ln w="9525">
            <a:solidFill>
              <a:srgbClr val="EEF3F7"/>
            </a:solidFill>
            <a:prstDash val="solid"/>
          </a:ln>
        </p:spPr>
        <p:txBody>
          <a:bodyPr/>
          <a:lstStyle/>
          <a:p>
            <a:endParaRPr lang="en-US"/>
          </a:p>
        </p:txBody>
      </p:sp>
      <p:sp>
        <p:nvSpPr>
          <p:cNvPr id="11" name="Text 8"/>
          <p:cNvSpPr txBox="1"/>
          <p:nvPr/>
        </p:nvSpPr>
        <p:spPr>
          <a:xfrm>
            <a:off x="8321040" y="144475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Better scaling</a:t>
            </a:r>
            <a:endParaRPr lang="en-US" sz="1500" dirty="0"/>
          </a:p>
        </p:txBody>
      </p:sp>
      <p:sp>
        <p:nvSpPr>
          <p:cNvPr id="12" name="Text 9"/>
          <p:cNvSpPr txBox="1"/>
          <p:nvPr/>
        </p:nvSpPr>
        <p:spPr>
          <a:xfrm>
            <a:off x="8321040" y="1856232"/>
            <a:ext cx="3209544" cy="1572768"/>
          </a:xfrm>
          <a:prstGeom prst="rect">
            <a:avLst/>
          </a:prstGeom>
          <a:noFill/>
          <a:ln/>
        </p:spPr>
        <p:txBody>
          <a:bodyPr wrap="square" lIns="0" tIns="0" rIns="0" bIns="0" rtlCol="0" anchor="t"/>
          <a:lstStyle/>
          <a:p>
            <a:pPr marL="0" indent="0">
              <a:buNone/>
            </a:pPr>
            <a:r>
              <a:rPr lang="en-US" sz="1300" dirty="0">
                <a:solidFill>
                  <a:srgbClr val="1F2933"/>
                </a:solidFill>
              </a:rPr>
              <a:t>Each LSA carries only one router's direct connections. Areas (OSPF) and levels (IS-IS) limit the scope of flooding and of SPF.</a:t>
            </a:r>
            <a:endParaRPr lang="en-US" sz="13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3840480"/>
          <a:ext cx="11247120" cy="914400"/>
        </p:xfrm>
        <a:graphic>
          <a:graphicData uri="http://schemas.openxmlformats.org/drawingml/2006/table">
            <a:tbl>
              <a:tblPr/>
              <a:tblGrid>
                <a:gridCol w="2286000">
                  <a:extLst>
                    <a:ext uri="{9D8B030D-6E8A-4147-A177-3AD203B41FA5}">
                      <a16:colId xmlns:a16="http://schemas.microsoft.com/office/drawing/2014/main" val="20000"/>
                    </a:ext>
                  </a:extLst>
                </a:gridCol>
                <a:gridCol w="4480560">
                  <a:extLst>
                    <a:ext uri="{9D8B030D-6E8A-4147-A177-3AD203B41FA5}">
                      <a16:colId xmlns:a16="http://schemas.microsoft.com/office/drawing/2014/main" val="20001"/>
                    </a:ext>
                  </a:extLst>
                </a:gridCol>
                <a:gridCol w="4480560">
                  <a:extLst>
                    <a:ext uri="{9D8B030D-6E8A-4147-A177-3AD203B41FA5}">
                      <a16:colId xmlns:a16="http://schemas.microsoft.com/office/drawing/2014/main" val="20002"/>
                    </a:ext>
                  </a:extLst>
                </a:gridCol>
              </a:tblGrid>
              <a:tr h="329184">
                <a:tc>
                  <a:txBody>
                    <a:bodyPr/>
                    <a:lstStyle/>
                    <a:p>
                      <a:pPr marL="0" indent="0" algn="l">
                        <a:buNone/>
                      </a:pPr>
                      <a:r>
                        <a:rPr lang="en-US" sz="1100" b="1" dirty="0">
                          <a:solidFill>
                            <a:srgbClr val="FFFFFF"/>
                          </a:solidFill>
                        </a:rPr>
                        <a:t>Criterion</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Distance vector (RIP)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Link state (OSPF, IS-IS)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329184">
                <a:tc>
                  <a:txBody>
                    <a:bodyPr/>
                    <a:lstStyle/>
                    <a:p>
                      <a:pPr marL="0" indent="0" algn="l">
                        <a:buNone/>
                      </a:pPr>
                      <a:r>
                        <a:rPr lang="en-US" sz="1100" dirty="0">
                          <a:solidFill>
                            <a:srgbClr val="1F2933"/>
                          </a:solidFill>
                        </a:rPr>
                        <a:t>What is advertised</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Routing table (destination + metric) to neighbors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State of its own links (LSA) to everyone in the area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29184">
                <a:tc>
                  <a:txBody>
                    <a:bodyPr/>
                    <a:lstStyle/>
                    <a:p>
                      <a:pPr marL="0" indent="0" algn="l">
                        <a:buNone/>
                      </a:pPr>
                      <a:r>
                        <a:rPr lang="en-US" sz="1100" dirty="0">
                          <a:solidFill>
                            <a:srgbClr val="1F2933"/>
                          </a:solidFill>
                        </a:rPr>
                        <a:t>View of the network</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Only the neighbors' 'rumor'</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Complete map of the area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329184">
                <a:tc>
                  <a:txBody>
                    <a:bodyPr/>
                    <a:lstStyle/>
                    <a:p>
                      <a:pPr marL="0" indent="0" algn="l">
                        <a:buNone/>
                      </a:pPr>
                      <a:r>
                        <a:rPr lang="en-US" sz="1100" dirty="0">
                          <a:solidFill>
                            <a:srgbClr val="1F2933"/>
                          </a:solidFill>
                        </a:rPr>
                        <a:t>Convergence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Slow (30 s cycles, hold-down)</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Fast (flooding + SPF; subsecond with BFD)</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Link-state protocols in use</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UPDATED</a:t>
            </a:r>
            <a:endParaRPr lang="en-US" sz="10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11247120" cy="914400"/>
        </p:xfrm>
        <a:graphic>
          <a:graphicData uri="http://schemas.openxmlformats.org/drawingml/2006/table">
            <a:tbl>
              <a:tblPr/>
              <a:tblGrid>
                <a:gridCol w="146304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gridCol w="4297680">
                  <a:extLst>
                    <a:ext uri="{9D8B030D-6E8A-4147-A177-3AD203B41FA5}">
                      <a16:colId xmlns:a16="http://schemas.microsoft.com/office/drawing/2014/main" val="20002"/>
                    </a:ext>
                  </a:extLst>
                </a:gridCol>
              </a:tblGrid>
              <a:tr h="685800">
                <a:tc>
                  <a:txBody>
                    <a:bodyPr/>
                    <a:lstStyle/>
                    <a:p>
                      <a:pPr marL="0" indent="0" algn="l">
                        <a:buNone/>
                      </a:pPr>
                      <a:r>
                        <a:rPr lang="en-US" sz="1200" b="1" dirty="0">
                          <a:solidFill>
                            <a:srgbClr val="FFFFFF"/>
                          </a:solidFill>
                        </a:rPr>
                        <a:t>Protocol</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200" b="1" dirty="0">
                          <a:solidFill>
                            <a:srgbClr val="FFFFFF"/>
                          </a:solidFill>
                        </a:rPr>
                        <a:t>Origin and standard</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200" b="1" dirty="0">
                          <a:solidFill>
                            <a:srgbClr val="FFFFFF"/>
                          </a:solidFill>
                        </a:rPr>
                        <a:t>Status in 2026</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685800">
                <a:tc>
                  <a:txBody>
                    <a:bodyPr/>
                    <a:lstStyle/>
                    <a:p>
                      <a:pPr marL="0" indent="0" algn="l">
                        <a:buNone/>
                      </a:pPr>
                      <a:r>
                        <a:rPr lang="en-US" sz="1200" b="1" dirty="0">
                          <a:solidFill>
                            <a:srgbClr val="1F2933"/>
                          </a:solidFill>
                        </a:rPr>
                        <a:t>OSPF</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IETF; OSPFv2 RFC 2328 (1998, successor of RFC 1247 from 1991); OSPFv3 RFC 5340 (2008) for IPv6</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Most used IGP in enterprise and campus networks; detailed in Module 2</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85800">
                <a:tc>
                  <a:txBody>
                    <a:bodyPr/>
                    <a:lstStyle/>
                    <a:p>
                      <a:pPr marL="0" indent="0" algn="l">
                        <a:buNone/>
                      </a:pPr>
                      <a:r>
                        <a:rPr lang="en-US" sz="1200" b="1" dirty="0">
                          <a:solidFill>
                            <a:srgbClr val="1F2933"/>
                          </a:solidFill>
                        </a:rPr>
                        <a:t>IS-IS</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ISO 10589 (designed at Digital for DECnet Phase V); integrated IS-IS for IP: RFC 1195; IPv6: RFC 5308</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De facto standard in large providers and data centers; base of Segment Routing (SR-MPLS, SRv6)</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685800">
                <a:tc>
                  <a:txBody>
                    <a:bodyPr/>
                    <a:lstStyle/>
                    <a:p>
                      <a:pPr marL="0" indent="0" algn="l">
                        <a:buNone/>
                      </a:pPr>
                      <a:r>
                        <a:rPr lang="en-US" sz="1200" b="1" dirty="0">
                          <a:solidFill>
                            <a:srgbClr val="6B7B8C"/>
                          </a:solidFill>
                        </a:rPr>
                        <a:t>NLSP</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Novell Link State Protocol, for IPX routing</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6B7B8C"/>
                          </a:solidFill>
                        </a:rPr>
                        <a:t>Extinct with NetWare/IPX (legacy)</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6" name="Text 2"/>
          <p:cNvSpPr/>
          <p:nvPr/>
        </p:nvSpPr>
        <p:spPr>
          <a:xfrm>
            <a:off x="457200" y="3840480"/>
            <a:ext cx="11247120" cy="914400"/>
          </a:xfrm>
          <a:prstGeom prst="roundRect">
            <a:avLst>
              <a:gd name="adj" fmla="val 10000"/>
            </a:avLst>
          </a:prstGeom>
          <a:solidFill>
            <a:srgbClr val="FFF4E0"/>
          </a:solidFill>
          <a:ln>
            <a:solidFill>
              <a:srgbClr val="FFF4E0"/>
            </a:solidFill>
          </a:ln>
        </p:spPr>
        <p:txBody>
          <a:bodyPr wrap="square" lIns="76200" tIns="152400" rIns="152400" bIns="76200" rtlCol="0" anchor="ctr"/>
          <a:lstStyle/>
          <a:p>
            <a:pPr marL="0" indent="0" algn="l">
              <a:buNone/>
            </a:pPr>
            <a:r>
              <a:rPr lang="en-US" sz="1200" dirty="0">
                <a:solidFill>
                  <a:srgbClr val="1F2933"/>
                </a:solidFill>
              </a:rPr>
              <a:t>OSPF and IS-IS implement the same algorithm (Dijkstra) with different encapsulations: OSPF runs over IP (protocol 89); IS-IS runs directly over the data link layer (it does not need IP to form adjacencies), which makes it attractive in provider cores and fabrics.</a:t>
            </a:r>
            <a:endParaRPr lang="en-US" sz="1200" dirty="0"/>
          </a:p>
        </p:txBody>
      </p:sp>
      <p:sp>
        <p:nvSpPr>
          <p:cNvPr id="7" name="Shape 3"/>
          <p:cNvSpPr/>
          <p:nvPr/>
        </p:nvSpPr>
        <p:spPr>
          <a:xfrm>
            <a:off x="457200" y="4937760"/>
            <a:ext cx="11247120" cy="1280160"/>
          </a:xfrm>
          <a:prstGeom prst="roundRect">
            <a:avLst>
              <a:gd name="adj" fmla="val 8571"/>
            </a:avLst>
          </a:prstGeom>
          <a:solidFill>
            <a:srgbClr val="EEF3F7"/>
          </a:solidFill>
          <a:ln w="9525">
            <a:solidFill>
              <a:srgbClr val="EEF3F7"/>
            </a:solidFill>
            <a:prstDash val="solid"/>
          </a:ln>
        </p:spPr>
        <p:txBody>
          <a:bodyPr/>
          <a:lstStyle/>
          <a:p>
            <a:endParaRPr lang="en-US"/>
          </a:p>
        </p:txBody>
      </p:sp>
      <p:sp>
        <p:nvSpPr>
          <p:cNvPr id="8" name="Text 4"/>
          <p:cNvSpPr txBox="1"/>
          <p:nvPr/>
        </p:nvSpPr>
        <p:spPr>
          <a:xfrm>
            <a:off x="658368" y="5102352"/>
            <a:ext cx="10844784" cy="365760"/>
          </a:xfrm>
          <a:prstGeom prst="rect">
            <a:avLst/>
          </a:prstGeom>
          <a:noFill/>
          <a:ln/>
        </p:spPr>
        <p:txBody>
          <a:bodyPr wrap="square" lIns="0" tIns="0" rIns="0" bIns="0" rtlCol="0" anchor="t"/>
          <a:lstStyle/>
          <a:p>
            <a:pPr marL="0" indent="0">
              <a:buNone/>
            </a:pPr>
            <a:r>
              <a:rPr lang="en-US" sz="1500" b="1" dirty="0">
                <a:solidFill>
                  <a:srgbClr val="0B3C5D"/>
                </a:solidFill>
              </a:rPr>
              <a:t>Also link state, outside IP routing</a:t>
            </a:r>
            <a:endParaRPr lang="en-US" sz="1500" dirty="0"/>
          </a:p>
        </p:txBody>
      </p:sp>
      <p:sp>
        <p:nvSpPr>
          <p:cNvPr id="9" name="Text 5"/>
          <p:cNvSpPr txBox="1"/>
          <p:nvPr/>
        </p:nvSpPr>
        <p:spPr>
          <a:xfrm>
            <a:off x="658368" y="5513832"/>
            <a:ext cx="10844784" cy="5669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TRILL and SPB (IEEE 802.1aq) used IS-IS for Layer 2 forwarding; today the dominant approach in data centers is BGP + EVPN/VXLAN</a:t>
            </a:r>
            <a:endParaRPr lang="en-US" sz="1200" dirty="0"/>
          </a:p>
          <a:p>
            <a:pPr marL="279400" indent="-279400">
              <a:spcAft>
                <a:spcPts val="400"/>
              </a:spcAft>
              <a:buSzPct val="100000"/>
              <a:buChar char="•"/>
            </a:pPr>
            <a:r>
              <a:rPr lang="en-US" sz="1200" dirty="0">
                <a:solidFill>
                  <a:srgbClr val="1F2933"/>
                </a:solidFill>
              </a:rPr>
              <a:t>SDN controllers and Wi-Fi fabric protocols reuse the idea of a synchronized topology database</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Autonomous system (AS)</a:t>
            </a:r>
            <a:endParaRPr lang="en-US" sz="3000" dirty="0"/>
          </a:p>
        </p:txBody>
      </p:sp>
      <p:sp>
        <p:nvSpPr>
          <p:cNvPr id="4" name="Text 1"/>
          <p:cNvSpPr/>
          <p:nvPr/>
        </p:nvSpPr>
        <p:spPr>
          <a:xfrm>
            <a:off x="731520" y="1371600"/>
            <a:ext cx="4754880" cy="3291840"/>
          </a:xfrm>
          <a:prstGeom prst="cloud">
            <a:avLst/>
          </a:prstGeom>
          <a:solidFill>
            <a:srgbClr val="EEF3F7"/>
          </a:solidFill>
          <a:ln w="12700">
            <a:solidFill>
              <a:srgbClr val="6B7B8C"/>
            </a:solidFill>
          </a:ln>
        </p:spPr>
        <p:txBody>
          <a:bodyPr wrap="square" lIns="0" tIns="0" rIns="0" bIns="0" rtlCol="0" anchor="ctr"/>
          <a:lstStyle/>
          <a:p>
            <a:pPr marL="0" indent="0" algn="ctr">
              <a:buNone/>
            </a:pPr>
            <a:endParaRPr lang="en-US" sz="1200" dirty="0"/>
          </a:p>
        </p:txBody>
      </p:sp>
      <p:sp>
        <p:nvSpPr>
          <p:cNvPr id="5" name="Text 2"/>
          <p:cNvSpPr txBox="1"/>
          <p:nvPr/>
        </p:nvSpPr>
        <p:spPr>
          <a:xfrm>
            <a:off x="731520" y="1691640"/>
            <a:ext cx="4754880" cy="274320"/>
          </a:xfrm>
          <a:prstGeom prst="rect">
            <a:avLst/>
          </a:prstGeom>
          <a:noFill/>
          <a:ln/>
        </p:spPr>
        <p:txBody>
          <a:bodyPr wrap="square" lIns="0" tIns="0" rIns="0" bIns="0" rtlCol="0" anchor="ctr"/>
          <a:lstStyle/>
          <a:p>
            <a:pPr marL="0" indent="0" algn="ctr">
              <a:buNone/>
            </a:pPr>
            <a:r>
              <a:rPr lang="en-US" sz="1200" b="1" dirty="0">
                <a:solidFill>
                  <a:srgbClr val="0B3C5D"/>
                </a:solidFill>
              </a:rPr>
              <a:t>AS 64512 (IGP: OSPF)</a:t>
            </a:r>
            <a:endParaRPr lang="en-US" sz="1200" dirty="0"/>
          </a:p>
        </p:txBody>
      </p:sp>
      <p:sp>
        <p:nvSpPr>
          <p:cNvPr id="6" name="Text 3"/>
          <p:cNvSpPr/>
          <p:nvPr/>
        </p:nvSpPr>
        <p:spPr>
          <a:xfrm>
            <a:off x="1773936" y="2322576"/>
            <a:ext cx="475488" cy="475488"/>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7" name="Text 4"/>
          <p:cNvSpPr/>
          <p:nvPr/>
        </p:nvSpPr>
        <p:spPr>
          <a:xfrm>
            <a:off x="3054096" y="1956816"/>
            <a:ext cx="475488" cy="475488"/>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8" name="Text 5"/>
          <p:cNvSpPr/>
          <p:nvPr/>
        </p:nvSpPr>
        <p:spPr>
          <a:xfrm>
            <a:off x="3968496" y="2779776"/>
            <a:ext cx="475488" cy="475488"/>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9" name="Text 6"/>
          <p:cNvSpPr/>
          <p:nvPr/>
        </p:nvSpPr>
        <p:spPr>
          <a:xfrm>
            <a:off x="2322576" y="3328416"/>
            <a:ext cx="475488" cy="475488"/>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R4</a:t>
            </a:r>
            <a:endParaRPr lang="en-US" sz="1200" dirty="0"/>
          </a:p>
        </p:txBody>
      </p:sp>
      <p:sp>
        <p:nvSpPr>
          <p:cNvPr id="10" name="Shape 7"/>
          <p:cNvSpPr/>
          <p:nvPr/>
        </p:nvSpPr>
        <p:spPr>
          <a:xfrm flipV="1">
            <a:off x="2240280" y="2240280"/>
            <a:ext cx="822960" cy="274320"/>
          </a:xfrm>
          <a:prstGeom prst="line">
            <a:avLst/>
          </a:prstGeom>
          <a:noFill/>
          <a:ln w="22225">
            <a:solidFill>
              <a:srgbClr val="6B7B8C"/>
            </a:solidFill>
            <a:prstDash val="solid"/>
          </a:ln>
        </p:spPr>
        <p:txBody>
          <a:bodyPr/>
          <a:lstStyle/>
          <a:p>
            <a:endParaRPr lang="en-US"/>
          </a:p>
        </p:txBody>
      </p:sp>
      <p:sp>
        <p:nvSpPr>
          <p:cNvPr id="11" name="Shape 8"/>
          <p:cNvSpPr/>
          <p:nvPr/>
        </p:nvSpPr>
        <p:spPr>
          <a:xfrm>
            <a:off x="3520440" y="2286000"/>
            <a:ext cx="502920" cy="594360"/>
          </a:xfrm>
          <a:prstGeom prst="line">
            <a:avLst/>
          </a:prstGeom>
          <a:noFill/>
          <a:ln w="22225">
            <a:solidFill>
              <a:srgbClr val="6B7B8C"/>
            </a:solidFill>
            <a:prstDash val="solid"/>
          </a:ln>
        </p:spPr>
        <p:txBody>
          <a:bodyPr/>
          <a:lstStyle/>
          <a:p>
            <a:endParaRPr lang="en-US"/>
          </a:p>
        </p:txBody>
      </p:sp>
      <p:sp>
        <p:nvSpPr>
          <p:cNvPr id="12" name="Shape 9"/>
          <p:cNvSpPr/>
          <p:nvPr/>
        </p:nvSpPr>
        <p:spPr>
          <a:xfrm>
            <a:off x="2194560" y="2743200"/>
            <a:ext cx="228600" cy="640080"/>
          </a:xfrm>
          <a:prstGeom prst="line">
            <a:avLst/>
          </a:prstGeom>
          <a:noFill/>
          <a:ln w="22225">
            <a:solidFill>
              <a:srgbClr val="6B7B8C"/>
            </a:solidFill>
            <a:prstDash val="solid"/>
          </a:ln>
        </p:spPr>
        <p:txBody>
          <a:bodyPr/>
          <a:lstStyle/>
          <a:p>
            <a:endParaRPr lang="en-US"/>
          </a:p>
        </p:txBody>
      </p:sp>
      <p:sp>
        <p:nvSpPr>
          <p:cNvPr id="13" name="Shape 10"/>
          <p:cNvSpPr/>
          <p:nvPr/>
        </p:nvSpPr>
        <p:spPr>
          <a:xfrm flipV="1">
            <a:off x="2788920" y="3108960"/>
            <a:ext cx="1188720" cy="411480"/>
          </a:xfrm>
          <a:prstGeom prst="line">
            <a:avLst/>
          </a:prstGeom>
          <a:noFill/>
          <a:ln w="22225">
            <a:solidFill>
              <a:srgbClr val="6B7B8C"/>
            </a:solidFill>
            <a:prstDash val="solid"/>
          </a:ln>
        </p:spPr>
        <p:txBody>
          <a:bodyPr/>
          <a:lstStyle/>
          <a:p>
            <a:endParaRPr lang="en-US"/>
          </a:p>
        </p:txBody>
      </p:sp>
      <p:sp>
        <p:nvSpPr>
          <p:cNvPr id="14" name="Shape 11"/>
          <p:cNvSpPr/>
          <p:nvPr/>
        </p:nvSpPr>
        <p:spPr>
          <a:xfrm flipH="1">
            <a:off x="2697480" y="2423160"/>
            <a:ext cx="594360" cy="960120"/>
          </a:xfrm>
          <a:prstGeom prst="line">
            <a:avLst/>
          </a:prstGeom>
          <a:noFill/>
          <a:ln w="22225">
            <a:solidFill>
              <a:srgbClr val="6B7B8C"/>
            </a:solidFill>
            <a:prstDash val="solid"/>
          </a:ln>
        </p:spPr>
        <p:txBody>
          <a:bodyPr/>
          <a:lstStyle/>
          <a:p>
            <a:endParaRPr lang="en-US"/>
          </a:p>
        </p:txBody>
      </p:sp>
      <p:sp>
        <p:nvSpPr>
          <p:cNvPr id="15" name="Text 12"/>
          <p:cNvSpPr/>
          <p:nvPr/>
        </p:nvSpPr>
        <p:spPr>
          <a:xfrm>
            <a:off x="6766560" y="1371600"/>
            <a:ext cx="4754880" cy="3291840"/>
          </a:xfrm>
          <a:prstGeom prst="cloud">
            <a:avLst/>
          </a:prstGeom>
          <a:solidFill>
            <a:srgbClr val="EEF3F7"/>
          </a:solidFill>
          <a:ln w="12700">
            <a:solidFill>
              <a:srgbClr val="6B7B8C"/>
            </a:solidFill>
          </a:ln>
        </p:spPr>
        <p:txBody>
          <a:bodyPr wrap="square" lIns="0" tIns="0" rIns="0" bIns="0" rtlCol="0" anchor="ctr"/>
          <a:lstStyle/>
          <a:p>
            <a:pPr marL="0" indent="0" algn="ctr">
              <a:buNone/>
            </a:pPr>
            <a:endParaRPr lang="en-US" sz="1200" dirty="0"/>
          </a:p>
        </p:txBody>
      </p:sp>
      <p:sp>
        <p:nvSpPr>
          <p:cNvPr id="16" name="Text 13"/>
          <p:cNvSpPr txBox="1"/>
          <p:nvPr/>
        </p:nvSpPr>
        <p:spPr>
          <a:xfrm>
            <a:off x="6766560" y="1691640"/>
            <a:ext cx="4754880" cy="274320"/>
          </a:xfrm>
          <a:prstGeom prst="rect">
            <a:avLst/>
          </a:prstGeom>
          <a:noFill/>
          <a:ln/>
        </p:spPr>
        <p:txBody>
          <a:bodyPr wrap="square" lIns="0" tIns="0" rIns="0" bIns="0" rtlCol="0" anchor="ctr"/>
          <a:lstStyle/>
          <a:p>
            <a:pPr marL="0" indent="0" algn="ctr">
              <a:buNone/>
            </a:pPr>
            <a:r>
              <a:rPr lang="en-US" sz="1200" b="1" dirty="0">
                <a:solidFill>
                  <a:srgbClr val="0B3C5D"/>
                </a:solidFill>
              </a:rPr>
              <a:t>AS 64513 (IGP: IS-IS)</a:t>
            </a:r>
            <a:endParaRPr lang="en-US" sz="1200" dirty="0"/>
          </a:p>
        </p:txBody>
      </p:sp>
      <p:sp>
        <p:nvSpPr>
          <p:cNvPr id="17" name="Text 14"/>
          <p:cNvSpPr/>
          <p:nvPr/>
        </p:nvSpPr>
        <p:spPr>
          <a:xfrm>
            <a:off x="7626096" y="2322576"/>
            <a:ext cx="475488" cy="475488"/>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R5</a:t>
            </a:r>
            <a:endParaRPr lang="en-US" sz="1200" dirty="0"/>
          </a:p>
        </p:txBody>
      </p:sp>
      <p:sp>
        <p:nvSpPr>
          <p:cNvPr id="18" name="Text 15"/>
          <p:cNvSpPr/>
          <p:nvPr/>
        </p:nvSpPr>
        <p:spPr>
          <a:xfrm>
            <a:off x="8906256" y="1956816"/>
            <a:ext cx="475488" cy="475488"/>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R6</a:t>
            </a:r>
            <a:endParaRPr lang="en-US" sz="1200" dirty="0"/>
          </a:p>
        </p:txBody>
      </p:sp>
      <p:sp>
        <p:nvSpPr>
          <p:cNvPr id="19" name="Text 16"/>
          <p:cNvSpPr/>
          <p:nvPr/>
        </p:nvSpPr>
        <p:spPr>
          <a:xfrm>
            <a:off x="10003536" y="2779776"/>
            <a:ext cx="475488" cy="475488"/>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R7</a:t>
            </a:r>
            <a:endParaRPr lang="en-US" sz="1200" dirty="0"/>
          </a:p>
        </p:txBody>
      </p:sp>
      <p:sp>
        <p:nvSpPr>
          <p:cNvPr id="20" name="Text 17"/>
          <p:cNvSpPr/>
          <p:nvPr/>
        </p:nvSpPr>
        <p:spPr>
          <a:xfrm>
            <a:off x="8357616" y="3328416"/>
            <a:ext cx="475488" cy="475488"/>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R8</a:t>
            </a:r>
            <a:endParaRPr lang="en-US" sz="1200" dirty="0"/>
          </a:p>
        </p:txBody>
      </p:sp>
      <p:sp>
        <p:nvSpPr>
          <p:cNvPr id="21" name="Shape 18"/>
          <p:cNvSpPr/>
          <p:nvPr/>
        </p:nvSpPr>
        <p:spPr>
          <a:xfrm flipV="1">
            <a:off x="8092440" y="2240280"/>
            <a:ext cx="822960" cy="274320"/>
          </a:xfrm>
          <a:prstGeom prst="line">
            <a:avLst/>
          </a:prstGeom>
          <a:noFill/>
          <a:ln w="22225">
            <a:solidFill>
              <a:srgbClr val="6B7B8C"/>
            </a:solidFill>
            <a:prstDash val="solid"/>
          </a:ln>
        </p:spPr>
        <p:txBody>
          <a:bodyPr/>
          <a:lstStyle/>
          <a:p>
            <a:endParaRPr lang="en-US"/>
          </a:p>
        </p:txBody>
      </p:sp>
      <p:sp>
        <p:nvSpPr>
          <p:cNvPr id="22" name="Shape 19"/>
          <p:cNvSpPr/>
          <p:nvPr/>
        </p:nvSpPr>
        <p:spPr>
          <a:xfrm>
            <a:off x="9372600" y="2286000"/>
            <a:ext cx="685800" cy="594360"/>
          </a:xfrm>
          <a:prstGeom prst="line">
            <a:avLst/>
          </a:prstGeom>
          <a:noFill/>
          <a:ln w="22225">
            <a:solidFill>
              <a:srgbClr val="6B7B8C"/>
            </a:solidFill>
            <a:prstDash val="solid"/>
          </a:ln>
        </p:spPr>
        <p:txBody>
          <a:bodyPr/>
          <a:lstStyle/>
          <a:p>
            <a:endParaRPr lang="en-US"/>
          </a:p>
        </p:txBody>
      </p:sp>
      <p:sp>
        <p:nvSpPr>
          <p:cNvPr id="23" name="Shape 20"/>
          <p:cNvSpPr/>
          <p:nvPr/>
        </p:nvSpPr>
        <p:spPr>
          <a:xfrm>
            <a:off x="8046720" y="2743200"/>
            <a:ext cx="320040" cy="640080"/>
          </a:xfrm>
          <a:prstGeom prst="line">
            <a:avLst/>
          </a:prstGeom>
          <a:noFill/>
          <a:ln w="22225">
            <a:solidFill>
              <a:srgbClr val="6B7B8C"/>
            </a:solidFill>
            <a:prstDash val="solid"/>
          </a:ln>
        </p:spPr>
        <p:txBody>
          <a:bodyPr/>
          <a:lstStyle/>
          <a:p>
            <a:endParaRPr lang="en-US"/>
          </a:p>
        </p:txBody>
      </p:sp>
      <p:sp>
        <p:nvSpPr>
          <p:cNvPr id="24" name="Shape 21"/>
          <p:cNvSpPr/>
          <p:nvPr/>
        </p:nvSpPr>
        <p:spPr>
          <a:xfrm flipV="1">
            <a:off x="8823960" y="3108960"/>
            <a:ext cx="1188720" cy="411480"/>
          </a:xfrm>
          <a:prstGeom prst="line">
            <a:avLst/>
          </a:prstGeom>
          <a:noFill/>
          <a:ln w="22225">
            <a:solidFill>
              <a:srgbClr val="6B7B8C"/>
            </a:solidFill>
            <a:prstDash val="solid"/>
          </a:ln>
        </p:spPr>
        <p:txBody>
          <a:bodyPr/>
          <a:lstStyle/>
          <a:p>
            <a:endParaRPr lang="en-US"/>
          </a:p>
        </p:txBody>
      </p:sp>
      <p:sp>
        <p:nvSpPr>
          <p:cNvPr id="25" name="Shape 22"/>
          <p:cNvSpPr/>
          <p:nvPr/>
        </p:nvSpPr>
        <p:spPr>
          <a:xfrm flipV="1">
            <a:off x="4443984" y="2560320"/>
            <a:ext cx="3182112" cy="457200"/>
          </a:xfrm>
          <a:prstGeom prst="line">
            <a:avLst/>
          </a:prstGeom>
          <a:noFill/>
          <a:ln w="38100">
            <a:solidFill>
              <a:srgbClr val="F0A332"/>
            </a:solidFill>
            <a:prstDash val="solid"/>
            <a:headEnd type="triangle"/>
            <a:tailEnd type="triangle"/>
          </a:ln>
        </p:spPr>
        <p:txBody>
          <a:bodyPr/>
          <a:lstStyle/>
          <a:p>
            <a:endParaRPr lang="en-US"/>
          </a:p>
        </p:txBody>
      </p:sp>
      <p:sp>
        <p:nvSpPr>
          <p:cNvPr id="26" name="Text 23"/>
          <p:cNvSpPr txBox="1"/>
          <p:nvPr/>
        </p:nvSpPr>
        <p:spPr>
          <a:xfrm>
            <a:off x="5212080" y="2423160"/>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eBGP between the ASs</a:t>
            </a:r>
            <a:endParaRPr lang="en-US" sz="1000" dirty="0"/>
          </a:p>
        </p:txBody>
      </p:sp>
      <p:sp>
        <p:nvSpPr>
          <p:cNvPr id="27" name="Text 24"/>
          <p:cNvSpPr txBox="1"/>
          <p:nvPr/>
        </p:nvSpPr>
        <p:spPr>
          <a:xfrm>
            <a:off x="457200" y="4846320"/>
            <a:ext cx="11247120" cy="1554480"/>
          </a:xfrm>
          <a:prstGeom prst="rect">
            <a:avLst/>
          </a:prstGeom>
          <a:noFill/>
          <a:ln/>
        </p:spPr>
        <p:txBody>
          <a:bodyPr wrap="square" lIns="0" tIns="0" rIns="0" bIns="0" rtlCol="0" anchor="t"/>
          <a:lstStyle/>
          <a:p>
            <a:pPr marL="279400" indent="-279400">
              <a:spcAft>
                <a:spcPts val="400"/>
              </a:spcAft>
              <a:buSzPct val="100000"/>
              <a:buChar char="•"/>
            </a:pPr>
            <a:r>
              <a:rPr lang="en-US" sz="1200" b="1" dirty="0">
                <a:solidFill>
                  <a:srgbClr val="1F2933"/>
                </a:solidFill>
              </a:rPr>
              <a:t>Routers under a common administration</a:t>
            </a:r>
            <a:r>
              <a:rPr lang="en-US" sz="1200" dirty="0">
                <a:solidFill>
                  <a:srgbClr val="1F2933"/>
                </a:solidFill>
              </a:rPr>
              <a:t>, with a single routing policy toward the outside (RFC 1930)</a:t>
            </a:r>
            <a:endParaRPr lang="en-US" sz="1200" dirty="0"/>
          </a:p>
          <a:p>
            <a:pPr marL="279400" indent="-279400">
              <a:spcAft>
                <a:spcPts val="400"/>
              </a:spcAft>
              <a:buSzPct val="100000"/>
              <a:buChar char="•"/>
            </a:pPr>
            <a:r>
              <a:rPr lang="en-US" sz="1200" b="1" dirty="0">
                <a:solidFill>
                  <a:srgbClr val="1F2933"/>
                </a:solidFill>
              </a:rPr>
              <a:t>Inside</a:t>
            </a:r>
            <a:r>
              <a:rPr lang="en-US" sz="1200" dirty="0">
                <a:solidFill>
                  <a:srgbClr val="1F2933"/>
                </a:solidFill>
              </a:rPr>
              <a:t> the AS: interior protocol (IGP): OSPF, IS-IS, EIGRP, RIP; </a:t>
            </a:r>
            <a:r>
              <a:rPr lang="en-US" sz="1200" b="1" dirty="0">
                <a:solidFill>
                  <a:srgbClr val="1F2933"/>
                </a:solidFill>
              </a:rPr>
              <a:t>between</a:t>
            </a:r>
            <a:r>
              <a:rPr lang="en-US" sz="1200" dirty="0">
                <a:solidFill>
                  <a:srgbClr val="1F2933"/>
                </a:solidFill>
              </a:rPr>
              <a:t> ASs: exterior protocol (EGP): BGP-4</a:t>
            </a:r>
            <a:endParaRPr lang="en-US" sz="1200" dirty="0"/>
          </a:p>
          <a:p>
            <a:pPr marL="279400" indent="-279400">
              <a:spcAft>
                <a:spcPts val="400"/>
              </a:spcAft>
              <a:buSzPct val="100000"/>
              <a:buChar char="•"/>
            </a:pPr>
            <a:r>
              <a:rPr lang="en-US" sz="1200" dirty="0">
                <a:solidFill>
                  <a:srgbClr val="1F2933"/>
                </a:solidFill>
              </a:rPr>
              <a:t>AS number (ASN): 16 bits until 2007; </a:t>
            </a:r>
            <a:r>
              <a:rPr lang="en-US" sz="1200" b="1" dirty="0">
                <a:solidFill>
                  <a:srgbClr val="1F2933"/>
                </a:solidFill>
              </a:rPr>
              <a:t>32 bits</a:t>
            </a:r>
            <a:r>
              <a:rPr lang="en-US" sz="1200" dirty="0">
                <a:solidFill>
                  <a:srgbClr val="1F2933"/>
                </a:solidFill>
              </a:rPr>
              <a:t> since RFC 4893 / RFC 6793; private: 64512 to 65534 and 4,200,000,000 to 4,294,967,294 (RFC 6996)</a:t>
            </a:r>
            <a:endParaRPr lang="en-US" sz="1200" dirty="0"/>
          </a:p>
          <a:p>
            <a:pPr marL="279400" indent="-279400">
              <a:spcAft>
                <a:spcPts val="400"/>
              </a:spcAft>
              <a:buSzPct val="100000"/>
              <a:buChar char="•"/>
            </a:pPr>
            <a:r>
              <a:rPr lang="en-US" sz="1200" dirty="0">
                <a:solidFill>
                  <a:srgbClr val="1F2933"/>
                </a:solidFill>
              </a:rPr>
              <a:t>Assigned by the RIRs (ARIN, LACNIC...) and, in Brazil, by Registro.br / NIC.br</a:t>
            </a:r>
            <a:endParaRPr lang="en-US" sz="12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Module 1 summary</a:t>
            </a:r>
            <a:endParaRPr lang="en-US" sz="3000" dirty="0"/>
          </a:p>
        </p:txBody>
      </p:sp>
      <p:sp>
        <p:nvSpPr>
          <p:cNvPr id="4" name="Shape 1"/>
          <p:cNvSpPr/>
          <p:nvPr/>
        </p:nvSpPr>
        <p:spPr>
          <a:xfrm>
            <a:off x="457200" y="128016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Internetworking</a:t>
            </a:r>
            <a:endParaRPr lang="en-US" sz="1500" dirty="0"/>
          </a:p>
        </p:txBody>
      </p:sp>
      <p:sp>
        <p:nvSpPr>
          <p:cNvPr id="6" name="Text 3"/>
          <p:cNvSpPr txBox="1"/>
          <p:nvPr/>
        </p:nvSpPr>
        <p:spPr>
          <a:xfrm>
            <a:off x="658368" y="185623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L2 switch decides by MAC; router decides by IP; L3 switch does both in ASIC</a:t>
            </a:r>
            <a:endParaRPr lang="en-US" sz="1300" dirty="0"/>
          </a:p>
          <a:p>
            <a:pPr marL="279400" indent="-279400">
              <a:spcAft>
                <a:spcPts val="400"/>
              </a:spcAft>
              <a:buSzPct val="100000"/>
              <a:buChar char="•"/>
            </a:pPr>
            <a:r>
              <a:rPr lang="en-US" sz="1300" dirty="0">
                <a:solidFill>
                  <a:srgbClr val="1F2933"/>
                </a:solidFill>
              </a:rPr>
              <a:t>Routers bound broadcast domains and allow multiple paths</a:t>
            </a:r>
            <a:endParaRPr lang="en-US" sz="1300" dirty="0"/>
          </a:p>
          <a:p>
            <a:pPr marL="279400" indent="-279400">
              <a:spcAft>
                <a:spcPts val="400"/>
              </a:spcAft>
              <a:buSzPct val="100000"/>
              <a:buChar char="•"/>
            </a:pPr>
            <a:r>
              <a:rPr lang="en-US" sz="1300" dirty="0">
                <a:solidFill>
                  <a:srgbClr val="1F2933"/>
                </a:solidFill>
              </a:rPr>
              <a:t>Today only IPv4 and IPv6 are 'routable'; ARP, STP and LLDP stay on the link</a:t>
            </a:r>
            <a:endParaRPr lang="en-US" sz="1300" dirty="0"/>
          </a:p>
        </p:txBody>
      </p:sp>
      <p:sp>
        <p:nvSpPr>
          <p:cNvPr id="7" name="Shape 4"/>
          <p:cNvSpPr/>
          <p:nvPr/>
        </p:nvSpPr>
        <p:spPr>
          <a:xfrm>
            <a:off x="6245352" y="128016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Addressing and encapsulation</a:t>
            </a:r>
            <a:endParaRPr lang="en-US" sz="1500" dirty="0"/>
          </a:p>
        </p:txBody>
      </p:sp>
      <p:sp>
        <p:nvSpPr>
          <p:cNvPr id="9" name="Text 6"/>
          <p:cNvSpPr txBox="1"/>
          <p:nvPr/>
        </p:nvSpPr>
        <p:spPr>
          <a:xfrm>
            <a:off x="6446520" y="185623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MAC: flat, link scope; IP: hierarchical (prefix + host), global scope</a:t>
            </a:r>
            <a:endParaRPr lang="en-US" sz="1300" dirty="0"/>
          </a:p>
          <a:p>
            <a:pPr marL="279400" indent="-279400">
              <a:spcAft>
                <a:spcPts val="400"/>
              </a:spcAft>
              <a:buSzPct val="100000"/>
              <a:buChar char="•"/>
            </a:pPr>
            <a:r>
              <a:rPr lang="en-US" sz="1300" dirty="0">
                <a:solidFill>
                  <a:srgbClr val="1F2933"/>
                </a:solidFill>
              </a:rPr>
              <a:t>Each layer adds its header; EtherType identifies IPv4/IPv6/ARP</a:t>
            </a:r>
            <a:endParaRPr lang="en-US" sz="1300" dirty="0"/>
          </a:p>
          <a:p>
            <a:pPr marL="279400" indent="-279400">
              <a:spcAft>
                <a:spcPts val="400"/>
              </a:spcAft>
              <a:buSzPct val="100000"/>
              <a:buChar char="•"/>
            </a:pPr>
            <a:r>
              <a:rPr lang="en-US" sz="1300" dirty="0">
                <a:solidFill>
                  <a:srgbClr val="1F2933"/>
                </a:solidFill>
              </a:rPr>
              <a:t>Minimum IPv4 header of 20 bytes; Ethernet MTU of 1,500 bytes</a:t>
            </a:r>
            <a:endParaRPr lang="en-US" sz="1300" dirty="0"/>
          </a:p>
        </p:txBody>
      </p:sp>
      <p:sp>
        <p:nvSpPr>
          <p:cNvPr id="10" name="Shape 7"/>
          <p:cNvSpPr/>
          <p:nvPr/>
        </p:nvSpPr>
        <p:spPr>
          <a:xfrm>
            <a:off x="457200" y="384048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1" name="Text 8"/>
          <p:cNvSpPr txBox="1"/>
          <p:nvPr/>
        </p:nvSpPr>
        <p:spPr>
          <a:xfrm>
            <a:off x="658368" y="400507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Distance vector</a:t>
            </a:r>
            <a:endParaRPr lang="en-US" sz="1500" dirty="0"/>
          </a:p>
        </p:txBody>
      </p:sp>
      <p:sp>
        <p:nvSpPr>
          <p:cNvPr id="12" name="Text 9"/>
          <p:cNvSpPr txBox="1"/>
          <p:nvPr/>
        </p:nvSpPr>
        <p:spPr>
          <a:xfrm>
            <a:off x="658368" y="441655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Advertises the table to neighbors; Bellman-Ford; converges in N-1 cycles</a:t>
            </a:r>
            <a:endParaRPr lang="en-US" sz="1300" dirty="0"/>
          </a:p>
          <a:p>
            <a:pPr marL="279400" indent="-279400">
              <a:spcAft>
                <a:spcPts val="400"/>
              </a:spcAft>
              <a:buSzPct val="100000"/>
              <a:buChar char="•"/>
            </a:pPr>
            <a:r>
              <a:rPr lang="en-US" sz="1300" dirty="0">
                <a:solidFill>
                  <a:srgbClr val="1F2933"/>
                </a:solidFill>
              </a:rPr>
              <a:t>Count to infinity mitigated by split horizon, poison reverse, hold-down and triggered updates</a:t>
            </a:r>
            <a:endParaRPr lang="en-US" sz="1300" dirty="0"/>
          </a:p>
          <a:p>
            <a:pPr marL="279400" indent="-279400">
              <a:spcAft>
                <a:spcPts val="400"/>
              </a:spcAft>
              <a:buSzPct val="100000"/>
              <a:buChar char="•"/>
            </a:pPr>
            <a:r>
              <a:rPr lang="en-US" sz="1300" dirty="0">
                <a:solidFill>
                  <a:srgbClr val="1F2933"/>
                </a:solidFill>
              </a:rPr>
              <a:t>RIP (legacy/small networks), EIGRP (advanced)</a:t>
            </a:r>
            <a:endParaRPr lang="en-US" sz="1300" dirty="0"/>
          </a:p>
        </p:txBody>
      </p:sp>
      <p:sp>
        <p:nvSpPr>
          <p:cNvPr id="13" name="Shape 10"/>
          <p:cNvSpPr/>
          <p:nvPr/>
        </p:nvSpPr>
        <p:spPr>
          <a:xfrm>
            <a:off x="6245352" y="384048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4" name="Text 11"/>
          <p:cNvSpPr txBox="1"/>
          <p:nvPr/>
        </p:nvSpPr>
        <p:spPr>
          <a:xfrm>
            <a:off x="6446520" y="400507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Link state and AS</a:t>
            </a:r>
            <a:endParaRPr lang="en-US" sz="1500" dirty="0"/>
          </a:p>
        </p:txBody>
      </p:sp>
      <p:sp>
        <p:nvSpPr>
          <p:cNvPr id="15" name="Text 12"/>
          <p:cNvSpPr txBox="1"/>
          <p:nvPr/>
        </p:nvSpPr>
        <p:spPr>
          <a:xfrm>
            <a:off x="6446520" y="441655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Floods LSAs; identical LSDB; Dijkstra; converges fast and scales with areas</a:t>
            </a:r>
            <a:endParaRPr lang="en-US" sz="1300" dirty="0"/>
          </a:p>
          <a:p>
            <a:pPr marL="279400" indent="-279400">
              <a:spcAft>
                <a:spcPts val="400"/>
              </a:spcAft>
              <a:buSzPct val="100000"/>
              <a:buChar char="•"/>
            </a:pPr>
            <a:r>
              <a:rPr lang="en-US" sz="1300" dirty="0">
                <a:solidFill>
                  <a:srgbClr val="1F2933"/>
                </a:solidFill>
              </a:rPr>
              <a:t>OSPF and IS-IS in use; NLSP extinct</a:t>
            </a:r>
            <a:endParaRPr lang="en-US" sz="1300" dirty="0"/>
          </a:p>
          <a:p>
            <a:pPr marL="279400" indent="-279400">
              <a:spcAft>
                <a:spcPts val="400"/>
              </a:spcAft>
              <a:buSzPct val="100000"/>
              <a:buChar char="•"/>
            </a:pPr>
            <a:r>
              <a:rPr lang="en-US" sz="1300" dirty="0">
                <a:solidFill>
                  <a:srgbClr val="1F2933"/>
                </a:solidFill>
              </a:rPr>
              <a:t>AS = common administration; IGP inside, BGP-4 between ASs; 32-bit ASN</a:t>
            </a:r>
            <a:endParaRPr lang="en-US" sz="13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731520" y="1188720"/>
            <a:ext cx="10698480" cy="822960"/>
          </a:xfrm>
          <a:prstGeom prst="rect">
            <a:avLst/>
          </a:prstGeom>
          <a:noFill/>
          <a:ln/>
        </p:spPr>
        <p:txBody>
          <a:bodyPr wrap="square" lIns="0" tIns="0" rIns="0" bIns="0" rtlCol="0" anchor="ctr"/>
          <a:lstStyle/>
          <a:p>
            <a:pPr marL="0" indent="0">
              <a:buNone/>
            </a:pPr>
            <a:r>
              <a:rPr lang="en-US" sz="2200" b="1" dirty="0">
                <a:solidFill>
                  <a:srgbClr val="F0A332"/>
                </a:solidFill>
              </a:rPr>
              <a:t>MODULE 2</a:t>
            </a:r>
            <a:endParaRPr lang="en-US" sz="2200" dirty="0"/>
          </a:p>
        </p:txBody>
      </p:sp>
      <p:sp>
        <p:nvSpPr>
          <p:cNvPr id="3" name="Text 0"/>
          <p:cNvSpPr>
            <a:spLocks noGrp="1"/>
          </p:cNvSpPr>
          <p:nvPr>
            <p:ph type="title" idx="100" hasCustomPrompt="1"/>
          </p:nvPr>
        </p:nvSpPr>
        <p:spPr>
          <a:xfrm>
            <a:off x="731520" y="2377440"/>
            <a:ext cx="10698480" cy="1280160"/>
          </a:xfrm>
          <a:prstGeom prst="rect">
            <a:avLst/>
          </a:prstGeom>
          <a:noFill/>
          <a:ln/>
        </p:spPr>
        <p:txBody>
          <a:bodyPr wrap="square" lIns="0" tIns="0" rIns="0" bIns="0" rtlCol="0" anchor="b"/>
          <a:lstStyle/>
          <a:p>
            <a:pPr marL="0" indent="0" algn="l">
              <a:buNone/>
            </a:pPr>
            <a:r>
              <a:rPr lang="en-US" sz="4000" b="1" dirty="0">
                <a:solidFill>
                  <a:srgbClr val="FFFFFF"/>
                </a:solidFill>
              </a:rPr>
              <a:t>TCP/IP</a:t>
            </a:r>
            <a:endParaRPr lang="en-US" sz="4000" dirty="0"/>
          </a:p>
        </p:txBody>
      </p:sp>
      <p:sp>
        <p:nvSpPr>
          <p:cNvPr id="4" name="Text 0"/>
          <p:cNvSpPr>
            <a:spLocks noGrp="1"/>
          </p:cNvSpPr>
          <p:nvPr>
            <p:ph type="body" idx="101" hasCustomPrompt="1"/>
          </p:nvPr>
        </p:nvSpPr>
        <p:spPr>
          <a:xfrm>
            <a:off x="731520" y="3794760"/>
            <a:ext cx="10698480" cy="1463040"/>
          </a:xfrm>
          <a:prstGeom prst="rect">
            <a:avLst/>
          </a:prstGeom>
          <a:noFill/>
          <a:ln/>
        </p:spPr>
        <p:txBody>
          <a:bodyPr wrap="square" lIns="0" tIns="0" rIns="0" bIns="0" rtlCol="0" anchor="t"/>
          <a:lstStyle/>
          <a:p>
            <a:pPr marL="0" indent="0" algn="l">
              <a:buNone/>
            </a:pPr>
            <a:r>
              <a:rPr lang="en-US" sz="1800" dirty="0">
                <a:solidFill>
                  <a:srgbClr val="8ECAE6"/>
                </a:solidFill>
              </a:rPr>
              <a:t>Protocol stack, IPv4 addressing and subnetting, host behavior (route determination and ARP), routing across an internetwork, routing protocols (RIP, EIGRP, OSPF, BGP), access control, IPv6, multicast, MPLS and VRRP</a:t>
            </a:r>
            <a:endParaRPr lang="en-US" sz="1800" dirty="0"/>
          </a:p>
        </p:txBody>
      </p:sp>
      <p:sp>
        <p:nvSpPr>
          <p:cNvPr id="25" name="Slide Number Placeholder 0"/>
          <p:cNvSpPr>
            <a:spLocks noGrp="1"/>
          </p:cNvSpPr>
          <p:nvPr>
            <p:ph type="sldNum" sz="quarter" idx="4294967295"/>
          </p:nvPr>
        </p:nvSpPr>
        <p:spPr>
          <a:xfrm>
            <a:off x="11155680" y="6400800"/>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ECAE6"/>
                </a:solidFill>
              </a:defRPr>
            </a:lvl1pPr>
          </a:lstStyle>
          <a:p>
            <a:pPr algn="r"/>
            <a:fld id="{F7021451-1387-4CA6-816F-3879F97B5CBC}" type="slidenum">
              <a:rPr lang="en-US" b="0"/>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Module 2 objectives (1 of 2)</a:t>
            </a:r>
            <a:endParaRPr lang="en-US" sz="3000" dirty="0"/>
          </a:p>
        </p:txBody>
      </p:sp>
      <p:sp>
        <p:nvSpPr>
          <p:cNvPr id="4" name="Text 1"/>
          <p:cNvSpPr/>
          <p:nvPr/>
        </p:nvSpPr>
        <p:spPr>
          <a:xfrm>
            <a:off x="457200" y="128016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5" name="Text 2"/>
          <p:cNvSpPr txBox="1"/>
          <p:nvPr/>
        </p:nvSpPr>
        <p:spPr>
          <a:xfrm>
            <a:off x="1005840" y="1234440"/>
            <a:ext cx="10698480" cy="1097280"/>
          </a:xfrm>
          <a:prstGeom prst="rect">
            <a:avLst/>
          </a:prstGeom>
          <a:noFill/>
          <a:ln/>
        </p:spPr>
        <p:txBody>
          <a:bodyPr wrap="square" lIns="0" tIns="0" rIns="0" bIns="0" rtlCol="0" anchor="t"/>
          <a:lstStyle/>
          <a:p>
            <a:pPr marL="0" indent="0">
              <a:buNone/>
            </a:pPr>
            <a:r>
              <a:rPr lang="en-US" sz="1600" b="1" dirty="0">
                <a:solidFill>
                  <a:srgbClr val="0B3C5D"/>
                </a:solidFill>
              </a:rPr>
              <a:t>Characteristics of TCP/IP</a:t>
            </a:r>
            <a:endParaRPr lang="en-US" sz="1600" dirty="0"/>
          </a:p>
          <a:p>
            <a:pPr marL="0" indent="0">
              <a:buNone/>
            </a:pPr>
            <a:r>
              <a:rPr lang="en-US" sz="1400" dirty="0">
                <a:solidFill>
                  <a:srgbClr val="1F2933"/>
                </a:solidFill>
              </a:rPr>
              <a:t>Protocol stack, IPv4 datagram, protocol and port numbers, addressing, subnetting and VLSM, host-to-host communication, ARP and Proxy ARP.</a:t>
            </a:r>
            <a:endParaRPr lang="en-US" sz="1600" dirty="0"/>
          </a:p>
        </p:txBody>
      </p:sp>
      <p:sp>
        <p:nvSpPr>
          <p:cNvPr id="6" name="Text 3"/>
          <p:cNvSpPr/>
          <p:nvPr/>
        </p:nvSpPr>
        <p:spPr>
          <a:xfrm>
            <a:off x="457200" y="237744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7" name="Text 4"/>
          <p:cNvSpPr txBox="1"/>
          <p:nvPr/>
        </p:nvSpPr>
        <p:spPr>
          <a:xfrm>
            <a:off x="1005840" y="2331720"/>
            <a:ext cx="10698480" cy="1097280"/>
          </a:xfrm>
          <a:prstGeom prst="rect">
            <a:avLst/>
          </a:prstGeom>
          <a:noFill/>
          <a:ln/>
        </p:spPr>
        <p:txBody>
          <a:bodyPr wrap="square" lIns="0" tIns="0" rIns="0" bIns="0" rtlCol="0" anchor="t"/>
          <a:lstStyle/>
          <a:p>
            <a:pPr marL="0" indent="0">
              <a:buNone/>
            </a:pPr>
            <a:r>
              <a:rPr lang="en-US" sz="1600" b="1" dirty="0">
                <a:solidFill>
                  <a:srgbClr val="0B3C5D"/>
                </a:solidFill>
              </a:rPr>
              <a:t>The IP routing process</a:t>
            </a:r>
            <a:endParaRPr lang="en-US" sz="1600" dirty="0"/>
          </a:p>
          <a:p>
            <a:pPr marL="0" indent="0">
              <a:buNone/>
            </a:pPr>
            <a:r>
              <a:rPr lang="en-US" sz="1400" dirty="0">
                <a:solidFill>
                  <a:srgbClr val="1F2933"/>
                </a:solidFill>
              </a:rPr>
              <a:t>Describe in detail, step by step, what happens to a packet between the source station and the destination station in a routed internetwork.</a:t>
            </a:r>
            <a:endParaRPr lang="en-US" sz="1600" dirty="0"/>
          </a:p>
        </p:txBody>
      </p:sp>
      <p:sp>
        <p:nvSpPr>
          <p:cNvPr id="8" name="Text 5"/>
          <p:cNvSpPr/>
          <p:nvPr/>
        </p:nvSpPr>
        <p:spPr>
          <a:xfrm>
            <a:off x="457200" y="347472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3</a:t>
            </a:r>
            <a:endParaRPr lang="en-US" sz="1300" dirty="0"/>
          </a:p>
        </p:txBody>
      </p:sp>
      <p:sp>
        <p:nvSpPr>
          <p:cNvPr id="9" name="Text 6"/>
          <p:cNvSpPr txBox="1"/>
          <p:nvPr/>
        </p:nvSpPr>
        <p:spPr>
          <a:xfrm>
            <a:off x="1005840" y="3429000"/>
            <a:ext cx="10698480" cy="1097280"/>
          </a:xfrm>
          <a:prstGeom prst="rect">
            <a:avLst/>
          </a:prstGeom>
          <a:noFill/>
          <a:ln/>
        </p:spPr>
        <p:txBody>
          <a:bodyPr wrap="square" lIns="0" tIns="0" rIns="0" bIns="0" rtlCol="0" anchor="t"/>
          <a:lstStyle/>
          <a:p>
            <a:pPr marL="0" indent="0">
              <a:buNone/>
            </a:pPr>
            <a:r>
              <a:rPr lang="en-US" sz="1600" b="1" dirty="0">
                <a:solidFill>
                  <a:srgbClr val="0B3C5D"/>
                </a:solidFill>
              </a:rPr>
              <a:t>RIP and EIGRP</a:t>
            </a:r>
            <a:endParaRPr lang="en-US" sz="1600" dirty="0"/>
          </a:p>
          <a:p>
            <a:pPr marL="0" indent="0">
              <a:buNone/>
            </a:pPr>
            <a:r>
              <a:rPr lang="en-US" sz="1400" dirty="0">
                <a:solidFill>
                  <a:srgbClr val="1F2933"/>
                </a:solidFill>
              </a:rPr>
              <a:t>Recall the fundamentals of RIP (v1, v2, RIPng) and of EIGRP (composite metric, DUAL, multipath) and the role of administrative distance.</a:t>
            </a:r>
            <a:endParaRPr lang="en-US" sz="1600" dirty="0"/>
          </a:p>
        </p:txBody>
      </p:sp>
      <p:sp>
        <p:nvSpPr>
          <p:cNvPr id="10" name="Text 7"/>
          <p:cNvSpPr/>
          <p:nvPr/>
        </p:nvSpPr>
        <p:spPr>
          <a:xfrm>
            <a:off x="457200" y="457200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4</a:t>
            </a:r>
            <a:endParaRPr lang="en-US" sz="1300" dirty="0"/>
          </a:p>
        </p:txBody>
      </p:sp>
      <p:sp>
        <p:nvSpPr>
          <p:cNvPr id="11" name="Text 8"/>
          <p:cNvSpPr txBox="1"/>
          <p:nvPr/>
        </p:nvSpPr>
        <p:spPr>
          <a:xfrm>
            <a:off x="1005840" y="4526280"/>
            <a:ext cx="10698480" cy="1097280"/>
          </a:xfrm>
          <a:prstGeom prst="rect">
            <a:avLst/>
          </a:prstGeom>
          <a:noFill/>
          <a:ln/>
        </p:spPr>
        <p:txBody>
          <a:bodyPr wrap="square" lIns="0" tIns="0" rIns="0" bIns="0" rtlCol="0" anchor="t"/>
          <a:lstStyle/>
          <a:p>
            <a:pPr marL="0" indent="0">
              <a:buNone/>
            </a:pPr>
            <a:r>
              <a:rPr lang="en-US" sz="1600" b="1" dirty="0">
                <a:solidFill>
                  <a:srgbClr val="0B3C5D"/>
                </a:solidFill>
              </a:rPr>
              <a:t>Redistribution and OSPF</a:t>
            </a:r>
            <a:endParaRPr lang="en-US" sz="1600" dirty="0"/>
          </a:p>
          <a:p>
            <a:pPr marL="0" indent="0">
              <a:buNone/>
            </a:pPr>
            <a:r>
              <a:rPr lang="en-US" sz="1400" dirty="0">
                <a:solidFill>
                  <a:srgbClr val="1F2933"/>
                </a:solidFill>
              </a:rPr>
              <a:t>Discuss route redistribution between routing processes and recall the principles of OSPF (areas, router types, Hello, DR, LSAs).</a:t>
            </a:r>
            <a:endParaRPr lang="en-US" sz="16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Module 2 objectives (2 of 2)</a:t>
            </a:r>
            <a:endParaRPr lang="en-US" sz="3000" dirty="0"/>
          </a:p>
        </p:txBody>
      </p:sp>
      <p:sp>
        <p:nvSpPr>
          <p:cNvPr id="4" name="Text 1"/>
          <p:cNvSpPr/>
          <p:nvPr/>
        </p:nvSpPr>
        <p:spPr>
          <a:xfrm>
            <a:off x="457200" y="128016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5" name="Text 2"/>
          <p:cNvSpPr txBox="1"/>
          <p:nvPr/>
        </p:nvSpPr>
        <p:spPr>
          <a:xfrm>
            <a:off x="1005840" y="1234440"/>
            <a:ext cx="10698480" cy="1097280"/>
          </a:xfrm>
          <a:prstGeom prst="rect">
            <a:avLst/>
          </a:prstGeom>
          <a:noFill/>
          <a:ln/>
        </p:spPr>
        <p:txBody>
          <a:bodyPr wrap="square" lIns="0" tIns="0" rIns="0" bIns="0" rtlCol="0" anchor="t"/>
          <a:lstStyle/>
          <a:p>
            <a:pPr marL="0" indent="0">
              <a:buNone/>
            </a:pPr>
            <a:r>
              <a:rPr lang="en-US" sz="1600" b="1" dirty="0">
                <a:solidFill>
                  <a:srgbClr val="0B3C5D"/>
                </a:solidFill>
              </a:rPr>
              <a:t>BGP-4</a:t>
            </a:r>
            <a:endParaRPr lang="en-US" sz="1600" dirty="0"/>
          </a:p>
          <a:p>
            <a:pPr marL="0" indent="0">
              <a:buNone/>
            </a:pPr>
            <a:r>
              <a:rPr lang="en-US" sz="1400" dirty="0">
                <a:solidFill>
                  <a:srgbClr val="1F2933"/>
                </a:solidFill>
              </a:rPr>
              <a:t>Distinguish interior from exterior protocols and describe the fundamentals of BGP-4 (path vector, eBGP/iBGP, attributes).</a:t>
            </a:r>
            <a:endParaRPr lang="en-US" sz="1600" dirty="0"/>
          </a:p>
        </p:txBody>
      </p:sp>
      <p:sp>
        <p:nvSpPr>
          <p:cNvPr id="6" name="Text 3"/>
          <p:cNvSpPr/>
          <p:nvPr/>
        </p:nvSpPr>
        <p:spPr>
          <a:xfrm>
            <a:off x="457200" y="237744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7" name="Text 4"/>
          <p:cNvSpPr txBox="1"/>
          <p:nvPr/>
        </p:nvSpPr>
        <p:spPr>
          <a:xfrm>
            <a:off x="1005840" y="2331720"/>
            <a:ext cx="10698480" cy="1097280"/>
          </a:xfrm>
          <a:prstGeom prst="rect">
            <a:avLst/>
          </a:prstGeom>
          <a:noFill/>
          <a:ln/>
        </p:spPr>
        <p:txBody>
          <a:bodyPr wrap="square" lIns="0" tIns="0" rIns="0" bIns="0" rtlCol="0" anchor="t"/>
          <a:lstStyle/>
          <a:p>
            <a:pPr marL="0" indent="0">
              <a:buNone/>
            </a:pPr>
            <a:r>
              <a:rPr lang="en-US" sz="1600" b="1" dirty="0">
                <a:solidFill>
                  <a:srgbClr val="0B3C5D"/>
                </a:solidFill>
              </a:rPr>
              <a:t>Access control</a:t>
            </a:r>
            <a:endParaRPr lang="en-US" sz="1600" dirty="0"/>
          </a:p>
          <a:p>
            <a:pPr marL="0" indent="0">
              <a:buNone/>
            </a:pPr>
            <a:r>
              <a:rPr lang="en-US" sz="1400" dirty="0">
                <a:solidFill>
                  <a:srgbClr val="1F2933"/>
                </a:solidFill>
              </a:rPr>
              <a:t>Recall how access control lists (ACLs) on routers filter IP traffic, and how they evolved into stateful firewalls.</a:t>
            </a:r>
            <a:endParaRPr lang="en-US" sz="1600" dirty="0"/>
          </a:p>
        </p:txBody>
      </p:sp>
      <p:sp>
        <p:nvSpPr>
          <p:cNvPr id="8" name="Text 5"/>
          <p:cNvSpPr/>
          <p:nvPr/>
        </p:nvSpPr>
        <p:spPr>
          <a:xfrm>
            <a:off x="457200" y="347472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3</a:t>
            </a:r>
            <a:endParaRPr lang="en-US" sz="1300" dirty="0"/>
          </a:p>
        </p:txBody>
      </p:sp>
      <p:sp>
        <p:nvSpPr>
          <p:cNvPr id="9" name="Text 6"/>
          <p:cNvSpPr txBox="1"/>
          <p:nvPr/>
        </p:nvSpPr>
        <p:spPr>
          <a:xfrm>
            <a:off x="1005840" y="3429000"/>
            <a:ext cx="10698480" cy="1097280"/>
          </a:xfrm>
          <a:prstGeom prst="rect">
            <a:avLst/>
          </a:prstGeom>
          <a:noFill/>
          <a:ln/>
        </p:spPr>
        <p:txBody>
          <a:bodyPr wrap="square" lIns="0" tIns="0" rIns="0" bIns="0" rtlCol="0" anchor="t"/>
          <a:lstStyle/>
          <a:p>
            <a:pPr marL="0" indent="0">
              <a:buNone/>
            </a:pPr>
            <a:r>
              <a:rPr lang="en-US" sz="1600" b="1" dirty="0">
                <a:solidFill>
                  <a:srgbClr val="0B3C5D"/>
                </a:solidFill>
              </a:rPr>
              <a:t>Operational topics</a:t>
            </a:r>
            <a:endParaRPr lang="en-US" sz="1600" dirty="0"/>
          </a:p>
          <a:p>
            <a:pPr marL="0" indent="0">
              <a:buNone/>
            </a:pPr>
            <a:r>
              <a:rPr lang="en-US" sz="1400" dirty="0">
                <a:solidFill>
                  <a:srgbClr val="1F2933"/>
                </a:solidFill>
              </a:rPr>
              <a:t>Broadcast handling (DHCP relay), secondary addresses, unnumbered interfaces, static and default routes.</a:t>
            </a:r>
            <a:endParaRPr lang="en-US" sz="1600" dirty="0"/>
          </a:p>
        </p:txBody>
      </p:sp>
      <p:sp>
        <p:nvSpPr>
          <p:cNvPr id="10" name="Text 7"/>
          <p:cNvSpPr/>
          <p:nvPr/>
        </p:nvSpPr>
        <p:spPr>
          <a:xfrm>
            <a:off x="457200" y="457200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4</a:t>
            </a:r>
            <a:endParaRPr lang="en-US" sz="1300" dirty="0"/>
          </a:p>
        </p:txBody>
      </p:sp>
      <p:sp>
        <p:nvSpPr>
          <p:cNvPr id="11" name="Text 8"/>
          <p:cNvSpPr txBox="1"/>
          <p:nvPr/>
        </p:nvSpPr>
        <p:spPr>
          <a:xfrm>
            <a:off x="1005840" y="4526280"/>
            <a:ext cx="10698480" cy="1097280"/>
          </a:xfrm>
          <a:prstGeom prst="rect">
            <a:avLst/>
          </a:prstGeom>
          <a:noFill/>
          <a:ln/>
        </p:spPr>
        <p:txBody>
          <a:bodyPr wrap="square" lIns="0" tIns="0" rIns="0" bIns="0" rtlCol="0" anchor="t"/>
          <a:lstStyle/>
          <a:p>
            <a:pPr marL="0" indent="0">
              <a:buNone/>
            </a:pPr>
            <a:r>
              <a:rPr lang="en-US" sz="1600" b="1" dirty="0">
                <a:solidFill>
                  <a:srgbClr val="0B3C5D"/>
                </a:solidFill>
              </a:rPr>
              <a:t>IPv6 and complementary technologies</a:t>
            </a:r>
            <a:endParaRPr lang="en-US" sz="1600" dirty="0"/>
          </a:p>
          <a:p>
            <a:pPr marL="0" indent="0">
              <a:buNone/>
            </a:pPr>
            <a:r>
              <a:rPr lang="en-US" sz="1400" dirty="0">
                <a:solidFill>
                  <a:srgbClr val="1F2933"/>
                </a:solidFill>
              </a:rPr>
              <a:t>Understand IPv6 (header, addressing, ND/SLAAC, routing, transition), IP multicast (IGMP/MLD, PIM), RSVP, MPLS and VRRP.</a:t>
            </a:r>
            <a:endParaRPr lang="en-US" sz="16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TCP/IP: origin and governance</a:t>
            </a:r>
            <a:endParaRPr lang="en-US" sz="3000" dirty="0"/>
          </a:p>
        </p:txBody>
      </p:sp>
      <p:sp>
        <p:nvSpPr>
          <p:cNvPr id="4" name="Text 1"/>
          <p:cNvSpPr txBox="1"/>
          <p:nvPr/>
        </p:nvSpPr>
        <p:spPr>
          <a:xfrm>
            <a:off x="457200" y="1188720"/>
            <a:ext cx="6766560" cy="4937760"/>
          </a:xfrm>
          <a:prstGeom prst="rect">
            <a:avLst/>
          </a:prstGeom>
          <a:noFill/>
          <a:ln/>
        </p:spPr>
        <p:txBody>
          <a:bodyPr wrap="square" lIns="0" tIns="0" rIns="0" bIns="0" rtlCol="0" anchor="t"/>
          <a:lstStyle/>
          <a:p>
            <a:pPr marL="279400" indent="-279400">
              <a:spcAft>
                <a:spcPts val="800"/>
              </a:spcAft>
              <a:buSzPct val="100000"/>
              <a:buChar char="•"/>
            </a:pPr>
            <a:r>
              <a:rPr lang="en-US" sz="1600" dirty="0">
                <a:solidFill>
                  <a:srgbClr val="1F2933"/>
                </a:solidFill>
              </a:rPr>
              <a:t>The most widely used protocol suite in the world: the foundation of the Internet and of enterprise networks</a:t>
            </a:r>
            <a:endParaRPr lang="en-US" sz="1600" dirty="0"/>
          </a:p>
          <a:p>
            <a:pPr marL="279400" indent="-279400">
              <a:spcAft>
                <a:spcPts val="800"/>
              </a:spcAft>
              <a:buSzPct val="100000"/>
              <a:buChar char="•"/>
            </a:pPr>
            <a:r>
              <a:rPr lang="en-US" sz="1600" dirty="0">
                <a:solidFill>
                  <a:srgbClr val="1F2933"/>
                </a:solidFill>
              </a:rPr>
              <a:t>Developed in a project funded by </a:t>
            </a:r>
            <a:r>
              <a:rPr lang="en-US" sz="1600" b="1" dirty="0">
                <a:solidFill>
                  <a:srgbClr val="1F2933"/>
                </a:solidFill>
              </a:rPr>
              <a:t>ARPA/DARPA</a:t>
            </a:r>
            <a:r>
              <a:rPr lang="en-US" sz="1600" dirty="0">
                <a:solidFill>
                  <a:srgbClr val="1F2933"/>
                </a:solidFill>
              </a:rPr>
              <a:t> (US); Cerf and Kahn, 1974; IP and TCP specified in 1981 (RFC 791, RFC 793); ARPANET switches over on January 1, 1983</a:t>
            </a:r>
            <a:endParaRPr lang="en-US" sz="1600" dirty="0"/>
          </a:p>
          <a:p>
            <a:pPr marL="279400" indent="-279400">
              <a:spcAft>
                <a:spcPts val="800"/>
              </a:spcAft>
              <a:buSzPct val="100000"/>
              <a:buChar char="•"/>
            </a:pPr>
            <a:r>
              <a:rPr lang="en-US" sz="1600" dirty="0">
                <a:solidFill>
                  <a:srgbClr val="1F2933"/>
                </a:solidFill>
              </a:rPr>
              <a:t>The </a:t>
            </a:r>
            <a:r>
              <a:rPr lang="en-US" sz="1600" b="1" dirty="0">
                <a:solidFill>
                  <a:srgbClr val="1F2933"/>
                </a:solidFill>
              </a:rPr>
              <a:t>RFCs</a:t>
            </a:r>
            <a:r>
              <a:rPr lang="en-US" sz="1600" dirty="0">
                <a:solidFill>
                  <a:srgbClr val="1F2933"/>
                </a:solidFill>
              </a:rPr>
              <a:t> (Requests for Comments) define the processing of the protocols and are public; standardized by the </a:t>
            </a:r>
            <a:r>
              <a:rPr lang="en-US" sz="1600" b="1" dirty="0">
                <a:solidFill>
                  <a:srgbClr val="1F2933"/>
                </a:solidFill>
              </a:rPr>
              <a:t>IETF</a:t>
            </a:r>
            <a:r>
              <a:rPr lang="en-US" sz="1600" dirty="0">
                <a:solidFill>
                  <a:srgbClr val="1F2933"/>
                </a:solidFill>
              </a:rPr>
              <a:t>; numbers administered by </a:t>
            </a:r>
            <a:r>
              <a:rPr lang="en-US" sz="1600" b="1" dirty="0">
                <a:solidFill>
                  <a:srgbClr val="1F2933"/>
                </a:solidFill>
              </a:rPr>
              <a:t>IANA</a:t>
            </a:r>
            <a:endParaRPr lang="en-US" sz="1600" dirty="0"/>
          </a:p>
          <a:p>
            <a:pPr marL="279400" indent="-279400">
              <a:spcAft>
                <a:spcPts val="800"/>
              </a:spcAft>
              <a:buSzPct val="100000"/>
              <a:buChar char="•"/>
            </a:pPr>
            <a:r>
              <a:rPr lang="en-US" sz="1600" dirty="0">
                <a:solidFill>
                  <a:srgbClr val="1F2933"/>
                </a:solidFill>
              </a:rPr>
              <a:t>Includes not only Layers 3 and 4 but also applications (DNS, HTTP, SMTP, SSH, SNMP) and auxiliary protocols (ICMP, ARP, DHCP)</a:t>
            </a:r>
            <a:endParaRPr lang="en-US" sz="1600" dirty="0"/>
          </a:p>
          <a:p>
            <a:pPr marL="279400" indent="-279400">
              <a:spcAft>
                <a:spcPts val="800"/>
              </a:spcAft>
              <a:buSzPct val="100000"/>
              <a:buChar char="•"/>
            </a:pPr>
            <a:r>
              <a:rPr lang="en-US" sz="1600" dirty="0">
                <a:solidFill>
                  <a:srgbClr val="1F2933"/>
                </a:solidFill>
              </a:rPr>
              <a:t>TCP consolidated in 2022 in </a:t>
            </a:r>
            <a:r>
              <a:rPr lang="en-US" sz="1600" b="1" dirty="0">
                <a:solidFill>
                  <a:srgbClr val="1F2933"/>
                </a:solidFill>
              </a:rPr>
              <a:t>RFC 9293</a:t>
            </a:r>
            <a:r>
              <a:rPr lang="en-US" sz="1600" dirty="0">
                <a:solidFill>
                  <a:srgbClr val="1F2933"/>
                </a:solidFill>
              </a:rPr>
              <a:t>; IPv4 is still RFC 791; IPv6 is </a:t>
            </a:r>
            <a:r>
              <a:rPr lang="en-US" sz="1600" b="1" dirty="0">
                <a:solidFill>
                  <a:srgbClr val="1F2933"/>
                </a:solidFill>
              </a:rPr>
              <a:t>RFC 8200</a:t>
            </a:r>
            <a:r>
              <a:rPr lang="en-US" sz="1600" dirty="0">
                <a:solidFill>
                  <a:srgbClr val="1F2933"/>
                </a:solidFill>
              </a:rPr>
              <a:t> (2017)</a:t>
            </a:r>
            <a:endParaRPr lang="en-US" sz="1600" dirty="0"/>
          </a:p>
        </p:txBody>
      </p:sp>
      <p:sp>
        <p:nvSpPr>
          <p:cNvPr id="5" name="Shape 2"/>
          <p:cNvSpPr/>
          <p:nvPr/>
        </p:nvSpPr>
        <p:spPr>
          <a:xfrm>
            <a:off x="7589520" y="1280160"/>
            <a:ext cx="4114800" cy="4846320"/>
          </a:xfrm>
          <a:prstGeom prst="roundRect">
            <a:avLst>
              <a:gd name="adj" fmla="val 2667"/>
            </a:avLst>
          </a:prstGeom>
          <a:solidFill>
            <a:srgbClr val="EEF3F7"/>
          </a:solidFill>
          <a:ln w="9525">
            <a:solidFill>
              <a:srgbClr val="EEF3F7"/>
            </a:solidFill>
            <a:prstDash val="solid"/>
          </a:ln>
        </p:spPr>
        <p:txBody>
          <a:bodyPr/>
          <a:lstStyle/>
          <a:p>
            <a:endParaRPr lang="en-US"/>
          </a:p>
        </p:txBody>
      </p:sp>
      <p:sp>
        <p:nvSpPr>
          <p:cNvPr id="6" name="Text 3"/>
          <p:cNvSpPr txBox="1"/>
          <p:nvPr/>
        </p:nvSpPr>
        <p:spPr>
          <a:xfrm>
            <a:off x="7790688" y="1444752"/>
            <a:ext cx="3712464" cy="365760"/>
          </a:xfrm>
          <a:prstGeom prst="rect">
            <a:avLst/>
          </a:prstGeom>
          <a:noFill/>
          <a:ln/>
        </p:spPr>
        <p:txBody>
          <a:bodyPr wrap="square" lIns="0" tIns="0" rIns="0" bIns="0" rtlCol="0" anchor="t"/>
          <a:lstStyle/>
          <a:p>
            <a:pPr marL="0" indent="0">
              <a:buNone/>
            </a:pPr>
            <a:r>
              <a:rPr lang="en-US" sz="1500" b="1" dirty="0">
                <a:solidFill>
                  <a:srgbClr val="0B3C5D"/>
                </a:solidFill>
              </a:rPr>
              <a:t>Timeline</a:t>
            </a:r>
            <a:endParaRPr lang="en-US" sz="1500" dirty="0"/>
          </a:p>
        </p:txBody>
      </p:sp>
      <p:sp>
        <p:nvSpPr>
          <p:cNvPr id="7" name="Text 4"/>
          <p:cNvSpPr txBox="1"/>
          <p:nvPr/>
        </p:nvSpPr>
        <p:spPr>
          <a:xfrm>
            <a:off x="7790688" y="1856232"/>
            <a:ext cx="3712464" cy="4133088"/>
          </a:xfrm>
          <a:prstGeom prst="rect">
            <a:avLst/>
          </a:prstGeom>
          <a:noFill/>
          <a:ln/>
        </p:spPr>
        <p:txBody>
          <a:bodyPr wrap="square" lIns="0" tIns="0" rIns="0" bIns="0" rtlCol="0" anchor="t"/>
          <a:lstStyle/>
          <a:p>
            <a:pPr marL="279400" indent="-279400">
              <a:spcAft>
                <a:spcPts val="400"/>
              </a:spcAft>
              <a:buSzPct val="100000"/>
              <a:buChar char="•"/>
            </a:pPr>
            <a:r>
              <a:rPr lang="en-US" sz="1200" b="1" dirty="0">
                <a:solidFill>
                  <a:srgbClr val="1F2933"/>
                </a:solidFill>
              </a:rPr>
              <a:t>1969:</a:t>
            </a:r>
            <a:r>
              <a:rPr lang="en-US" sz="1200" dirty="0">
                <a:solidFill>
                  <a:srgbClr val="1F2933"/>
                </a:solidFill>
              </a:rPr>
              <a:t> first ARPANET nodes</a:t>
            </a:r>
            <a:endParaRPr lang="en-US" sz="1200" dirty="0"/>
          </a:p>
          <a:p>
            <a:pPr marL="279400" indent="-279400">
              <a:spcAft>
                <a:spcPts val="400"/>
              </a:spcAft>
              <a:buSzPct val="100000"/>
              <a:buChar char="•"/>
            </a:pPr>
            <a:r>
              <a:rPr lang="en-US" sz="1200" b="1" dirty="0">
                <a:solidFill>
                  <a:srgbClr val="1F2933"/>
                </a:solidFill>
              </a:rPr>
              <a:t>1974:</a:t>
            </a:r>
            <a:r>
              <a:rPr lang="en-US" sz="1200" dirty="0">
                <a:solidFill>
                  <a:srgbClr val="1F2933"/>
                </a:solidFill>
              </a:rPr>
              <a:t> Cerf and Kahn, 'A Protocol for Packet Network Intercommunication'</a:t>
            </a:r>
            <a:endParaRPr lang="en-US" sz="1200" dirty="0"/>
          </a:p>
          <a:p>
            <a:pPr marL="279400" indent="-279400">
              <a:spcAft>
                <a:spcPts val="400"/>
              </a:spcAft>
              <a:buSzPct val="100000"/>
              <a:buChar char="•"/>
            </a:pPr>
            <a:r>
              <a:rPr lang="en-US" sz="1200" b="1" dirty="0">
                <a:solidFill>
                  <a:srgbClr val="1F2933"/>
                </a:solidFill>
              </a:rPr>
              <a:t>1981:</a:t>
            </a:r>
            <a:r>
              <a:rPr lang="en-US" sz="1200" dirty="0">
                <a:solidFill>
                  <a:srgbClr val="1F2933"/>
                </a:solidFill>
              </a:rPr>
              <a:t> RFC 791 (IP) and RFC 793 (TCP)</a:t>
            </a:r>
            <a:endParaRPr lang="en-US" sz="1200" dirty="0"/>
          </a:p>
          <a:p>
            <a:pPr marL="279400" indent="-279400">
              <a:spcAft>
                <a:spcPts val="400"/>
              </a:spcAft>
              <a:buSzPct val="100000"/>
              <a:buChar char="•"/>
            </a:pPr>
            <a:r>
              <a:rPr lang="en-US" sz="1200" b="1" dirty="0">
                <a:solidFill>
                  <a:srgbClr val="1F2933"/>
                </a:solidFill>
              </a:rPr>
              <a:t>1983:</a:t>
            </a:r>
            <a:r>
              <a:rPr lang="en-US" sz="1200" dirty="0">
                <a:solidFill>
                  <a:srgbClr val="1F2933"/>
                </a:solidFill>
              </a:rPr>
              <a:t> ARPANET 'flag day'; DNS (RFC 882/883)</a:t>
            </a:r>
            <a:endParaRPr lang="en-US" sz="1200" dirty="0"/>
          </a:p>
          <a:p>
            <a:pPr marL="279400" indent="-279400">
              <a:spcAft>
                <a:spcPts val="400"/>
              </a:spcAft>
              <a:buSzPct val="100000"/>
              <a:buChar char="•"/>
            </a:pPr>
            <a:r>
              <a:rPr lang="en-US" sz="1200" b="1" dirty="0">
                <a:solidFill>
                  <a:srgbClr val="1F2933"/>
                </a:solidFill>
              </a:rPr>
              <a:t>1985:</a:t>
            </a:r>
            <a:r>
              <a:rPr lang="en-US" sz="1200" dirty="0">
                <a:solidFill>
                  <a:srgbClr val="1F2933"/>
                </a:solidFill>
              </a:rPr>
              <a:t> subnetting (RFC 950); 1986: IETF</a:t>
            </a:r>
            <a:endParaRPr lang="en-US" sz="1200" dirty="0"/>
          </a:p>
          <a:p>
            <a:pPr marL="279400" indent="-279400">
              <a:spcAft>
                <a:spcPts val="400"/>
              </a:spcAft>
              <a:buSzPct val="100000"/>
              <a:buChar char="•"/>
            </a:pPr>
            <a:r>
              <a:rPr lang="en-US" sz="1200" b="1" dirty="0">
                <a:solidFill>
                  <a:srgbClr val="1F2933"/>
                </a:solidFill>
              </a:rPr>
              <a:t>1993:</a:t>
            </a:r>
            <a:r>
              <a:rPr lang="en-US" sz="1200" dirty="0">
                <a:solidFill>
                  <a:srgbClr val="1F2933"/>
                </a:solidFill>
              </a:rPr>
              <a:t> CIDR (RFC 1519); 1998: IPv6 (RFC 2460)</a:t>
            </a:r>
            <a:endParaRPr lang="en-US" sz="1200" dirty="0"/>
          </a:p>
          <a:p>
            <a:pPr marL="279400" indent="-279400">
              <a:spcAft>
                <a:spcPts val="400"/>
              </a:spcAft>
              <a:buSzPct val="100000"/>
              <a:buChar char="•"/>
            </a:pPr>
            <a:r>
              <a:rPr lang="en-US" sz="1200" b="1" dirty="0">
                <a:solidFill>
                  <a:srgbClr val="1F2933"/>
                </a:solidFill>
              </a:rPr>
              <a:t>2011:</a:t>
            </a:r>
            <a:r>
              <a:rPr lang="en-US" sz="1200" dirty="0">
                <a:solidFill>
                  <a:srgbClr val="1F2933"/>
                </a:solidFill>
              </a:rPr>
              <a:t> IANA runs out of free IPv4</a:t>
            </a:r>
            <a:endParaRPr lang="en-US" sz="1200" dirty="0"/>
          </a:p>
          <a:p>
            <a:pPr marL="279400" indent="-279400">
              <a:spcAft>
                <a:spcPts val="400"/>
              </a:spcAft>
              <a:buSzPct val="100000"/>
              <a:buChar char="•"/>
            </a:pPr>
            <a:r>
              <a:rPr lang="en-US" sz="1200" b="1" dirty="0">
                <a:solidFill>
                  <a:srgbClr val="1F2933"/>
                </a:solidFill>
              </a:rPr>
              <a:t>2017:</a:t>
            </a:r>
            <a:r>
              <a:rPr lang="en-US" sz="1200" dirty="0">
                <a:solidFill>
                  <a:srgbClr val="1F2933"/>
                </a:solidFill>
              </a:rPr>
              <a:t> IPv6 Internet Standard (RFC 8200)</a:t>
            </a:r>
            <a:endParaRPr lang="en-US" sz="1200" dirty="0"/>
          </a:p>
          <a:p>
            <a:pPr marL="279400" indent="-279400">
              <a:spcAft>
                <a:spcPts val="400"/>
              </a:spcAft>
              <a:buSzPct val="100000"/>
              <a:buChar char="•"/>
            </a:pPr>
            <a:r>
              <a:rPr lang="en-US" sz="1200" b="1" dirty="0">
                <a:solidFill>
                  <a:srgbClr val="1F2933"/>
                </a:solidFill>
              </a:rPr>
              <a:t>2026:</a:t>
            </a:r>
            <a:r>
              <a:rPr lang="en-US" sz="1200" dirty="0">
                <a:solidFill>
                  <a:srgbClr val="1F2933"/>
                </a:solidFill>
              </a:rPr>
              <a:t> &gt; 50% of Google access over IPv6</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The TCP/IP protocol stack and the OSI model</a:t>
            </a:r>
            <a:endParaRPr lang="en-US" sz="3000" dirty="0"/>
          </a:p>
        </p:txBody>
      </p:sp>
      <p:sp>
        <p:nvSpPr>
          <p:cNvPr id="4" name="Text 1"/>
          <p:cNvSpPr/>
          <p:nvPr/>
        </p:nvSpPr>
        <p:spPr>
          <a:xfrm>
            <a:off x="822960" y="1737360"/>
            <a:ext cx="2377440" cy="54864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7 Application</a:t>
            </a:r>
            <a:endParaRPr lang="en-US" sz="1100" dirty="0"/>
          </a:p>
        </p:txBody>
      </p:sp>
      <p:sp>
        <p:nvSpPr>
          <p:cNvPr id="5" name="Text 2"/>
          <p:cNvSpPr/>
          <p:nvPr/>
        </p:nvSpPr>
        <p:spPr>
          <a:xfrm>
            <a:off x="822960" y="2286000"/>
            <a:ext cx="2377440" cy="54864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6 Presentation</a:t>
            </a:r>
            <a:endParaRPr lang="en-US" sz="1100" dirty="0"/>
          </a:p>
        </p:txBody>
      </p:sp>
      <p:sp>
        <p:nvSpPr>
          <p:cNvPr id="6" name="Text 3"/>
          <p:cNvSpPr/>
          <p:nvPr/>
        </p:nvSpPr>
        <p:spPr>
          <a:xfrm>
            <a:off x="822960" y="2834640"/>
            <a:ext cx="2377440" cy="54864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5 Session</a:t>
            </a:r>
            <a:endParaRPr lang="en-US" sz="1100" dirty="0"/>
          </a:p>
        </p:txBody>
      </p:sp>
      <p:sp>
        <p:nvSpPr>
          <p:cNvPr id="7" name="Text 4"/>
          <p:cNvSpPr/>
          <p:nvPr/>
        </p:nvSpPr>
        <p:spPr>
          <a:xfrm>
            <a:off x="822960" y="3383280"/>
            <a:ext cx="2377440" cy="54864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4 Transport</a:t>
            </a:r>
            <a:endParaRPr lang="en-US" sz="1100" dirty="0"/>
          </a:p>
        </p:txBody>
      </p:sp>
      <p:sp>
        <p:nvSpPr>
          <p:cNvPr id="8" name="Text 5"/>
          <p:cNvSpPr/>
          <p:nvPr/>
        </p:nvSpPr>
        <p:spPr>
          <a:xfrm>
            <a:off x="822960" y="3931920"/>
            <a:ext cx="2377440" cy="54864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3 Network</a:t>
            </a:r>
            <a:endParaRPr lang="en-US" sz="1100" dirty="0"/>
          </a:p>
        </p:txBody>
      </p:sp>
      <p:sp>
        <p:nvSpPr>
          <p:cNvPr id="9" name="Text 6"/>
          <p:cNvSpPr/>
          <p:nvPr/>
        </p:nvSpPr>
        <p:spPr>
          <a:xfrm>
            <a:off x="822960" y="4480560"/>
            <a:ext cx="2377440" cy="54864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2 Data link</a:t>
            </a:r>
            <a:endParaRPr lang="en-US" sz="1100" dirty="0"/>
          </a:p>
        </p:txBody>
      </p:sp>
      <p:sp>
        <p:nvSpPr>
          <p:cNvPr id="10" name="Text 7"/>
          <p:cNvSpPr/>
          <p:nvPr/>
        </p:nvSpPr>
        <p:spPr>
          <a:xfrm>
            <a:off x="822960" y="5029200"/>
            <a:ext cx="2377440" cy="54864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1 Physical</a:t>
            </a:r>
            <a:endParaRPr lang="en-US" sz="1100" dirty="0"/>
          </a:p>
        </p:txBody>
      </p:sp>
      <p:sp>
        <p:nvSpPr>
          <p:cNvPr id="11" name="Text 8"/>
          <p:cNvSpPr txBox="1"/>
          <p:nvPr/>
        </p:nvSpPr>
        <p:spPr>
          <a:xfrm>
            <a:off x="822960" y="1444752"/>
            <a:ext cx="2377440" cy="256032"/>
          </a:xfrm>
          <a:prstGeom prst="rect">
            <a:avLst/>
          </a:prstGeom>
          <a:noFill/>
          <a:ln/>
        </p:spPr>
        <p:txBody>
          <a:bodyPr wrap="square" lIns="0" tIns="0" rIns="0" bIns="0" rtlCol="0" anchor="ctr"/>
          <a:lstStyle/>
          <a:p>
            <a:pPr marL="0" indent="0" algn="ctr">
              <a:buNone/>
            </a:pPr>
            <a:r>
              <a:rPr lang="en-US" sz="1100" b="1" dirty="0">
                <a:solidFill>
                  <a:srgbClr val="0B3C5D"/>
                </a:solidFill>
              </a:rPr>
              <a:t>OSI model</a:t>
            </a:r>
            <a:endParaRPr lang="en-US" sz="1100" dirty="0"/>
          </a:p>
        </p:txBody>
      </p:sp>
      <p:sp>
        <p:nvSpPr>
          <p:cNvPr id="12" name="Text 9"/>
          <p:cNvSpPr txBox="1"/>
          <p:nvPr/>
        </p:nvSpPr>
        <p:spPr>
          <a:xfrm>
            <a:off x="4206240" y="1444752"/>
            <a:ext cx="2560320" cy="256032"/>
          </a:xfrm>
          <a:prstGeom prst="rect">
            <a:avLst/>
          </a:prstGeom>
          <a:noFill/>
          <a:ln/>
        </p:spPr>
        <p:txBody>
          <a:bodyPr wrap="square" lIns="0" tIns="0" rIns="0" bIns="0" rtlCol="0" anchor="ctr"/>
          <a:lstStyle/>
          <a:p>
            <a:pPr marL="0" indent="0" algn="ctr">
              <a:buNone/>
            </a:pPr>
            <a:r>
              <a:rPr lang="en-US" sz="1100" b="1" dirty="0">
                <a:solidFill>
                  <a:srgbClr val="0B3C5D"/>
                </a:solidFill>
              </a:rPr>
              <a:t>TCP/IP stack (RFC 1122)</a:t>
            </a:r>
            <a:endParaRPr lang="en-US" sz="1100" dirty="0"/>
          </a:p>
        </p:txBody>
      </p:sp>
      <p:sp>
        <p:nvSpPr>
          <p:cNvPr id="13" name="Text 10"/>
          <p:cNvSpPr txBox="1"/>
          <p:nvPr/>
        </p:nvSpPr>
        <p:spPr>
          <a:xfrm>
            <a:off x="4206240" y="1737360"/>
            <a:ext cx="2560320" cy="1645920"/>
          </a:xfrm>
          <a:prstGeom prst="rect">
            <a:avLst/>
          </a:prstGeom>
          <a:solidFill>
            <a:srgbClr val="8ECAE6"/>
          </a:solidFill>
          <a:ln w="9525">
            <a:solidFill>
              <a:srgbClr val="FFFFFF"/>
            </a:solidFill>
          </a:ln>
        </p:spPr>
        <p:txBody>
          <a:bodyPr wrap="square" lIns="0" tIns="0" rIns="0" bIns="0" rtlCol="0" anchor="ctr"/>
          <a:lstStyle/>
          <a:p>
            <a:pPr marL="0" indent="0" algn="ctr">
              <a:buNone/>
            </a:pPr>
            <a:r>
              <a:rPr lang="en-US" sz="1100" dirty="0">
                <a:solidFill>
                  <a:srgbClr val="1F2933"/>
                </a:solidFill>
              </a:rPr>
              <a:t>Application</a:t>
            </a:r>
            <a:endParaRPr lang="en-US" sz="1100" dirty="0"/>
          </a:p>
        </p:txBody>
      </p:sp>
      <p:sp>
        <p:nvSpPr>
          <p:cNvPr id="14" name="Text 11"/>
          <p:cNvSpPr txBox="1"/>
          <p:nvPr/>
        </p:nvSpPr>
        <p:spPr>
          <a:xfrm>
            <a:off x="4206240" y="3383280"/>
            <a:ext cx="2560320" cy="548640"/>
          </a:xfrm>
          <a:prstGeom prst="rect">
            <a:avLst/>
          </a:prstGeom>
          <a:solidFill>
            <a:srgbClr val="8ECAE6"/>
          </a:solidFill>
          <a:ln w="9525">
            <a:solidFill>
              <a:srgbClr val="FFFFFF"/>
            </a:solidFill>
          </a:ln>
        </p:spPr>
        <p:txBody>
          <a:bodyPr wrap="square" lIns="0" tIns="0" rIns="0" bIns="0" rtlCol="0" anchor="ctr"/>
          <a:lstStyle/>
          <a:p>
            <a:pPr marL="0" indent="0" algn="ctr">
              <a:buNone/>
            </a:pPr>
            <a:r>
              <a:rPr lang="en-US" sz="1100" dirty="0">
                <a:solidFill>
                  <a:srgbClr val="1F2933"/>
                </a:solidFill>
              </a:rPr>
              <a:t>Transport</a:t>
            </a:r>
            <a:endParaRPr lang="en-US" sz="1100" dirty="0"/>
          </a:p>
        </p:txBody>
      </p:sp>
      <p:sp>
        <p:nvSpPr>
          <p:cNvPr id="15" name="Text 12"/>
          <p:cNvSpPr txBox="1"/>
          <p:nvPr/>
        </p:nvSpPr>
        <p:spPr>
          <a:xfrm>
            <a:off x="4206240" y="3931920"/>
            <a:ext cx="2560320" cy="548640"/>
          </a:xfrm>
          <a:prstGeom prst="rect">
            <a:avLst/>
          </a:prstGeom>
          <a:solidFill>
            <a:srgbClr val="F0A332"/>
          </a:solidFill>
          <a:ln w="9525">
            <a:solidFill>
              <a:srgbClr val="FFFFFF"/>
            </a:solidFill>
          </a:ln>
        </p:spPr>
        <p:txBody>
          <a:bodyPr wrap="square" lIns="0" tIns="0" rIns="0" bIns="0" rtlCol="0" anchor="ctr"/>
          <a:lstStyle/>
          <a:p>
            <a:pPr marL="0" indent="0" algn="ctr">
              <a:buNone/>
            </a:pPr>
            <a:r>
              <a:rPr lang="en-US" sz="1100" b="1" dirty="0">
                <a:solidFill>
                  <a:srgbClr val="1F2933"/>
                </a:solidFill>
              </a:rPr>
              <a:t>Internet</a:t>
            </a:r>
            <a:endParaRPr lang="en-US" sz="1100" dirty="0"/>
          </a:p>
        </p:txBody>
      </p:sp>
      <p:sp>
        <p:nvSpPr>
          <p:cNvPr id="16" name="Text 13"/>
          <p:cNvSpPr txBox="1"/>
          <p:nvPr/>
        </p:nvSpPr>
        <p:spPr>
          <a:xfrm>
            <a:off x="4206240" y="4480560"/>
            <a:ext cx="2560320" cy="1097280"/>
          </a:xfrm>
          <a:prstGeom prst="rect">
            <a:avLst/>
          </a:prstGeom>
          <a:solidFill>
            <a:srgbClr val="8ECAE6"/>
          </a:solidFill>
          <a:ln w="9525">
            <a:solidFill>
              <a:srgbClr val="FFFFFF"/>
            </a:solidFill>
          </a:ln>
        </p:spPr>
        <p:txBody>
          <a:bodyPr wrap="square" lIns="0" tIns="0" rIns="0" bIns="0" rtlCol="0" anchor="ctr"/>
          <a:lstStyle/>
          <a:p>
            <a:pPr marL="0" indent="0" algn="ctr">
              <a:buNone/>
            </a:pPr>
            <a:r>
              <a:rPr lang="en-US" sz="1100" dirty="0">
                <a:solidFill>
                  <a:srgbClr val="1F2933"/>
                </a:solidFill>
              </a:rPr>
              <a:t>Network interface</a:t>
            </a:r>
            <a:endParaRPr lang="en-US" sz="1100" dirty="0"/>
          </a:p>
          <a:p>
            <a:pPr marL="0" indent="0" algn="ctr">
              <a:buNone/>
            </a:pPr>
            <a:r>
              <a:rPr lang="en-US" sz="1100" dirty="0">
                <a:solidFill>
                  <a:srgbClr val="1F2933"/>
                </a:solidFill>
              </a:rPr>
              <a:t>(link + physical)</a:t>
            </a:r>
            <a:endParaRPr lang="en-US" sz="1100" dirty="0"/>
          </a:p>
        </p:txBody>
      </p:sp>
      <p:sp>
        <p:nvSpPr>
          <p:cNvPr id="17" name="Shape 14"/>
          <p:cNvSpPr/>
          <p:nvPr/>
        </p:nvSpPr>
        <p:spPr>
          <a:xfrm>
            <a:off x="3200400" y="2560320"/>
            <a:ext cx="1005840" cy="0"/>
          </a:xfrm>
          <a:prstGeom prst="line">
            <a:avLst/>
          </a:prstGeom>
          <a:noFill/>
          <a:ln w="15875">
            <a:solidFill>
              <a:srgbClr val="6B7B8C"/>
            </a:solidFill>
            <a:prstDash val="solid"/>
            <a:tailEnd type="triangle"/>
          </a:ln>
        </p:spPr>
        <p:txBody>
          <a:bodyPr/>
          <a:lstStyle/>
          <a:p>
            <a:endParaRPr lang="en-US"/>
          </a:p>
        </p:txBody>
      </p:sp>
      <p:sp>
        <p:nvSpPr>
          <p:cNvPr id="18" name="Shape 15"/>
          <p:cNvSpPr/>
          <p:nvPr/>
        </p:nvSpPr>
        <p:spPr>
          <a:xfrm>
            <a:off x="3200400" y="3657600"/>
            <a:ext cx="1005840" cy="0"/>
          </a:xfrm>
          <a:prstGeom prst="line">
            <a:avLst/>
          </a:prstGeom>
          <a:noFill/>
          <a:ln w="15875">
            <a:solidFill>
              <a:srgbClr val="6B7B8C"/>
            </a:solidFill>
            <a:prstDash val="solid"/>
            <a:tailEnd type="triangle"/>
          </a:ln>
        </p:spPr>
        <p:txBody>
          <a:bodyPr/>
          <a:lstStyle/>
          <a:p>
            <a:endParaRPr lang="en-US"/>
          </a:p>
        </p:txBody>
      </p:sp>
      <p:sp>
        <p:nvSpPr>
          <p:cNvPr id="19" name="Shape 16"/>
          <p:cNvSpPr/>
          <p:nvPr/>
        </p:nvSpPr>
        <p:spPr>
          <a:xfrm>
            <a:off x="3200400" y="4206240"/>
            <a:ext cx="1005840" cy="0"/>
          </a:xfrm>
          <a:prstGeom prst="line">
            <a:avLst/>
          </a:prstGeom>
          <a:noFill/>
          <a:ln w="15875">
            <a:solidFill>
              <a:srgbClr val="6B7B8C"/>
            </a:solidFill>
            <a:prstDash val="solid"/>
            <a:tailEnd type="triangle"/>
          </a:ln>
        </p:spPr>
        <p:txBody>
          <a:bodyPr/>
          <a:lstStyle/>
          <a:p>
            <a:endParaRPr lang="en-US"/>
          </a:p>
        </p:txBody>
      </p:sp>
      <p:sp>
        <p:nvSpPr>
          <p:cNvPr id="20" name="Shape 17"/>
          <p:cNvSpPr/>
          <p:nvPr/>
        </p:nvSpPr>
        <p:spPr>
          <a:xfrm>
            <a:off x="3200400" y="5029200"/>
            <a:ext cx="1005840" cy="0"/>
          </a:xfrm>
          <a:prstGeom prst="line">
            <a:avLst/>
          </a:prstGeom>
          <a:noFill/>
          <a:ln w="15875">
            <a:solidFill>
              <a:srgbClr val="6B7B8C"/>
            </a:solidFill>
            <a:prstDash val="solid"/>
            <a:tailEnd type="triangle"/>
          </a:ln>
        </p:spPr>
        <p:txBody>
          <a:bodyPr/>
          <a:lstStyle/>
          <a:p>
            <a:endParaRPr lang="en-US"/>
          </a:p>
        </p:txBody>
      </p:sp>
      <p:sp>
        <p:nvSpPr>
          <p:cNvPr id="21" name="Shape 18"/>
          <p:cNvSpPr/>
          <p:nvPr/>
        </p:nvSpPr>
        <p:spPr>
          <a:xfrm>
            <a:off x="7315200" y="1280160"/>
            <a:ext cx="4389120" cy="4937760"/>
          </a:xfrm>
          <a:prstGeom prst="roundRect">
            <a:avLst>
              <a:gd name="adj" fmla="val 2500"/>
            </a:avLst>
          </a:prstGeom>
          <a:solidFill>
            <a:srgbClr val="EEF3F7"/>
          </a:solidFill>
          <a:ln w="9525">
            <a:solidFill>
              <a:srgbClr val="EEF3F7"/>
            </a:solidFill>
            <a:prstDash val="solid"/>
          </a:ln>
        </p:spPr>
        <p:txBody>
          <a:bodyPr/>
          <a:lstStyle/>
          <a:p>
            <a:endParaRPr lang="en-US"/>
          </a:p>
        </p:txBody>
      </p:sp>
      <p:sp>
        <p:nvSpPr>
          <p:cNvPr id="22" name="Text 19"/>
          <p:cNvSpPr txBox="1"/>
          <p:nvPr/>
        </p:nvSpPr>
        <p:spPr>
          <a:xfrm>
            <a:off x="7516368" y="1444752"/>
            <a:ext cx="3986784" cy="365760"/>
          </a:xfrm>
          <a:prstGeom prst="rect">
            <a:avLst/>
          </a:prstGeom>
          <a:noFill/>
          <a:ln/>
        </p:spPr>
        <p:txBody>
          <a:bodyPr wrap="square" lIns="0" tIns="0" rIns="0" bIns="0" rtlCol="0" anchor="t"/>
          <a:lstStyle/>
          <a:p>
            <a:pPr marL="0" indent="0">
              <a:buNone/>
            </a:pPr>
            <a:r>
              <a:rPr lang="en-US" sz="1500" b="1" dirty="0">
                <a:solidFill>
                  <a:srgbClr val="0B3C5D"/>
                </a:solidFill>
              </a:rPr>
              <a:t>Examples at each layer</a:t>
            </a:r>
            <a:endParaRPr lang="en-US" sz="1500" dirty="0"/>
          </a:p>
        </p:txBody>
      </p:sp>
      <p:sp>
        <p:nvSpPr>
          <p:cNvPr id="23" name="Text 20"/>
          <p:cNvSpPr txBox="1"/>
          <p:nvPr/>
        </p:nvSpPr>
        <p:spPr>
          <a:xfrm>
            <a:off x="7516368" y="1856232"/>
            <a:ext cx="3986784" cy="4224528"/>
          </a:xfrm>
          <a:prstGeom prst="rect">
            <a:avLst/>
          </a:prstGeom>
          <a:noFill/>
          <a:ln/>
        </p:spPr>
        <p:txBody>
          <a:bodyPr wrap="square" lIns="0" tIns="0" rIns="0" bIns="0" rtlCol="0" anchor="t"/>
          <a:lstStyle/>
          <a:p>
            <a:pPr marL="279400" indent="-279400">
              <a:spcAft>
                <a:spcPts val="400"/>
              </a:spcAft>
              <a:buSzPct val="100000"/>
              <a:buChar char="•"/>
            </a:pPr>
            <a:r>
              <a:rPr lang="en-US" sz="1200" b="1" dirty="0">
                <a:solidFill>
                  <a:srgbClr val="1F2933"/>
                </a:solidFill>
              </a:rPr>
              <a:t>Application:</a:t>
            </a:r>
            <a:r>
              <a:rPr lang="en-US" sz="1200" dirty="0">
                <a:solidFill>
                  <a:srgbClr val="1F2933"/>
                </a:solidFill>
              </a:rPr>
              <a:t> HTTP/HTTPS, DNS, SMTP, IMAP, SSH, SNMP, NTP, DHCP, TLS (security between application and transport)</a:t>
            </a:r>
            <a:endParaRPr lang="en-US" sz="1200" dirty="0"/>
          </a:p>
          <a:p>
            <a:pPr marL="279400" indent="-279400">
              <a:spcAft>
                <a:spcPts val="400"/>
              </a:spcAft>
              <a:buSzPct val="100000"/>
              <a:buChar char="•"/>
            </a:pPr>
            <a:r>
              <a:rPr lang="en-US" sz="1200" b="1" dirty="0">
                <a:solidFill>
                  <a:srgbClr val="1F2933"/>
                </a:solidFill>
              </a:rPr>
              <a:t>Transport:</a:t>
            </a:r>
            <a:r>
              <a:rPr lang="en-US" sz="1200" dirty="0">
                <a:solidFill>
                  <a:srgbClr val="1F2933"/>
                </a:solidFill>
              </a:rPr>
              <a:t> TCP, UDP, QUIC (over UDP), SCTP</a:t>
            </a:r>
            <a:endParaRPr lang="en-US" sz="1200" dirty="0"/>
          </a:p>
          <a:p>
            <a:pPr marL="279400" indent="-279400">
              <a:spcAft>
                <a:spcPts val="400"/>
              </a:spcAft>
              <a:buSzPct val="100000"/>
              <a:buChar char="•"/>
            </a:pPr>
            <a:r>
              <a:rPr lang="en-US" sz="1200" b="1" dirty="0">
                <a:solidFill>
                  <a:srgbClr val="1F2933"/>
                </a:solidFill>
              </a:rPr>
              <a:t>Internet:</a:t>
            </a:r>
            <a:r>
              <a:rPr lang="en-US" sz="1200" dirty="0">
                <a:solidFill>
                  <a:srgbClr val="1F2933"/>
                </a:solidFill>
              </a:rPr>
              <a:t> IPv4, IPv6, ICMP/ICMPv6, IGMP/MLD, IPsec; routing protocols (OSPF, BGP) run over IP or TCP</a:t>
            </a:r>
            <a:endParaRPr lang="en-US" sz="1200" dirty="0"/>
          </a:p>
          <a:p>
            <a:pPr marL="279400" indent="-279400">
              <a:spcAft>
                <a:spcPts val="400"/>
              </a:spcAft>
              <a:buSzPct val="100000"/>
              <a:buChar char="•"/>
            </a:pPr>
            <a:r>
              <a:rPr lang="en-US" sz="1200" b="1" dirty="0">
                <a:solidFill>
                  <a:srgbClr val="1F2933"/>
                </a:solidFill>
              </a:rPr>
              <a:t>Network interface:</a:t>
            </a:r>
            <a:r>
              <a:rPr lang="en-US" sz="1200" dirty="0">
                <a:solidFill>
                  <a:srgbClr val="1F2933"/>
                </a:solidFill>
              </a:rPr>
              <a:t> Ethernet, Wi-Fi, PPP/PPPoE, MPLS (Layer '2.5'), VXLAN (encapsulation over UDP)</a:t>
            </a:r>
            <a:endParaRPr lang="en-US" sz="1200" dirty="0"/>
          </a:p>
          <a:p>
            <a:pPr marL="279400" indent="-279400">
              <a:spcAft>
                <a:spcPts val="400"/>
              </a:spcAft>
              <a:buSzPct val="100000"/>
              <a:buChar char="•"/>
            </a:pPr>
            <a:r>
              <a:rPr lang="en-US" sz="1200" b="1" dirty="0">
                <a:solidFill>
                  <a:srgbClr val="1F2933"/>
                </a:solidFill>
              </a:rPr>
              <a:t>Legacy:</a:t>
            </a:r>
            <a:r>
              <a:rPr lang="en-US" sz="1200" dirty="0">
                <a:solidFill>
                  <a:srgbClr val="1F2933"/>
                </a:solidFill>
              </a:rPr>
              <a:t> Token Ring, FDDI, Frame Relay, ATM</a:t>
            </a:r>
            <a:endParaRPr lang="en-US" sz="1200" dirty="0"/>
          </a:p>
        </p:txBody>
      </p:sp>
      <p:sp>
        <p:nvSpPr>
          <p:cNvPr id="24" name="Text 21"/>
          <p:cNvSpPr txBox="1"/>
          <p:nvPr/>
        </p:nvSpPr>
        <p:spPr>
          <a:xfrm>
            <a:off x="822960" y="5760720"/>
            <a:ext cx="5943600" cy="457200"/>
          </a:xfrm>
          <a:prstGeom prst="rect">
            <a:avLst/>
          </a:prstGeom>
          <a:solidFill>
            <a:srgbClr val="FFF4E0"/>
          </a:solidFill>
          <a:ln/>
        </p:spPr>
        <p:txBody>
          <a:bodyPr wrap="square" lIns="0" tIns="0" rIns="0" bIns="0" rtlCol="0" anchor="ctr"/>
          <a:lstStyle/>
          <a:p>
            <a:pPr marL="0" indent="0" algn="l">
              <a:buNone/>
            </a:pPr>
            <a:r>
              <a:rPr lang="en-US" sz="1200" dirty="0">
                <a:solidFill>
                  <a:srgbClr val="1F2933"/>
                </a:solidFill>
              </a:rPr>
              <a:t>The Internet layer (IP) is the 'narrow waist of the hourglass': everything above runs over IP, and IP runs over any link.</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Application layer</a:t>
            </a:r>
            <a:endParaRPr lang="en-US" sz="3000" dirty="0"/>
          </a:p>
        </p:txBody>
      </p:sp>
      <p:sp>
        <p:nvSpPr>
          <p:cNvPr id="4" name="Text 1"/>
          <p:cNvSpPr/>
          <p:nvPr/>
        </p:nvSpPr>
        <p:spPr>
          <a:xfrm>
            <a:off x="731520" y="1554480"/>
            <a:ext cx="2194560" cy="64008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Application</a:t>
            </a:r>
            <a:endParaRPr lang="en-US" sz="1100" dirty="0"/>
          </a:p>
        </p:txBody>
      </p:sp>
      <p:sp>
        <p:nvSpPr>
          <p:cNvPr id="5" name="Text 2"/>
          <p:cNvSpPr/>
          <p:nvPr/>
        </p:nvSpPr>
        <p:spPr>
          <a:xfrm>
            <a:off x="731520" y="2194560"/>
            <a:ext cx="2194560" cy="64008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Transport</a:t>
            </a:r>
            <a:endParaRPr lang="en-US" sz="1100" dirty="0"/>
          </a:p>
        </p:txBody>
      </p:sp>
      <p:sp>
        <p:nvSpPr>
          <p:cNvPr id="6" name="Text 3"/>
          <p:cNvSpPr/>
          <p:nvPr/>
        </p:nvSpPr>
        <p:spPr>
          <a:xfrm>
            <a:off x="731520" y="2834640"/>
            <a:ext cx="2194560" cy="64008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Internet</a:t>
            </a:r>
            <a:endParaRPr lang="en-US" sz="1100" dirty="0"/>
          </a:p>
        </p:txBody>
      </p:sp>
      <p:sp>
        <p:nvSpPr>
          <p:cNvPr id="7" name="Text 4"/>
          <p:cNvSpPr/>
          <p:nvPr/>
        </p:nvSpPr>
        <p:spPr>
          <a:xfrm>
            <a:off x="731520" y="3474720"/>
            <a:ext cx="2194560" cy="64008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Network interface</a:t>
            </a:r>
            <a:endParaRPr lang="en-US" sz="1100" dirty="0"/>
          </a:p>
        </p:txBody>
      </p:sp>
      <p:graphicFrame>
        <p:nvGraphicFramePr>
          <p:cNvPr id="48" name="Table 0"/>
          <p:cNvGraphicFramePr>
            <a:graphicFrameLocks noGrp="1"/>
          </p:cNvGraphicFramePr>
          <p:nvPr>
            <p:extLst>
              <p:ext uri="{D42A27DB-BD31-4B8C-83A1-F6EECF244321}">
                <p14:modId xmlns:p14="http://schemas.microsoft.com/office/powerpoint/2010/main" val="1579011935"/>
              </p:ext>
            </p:extLst>
          </p:nvPr>
        </p:nvGraphicFramePr>
        <p:xfrm>
          <a:off x="3474720" y="1280160"/>
          <a:ext cx="8229600" cy="914400"/>
        </p:xfrm>
        <a:graphic>
          <a:graphicData uri="http://schemas.openxmlformats.org/drawingml/2006/table">
            <a:tbl>
              <a:tblPr/>
              <a:tblGrid>
                <a:gridCol w="1645920">
                  <a:extLst>
                    <a:ext uri="{9D8B030D-6E8A-4147-A177-3AD203B41FA5}">
                      <a16:colId xmlns:a16="http://schemas.microsoft.com/office/drawing/2014/main" val="20000"/>
                    </a:ext>
                  </a:extLst>
                </a:gridCol>
                <a:gridCol w="4206240">
                  <a:extLst>
                    <a:ext uri="{9D8B030D-6E8A-4147-A177-3AD203B41FA5}">
                      <a16:colId xmlns:a16="http://schemas.microsoft.com/office/drawing/2014/main" val="20001"/>
                    </a:ext>
                  </a:extLst>
                </a:gridCol>
                <a:gridCol w="2377440">
                  <a:extLst>
                    <a:ext uri="{9D8B030D-6E8A-4147-A177-3AD203B41FA5}">
                      <a16:colId xmlns:a16="http://schemas.microsoft.com/office/drawing/2014/main" val="20002"/>
                    </a:ext>
                  </a:extLst>
                </a:gridCol>
              </a:tblGrid>
              <a:tr h="502920">
                <a:tc>
                  <a:txBody>
                    <a:bodyPr/>
                    <a:lstStyle/>
                    <a:p>
                      <a:pPr marL="0" indent="0" algn="l">
                        <a:buNone/>
                      </a:pPr>
                      <a:r>
                        <a:rPr lang="en-US" sz="1100" b="1" dirty="0">
                          <a:solidFill>
                            <a:srgbClr val="FFFFFF"/>
                          </a:solidFill>
                        </a:rPr>
                        <a:t>Function</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Current protocols (port)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Legacy / replaced</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502920">
                <a:tc>
                  <a:txBody>
                    <a:bodyPr/>
                    <a:lstStyle/>
                    <a:p>
                      <a:pPr marL="0" indent="0" algn="l">
                        <a:buNone/>
                      </a:pPr>
                      <a:r>
                        <a:rPr lang="en-US" sz="1100" dirty="0">
                          <a:solidFill>
                            <a:srgbClr val="1F2933"/>
                          </a:solidFill>
                        </a:rPr>
                        <a:t>Web and APIs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HTTPS: HTTP/1.1 and HTTP/2 over TLS/TCP 443; HTTP/3 over QUIC/UDP 443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Cleartext HTTP (80)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02920">
                <a:tc>
                  <a:txBody>
                    <a:bodyPr/>
                    <a:lstStyle/>
                    <a:p>
                      <a:pPr marL="0" indent="0" algn="l">
                        <a:buNone/>
                      </a:pPr>
                      <a:r>
                        <a:rPr lang="en-US" sz="1100" dirty="0">
                          <a:solidFill>
                            <a:srgbClr val="1F2933"/>
                          </a:solidFill>
                        </a:rPr>
                        <a:t>Names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DNS (UDP/TCP 53); DNS over TLS (853) and over HTTPS; DNSSEC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hosts file, static tables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502920">
                <a:tc>
                  <a:txBody>
                    <a:bodyPr/>
                    <a:lstStyle/>
                    <a:p>
                      <a:pPr marL="0" indent="0" algn="l">
                        <a:buNone/>
                      </a:pPr>
                      <a:r>
                        <a:rPr lang="en-US" sz="1100" dirty="0">
                          <a:solidFill>
                            <a:srgbClr val="1F2933"/>
                          </a:solidFill>
                        </a:rPr>
                        <a:t>Remote access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SSH (TCP 22); RDP (3389)</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Telnet (23), rlogin (513)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02920">
                <a:tc>
                  <a:txBody>
                    <a:bodyPr/>
                    <a:lstStyle/>
                    <a:p>
                      <a:pPr marL="0" indent="0" algn="l">
                        <a:buNone/>
                      </a:pPr>
                      <a:r>
                        <a:rPr lang="en-US" sz="1100" dirty="0">
                          <a:solidFill>
                            <a:srgbClr val="1F2933"/>
                          </a:solidFill>
                        </a:rPr>
                        <a:t>Files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SFTP/SCP (22), HTTPS, SMB (445), NFSv4 (2049)</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FTP (20/21), TFTP (69) still in network boot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502920">
                <a:tc>
                  <a:txBody>
                    <a:bodyPr/>
                    <a:lstStyle/>
                    <a:p>
                      <a:pPr marL="0" indent="0" algn="l">
                        <a:buNone/>
                      </a:pPr>
                      <a:r>
                        <a:rPr lang="en-US" sz="1100" dirty="0">
                          <a:solidFill>
                            <a:srgbClr val="1F2933"/>
                          </a:solidFill>
                        </a:rPr>
                        <a:t>E-mail</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SMTP submission (587, TLS), IMAPS (993), server-to-server SMTP (25)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POP3 (110), SMTP without TLS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02920">
                <a:tc>
                  <a:txBody>
                    <a:bodyPr/>
                    <a:lstStyle/>
                    <a:p>
                      <a:pPr marL="0" indent="0" algn="l">
                        <a:buNone/>
                      </a:pPr>
                      <a:r>
                        <a:rPr lang="en-US" sz="1100" dirty="0">
                          <a:solidFill>
                            <a:srgbClr val="1F2933"/>
                          </a:solidFill>
                        </a:rPr>
                        <a:t>Management and time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SNMPv3 (UDP 161/162), NETCONF/RESTCONF, gNMI, syslog (514), NTP (123)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SNMPv1/v2c (cleartext communities)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502920">
                <a:tc>
                  <a:txBody>
                    <a:bodyPr/>
                    <a:lstStyle/>
                    <a:p>
                      <a:pPr marL="0" indent="0" algn="l">
                        <a:buNone/>
                      </a:pPr>
                      <a:r>
                        <a:rPr lang="en-US" sz="1100" dirty="0">
                          <a:solidFill>
                            <a:srgbClr val="1F2933"/>
                          </a:solidFill>
                        </a:rPr>
                        <a:t>Host configuration</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DHCP (UDP 67/68), DHCPv6 (546/547), SLAAC (IPv6)</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BOOTP, RARP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Transport layer</a:t>
            </a:r>
            <a:endParaRPr lang="en-US" sz="3000" dirty="0"/>
          </a:p>
        </p:txBody>
      </p:sp>
      <p:sp>
        <p:nvSpPr>
          <p:cNvPr id="4" name="Text 1"/>
          <p:cNvSpPr/>
          <p:nvPr/>
        </p:nvSpPr>
        <p:spPr>
          <a:xfrm>
            <a:off x="731520" y="1554480"/>
            <a:ext cx="2194560" cy="64008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Application</a:t>
            </a:r>
            <a:endParaRPr lang="en-US" sz="1100" dirty="0"/>
          </a:p>
        </p:txBody>
      </p:sp>
      <p:sp>
        <p:nvSpPr>
          <p:cNvPr id="5" name="Text 2"/>
          <p:cNvSpPr/>
          <p:nvPr/>
        </p:nvSpPr>
        <p:spPr>
          <a:xfrm>
            <a:off x="731520" y="2194560"/>
            <a:ext cx="2194560" cy="64008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Transport</a:t>
            </a:r>
            <a:endParaRPr lang="en-US" sz="1100" dirty="0"/>
          </a:p>
        </p:txBody>
      </p:sp>
      <p:sp>
        <p:nvSpPr>
          <p:cNvPr id="6" name="Text 3"/>
          <p:cNvSpPr/>
          <p:nvPr/>
        </p:nvSpPr>
        <p:spPr>
          <a:xfrm>
            <a:off x="731520" y="2834640"/>
            <a:ext cx="2194560" cy="64008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Internet</a:t>
            </a:r>
            <a:endParaRPr lang="en-US" sz="1100" dirty="0"/>
          </a:p>
        </p:txBody>
      </p:sp>
      <p:sp>
        <p:nvSpPr>
          <p:cNvPr id="7" name="Text 4"/>
          <p:cNvSpPr/>
          <p:nvPr/>
        </p:nvSpPr>
        <p:spPr>
          <a:xfrm>
            <a:off x="731520" y="3474720"/>
            <a:ext cx="2194560" cy="64008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Network interface</a:t>
            </a:r>
            <a:endParaRPr lang="en-US" sz="1100" dirty="0"/>
          </a:p>
        </p:txBody>
      </p:sp>
      <p:sp>
        <p:nvSpPr>
          <p:cNvPr id="8" name="Shape 5"/>
          <p:cNvSpPr/>
          <p:nvPr/>
        </p:nvSpPr>
        <p:spPr>
          <a:xfrm>
            <a:off x="3474720" y="1280160"/>
            <a:ext cx="402336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9" name="Text 6"/>
          <p:cNvSpPr txBox="1"/>
          <p:nvPr/>
        </p:nvSpPr>
        <p:spPr>
          <a:xfrm>
            <a:off x="3675888" y="1444752"/>
            <a:ext cx="3621024" cy="365760"/>
          </a:xfrm>
          <a:prstGeom prst="rect">
            <a:avLst/>
          </a:prstGeom>
          <a:noFill/>
          <a:ln/>
        </p:spPr>
        <p:txBody>
          <a:bodyPr wrap="square" lIns="0" tIns="0" rIns="0" bIns="0" rtlCol="0" anchor="t"/>
          <a:lstStyle/>
          <a:p>
            <a:pPr marL="0" indent="0">
              <a:buNone/>
            </a:pPr>
            <a:r>
              <a:rPr lang="en-US" sz="1500" b="1" dirty="0">
                <a:solidFill>
                  <a:srgbClr val="0B3C5D"/>
                </a:solidFill>
              </a:rPr>
              <a:t>TCP: Transmission Control Protocol</a:t>
            </a:r>
            <a:endParaRPr lang="en-US" sz="1500" dirty="0"/>
          </a:p>
        </p:txBody>
      </p:sp>
      <p:sp>
        <p:nvSpPr>
          <p:cNvPr id="10" name="Text 7"/>
          <p:cNvSpPr txBox="1"/>
          <p:nvPr/>
        </p:nvSpPr>
        <p:spPr>
          <a:xfrm>
            <a:off x="3675888" y="1856232"/>
            <a:ext cx="362102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Connection oriented (three-way handshake), reliable and ordered byte stream</a:t>
            </a:r>
            <a:endParaRPr lang="en-US" sz="1200" dirty="0"/>
          </a:p>
          <a:p>
            <a:pPr marL="279400" indent="-279400">
              <a:spcAft>
                <a:spcPts val="400"/>
              </a:spcAft>
              <a:buSzPct val="100000"/>
              <a:buChar char="•"/>
            </a:pPr>
            <a:r>
              <a:rPr lang="en-US" sz="1200" dirty="0">
                <a:solidFill>
                  <a:srgbClr val="1F2933"/>
                </a:solidFill>
              </a:rPr>
              <a:t>Flow control (window) and congestion control</a:t>
            </a:r>
            <a:endParaRPr lang="en-US" sz="1200" dirty="0"/>
          </a:p>
          <a:p>
            <a:pPr marL="279400" indent="-279400">
              <a:spcAft>
                <a:spcPts val="400"/>
              </a:spcAft>
              <a:buSzPct val="100000"/>
              <a:buChar char="•"/>
            </a:pPr>
            <a:r>
              <a:rPr lang="en-US" sz="1200" dirty="0">
                <a:solidFill>
                  <a:srgbClr val="1F2933"/>
                </a:solidFill>
              </a:rPr>
              <a:t>Header of 20 bytes or more; RFC 9293 (2022)</a:t>
            </a:r>
            <a:endParaRPr lang="en-US" sz="1200" dirty="0"/>
          </a:p>
        </p:txBody>
      </p:sp>
      <p:sp>
        <p:nvSpPr>
          <p:cNvPr id="11" name="Shape 8"/>
          <p:cNvSpPr/>
          <p:nvPr/>
        </p:nvSpPr>
        <p:spPr>
          <a:xfrm>
            <a:off x="7680960" y="1280160"/>
            <a:ext cx="402336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2" name="Text 9"/>
          <p:cNvSpPr txBox="1"/>
          <p:nvPr/>
        </p:nvSpPr>
        <p:spPr>
          <a:xfrm>
            <a:off x="7882128" y="1444752"/>
            <a:ext cx="3621024" cy="365760"/>
          </a:xfrm>
          <a:prstGeom prst="rect">
            <a:avLst/>
          </a:prstGeom>
          <a:noFill/>
          <a:ln/>
        </p:spPr>
        <p:txBody>
          <a:bodyPr wrap="square" lIns="0" tIns="0" rIns="0" bIns="0" rtlCol="0" anchor="t"/>
          <a:lstStyle/>
          <a:p>
            <a:pPr marL="0" indent="0">
              <a:buNone/>
            </a:pPr>
            <a:r>
              <a:rPr lang="en-US" sz="1500" b="1" dirty="0">
                <a:solidFill>
                  <a:srgbClr val="0B3C5D"/>
                </a:solidFill>
              </a:rPr>
              <a:t>UDP: User Datagram Protocol</a:t>
            </a:r>
            <a:endParaRPr lang="en-US" sz="1500" dirty="0"/>
          </a:p>
        </p:txBody>
      </p:sp>
      <p:sp>
        <p:nvSpPr>
          <p:cNvPr id="13" name="Text 10"/>
          <p:cNvSpPr txBox="1"/>
          <p:nvPr/>
        </p:nvSpPr>
        <p:spPr>
          <a:xfrm>
            <a:off x="7882128" y="1856232"/>
            <a:ext cx="362102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Connectionless, no delivery or ordering guarantee</a:t>
            </a:r>
            <a:endParaRPr lang="en-US" sz="1200" dirty="0"/>
          </a:p>
          <a:p>
            <a:pPr marL="279400" indent="-279400">
              <a:spcAft>
                <a:spcPts val="400"/>
              </a:spcAft>
              <a:buSzPct val="100000"/>
              <a:buChar char="•"/>
            </a:pPr>
            <a:r>
              <a:rPr lang="en-US" sz="1200" dirty="0">
                <a:solidFill>
                  <a:srgbClr val="1F2933"/>
                </a:solidFill>
              </a:rPr>
              <a:t>8-byte header; minimal latency</a:t>
            </a:r>
            <a:endParaRPr lang="en-US" sz="1200" dirty="0"/>
          </a:p>
          <a:p>
            <a:pPr marL="279400" indent="-279400">
              <a:spcAft>
                <a:spcPts val="400"/>
              </a:spcAft>
              <a:buSzPct val="100000"/>
              <a:buChar char="•"/>
            </a:pPr>
            <a:r>
              <a:rPr lang="en-US" sz="1200" dirty="0">
                <a:solidFill>
                  <a:srgbClr val="1F2933"/>
                </a:solidFill>
              </a:rPr>
              <a:t>DNS, DHCP, SNMP, NTP, voice and video, QUIC; RFC 768</a:t>
            </a:r>
            <a:endParaRPr lang="en-US" sz="1200" dirty="0"/>
          </a:p>
        </p:txBody>
      </p:sp>
      <p:sp>
        <p:nvSpPr>
          <p:cNvPr id="14" name="Shape 11"/>
          <p:cNvSpPr/>
          <p:nvPr/>
        </p:nvSpPr>
        <p:spPr>
          <a:xfrm>
            <a:off x="3474720" y="3840480"/>
            <a:ext cx="4023360" cy="2286000"/>
          </a:xfrm>
          <a:prstGeom prst="roundRect">
            <a:avLst>
              <a:gd name="adj" fmla="val 4800"/>
            </a:avLst>
          </a:prstGeom>
          <a:solidFill>
            <a:srgbClr val="FFF4E0"/>
          </a:solidFill>
          <a:ln w="9525">
            <a:solidFill>
              <a:srgbClr val="EEF3F7"/>
            </a:solidFill>
            <a:prstDash val="solid"/>
          </a:ln>
        </p:spPr>
        <p:txBody>
          <a:bodyPr/>
          <a:lstStyle/>
          <a:p>
            <a:endParaRPr lang="en-US"/>
          </a:p>
        </p:txBody>
      </p:sp>
      <p:sp>
        <p:nvSpPr>
          <p:cNvPr id="15" name="Text 12"/>
          <p:cNvSpPr txBox="1"/>
          <p:nvPr/>
        </p:nvSpPr>
        <p:spPr>
          <a:xfrm>
            <a:off x="3675888" y="4005072"/>
            <a:ext cx="3621024" cy="365760"/>
          </a:xfrm>
          <a:prstGeom prst="rect">
            <a:avLst/>
          </a:prstGeom>
          <a:noFill/>
          <a:ln/>
        </p:spPr>
        <p:txBody>
          <a:bodyPr wrap="square" lIns="0" tIns="0" rIns="0" bIns="0" rtlCol="0" anchor="t"/>
          <a:lstStyle/>
          <a:p>
            <a:pPr marL="0" indent="0">
              <a:buNone/>
            </a:pPr>
            <a:r>
              <a:rPr lang="en-US" sz="1500" b="1" dirty="0">
                <a:solidFill>
                  <a:srgbClr val="0B3C5D"/>
                </a:solidFill>
              </a:rPr>
              <a:t>QUIC: the transport of HTTP/3</a:t>
            </a:r>
            <a:endParaRPr lang="en-US" sz="1500" dirty="0"/>
          </a:p>
        </p:txBody>
      </p:sp>
      <p:sp>
        <p:nvSpPr>
          <p:cNvPr id="16" name="Text 13"/>
          <p:cNvSpPr txBox="1"/>
          <p:nvPr/>
        </p:nvSpPr>
        <p:spPr>
          <a:xfrm>
            <a:off x="3675888" y="4416552"/>
            <a:ext cx="3621024" cy="15727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Runs over UDP (port 443) with integrated TLS 1.3</a:t>
            </a:r>
            <a:endParaRPr lang="en-US" sz="1200" dirty="0"/>
          </a:p>
          <a:p>
            <a:pPr marL="279400" indent="-279400">
              <a:spcAft>
                <a:spcPts val="400"/>
              </a:spcAft>
              <a:buSzPct val="100000"/>
              <a:buChar char="•"/>
            </a:pPr>
            <a:r>
              <a:rPr lang="en-US" sz="1200" dirty="0">
                <a:solidFill>
                  <a:srgbClr val="1F2933"/>
                </a:solidFill>
              </a:rPr>
              <a:t>Multiple streams without head-of-line blocking; connection migration</a:t>
            </a:r>
            <a:endParaRPr lang="en-US" sz="1200" dirty="0"/>
          </a:p>
          <a:p>
            <a:pPr marL="279400" indent="-279400">
              <a:spcAft>
                <a:spcPts val="400"/>
              </a:spcAft>
              <a:buSzPct val="100000"/>
              <a:buChar char="•"/>
            </a:pPr>
            <a:r>
              <a:rPr lang="en-US" sz="1200" dirty="0">
                <a:solidFill>
                  <a:srgbClr val="1F2933"/>
                </a:solidFill>
              </a:rPr>
              <a:t>RFC 9000 (2021); a significant share of web traffic (HTTP/3)</a:t>
            </a:r>
            <a:endParaRPr lang="en-US" sz="1200" dirty="0"/>
          </a:p>
        </p:txBody>
      </p:sp>
      <p:sp>
        <p:nvSpPr>
          <p:cNvPr id="17" name="Shape 14"/>
          <p:cNvSpPr/>
          <p:nvPr/>
        </p:nvSpPr>
        <p:spPr>
          <a:xfrm>
            <a:off x="7680960" y="3840480"/>
            <a:ext cx="4023360" cy="2286000"/>
          </a:xfrm>
          <a:prstGeom prst="roundRect">
            <a:avLst>
              <a:gd name="adj" fmla="val 4800"/>
            </a:avLst>
          </a:prstGeom>
          <a:solidFill>
            <a:srgbClr val="EEF3F7"/>
          </a:solidFill>
          <a:ln w="9525">
            <a:solidFill>
              <a:srgbClr val="EEF3F7"/>
            </a:solidFill>
            <a:prstDash val="solid"/>
          </a:ln>
        </p:spPr>
        <p:txBody>
          <a:bodyPr/>
          <a:lstStyle/>
          <a:p>
            <a:endParaRPr lang="en-US"/>
          </a:p>
        </p:txBody>
      </p:sp>
      <p:sp>
        <p:nvSpPr>
          <p:cNvPr id="18" name="Text 15"/>
          <p:cNvSpPr txBox="1"/>
          <p:nvPr/>
        </p:nvSpPr>
        <p:spPr>
          <a:xfrm>
            <a:off x="7882128" y="4005072"/>
            <a:ext cx="3621024" cy="365760"/>
          </a:xfrm>
          <a:prstGeom prst="rect">
            <a:avLst/>
          </a:prstGeom>
          <a:noFill/>
          <a:ln/>
        </p:spPr>
        <p:txBody>
          <a:bodyPr wrap="square" lIns="0" tIns="0" rIns="0" bIns="0" rtlCol="0" anchor="t"/>
          <a:lstStyle/>
          <a:p>
            <a:pPr marL="0" indent="0">
              <a:buNone/>
            </a:pPr>
            <a:r>
              <a:rPr lang="en-US" sz="1500" b="1" dirty="0">
                <a:solidFill>
                  <a:srgbClr val="0B3C5D"/>
                </a:solidFill>
              </a:rPr>
              <a:t>SCTP and others</a:t>
            </a:r>
            <a:endParaRPr lang="en-US" sz="1500" dirty="0"/>
          </a:p>
        </p:txBody>
      </p:sp>
      <p:sp>
        <p:nvSpPr>
          <p:cNvPr id="19" name="Text 16"/>
          <p:cNvSpPr txBox="1"/>
          <p:nvPr/>
        </p:nvSpPr>
        <p:spPr>
          <a:xfrm>
            <a:off x="7882128" y="4416552"/>
            <a:ext cx="3621024" cy="15727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SCTP (RFC 9260): messages, multihoming; telephony signaling (SIGTRAN), 4G/5G networks</a:t>
            </a:r>
            <a:endParaRPr lang="en-US" sz="1200" dirty="0"/>
          </a:p>
          <a:p>
            <a:pPr marL="279400" indent="-279400">
              <a:spcAft>
                <a:spcPts val="400"/>
              </a:spcAft>
              <a:buSzPct val="100000"/>
              <a:buChar char="•"/>
            </a:pPr>
            <a:r>
              <a:rPr lang="en-US" sz="1200" dirty="0">
                <a:solidFill>
                  <a:srgbClr val="1F2933"/>
                </a:solidFill>
              </a:rPr>
              <a:t>DCCP (RFC 4340): rarely used</a:t>
            </a:r>
            <a:endParaRPr lang="en-US" sz="1200" dirty="0"/>
          </a:p>
          <a:p>
            <a:pPr marL="279400" indent="-279400">
              <a:spcAft>
                <a:spcPts val="400"/>
              </a:spcAft>
              <a:buSzPct val="100000"/>
              <a:buChar char="•"/>
            </a:pPr>
            <a:r>
              <a:rPr lang="en-US" sz="1200" dirty="0">
                <a:solidFill>
                  <a:srgbClr val="1F2933"/>
                </a:solidFill>
              </a:rPr>
              <a:t>16-bit ports identify the application in TCP, UDP, SCTP and QUIC</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Internet layer</a:t>
            </a:r>
            <a:endParaRPr lang="en-US" sz="3000" dirty="0"/>
          </a:p>
        </p:txBody>
      </p:sp>
      <p:sp>
        <p:nvSpPr>
          <p:cNvPr id="4" name="Text 1"/>
          <p:cNvSpPr/>
          <p:nvPr/>
        </p:nvSpPr>
        <p:spPr>
          <a:xfrm>
            <a:off x="731520" y="1554480"/>
            <a:ext cx="2194560" cy="64008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Application</a:t>
            </a:r>
            <a:endParaRPr lang="en-US" sz="1100" dirty="0"/>
          </a:p>
        </p:txBody>
      </p:sp>
      <p:sp>
        <p:nvSpPr>
          <p:cNvPr id="5" name="Text 2"/>
          <p:cNvSpPr/>
          <p:nvPr/>
        </p:nvSpPr>
        <p:spPr>
          <a:xfrm>
            <a:off x="731520" y="2194560"/>
            <a:ext cx="2194560" cy="64008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Transport</a:t>
            </a:r>
            <a:endParaRPr lang="en-US" sz="1100" dirty="0"/>
          </a:p>
        </p:txBody>
      </p:sp>
      <p:sp>
        <p:nvSpPr>
          <p:cNvPr id="6" name="Text 3"/>
          <p:cNvSpPr/>
          <p:nvPr/>
        </p:nvSpPr>
        <p:spPr>
          <a:xfrm>
            <a:off x="731520" y="2834640"/>
            <a:ext cx="2194560" cy="64008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Internet</a:t>
            </a:r>
            <a:endParaRPr lang="en-US" sz="1100" dirty="0"/>
          </a:p>
        </p:txBody>
      </p:sp>
      <p:sp>
        <p:nvSpPr>
          <p:cNvPr id="7" name="Text 4"/>
          <p:cNvSpPr/>
          <p:nvPr/>
        </p:nvSpPr>
        <p:spPr>
          <a:xfrm>
            <a:off x="731520" y="3474720"/>
            <a:ext cx="2194560" cy="64008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Network interface</a:t>
            </a:r>
            <a:endParaRPr lang="en-US" sz="1100" dirty="0"/>
          </a:p>
        </p:txBody>
      </p:sp>
      <p:graphicFrame>
        <p:nvGraphicFramePr>
          <p:cNvPr id="50" name="Table 0"/>
          <p:cNvGraphicFramePr>
            <a:graphicFrameLocks noGrp="1"/>
          </p:cNvGraphicFramePr>
          <p:nvPr>
            <p:extLst>
              <p:ext uri="{D42A27DB-BD31-4B8C-83A1-F6EECF244321}">
                <p14:modId xmlns:p14="http://schemas.microsoft.com/office/powerpoint/2010/main" val="1579011935"/>
              </p:ext>
            </p:extLst>
          </p:nvPr>
        </p:nvGraphicFramePr>
        <p:xfrm>
          <a:off x="3474720" y="1280160"/>
          <a:ext cx="8229600" cy="914400"/>
        </p:xfrm>
        <a:graphic>
          <a:graphicData uri="http://schemas.openxmlformats.org/drawingml/2006/table">
            <a:tbl>
              <a:tblPr/>
              <a:tblGrid>
                <a:gridCol w="1554480">
                  <a:extLst>
                    <a:ext uri="{9D8B030D-6E8A-4147-A177-3AD203B41FA5}">
                      <a16:colId xmlns:a16="http://schemas.microsoft.com/office/drawing/2014/main" val="20000"/>
                    </a:ext>
                  </a:extLst>
                </a:gridCol>
                <a:gridCol w="5029200">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tblGrid>
              <a:tr h="502920">
                <a:tc>
                  <a:txBody>
                    <a:bodyPr/>
                    <a:lstStyle/>
                    <a:p>
                      <a:pPr marL="0" indent="0" algn="l">
                        <a:buNone/>
                      </a:pPr>
                      <a:r>
                        <a:rPr lang="en-US" sz="1100" b="1" dirty="0">
                          <a:solidFill>
                            <a:srgbClr val="FFFFFF"/>
                          </a:solidFill>
                        </a:rPr>
                        <a:t>Protocol</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Function</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Reference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502920">
                <a:tc>
                  <a:txBody>
                    <a:bodyPr/>
                    <a:lstStyle/>
                    <a:p>
                      <a:pPr marL="0" indent="0" algn="l">
                        <a:buNone/>
                      </a:pPr>
                      <a:r>
                        <a:rPr lang="en-US" sz="1100" b="1" dirty="0">
                          <a:solidFill>
                            <a:srgbClr val="1F2933"/>
                          </a:solidFill>
                        </a:rPr>
                        <a:t>IPv4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32-bit addressing, forwarding, fragmentation; connectionless, best effort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RFC 791 (1981)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02920">
                <a:tc>
                  <a:txBody>
                    <a:bodyPr/>
                    <a:lstStyle/>
                    <a:p>
                      <a:pPr marL="0" indent="0" algn="l">
                        <a:buNone/>
                      </a:pPr>
                      <a:r>
                        <a:rPr lang="en-US" sz="1100" b="1" dirty="0">
                          <a:solidFill>
                            <a:srgbClr val="1F2933"/>
                          </a:solidFill>
                        </a:rPr>
                        <a:t>IPv6</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128-bit addressing, simplified header, extension headers, no fragmentation in routers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RFC 8200 (2017)</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502920">
                <a:tc>
                  <a:txBody>
                    <a:bodyPr/>
                    <a:lstStyle/>
                    <a:p>
                      <a:pPr marL="0" indent="0" algn="l">
                        <a:buNone/>
                      </a:pPr>
                      <a:r>
                        <a:rPr lang="en-US" sz="1100" b="1" dirty="0">
                          <a:solidFill>
                            <a:srgbClr val="1F2933"/>
                          </a:solidFill>
                        </a:rPr>
                        <a:t>ICMP / ICMPv6</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Errors (destination unreachable, TTL expired), diagnostics (echo), MTU (Packet Too Big); ICMPv6 includes ND and MLD</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RFC 792 / RFC 4443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02920">
                <a:tc>
                  <a:txBody>
                    <a:bodyPr/>
                    <a:lstStyle/>
                    <a:p>
                      <a:pPr marL="0" indent="0" algn="l">
                        <a:buNone/>
                      </a:pPr>
                      <a:r>
                        <a:rPr lang="en-US" sz="1100" b="1" dirty="0">
                          <a:solidFill>
                            <a:srgbClr val="1F2933"/>
                          </a:solidFill>
                        </a:rPr>
                        <a:t>ARP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IPv4 → MAC resolution on broadcast links (encapsulated directly in Ethernet, 0x0806)</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RFC 826 (1982)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502920">
                <a:tc>
                  <a:txBody>
                    <a:bodyPr/>
                    <a:lstStyle/>
                    <a:p>
                      <a:pPr marL="0" indent="0" algn="l">
                        <a:buNone/>
                      </a:pPr>
                      <a:r>
                        <a:rPr lang="en-US" sz="1100" b="1" dirty="0">
                          <a:solidFill>
                            <a:srgbClr val="1F2933"/>
                          </a:solidFill>
                        </a:rPr>
                        <a:t>ND (IPv6)</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Neighbor and router discovery, address resolution, SLAAC; replaces ARP and part of ICMP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RFC 4861, RFC 4862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02920">
                <a:tc>
                  <a:txBody>
                    <a:bodyPr/>
                    <a:lstStyle/>
                    <a:p>
                      <a:pPr marL="0" indent="0" algn="l">
                        <a:buNone/>
                      </a:pPr>
                      <a:r>
                        <a:rPr lang="en-US" sz="1100" b="1" dirty="0">
                          <a:solidFill>
                            <a:srgbClr val="1F2933"/>
                          </a:solidFill>
                        </a:rPr>
                        <a:t>IGMP / MLD</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Hosts tell routers which multicast groups they want to receive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RFC 3376 / RFC 3810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502920">
                <a:tc>
                  <a:txBody>
                    <a:bodyPr/>
                    <a:lstStyle/>
                    <a:p>
                      <a:pPr marL="0" indent="0" algn="l">
                        <a:buNone/>
                      </a:pPr>
                      <a:r>
                        <a:rPr lang="en-US" sz="1100" b="1" dirty="0">
                          <a:solidFill>
                            <a:srgbClr val="1F2933"/>
                          </a:solidFill>
                        </a:rPr>
                        <a:t>IPsec (AH, ESP)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Authentication, integrity and confidentiality at the network layer; VPNs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RFC 4301 to 4303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502920">
                <a:tc>
                  <a:txBody>
                    <a:bodyPr/>
                    <a:lstStyle/>
                    <a:p>
                      <a:pPr marL="0" indent="0" algn="l">
                        <a:buNone/>
                      </a:pPr>
                      <a:r>
                        <a:rPr lang="en-US" sz="1100" b="1" dirty="0">
                          <a:solidFill>
                            <a:srgbClr val="6B7B8C"/>
                          </a:solidFill>
                        </a:rPr>
                        <a:t>RARP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6B7B8C"/>
                          </a:solidFill>
                        </a:rPr>
                        <a:t>MAC → IP resolution for diskless stations; replaced by BOOTP and DHCP (legacy)</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6B7B8C"/>
                          </a:solidFill>
                        </a:rPr>
                        <a:t>RFC 903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8"/>
                  </a:ext>
                </a:extLst>
              </a:tr>
            </a:tbl>
          </a:graphicData>
        </a:graphic>
      </p:graphicFrame>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The IPv4 datagram in detail</a:t>
            </a:r>
            <a:endParaRPr lang="en-US" sz="3000" dirty="0"/>
          </a:p>
        </p:txBody>
      </p:sp>
      <p:sp>
        <p:nvSpPr>
          <p:cNvPr id="4" name="Text 1"/>
          <p:cNvSpPr txBox="1"/>
          <p:nvPr/>
        </p:nvSpPr>
        <p:spPr>
          <a:xfrm>
            <a:off x="548640" y="1316736"/>
            <a:ext cx="914400" cy="201168"/>
          </a:xfrm>
          <a:prstGeom prst="rect">
            <a:avLst/>
          </a:prstGeom>
          <a:noFill/>
          <a:ln/>
        </p:spPr>
        <p:txBody>
          <a:bodyPr wrap="square" lIns="0" tIns="0" rIns="0" bIns="0" rtlCol="0" anchor="ctr"/>
          <a:lstStyle/>
          <a:p>
            <a:pPr marL="0" indent="0" algn="l">
              <a:buNone/>
            </a:pPr>
            <a:r>
              <a:rPr lang="en-US" sz="900" dirty="0">
                <a:solidFill>
                  <a:srgbClr val="6B7B8C"/>
                </a:solidFill>
              </a:rPr>
              <a:t>bit 0</a:t>
            </a:r>
            <a:endParaRPr lang="en-US" sz="900" dirty="0"/>
          </a:p>
        </p:txBody>
      </p:sp>
      <p:sp>
        <p:nvSpPr>
          <p:cNvPr id="5" name="Text 2"/>
          <p:cNvSpPr txBox="1"/>
          <p:nvPr/>
        </p:nvSpPr>
        <p:spPr>
          <a:xfrm>
            <a:off x="6400800" y="1316736"/>
            <a:ext cx="914400" cy="201168"/>
          </a:xfrm>
          <a:prstGeom prst="rect">
            <a:avLst/>
          </a:prstGeom>
          <a:noFill/>
          <a:ln/>
        </p:spPr>
        <p:txBody>
          <a:bodyPr wrap="square" lIns="0" tIns="0" rIns="0" bIns="0" rtlCol="0" anchor="ctr"/>
          <a:lstStyle/>
          <a:p>
            <a:pPr marL="0" indent="0" algn="r">
              <a:buNone/>
            </a:pPr>
            <a:r>
              <a:rPr lang="en-US" sz="900" dirty="0">
                <a:solidFill>
                  <a:srgbClr val="6B7B8C"/>
                </a:solidFill>
              </a:rPr>
              <a:t>bit 31</a:t>
            </a:r>
            <a:endParaRPr lang="en-US" sz="900" dirty="0"/>
          </a:p>
        </p:txBody>
      </p:sp>
      <p:sp>
        <p:nvSpPr>
          <p:cNvPr id="6" name="Text 3"/>
          <p:cNvSpPr/>
          <p:nvPr/>
        </p:nvSpPr>
        <p:spPr>
          <a:xfrm>
            <a:off x="548640" y="1554480"/>
            <a:ext cx="845820"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Version</a:t>
            </a:r>
            <a:endParaRPr lang="en-US" sz="1000" dirty="0"/>
          </a:p>
          <a:p>
            <a:pPr marL="0" indent="0" algn="ctr">
              <a:buNone/>
            </a:pPr>
            <a:r>
              <a:rPr lang="en-US" sz="1000" dirty="0">
                <a:solidFill>
                  <a:srgbClr val="1F2933"/>
                </a:solidFill>
              </a:rPr>
              <a:t>4</a:t>
            </a:r>
            <a:endParaRPr lang="en-US" sz="1000" dirty="0"/>
          </a:p>
        </p:txBody>
      </p:sp>
      <p:sp>
        <p:nvSpPr>
          <p:cNvPr id="7" name="Text 4"/>
          <p:cNvSpPr/>
          <p:nvPr/>
        </p:nvSpPr>
        <p:spPr>
          <a:xfrm>
            <a:off x="1394460" y="1554480"/>
            <a:ext cx="845820"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IHL</a:t>
            </a:r>
            <a:endParaRPr lang="en-US" sz="1000" dirty="0"/>
          </a:p>
          <a:p>
            <a:pPr marL="0" indent="0" algn="ctr">
              <a:buNone/>
            </a:pPr>
            <a:r>
              <a:rPr lang="en-US" sz="1000" dirty="0">
                <a:solidFill>
                  <a:srgbClr val="1F2933"/>
                </a:solidFill>
              </a:rPr>
              <a:t>4</a:t>
            </a:r>
            <a:endParaRPr lang="en-US" sz="1000" dirty="0"/>
          </a:p>
        </p:txBody>
      </p:sp>
      <p:sp>
        <p:nvSpPr>
          <p:cNvPr id="8" name="Text 5"/>
          <p:cNvSpPr/>
          <p:nvPr/>
        </p:nvSpPr>
        <p:spPr>
          <a:xfrm>
            <a:off x="2240280" y="1554480"/>
            <a:ext cx="1268730"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DSCP</a:t>
            </a:r>
            <a:endParaRPr lang="en-US" sz="1000" dirty="0"/>
          </a:p>
          <a:p>
            <a:pPr marL="0" indent="0" algn="ctr">
              <a:buNone/>
            </a:pPr>
            <a:r>
              <a:rPr lang="en-US" sz="1000" dirty="0">
                <a:solidFill>
                  <a:srgbClr val="1F2933"/>
                </a:solidFill>
              </a:rPr>
              <a:t>6</a:t>
            </a:r>
            <a:endParaRPr lang="en-US" sz="1000" dirty="0"/>
          </a:p>
        </p:txBody>
      </p:sp>
      <p:sp>
        <p:nvSpPr>
          <p:cNvPr id="9" name="Text 6"/>
          <p:cNvSpPr/>
          <p:nvPr/>
        </p:nvSpPr>
        <p:spPr>
          <a:xfrm>
            <a:off x="3509010" y="1554480"/>
            <a:ext cx="422910"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ECN</a:t>
            </a:r>
            <a:endParaRPr lang="en-US" sz="1000" dirty="0"/>
          </a:p>
          <a:p>
            <a:pPr marL="0" indent="0" algn="ctr">
              <a:buNone/>
            </a:pPr>
            <a:r>
              <a:rPr lang="en-US" sz="1000" dirty="0">
                <a:solidFill>
                  <a:srgbClr val="1F2933"/>
                </a:solidFill>
              </a:rPr>
              <a:t>2</a:t>
            </a:r>
            <a:endParaRPr lang="en-US" sz="1000" dirty="0"/>
          </a:p>
        </p:txBody>
      </p:sp>
      <p:sp>
        <p:nvSpPr>
          <p:cNvPr id="10" name="Text 7"/>
          <p:cNvSpPr/>
          <p:nvPr/>
        </p:nvSpPr>
        <p:spPr>
          <a:xfrm>
            <a:off x="3931920" y="1554480"/>
            <a:ext cx="3383280"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Total length</a:t>
            </a:r>
            <a:endParaRPr lang="en-US" sz="1000" dirty="0"/>
          </a:p>
          <a:p>
            <a:pPr marL="0" indent="0" algn="ctr">
              <a:buNone/>
            </a:pPr>
            <a:r>
              <a:rPr lang="en-US" sz="1000" dirty="0">
                <a:solidFill>
                  <a:srgbClr val="1F2933"/>
                </a:solidFill>
              </a:rPr>
              <a:t>16</a:t>
            </a:r>
            <a:endParaRPr lang="en-US" sz="1000" dirty="0"/>
          </a:p>
        </p:txBody>
      </p:sp>
      <p:sp>
        <p:nvSpPr>
          <p:cNvPr id="11" name="Text 8"/>
          <p:cNvSpPr/>
          <p:nvPr/>
        </p:nvSpPr>
        <p:spPr>
          <a:xfrm>
            <a:off x="548640" y="2121408"/>
            <a:ext cx="3383280"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Identification</a:t>
            </a:r>
            <a:endParaRPr lang="en-US" sz="1000" dirty="0"/>
          </a:p>
          <a:p>
            <a:pPr marL="0" indent="0" algn="ctr">
              <a:buNone/>
            </a:pPr>
            <a:r>
              <a:rPr lang="en-US" sz="1000" dirty="0">
                <a:solidFill>
                  <a:srgbClr val="1F2933"/>
                </a:solidFill>
              </a:rPr>
              <a:t>16</a:t>
            </a:r>
            <a:endParaRPr lang="en-US" sz="1000" dirty="0"/>
          </a:p>
        </p:txBody>
      </p:sp>
      <p:sp>
        <p:nvSpPr>
          <p:cNvPr id="12" name="Text 9"/>
          <p:cNvSpPr/>
          <p:nvPr/>
        </p:nvSpPr>
        <p:spPr>
          <a:xfrm>
            <a:off x="3931920" y="2121408"/>
            <a:ext cx="634365"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Flags</a:t>
            </a:r>
            <a:endParaRPr lang="en-US" sz="1000" dirty="0"/>
          </a:p>
          <a:p>
            <a:pPr marL="0" indent="0" algn="ctr">
              <a:buNone/>
            </a:pPr>
            <a:r>
              <a:rPr lang="en-US" sz="1000" dirty="0">
                <a:solidFill>
                  <a:srgbClr val="1F2933"/>
                </a:solidFill>
              </a:rPr>
              <a:t>3</a:t>
            </a:r>
            <a:endParaRPr lang="en-US" sz="1000" dirty="0"/>
          </a:p>
        </p:txBody>
      </p:sp>
      <p:sp>
        <p:nvSpPr>
          <p:cNvPr id="13" name="Text 10"/>
          <p:cNvSpPr/>
          <p:nvPr/>
        </p:nvSpPr>
        <p:spPr>
          <a:xfrm>
            <a:off x="4566285" y="2121408"/>
            <a:ext cx="2748915"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Fragment offset</a:t>
            </a:r>
            <a:endParaRPr lang="en-US" sz="1000" dirty="0"/>
          </a:p>
          <a:p>
            <a:pPr marL="0" indent="0" algn="ctr">
              <a:buNone/>
            </a:pPr>
            <a:r>
              <a:rPr lang="en-US" sz="1000" dirty="0">
                <a:solidFill>
                  <a:srgbClr val="1F2933"/>
                </a:solidFill>
              </a:rPr>
              <a:t>13</a:t>
            </a:r>
            <a:endParaRPr lang="en-US" sz="1000" dirty="0"/>
          </a:p>
        </p:txBody>
      </p:sp>
      <p:sp>
        <p:nvSpPr>
          <p:cNvPr id="14" name="Text 11"/>
          <p:cNvSpPr/>
          <p:nvPr/>
        </p:nvSpPr>
        <p:spPr>
          <a:xfrm>
            <a:off x="548640" y="2688336"/>
            <a:ext cx="1691640"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TTL</a:t>
            </a:r>
            <a:endParaRPr lang="en-US" sz="1000" dirty="0"/>
          </a:p>
          <a:p>
            <a:pPr marL="0" indent="0" algn="ctr">
              <a:buNone/>
            </a:pPr>
            <a:r>
              <a:rPr lang="en-US" sz="1000" dirty="0">
                <a:solidFill>
                  <a:srgbClr val="1F2933"/>
                </a:solidFill>
              </a:rPr>
              <a:t>8</a:t>
            </a:r>
            <a:endParaRPr lang="en-US" sz="1000" dirty="0"/>
          </a:p>
        </p:txBody>
      </p:sp>
      <p:sp>
        <p:nvSpPr>
          <p:cNvPr id="15" name="Text 12"/>
          <p:cNvSpPr/>
          <p:nvPr/>
        </p:nvSpPr>
        <p:spPr>
          <a:xfrm>
            <a:off x="2240280" y="2688336"/>
            <a:ext cx="1691640"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Protocol</a:t>
            </a:r>
            <a:endParaRPr lang="en-US" sz="1000" dirty="0"/>
          </a:p>
          <a:p>
            <a:pPr marL="0" indent="0" algn="ctr">
              <a:buNone/>
            </a:pPr>
            <a:r>
              <a:rPr lang="en-US" sz="1000" dirty="0">
                <a:solidFill>
                  <a:srgbClr val="1F2933"/>
                </a:solidFill>
              </a:rPr>
              <a:t>8</a:t>
            </a:r>
            <a:endParaRPr lang="en-US" sz="1000" dirty="0"/>
          </a:p>
        </p:txBody>
      </p:sp>
      <p:sp>
        <p:nvSpPr>
          <p:cNvPr id="16" name="Text 13"/>
          <p:cNvSpPr/>
          <p:nvPr/>
        </p:nvSpPr>
        <p:spPr>
          <a:xfrm>
            <a:off x="3931920" y="2688336"/>
            <a:ext cx="3383280"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Header checksum</a:t>
            </a:r>
            <a:endParaRPr lang="en-US" sz="1000" dirty="0"/>
          </a:p>
          <a:p>
            <a:pPr marL="0" indent="0" algn="ctr">
              <a:buNone/>
            </a:pPr>
            <a:r>
              <a:rPr lang="en-US" sz="1000" dirty="0">
                <a:solidFill>
                  <a:srgbClr val="1F2933"/>
                </a:solidFill>
              </a:rPr>
              <a:t>16</a:t>
            </a:r>
            <a:endParaRPr lang="en-US" sz="1000" dirty="0"/>
          </a:p>
        </p:txBody>
      </p:sp>
      <p:sp>
        <p:nvSpPr>
          <p:cNvPr id="17" name="Text 14"/>
          <p:cNvSpPr/>
          <p:nvPr/>
        </p:nvSpPr>
        <p:spPr>
          <a:xfrm>
            <a:off x="548640" y="3255264"/>
            <a:ext cx="6766560" cy="56692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Source address (32)</a:t>
            </a:r>
            <a:endParaRPr lang="en-US" sz="1000" dirty="0"/>
          </a:p>
        </p:txBody>
      </p:sp>
      <p:sp>
        <p:nvSpPr>
          <p:cNvPr id="18" name="Text 15"/>
          <p:cNvSpPr/>
          <p:nvPr/>
        </p:nvSpPr>
        <p:spPr>
          <a:xfrm>
            <a:off x="548640" y="3822192"/>
            <a:ext cx="6766560" cy="56692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Destination address (32)</a:t>
            </a:r>
            <a:endParaRPr lang="en-US" sz="1000" dirty="0"/>
          </a:p>
        </p:txBody>
      </p:sp>
      <p:sp>
        <p:nvSpPr>
          <p:cNvPr id="19" name="Text 16"/>
          <p:cNvSpPr/>
          <p:nvPr/>
        </p:nvSpPr>
        <p:spPr>
          <a:xfrm>
            <a:off x="548640" y="4389120"/>
            <a:ext cx="6766560"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Options (0 to 40 bytes) + padding</a:t>
            </a:r>
            <a:endParaRPr lang="en-US" sz="1000" dirty="0"/>
          </a:p>
        </p:txBody>
      </p:sp>
      <p:graphicFrame>
        <p:nvGraphicFramePr>
          <p:cNvPr id="51" name="Table 0"/>
          <p:cNvGraphicFramePr>
            <a:graphicFrameLocks noGrp="1"/>
          </p:cNvGraphicFramePr>
          <p:nvPr>
            <p:extLst>
              <p:ext uri="{D42A27DB-BD31-4B8C-83A1-F6EECF244321}">
                <p14:modId xmlns:p14="http://schemas.microsoft.com/office/powerpoint/2010/main" val="1579011935"/>
              </p:ext>
            </p:extLst>
          </p:nvPr>
        </p:nvGraphicFramePr>
        <p:xfrm>
          <a:off x="7589520" y="1280160"/>
          <a:ext cx="4114800" cy="914400"/>
        </p:xfrm>
        <a:graphic>
          <a:graphicData uri="http://schemas.openxmlformats.org/drawingml/2006/table">
            <a:tbl>
              <a:tblPr/>
              <a:tblGrid>
                <a:gridCol w="1188720">
                  <a:extLst>
                    <a:ext uri="{9D8B030D-6E8A-4147-A177-3AD203B41FA5}">
                      <a16:colId xmlns:a16="http://schemas.microsoft.com/office/drawing/2014/main" val="20000"/>
                    </a:ext>
                  </a:extLst>
                </a:gridCol>
                <a:gridCol w="2926080">
                  <a:extLst>
                    <a:ext uri="{9D8B030D-6E8A-4147-A177-3AD203B41FA5}">
                      <a16:colId xmlns:a16="http://schemas.microsoft.com/office/drawing/2014/main" val="20001"/>
                    </a:ext>
                  </a:extLst>
                </a:gridCol>
              </a:tblGrid>
              <a:tr h="457200">
                <a:tc>
                  <a:txBody>
                    <a:bodyPr/>
                    <a:lstStyle/>
                    <a:p>
                      <a:pPr marL="0" indent="0" algn="l">
                        <a:buNone/>
                      </a:pPr>
                      <a:r>
                        <a:rPr lang="en-US" sz="1000" b="1" dirty="0">
                          <a:solidFill>
                            <a:srgbClr val="FFFFFF"/>
                          </a:solidFill>
                        </a:rPr>
                        <a:t>Field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Note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457200">
                <a:tc>
                  <a:txBody>
                    <a:bodyPr/>
                    <a:lstStyle/>
                    <a:p>
                      <a:pPr marL="0" indent="0" algn="l">
                        <a:buNone/>
                      </a:pPr>
                      <a:r>
                        <a:rPr lang="en-US" sz="1000" dirty="0">
                          <a:solidFill>
                            <a:srgbClr val="1F2933"/>
                          </a:solidFill>
                        </a:rPr>
                        <a:t>IHL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32-bit words; 5 = 20 bytes (no options)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lgn="l">
                        <a:buNone/>
                      </a:pPr>
                      <a:r>
                        <a:rPr lang="en-US" sz="1000" dirty="0">
                          <a:solidFill>
                            <a:srgbClr val="1F2933"/>
                          </a:solidFill>
                        </a:rPr>
                        <a:t>DSCP / ECN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Former ToS; QoS (RFC 2474) and congestion (RFC 3168)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457200">
                <a:tc>
                  <a:txBody>
                    <a:bodyPr/>
                    <a:lstStyle/>
                    <a:p>
                      <a:pPr marL="0" indent="0" algn="l">
                        <a:buNone/>
                      </a:pPr>
                      <a:r>
                        <a:rPr lang="en-US" sz="1000" dirty="0">
                          <a:solidFill>
                            <a:srgbClr val="1F2933"/>
                          </a:solidFill>
                        </a:rPr>
                        <a:t>Flags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bit 1 DF (don't fragment), bit 2 MF (more fragments)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indent="0" algn="l">
                        <a:buNone/>
                      </a:pPr>
                      <a:r>
                        <a:rPr lang="en-US" sz="1000" dirty="0">
                          <a:solidFill>
                            <a:srgbClr val="1F2933"/>
                          </a:solidFill>
                        </a:rPr>
                        <a:t>TTL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Remaining hops; 0 → drop + ICMP; traceroute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457200">
                <a:tc>
                  <a:txBody>
                    <a:bodyPr/>
                    <a:lstStyle/>
                    <a:p>
                      <a:pPr marL="0" indent="0" algn="l">
                        <a:buNone/>
                      </a:pPr>
                      <a:r>
                        <a:rPr lang="en-US" sz="1000" dirty="0">
                          <a:solidFill>
                            <a:srgbClr val="1F2933"/>
                          </a:solidFill>
                        </a:rPr>
                        <a:t>Protocol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6 TCP, 17 UDP, 1 ICMP, 89 OSPF...</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57200">
                <a:tc>
                  <a:txBody>
                    <a:bodyPr/>
                    <a:lstStyle/>
                    <a:p>
                      <a:pPr marL="0" indent="0" algn="l">
                        <a:buNone/>
                      </a:pPr>
                      <a:r>
                        <a:rPr lang="en-US" sz="1000" dirty="0">
                          <a:solidFill>
                            <a:srgbClr val="1F2933"/>
                          </a:solidFill>
                        </a:rPr>
                        <a:t>Checksum</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Header only; recomputed at every hop (TTL changes)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457200">
                <a:tc>
                  <a:txBody>
                    <a:bodyPr/>
                    <a:lstStyle/>
                    <a:p>
                      <a:pPr marL="0" indent="0" algn="l">
                        <a:buNone/>
                      </a:pPr>
                      <a:r>
                        <a:rPr lang="en-US" sz="1000" dirty="0">
                          <a:solidFill>
                            <a:srgbClr val="1F2933"/>
                          </a:solidFill>
                        </a:rPr>
                        <a:t>Options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Rare; many networks drop packets with options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21" name="Text 17"/>
          <p:cNvSpPr/>
          <p:nvPr/>
        </p:nvSpPr>
        <p:spPr>
          <a:xfrm>
            <a:off x="548640" y="5120640"/>
            <a:ext cx="6766560" cy="1005840"/>
          </a:xfrm>
          <a:prstGeom prst="roundRect">
            <a:avLst>
              <a:gd name="adj" fmla="val 9091"/>
            </a:avLst>
          </a:prstGeom>
          <a:solidFill>
            <a:srgbClr val="FFF4E0"/>
          </a:solidFill>
          <a:ln>
            <a:solidFill>
              <a:srgbClr val="FFF4E0"/>
            </a:solidFill>
          </a:ln>
        </p:spPr>
        <p:txBody>
          <a:bodyPr wrap="square" lIns="76200" tIns="152400" rIns="152400" bIns="76200" rtlCol="0" anchor="ctr"/>
          <a:lstStyle/>
          <a:p>
            <a:pPr marL="0" indent="0" algn="l">
              <a:buNone/>
            </a:pPr>
            <a:r>
              <a:rPr lang="en-US" sz="1100" dirty="0">
                <a:solidFill>
                  <a:srgbClr val="1F2933"/>
                </a:solidFill>
              </a:rPr>
              <a:t>Fragmentation: a packet larger than the MTU of the egress link is split by the router (IPv4) using Identification, MF and Offset; with DF set, it is dropped with ICMP 'Fragmentation Needed', the basis of Path MTU Discovery (RFC 1191). In IPv6 only the source fragments.</a:t>
            </a:r>
            <a:endParaRPr lang="en-US" sz="11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Protocol numbers: identifying the IP payload</a:t>
            </a:r>
            <a:endParaRPr lang="en-US" sz="3000" dirty="0"/>
          </a:p>
        </p:txBody>
      </p:sp>
      <p:graphicFrame>
        <p:nvGraphicFramePr>
          <p:cNvPr id="52"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5120640" cy="914400"/>
        </p:xfrm>
        <a:graphic>
          <a:graphicData uri="http://schemas.openxmlformats.org/drawingml/2006/table">
            <a:tbl>
              <a:tblPr/>
              <a:tblGrid>
                <a:gridCol w="822960">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2834640">
                  <a:extLst>
                    <a:ext uri="{9D8B030D-6E8A-4147-A177-3AD203B41FA5}">
                      <a16:colId xmlns:a16="http://schemas.microsoft.com/office/drawing/2014/main" val="20002"/>
                    </a:ext>
                  </a:extLst>
                </a:gridCol>
              </a:tblGrid>
              <a:tr h="274320">
                <a:tc>
                  <a:txBody>
                    <a:bodyPr/>
                    <a:lstStyle/>
                    <a:p>
                      <a:pPr marL="0" indent="0" algn="l">
                        <a:buNone/>
                      </a:pPr>
                      <a:r>
                        <a:rPr lang="en-US" sz="1000" b="1" dirty="0">
                          <a:solidFill>
                            <a:srgbClr val="FFFFFF"/>
                          </a:solidFill>
                        </a:rPr>
                        <a:t>No.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Protocol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Use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1000" dirty="0">
                          <a:solidFill>
                            <a:srgbClr val="1F2933"/>
                          </a:solidFill>
                        </a:rPr>
                        <a:t>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ICMP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Errors and diagnostics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marL="0" indent="0" algn="l">
                        <a:buNone/>
                      </a:pPr>
                      <a:r>
                        <a:rPr lang="en-US" sz="1000" dirty="0">
                          <a:solidFill>
                            <a:srgbClr val="1F2933"/>
                          </a:solidFill>
                        </a:rPr>
                        <a:t>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IGMP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Multicast group membership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74320">
                <a:tc>
                  <a:txBody>
                    <a:bodyPr/>
                    <a:lstStyle/>
                    <a:p>
                      <a:pPr marL="0" indent="0" algn="l">
                        <a:buNone/>
                      </a:pPr>
                      <a:r>
                        <a:rPr lang="en-US" sz="1000" dirty="0">
                          <a:solidFill>
                            <a:srgbClr val="1F2933"/>
                          </a:solidFill>
                        </a:rPr>
                        <a:t>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TCP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Reliable transport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74320">
                <a:tc>
                  <a:txBody>
                    <a:bodyPr/>
                    <a:lstStyle/>
                    <a:p>
                      <a:pPr marL="0" indent="0" algn="l">
                        <a:buNone/>
                      </a:pPr>
                      <a:r>
                        <a:rPr lang="en-US" sz="1000" dirty="0">
                          <a:solidFill>
                            <a:srgbClr val="1F2933"/>
                          </a:solidFill>
                        </a:rPr>
                        <a:t>17</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UDP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Connectionless transport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274320">
                <a:tc>
                  <a:txBody>
                    <a:bodyPr/>
                    <a:lstStyle/>
                    <a:p>
                      <a:pPr marL="0" indent="0" algn="l">
                        <a:buNone/>
                      </a:pPr>
                      <a:r>
                        <a:rPr lang="en-US" sz="1000" dirty="0">
                          <a:solidFill>
                            <a:srgbClr val="1F2933"/>
                          </a:solidFill>
                        </a:rPr>
                        <a:t>41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IPv6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IPv6 encapsulated in IPv4 (6in4)</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74320">
                <a:tc>
                  <a:txBody>
                    <a:bodyPr/>
                    <a:lstStyle/>
                    <a:p>
                      <a:pPr marL="0" indent="0" algn="l">
                        <a:buNone/>
                      </a:pPr>
                      <a:r>
                        <a:rPr lang="en-US" sz="1000" dirty="0">
                          <a:solidFill>
                            <a:srgbClr val="1F2933"/>
                          </a:solidFill>
                        </a:rPr>
                        <a:t>47</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GRE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Generic tunnels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274320">
                <a:tc>
                  <a:txBody>
                    <a:bodyPr/>
                    <a:lstStyle/>
                    <a:p>
                      <a:pPr marL="0" indent="0" algn="l">
                        <a:buNone/>
                      </a:pPr>
                      <a:r>
                        <a:rPr lang="en-US" sz="1000" dirty="0">
                          <a:solidFill>
                            <a:srgbClr val="1F2933"/>
                          </a:solidFill>
                        </a:rPr>
                        <a:t>50 / 51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ESP / AH</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IPsec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74320">
                <a:tc>
                  <a:txBody>
                    <a:bodyPr/>
                    <a:lstStyle/>
                    <a:p>
                      <a:pPr marL="0" indent="0" algn="l">
                        <a:buNone/>
                      </a:pPr>
                      <a:r>
                        <a:rPr lang="en-US" sz="1000" dirty="0">
                          <a:solidFill>
                            <a:srgbClr val="1F2933"/>
                          </a:solidFill>
                        </a:rPr>
                        <a:t>58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ICMPv6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ICMP for IPv6 (includes ND, MLD)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8"/>
                  </a:ext>
                </a:extLst>
              </a:tr>
              <a:tr h="274320">
                <a:tc>
                  <a:txBody>
                    <a:bodyPr/>
                    <a:lstStyle/>
                    <a:p>
                      <a:pPr marL="0" indent="0" algn="l">
                        <a:buNone/>
                      </a:pPr>
                      <a:r>
                        <a:rPr lang="en-US" sz="1000" dirty="0">
                          <a:solidFill>
                            <a:srgbClr val="1F2933"/>
                          </a:solidFill>
                        </a:rPr>
                        <a:t>88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EIGRP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Routing (Cisco, RFC 7868)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274320">
                <a:tc>
                  <a:txBody>
                    <a:bodyPr/>
                    <a:lstStyle/>
                    <a:p>
                      <a:pPr marL="0" indent="0" algn="l">
                        <a:buNone/>
                      </a:pPr>
                      <a:r>
                        <a:rPr lang="en-US" sz="1000" dirty="0">
                          <a:solidFill>
                            <a:srgbClr val="1F2933"/>
                          </a:solidFill>
                        </a:rPr>
                        <a:t>89</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OSPF</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Link-state routing</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10"/>
                  </a:ext>
                </a:extLst>
              </a:tr>
              <a:tr h="274320">
                <a:tc>
                  <a:txBody>
                    <a:bodyPr/>
                    <a:lstStyle/>
                    <a:p>
                      <a:pPr marL="0" indent="0" algn="l">
                        <a:buNone/>
                      </a:pPr>
                      <a:r>
                        <a:rPr lang="en-US" sz="1000" dirty="0">
                          <a:solidFill>
                            <a:srgbClr val="1F2933"/>
                          </a:solidFill>
                        </a:rPr>
                        <a:t>103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PIM</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Multicast routing</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274320">
                <a:tc>
                  <a:txBody>
                    <a:bodyPr/>
                    <a:lstStyle/>
                    <a:p>
                      <a:pPr marL="0" indent="0" algn="l">
                        <a:buNone/>
                      </a:pPr>
                      <a:r>
                        <a:rPr lang="en-US" sz="1000" dirty="0">
                          <a:solidFill>
                            <a:srgbClr val="1F2933"/>
                          </a:solidFill>
                        </a:rPr>
                        <a:t>112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VRRP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Gateway redundancy</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12"/>
                  </a:ext>
                </a:extLst>
              </a:tr>
              <a:tr h="274320">
                <a:tc>
                  <a:txBody>
                    <a:bodyPr/>
                    <a:lstStyle/>
                    <a:p>
                      <a:pPr marL="0" indent="0" algn="l">
                        <a:buNone/>
                      </a:pPr>
                      <a:r>
                        <a:rPr lang="en-US" sz="1000" dirty="0">
                          <a:solidFill>
                            <a:srgbClr val="1F2933"/>
                          </a:solidFill>
                        </a:rPr>
                        <a:t>132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SCTP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Multistream transport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bl>
          </a:graphicData>
        </a:graphic>
      </p:graphicFrame>
      <p:sp>
        <p:nvSpPr>
          <p:cNvPr id="5" name="Text 1"/>
          <p:cNvSpPr txBox="1"/>
          <p:nvPr/>
        </p:nvSpPr>
        <p:spPr>
          <a:xfrm>
            <a:off x="6035040" y="1280160"/>
            <a:ext cx="5669280" cy="320040"/>
          </a:xfrm>
          <a:prstGeom prst="rect">
            <a:avLst/>
          </a:prstGeom>
          <a:noFill/>
          <a:ln/>
        </p:spPr>
        <p:txBody>
          <a:bodyPr wrap="square" lIns="0" tIns="0" rIns="0" bIns="0" rtlCol="0" anchor="ctr"/>
          <a:lstStyle/>
          <a:p>
            <a:pPr marL="0" indent="0" algn="l">
              <a:buNone/>
            </a:pPr>
            <a:r>
              <a:rPr lang="en-US" sz="1300" b="1" dirty="0">
                <a:solidFill>
                  <a:srgbClr val="0B3C5D"/>
                </a:solidFill>
              </a:rPr>
              <a:t>Demultiplexing at the Internet layer</a:t>
            </a:r>
            <a:endParaRPr lang="en-US" sz="1300" dirty="0"/>
          </a:p>
        </p:txBody>
      </p:sp>
      <p:sp>
        <p:nvSpPr>
          <p:cNvPr id="6" name="Text 2"/>
          <p:cNvSpPr txBox="1"/>
          <p:nvPr/>
        </p:nvSpPr>
        <p:spPr>
          <a:xfrm>
            <a:off x="7680960" y="4023360"/>
            <a:ext cx="2377440" cy="548640"/>
          </a:xfrm>
          <a:prstGeom prst="rect">
            <a:avLst/>
          </a:prstGeom>
          <a:solidFill>
            <a:srgbClr val="8ECAE6"/>
          </a:solidFill>
          <a:ln/>
        </p:spPr>
        <p:txBody>
          <a:bodyPr wrap="square" lIns="0" tIns="0" rIns="0" bIns="0" rtlCol="0" anchor="ctr"/>
          <a:lstStyle/>
          <a:p>
            <a:pPr marL="0" indent="0" algn="ctr">
              <a:buNone/>
            </a:pPr>
            <a:r>
              <a:rPr lang="en-US" sz="1200" b="1" dirty="0">
                <a:solidFill>
                  <a:srgbClr val="1F2933"/>
                </a:solidFill>
              </a:rPr>
              <a:t>IP</a:t>
            </a:r>
            <a:endParaRPr lang="en-US" sz="1200" dirty="0"/>
          </a:p>
          <a:p>
            <a:pPr marL="0" indent="0" algn="ctr">
              <a:buNone/>
            </a:pPr>
            <a:r>
              <a:rPr lang="en-US" sz="1200" b="1" dirty="0">
                <a:solidFill>
                  <a:srgbClr val="1F2933"/>
                </a:solidFill>
              </a:rPr>
              <a:t>Protocol = ?</a:t>
            </a:r>
            <a:endParaRPr lang="en-US" sz="1200" dirty="0"/>
          </a:p>
        </p:txBody>
      </p:sp>
      <p:sp>
        <p:nvSpPr>
          <p:cNvPr id="7" name="Text 3"/>
          <p:cNvSpPr txBox="1"/>
          <p:nvPr/>
        </p:nvSpPr>
        <p:spPr>
          <a:xfrm>
            <a:off x="6035040" y="2103120"/>
            <a:ext cx="155448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100" dirty="0">
                <a:solidFill>
                  <a:srgbClr val="1F2933"/>
                </a:solidFill>
              </a:rPr>
              <a:t>ICMP</a:t>
            </a:r>
            <a:endParaRPr lang="en-US" sz="1100" dirty="0"/>
          </a:p>
          <a:p>
            <a:pPr marL="0" indent="0" algn="ctr">
              <a:buNone/>
            </a:pPr>
            <a:r>
              <a:rPr lang="en-US" sz="1100" dirty="0">
                <a:solidFill>
                  <a:srgbClr val="1F2933"/>
                </a:solidFill>
              </a:rPr>
              <a:t>(1)</a:t>
            </a:r>
            <a:endParaRPr lang="en-US" sz="1100" dirty="0"/>
          </a:p>
        </p:txBody>
      </p:sp>
      <p:sp>
        <p:nvSpPr>
          <p:cNvPr id="8" name="Text 4"/>
          <p:cNvSpPr txBox="1"/>
          <p:nvPr/>
        </p:nvSpPr>
        <p:spPr>
          <a:xfrm>
            <a:off x="7818120" y="2103120"/>
            <a:ext cx="1554480" cy="548640"/>
          </a:xfrm>
          <a:prstGeom prst="rect">
            <a:avLst/>
          </a:prstGeom>
          <a:solidFill>
            <a:srgbClr val="F0A332"/>
          </a:solidFill>
          <a:ln/>
        </p:spPr>
        <p:txBody>
          <a:bodyPr wrap="square" lIns="0" tIns="0" rIns="0" bIns="0" rtlCol="0" anchor="ctr"/>
          <a:lstStyle/>
          <a:p>
            <a:pPr marL="0" indent="0" algn="ctr">
              <a:buNone/>
            </a:pPr>
            <a:r>
              <a:rPr lang="en-US" sz="1100" b="1" dirty="0">
                <a:solidFill>
                  <a:srgbClr val="1F2933"/>
                </a:solidFill>
              </a:rPr>
              <a:t>TCP</a:t>
            </a:r>
            <a:endParaRPr lang="en-US" sz="1100" dirty="0"/>
          </a:p>
          <a:p>
            <a:pPr marL="0" indent="0" algn="ctr">
              <a:buNone/>
            </a:pPr>
            <a:r>
              <a:rPr lang="en-US" sz="1100" b="1" dirty="0">
                <a:solidFill>
                  <a:srgbClr val="1F2933"/>
                </a:solidFill>
              </a:rPr>
              <a:t>(6)</a:t>
            </a:r>
            <a:endParaRPr lang="en-US" sz="1100" dirty="0"/>
          </a:p>
        </p:txBody>
      </p:sp>
      <p:sp>
        <p:nvSpPr>
          <p:cNvPr id="9" name="Text 5"/>
          <p:cNvSpPr txBox="1"/>
          <p:nvPr/>
        </p:nvSpPr>
        <p:spPr>
          <a:xfrm>
            <a:off x="9601200" y="2103120"/>
            <a:ext cx="1554480" cy="548640"/>
          </a:xfrm>
          <a:prstGeom prst="rect">
            <a:avLst/>
          </a:prstGeom>
          <a:solidFill>
            <a:srgbClr val="F0A332"/>
          </a:solidFill>
          <a:ln/>
        </p:spPr>
        <p:txBody>
          <a:bodyPr wrap="square" lIns="0" tIns="0" rIns="0" bIns="0" rtlCol="0" anchor="ctr"/>
          <a:lstStyle/>
          <a:p>
            <a:pPr marL="0" indent="0" algn="ctr">
              <a:buNone/>
            </a:pPr>
            <a:r>
              <a:rPr lang="en-US" sz="1100" b="1" dirty="0">
                <a:solidFill>
                  <a:srgbClr val="1F2933"/>
                </a:solidFill>
              </a:rPr>
              <a:t>UDP</a:t>
            </a:r>
            <a:endParaRPr lang="en-US" sz="1100" dirty="0"/>
          </a:p>
          <a:p>
            <a:pPr marL="0" indent="0" algn="ctr">
              <a:buNone/>
            </a:pPr>
            <a:r>
              <a:rPr lang="en-US" sz="1100" b="1" dirty="0">
                <a:solidFill>
                  <a:srgbClr val="1F2933"/>
                </a:solidFill>
              </a:rPr>
              <a:t>(17)</a:t>
            </a:r>
            <a:endParaRPr lang="en-US" sz="1100" dirty="0"/>
          </a:p>
        </p:txBody>
      </p:sp>
      <p:sp>
        <p:nvSpPr>
          <p:cNvPr id="10" name="Text 6"/>
          <p:cNvSpPr txBox="1"/>
          <p:nvPr/>
        </p:nvSpPr>
        <p:spPr>
          <a:xfrm>
            <a:off x="11247120" y="2103120"/>
            <a:ext cx="82296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000" dirty="0">
                <a:solidFill>
                  <a:srgbClr val="1F2933"/>
                </a:solidFill>
              </a:rPr>
              <a:t>OSPF</a:t>
            </a:r>
            <a:endParaRPr lang="en-US" sz="1000" dirty="0"/>
          </a:p>
          <a:p>
            <a:pPr marL="0" indent="0" algn="ctr">
              <a:buNone/>
            </a:pPr>
            <a:r>
              <a:rPr lang="en-US" sz="1000" dirty="0">
                <a:solidFill>
                  <a:srgbClr val="1F2933"/>
                </a:solidFill>
              </a:rPr>
              <a:t>(89)</a:t>
            </a:r>
            <a:endParaRPr lang="en-US" sz="1000" dirty="0"/>
          </a:p>
        </p:txBody>
      </p:sp>
      <p:sp>
        <p:nvSpPr>
          <p:cNvPr id="11" name="Shape 7"/>
          <p:cNvSpPr/>
          <p:nvPr/>
        </p:nvSpPr>
        <p:spPr>
          <a:xfrm flipH="1" flipV="1">
            <a:off x="6812280" y="2651760"/>
            <a:ext cx="1417320" cy="1371600"/>
          </a:xfrm>
          <a:prstGeom prst="line">
            <a:avLst/>
          </a:prstGeom>
          <a:noFill/>
          <a:ln w="25400">
            <a:solidFill>
              <a:srgbClr val="0B3C5D"/>
            </a:solidFill>
            <a:prstDash val="solid"/>
            <a:tailEnd type="triangle"/>
          </a:ln>
        </p:spPr>
        <p:txBody>
          <a:bodyPr/>
          <a:lstStyle/>
          <a:p>
            <a:endParaRPr lang="en-US"/>
          </a:p>
        </p:txBody>
      </p:sp>
      <p:sp>
        <p:nvSpPr>
          <p:cNvPr id="12" name="Shape 8"/>
          <p:cNvSpPr/>
          <p:nvPr/>
        </p:nvSpPr>
        <p:spPr>
          <a:xfrm flipH="1" flipV="1">
            <a:off x="8595360" y="2651760"/>
            <a:ext cx="91440" cy="1371600"/>
          </a:xfrm>
          <a:prstGeom prst="line">
            <a:avLst/>
          </a:prstGeom>
          <a:noFill/>
          <a:ln w="25400">
            <a:solidFill>
              <a:srgbClr val="0B3C5D"/>
            </a:solidFill>
            <a:prstDash val="solid"/>
            <a:tailEnd type="triangle"/>
          </a:ln>
        </p:spPr>
        <p:txBody>
          <a:bodyPr/>
          <a:lstStyle/>
          <a:p>
            <a:endParaRPr lang="en-US"/>
          </a:p>
        </p:txBody>
      </p:sp>
      <p:sp>
        <p:nvSpPr>
          <p:cNvPr id="13" name="Shape 9"/>
          <p:cNvSpPr/>
          <p:nvPr/>
        </p:nvSpPr>
        <p:spPr>
          <a:xfrm flipV="1">
            <a:off x="9326880" y="2651760"/>
            <a:ext cx="1051560" cy="1371600"/>
          </a:xfrm>
          <a:prstGeom prst="line">
            <a:avLst/>
          </a:prstGeom>
          <a:noFill/>
          <a:ln w="25400">
            <a:solidFill>
              <a:srgbClr val="0B3C5D"/>
            </a:solidFill>
            <a:prstDash val="solid"/>
            <a:tailEnd type="triangle"/>
          </a:ln>
        </p:spPr>
        <p:txBody>
          <a:bodyPr/>
          <a:lstStyle/>
          <a:p>
            <a:endParaRPr lang="en-US"/>
          </a:p>
        </p:txBody>
      </p:sp>
      <p:sp>
        <p:nvSpPr>
          <p:cNvPr id="14" name="Shape 10"/>
          <p:cNvSpPr/>
          <p:nvPr/>
        </p:nvSpPr>
        <p:spPr>
          <a:xfrm flipV="1">
            <a:off x="9692640" y="2651760"/>
            <a:ext cx="1828800" cy="1371600"/>
          </a:xfrm>
          <a:prstGeom prst="line">
            <a:avLst/>
          </a:prstGeom>
          <a:noFill/>
          <a:ln w="25400">
            <a:solidFill>
              <a:srgbClr val="0B3C5D"/>
            </a:solidFill>
            <a:prstDash val="solid"/>
            <a:tailEnd type="triangle"/>
          </a:ln>
        </p:spPr>
        <p:txBody>
          <a:bodyPr/>
          <a:lstStyle/>
          <a:p>
            <a:endParaRPr lang="en-US"/>
          </a:p>
        </p:txBody>
      </p:sp>
      <p:sp>
        <p:nvSpPr>
          <p:cNvPr id="15" name="Text 11"/>
          <p:cNvSpPr txBox="1"/>
          <p:nvPr/>
        </p:nvSpPr>
        <p:spPr>
          <a:xfrm>
            <a:off x="7680960" y="5029200"/>
            <a:ext cx="2377440" cy="45720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100" dirty="0">
                <a:solidFill>
                  <a:srgbClr val="1F2933"/>
                </a:solidFill>
              </a:rPr>
              <a:t>Received packet</a:t>
            </a:r>
            <a:endParaRPr lang="en-US" sz="1100" dirty="0"/>
          </a:p>
        </p:txBody>
      </p:sp>
      <p:sp>
        <p:nvSpPr>
          <p:cNvPr id="16" name="Shape 12"/>
          <p:cNvSpPr/>
          <p:nvPr/>
        </p:nvSpPr>
        <p:spPr>
          <a:xfrm flipV="1">
            <a:off x="8869680" y="4572000"/>
            <a:ext cx="0" cy="457200"/>
          </a:xfrm>
          <a:prstGeom prst="line">
            <a:avLst/>
          </a:prstGeom>
          <a:noFill/>
          <a:ln w="25400">
            <a:solidFill>
              <a:srgbClr val="0B3C5D"/>
            </a:solidFill>
            <a:prstDash val="solid"/>
            <a:tailEnd type="triangle"/>
          </a:ln>
        </p:spPr>
        <p:txBody>
          <a:bodyPr/>
          <a:lstStyle/>
          <a:p>
            <a:endParaRPr lang="en-US"/>
          </a:p>
        </p:txBody>
      </p:sp>
      <p:sp>
        <p:nvSpPr>
          <p:cNvPr id="17" name="Text 13"/>
          <p:cNvSpPr/>
          <p:nvPr/>
        </p:nvSpPr>
        <p:spPr>
          <a:xfrm>
            <a:off x="6035040" y="5669280"/>
            <a:ext cx="5669280" cy="548640"/>
          </a:xfrm>
          <a:prstGeom prst="roundRect">
            <a:avLst>
              <a:gd name="adj" fmla="val 16667"/>
            </a:avLst>
          </a:prstGeom>
          <a:solidFill>
            <a:srgbClr val="FFF4E0"/>
          </a:solidFill>
          <a:ln>
            <a:solidFill>
              <a:srgbClr val="FFF4E0"/>
            </a:solidFill>
          </a:ln>
        </p:spPr>
        <p:txBody>
          <a:bodyPr wrap="square" lIns="76200" tIns="152400" rIns="152400" bIns="76200" rtlCol="0" anchor="ctr"/>
          <a:lstStyle/>
          <a:p>
            <a:pPr marL="0" indent="0" algn="l">
              <a:buNone/>
            </a:pPr>
            <a:r>
              <a:rPr lang="en-US" sz="1100" dirty="0">
                <a:solidFill>
                  <a:srgbClr val="1F2933"/>
                </a:solidFill>
              </a:rPr>
              <a:t>Official registry: IANA, 'Assigned Internet Protocol Numbers' (replaces RFC 1700 from 1994).</a:t>
            </a:r>
            <a:endParaRPr lang="en-US" sz="11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Port numbers: identifying the application</a:t>
            </a:r>
            <a:endParaRPr lang="en-US" sz="3000" dirty="0"/>
          </a:p>
        </p:txBody>
      </p:sp>
      <p:sp>
        <p:nvSpPr>
          <p:cNvPr id="4" name="Shape 1"/>
          <p:cNvSpPr/>
          <p:nvPr/>
        </p:nvSpPr>
        <p:spPr>
          <a:xfrm>
            <a:off x="457200" y="1280160"/>
            <a:ext cx="3566160" cy="2651760"/>
          </a:xfrm>
          <a:prstGeom prst="roundRect">
            <a:avLst>
              <a:gd name="adj" fmla="val 4138"/>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3163824" cy="365760"/>
          </a:xfrm>
          <a:prstGeom prst="rect">
            <a:avLst/>
          </a:prstGeom>
          <a:noFill/>
          <a:ln/>
        </p:spPr>
        <p:txBody>
          <a:bodyPr wrap="square" lIns="0" tIns="0" rIns="0" bIns="0" rtlCol="0" anchor="t"/>
          <a:lstStyle/>
          <a:p>
            <a:pPr marL="0" indent="0">
              <a:buNone/>
            </a:pPr>
            <a:r>
              <a:rPr lang="en-US" sz="1500" b="1" dirty="0">
                <a:solidFill>
                  <a:srgbClr val="0B3C5D"/>
                </a:solidFill>
              </a:rPr>
              <a:t>Ranges (RFC 6335)</a:t>
            </a:r>
            <a:endParaRPr lang="en-US" sz="1500" dirty="0"/>
          </a:p>
        </p:txBody>
      </p:sp>
      <p:sp>
        <p:nvSpPr>
          <p:cNvPr id="6" name="Text 3"/>
          <p:cNvSpPr txBox="1"/>
          <p:nvPr/>
        </p:nvSpPr>
        <p:spPr>
          <a:xfrm>
            <a:off x="658368" y="1856232"/>
            <a:ext cx="3163824" cy="1938528"/>
          </a:xfrm>
          <a:prstGeom prst="rect">
            <a:avLst/>
          </a:prstGeom>
          <a:noFill/>
          <a:ln/>
        </p:spPr>
        <p:txBody>
          <a:bodyPr wrap="square" lIns="0" tIns="0" rIns="0" bIns="0" rtlCol="0" anchor="t"/>
          <a:lstStyle/>
          <a:p>
            <a:pPr marL="279400" indent="-279400">
              <a:spcAft>
                <a:spcPts val="400"/>
              </a:spcAft>
              <a:buSzPct val="100000"/>
              <a:buChar char="•"/>
            </a:pPr>
            <a:r>
              <a:rPr lang="en-US" sz="1200" b="1" dirty="0">
                <a:solidFill>
                  <a:srgbClr val="1F2933"/>
                </a:solidFill>
              </a:rPr>
              <a:t>0 to 1023:</a:t>
            </a:r>
            <a:r>
              <a:rPr lang="en-US" sz="1200" dirty="0">
                <a:solidFill>
                  <a:srgbClr val="1F2933"/>
                </a:solidFill>
              </a:rPr>
              <a:t> system ('well-known') ports</a:t>
            </a:r>
            <a:endParaRPr lang="en-US" sz="1200" dirty="0"/>
          </a:p>
          <a:p>
            <a:pPr marL="279400" indent="-279400">
              <a:spcAft>
                <a:spcPts val="400"/>
              </a:spcAft>
              <a:buSzPct val="100000"/>
              <a:buChar char="•"/>
            </a:pPr>
            <a:r>
              <a:rPr lang="en-US" sz="1200" b="1" dirty="0">
                <a:solidFill>
                  <a:srgbClr val="1F2933"/>
                </a:solidFill>
              </a:rPr>
              <a:t>1024 to 49151:</a:t>
            </a:r>
            <a:r>
              <a:rPr lang="en-US" sz="1200" dirty="0">
                <a:solidFill>
                  <a:srgbClr val="1F2933"/>
                </a:solidFill>
              </a:rPr>
              <a:t> user (registered) ports</a:t>
            </a:r>
            <a:endParaRPr lang="en-US" sz="1200" dirty="0"/>
          </a:p>
          <a:p>
            <a:pPr marL="279400" indent="-279400">
              <a:spcAft>
                <a:spcPts val="400"/>
              </a:spcAft>
              <a:buSzPct val="100000"/>
              <a:buChar char="•"/>
            </a:pPr>
            <a:r>
              <a:rPr lang="en-US" sz="1200" b="1" dirty="0">
                <a:solidFill>
                  <a:srgbClr val="1F2933"/>
                </a:solidFill>
              </a:rPr>
              <a:t>49152 to 65535:</a:t>
            </a:r>
            <a:r>
              <a:rPr lang="en-US" sz="1200" dirty="0">
                <a:solidFill>
                  <a:srgbClr val="1F2933"/>
                </a:solidFill>
              </a:rPr>
              <a:t> dynamic / ephemeral (client side)</a:t>
            </a:r>
            <a:endParaRPr lang="en-US" sz="1200" dirty="0"/>
          </a:p>
        </p:txBody>
      </p:sp>
      <p:sp>
        <p:nvSpPr>
          <p:cNvPr id="7" name="Shape 4"/>
          <p:cNvSpPr/>
          <p:nvPr/>
        </p:nvSpPr>
        <p:spPr>
          <a:xfrm>
            <a:off x="457200" y="4114800"/>
            <a:ext cx="3566160" cy="2103120"/>
          </a:xfrm>
          <a:prstGeom prst="roundRect">
            <a:avLst>
              <a:gd name="adj" fmla="val 5217"/>
            </a:avLst>
          </a:prstGeom>
          <a:solidFill>
            <a:srgbClr val="FFF4E0"/>
          </a:solidFill>
          <a:ln w="9525">
            <a:solidFill>
              <a:srgbClr val="EEF3F7"/>
            </a:solidFill>
            <a:prstDash val="solid"/>
          </a:ln>
        </p:spPr>
        <p:txBody>
          <a:bodyPr/>
          <a:lstStyle/>
          <a:p>
            <a:endParaRPr lang="en-US"/>
          </a:p>
        </p:txBody>
      </p:sp>
      <p:sp>
        <p:nvSpPr>
          <p:cNvPr id="8" name="Text 5"/>
          <p:cNvSpPr txBox="1"/>
          <p:nvPr/>
        </p:nvSpPr>
        <p:spPr>
          <a:xfrm>
            <a:off x="658368" y="4279392"/>
            <a:ext cx="3163824" cy="365760"/>
          </a:xfrm>
          <a:prstGeom prst="rect">
            <a:avLst/>
          </a:prstGeom>
          <a:noFill/>
          <a:ln/>
        </p:spPr>
        <p:txBody>
          <a:bodyPr wrap="square" lIns="0" tIns="0" rIns="0" bIns="0" rtlCol="0" anchor="t"/>
          <a:lstStyle/>
          <a:p>
            <a:pPr marL="0" indent="0">
              <a:buNone/>
            </a:pPr>
            <a:r>
              <a:rPr lang="en-US" sz="1500" b="1" dirty="0">
                <a:solidFill>
                  <a:srgbClr val="0B3C5D"/>
                </a:solidFill>
              </a:rPr>
              <a:t>Socket = 5-tuple</a:t>
            </a:r>
            <a:endParaRPr lang="en-US" sz="1500" dirty="0"/>
          </a:p>
        </p:txBody>
      </p:sp>
      <p:sp>
        <p:nvSpPr>
          <p:cNvPr id="9" name="Text 6"/>
          <p:cNvSpPr txBox="1"/>
          <p:nvPr/>
        </p:nvSpPr>
        <p:spPr>
          <a:xfrm>
            <a:off x="658368" y="4690872"/>
            <a:ext cx="3163824" cy="1389888"/>
          </a:xfrm>
          <a:prstGeom prst="rect">
            <a:avLst/>
          </a:prstGeom>
          <a:noFill/>
          <a:ln/>
        </p:spPr>
        <p:txBody>
          <a:bodyPr wrap="square" lIns="0" tIns="0" rIns="0" bIns="0" rtlCol="0" anchor="t"/>
          <a:lstStyle/>
          <a:p>
            <a:pPr marL="0" indent="0">
              <a:buNone/>
            </a:pPr>
            <a:r>
              <a:rPr lang="en-US" sz="1200" dirty="0">
                <a:solidFill>
                  <a:srgbClr val="1F2933"/>
                </a:solidFill>
              </a:rPr>
              <a:t>protocol + source IP + source port + destination IP + destination port. It is what NAT, stateful firewalls and load balancers track.</a:t>
            </a:r>
            <a:endParaRPr lang="en-US" sz="1200" dirty="0"/>
          </a:p>
        </p:txBody>
      </p:sp>
      <p:graphicFrame>
        <p:nvGraphicFramePr>
          <p:cNvPr id="53" name="Table 0"/>
          <p:cNvGraphicFramePr>
            <a:graphicFrameLocks noGrp="1"/>
          </p:cNvGraphicFramePr>
          <p:nvPr>
            <p:extLst>
              <p:ext uri="{D42A27DB-BD31-4B8C-83A1-F6EECF244321}">
                <p14:modId xmlns:p14="http://schemas.microsoft.com/office/powerpoint/2010/main" val="1579011935"/>
              </p:ext>
            </p:extLst>
          </p:nvPr>
        </p:nvGraphicFramePr>
        <p:xfrm>
          <a:off x="4297680" y="1280160"/>
          <a:ext cx="7406640" cy="914400"/>
        </p:xfrm>
        <a:graphic>
          <a:graphicData uri="http://schemas.openxmlformats.org/drawingml/2006/table">
            <a:tbl>
              <a:tblPr/>
              <a:tblGrid>
                <a:gridCol w="914400">
                  <a:extLst>
                    <a:ext uri="{9D8B030D-6E8A-4147-A177-3AD203B41FA5}">
                      <a16:colId xmlns:a16="http://schemas.microsoft.com/office/drawing/2014/main" val="20000"/>
                    </a:ext>
                  </a:extLst>
                </a:gridCol>
                <a:gridCol w="1097280">
                  <a:extLst>
                    <a:ext uri="{9D8B030D-6E8A-4147-A177-3AD203B41FA5}">
                      <a16:colId xmlns:a16="http://schemas.microsoft.com/office/drawing/2014/main" val="20001"/>
                    </a:ext>
                  </a:extLst>
                </a:gridCol>
                <a:gridCol w="1737360">
                  <a:extLst>
                    <a:ext uri="{9D8B030D-6E8A-4147-A177-3AD203B41FA5}">
                      <a16:colId xmlns:a16="http://schemas.microsoft.com/office/drawing/2014/main" val="20002"/>
                    </a:ext>
                  </a:extLst>
                </a:gridCol>
                <a:gridCol w="1005840">
                  <a:extLst>
                    <a:ext uri="{9D8B030D-6E8A-4147-A177-3AD203B41FA5}">
                      <a16:colId xmlns:a16="http://schemas.microsoft.com/office/drawing/2014/main" val="20003"/>
                    </a:ext>
                  </a:extLst>
                </a:gridCol>
                <a:gridCol w="1097280">
                  <a:extLst>
                    <a:ext uri="{9D8B030D-6E8A-4147-A177-3AD203B41FA5}">
                      <a16:colId xmlns:a16="http://schemas.microsoft.com/office/drawing/2014/main" val="20004"/>
                    </a:ext>
                  </a:extLst>
                </a:gridCol>
                <a:gridCol w="1554480">
                  <a:extLst>
                    <a:ext uri="{9D8B030D-6E8A-4147-A177-3AD203B41FA5}">
                      <a16:colId xmlns:a16="http://schemas.microsoft.com/office/drawing/2014/main" val="20005"/>
                    </a:ext>
                  </a:extLst>
                </a:gridCol>
              </a:tblGrid>
              <a:tr h="384048">
                <a:tc>
                  <a:txBody>
                    <a:bodyPr/>
                    <a:lstStyle/>
                    <a:p>
                      <a:pPr marL="0" indent="0" algn="l">
                        <a:buNone/>
                      </a:pPr>
                      <a:r>
                        <a:rPr lang="en-US" sz="1000" b="1" dirty="0">
                          <a:solidFill>
                            <a:srgbClr val="FFFFFF"/>
                          </a:solidFill>
                        </a:rPr>
                        <a:t>Port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Transport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Service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Port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Transport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Service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384048">
                <a:tc>
                  <a:txBody>
                    <a:bodyPr/>
                    <a:lstStyle/>
                    <a:p>
                      <a:pPr marL="0" indent="0" algn="l">
                        <a:buNone/>
                      </a:pPr>
                      <a:r>
                        <a:rPr lang="en-US" sz="1000" dirty="0">
                          <a:solidFill>
                            <a:srgbClr val="1F2933"/>
                          </a:solidFill>
                        </a:rPr>
                        <a:t>22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TCP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SSH, SFTP, SCP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161 / 162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UDP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SNMP / traps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4048">
                <a:tc>
                  <a:txBody>
                    <a:bodyPr/>
                    <a:lstStyle/>
                    <a:p>
                      <a:pPr marL="0" indent="0" algn="l">
                        <a:buNone/>
                      </a:pPr>
                      <a:r>
                        <a:rPr lang="en-US" sz="1000" dirty="0">
                          <a:solidFill>
                            <a:srgbClr val="1F2933"/>
                          </a:solidFill>
                        </a:rPr>
                        <a:t>25</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TCP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SMTP (server to server)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179</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TCP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BGP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384048">
                <a:tc>
                  <a:txBody>
                    <a:bodyPr/>
                    <a:lstStyle/>
                    <a:p>
                      <a:pPr marL="0" indent="0" algn="l">
                        <a:buNone/>
                      </a:pPr>
                      <a:r>
                        <a:rPr lang="en-US" sz="1000" dirty="0">
                          <a:solidFill>
                            <a:srgbClr val="1F2933"/>
                          </a:solidFill>
                        </a:rPr>
                        <a:t>53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UDP, TCP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DNS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443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TCP, UDP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HTTPS; HTTP/3 (QUIC)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84048">
                <a:tc>
                  <a:txBody>
                    <a:bodyPr/>
                    <a:lstStyle/>
                    <a:p>
                      <a:pPr marL="0" indent="0" algn="l">
                        <a:buNone/>
                      </a:pPr>
                      <a:r>
                        <a:rPr lang="en-US" sz="1000" dirty="0">
                          <a:solidFill>
                            <a:srgbClr val="1F2933"/>
                          </a:solidFill>
                        </a:rPr>
                        <a:t>67 / 68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UDP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DHCP server / client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445</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TCP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SMB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384048">
                <a:tc>
                  <a:txBody>
                    <a:bodyPr/>
                    <a:lstStyle/>
                    <a:p>
                      <a:pPr marL="0" indent="0" algn="l">
                        <a:buNone/>
                      </a:pPr>
                      <a:r>
                        <a:rPr lang="en-US" sz="1000" dirty="0">
                          <a:solidFill>
                            <a:srgbClr val="1F2933"/>
                          </a:solidFill>
                        </a:rPr>
                        <a:t>69</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UDP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TFTP (network boot)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500 / 4500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UDP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IKE / IPsec NAT-T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84048">
                <a:tc>
                  <a:txBody>
                    <a:bodyPr/>
                    <a:lstStyle/>
                    <a:p>
                      <a:pPr marL="0" indent="0" algn="l">
                        <a:buNone/>
                      </a:pPr>
                      <a:r>
                        <a:rPr lang="en-US" sz="1000" dirty="0">
                          <a:solidFill>
                            <a:srgbClr val="1F2933"/>
                          </a:solidFill>
                        </a:rPr>
                        <a:t>80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TCP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HTTP (cleartext)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514</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UDP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syslog</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384048">
                <a:tc>
                  <a:txBody>
                    <a:bodyPr/>
                    <a:lstStyle/>
                    <a:p>
                      <a:pPr marL="0" indent="0" algn="l">
                        <a:buNone/>
                      </a:pPr>
                      <a:r>
                        <a:rPr lang="en-US" sz="1000" dirty="0">
                          <a:solidFill>
                            <a:srgbClr val="1F2933"/>
                          </a:solidFill>
                        </a:rPr>
                        <a:t>123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UDP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NTP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520 / 521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UDP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RIP / RIPng</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84048">
                <a:tc>
                  <a:txBody>
                    <a:bodyPr/>
                    <a:lstStyle/>
                    <a:p>
                      <a:pPr marL="0" indent="0" algn="l">
                        <a:buNone/>
                      </a:pPr>
                      <a:r>
                        <a:rPr lang="en-US" sz="1000" dirty="0">
                          <a:solidFill>
                            <a:srgbClr val="1F2933"/>
                          </a:solidFill>
                        </a:rPr>
                        <a:t>143 / 993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TCP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IMAP / IMAPS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587</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TCP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SMTP submission (TLS)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8"/>
                  </a:ext>
                </a:extLst>
              </a:tr>
              <a:tr h="384048">
                <a:tc>
                  <a:txBody>
                    <a:bodyPr/>
                    <a:lstStyle/>
                    <a:p>
                      <a:pPr marL="0" indent="0" algn="l">
                        <a:buNone/>
                      </a:pPr>
                      <a:r>
                        <a:rPr lang="en-US" sz="1000" dirty="0">
                          <a:solidFill>
                            <a:srgbClr val="6B7B8C"/>
                          </a:solidFill>
                        </a:rPr>
                        <a:t>23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6B7B8C"/>
                          </a:solidFill>
                        </a:rPr>
                        <a:t>TCP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6B7B8C"/>
                          </a:solidFill>
                        </a:rPr>
                        <a:t>Telnet (legacy)</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6B7B8C"/>
                          </a:solidFill>
                        </a:rPr>
                        <a:t>20 / 21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6B7B8C"/>
                          </a:solidFill>
                        </a:rPr>
                        <a:t>TCP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6B7B8C"/>
                          </a:solidFill>
                        </a:rPr>
                        <a:t>FTP (legacy)</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bl>
          </a:graphicData>
        </a:graphic>
      </p:graphicFrame>
      <p:sp>
        <p:nvSpPr>
          <p:cNvPr id="11" name="Text 7"/>
          <p:cNvSpPr txBox="1"/>
          <p:nvPr/>
        </p:nvSpPr>
        <p:spPr>
          <a:xfrm>
            <a:off x="4297680" y="5394960"/>
            <a:ext cx="7406640" cy="365760"/>
          </a:xfrm>
          <a:prstGeom prst="rect">
            <a:avLst/>
          </a:prstGeom>
          <a:noFill/>
          <a:ln/>
        </p:spPr>
        <p:txBody>
          <a:bodyPr wrap="square" lIns="0" tIns="0" rIns="0" bIns="0" rtlCol="0" anchor="ctr"/>
          <a:lstStyle/>
          <a:p>
            <a:pPr marL="0" indent="0" algn="l">
              <a:buNone/>
            </a:pPr>
            <a:r>
              <a:rPr lang="en-US" sz="1000" dirty="0">
                <a:solidFill>
                  <a:srgbClr val="6B7B8C"/>
                </a:solidFill>
              </a:rPr>
              <a:t>Official registry: IANA Service Name and Transport Protocol Port Number Registry (successor of RFC 1060 / RFC 1700).</a:t>
            </a:r>
            <a:endParaRPr lang="en-US" sz="10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Receiving a frame: demultiplexing at three levels</a:t>
            </a:r>
            <a:endParaRPr lang="en-US" sz="3000" dirty="0"/>
          </a:p>
        </p:txBody>
      </p:sp>
      <p:sp>
        <p:nvSpPr>
          <p:cNvPr id="4" name="Text 1"/>
          <p:cNvSpPr txBox="1"/>
          <p:nvPr/>
        </p:nvSpPr>
        <p:spPr>
          <a:xfrm>
            <a:off x="4023360" y="5394960"/>
            <a:ext cx="411480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100" dirty="0">
                <a:solidFill>
                  <a:srgbClr val="1F2933"/>
                </a:solidFill>
              </a:rPr>
              <a:t>Ethernet frame (FCS ok, destination MAC = mine or broadcast/multicast)</a:t>
            </a:r>
            <a:endParaRPr lang="en-US" sz="1100" dirty="0"/>
          </a:p>
        </p:txBody>
      </p:sp>
      <p:sp>
        <p:nvSpPr>
          <p:cNvPr id="5" name="Shape 2"/>
          <p:cNvSpPr/>
          <p:nvPr/>
        </p:nvSpPr>
        <p:spPr>
          <a:xfrm flipV="1">
            <a:off x="6080760" y="4846320"/>
            <a:ext cx="0" cy="548640"/>
          </a:xfrm>
          <a:prstGeom prst="line">
            <a:avLst/>
          </a:prstGeom>
          <a:noFill/>
          <a:ln w="25400">
            <a:solidFill>
              <a:srgbClr val="0B3C5D"/>
            </a:solidFill>
            <a:prstDash val="solid"/>
            <a:tailEnd type="triangle"/>
          </a:ln>
        </p:spPr>
        <p:txBody>
          <a:bodyPr/>
          <a:lstStyle/>
          <a:p>
            <a:endParaRPr lang="en-US"/>
          </a:p>
        </p:txBody>
      </p:sp>
      <p:sp>
        <p:nvSpPr>
          <p:cNvPr id="6" name="Text 3"/>
          <p:cNvSpPr txBox="1"/>
          <p:nvPr/>
        </p:nvSpPr>
        <p:spPr>
          <a:xfrm>
            <a:off x="4023360" y="4297680"/>
            <a:ext cx="4114800" cy="548640"/>
          </a:xfrm>
          <a:prstGeom prst="rect">
            <a:avLst/>
          </a:prstGeom>
          <a:solidFill>
            <a:srgbClr val="8ECAE6"/>
          </a:solidFill>
          <a:ln/>
        </p:spPr>
        <p:txBody>
          <a:bodyPr wrap="square" lIns="0" tIns="0" rIns="0" bIns="0" rtlCol="0" anchor="ctr"/>
          <a:lstStyle/>
          <a:p>
            <a:pPr marL="0" indent="0" algn="ctr">
              <a:buNone/>
            </a:pPr>
            <a:r>
              <a:rPr lang="en-US" sz="1200" b="1" dirty="0">
                <a:solidFill>
                  <a:srgbClr val="1F2933"/>
                </a:solidFill>
              </a:rPr>
              <a:t>Data link: EtherType</a:t>
            </a:r>
            <a:endParaRPr lang="en-US" sz="1200" dirty="0"/>
          </a:p>
        </p:txBody>
      </p:sp>
      <p:sp>
        <p:nvSpPr>
          <p:cNvPr id="7" name="Text 4"/>
          <p:cNvSpPr txBox="1"/>
          <p:nvPr/>
        </p:nvSpPr>
        <p:spPr>
          <a:xfrm>
            <a:off x="548640" y="4297680"/>
            <a:ext cx="146304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000" dirty="0">
                <a:solidFill>
                  <a:srgbClr val="1F2933"/>
                </a:solidFill>
              </a:rPr>
              <a:t>ARP</a:t>
            </a:r>
            <a:endParaRPr lang="en-US" sz="1000" dirty="0"/>
          </a:p>
          <a:p>
            <a:pPr marL="0" indent="0" algn="ctr">
              <a:buNone/>
            </a:pPr>
            <a:r>
              <a:rPr lang="en-US" sz="1000" dirty="0">
                <a:solidFill>
                  <a:srgbClr val="1F2933"/>
                </a:solidFill>
              </a:rPr>
              <a:t>0x0806</a:t>
            </a:r>
            <a:endParaRPr lang="en-US" sz="1000" dirty="0"/>
          </a:p>
        </p:txBody>
      </p:sp>
      <p:sp>
        <p:nvSpPr>
          <p:cNvPr id="8" name="Text 5"/>
          <p:cNvSpPr txBox="1"/>
          <p:nvPr/>
        </p:nvSpPr>
        <p:spPr>
          <a:xfrm>
            <a:off x="2286000" y="4297680"/>
            <a:ext cx="146304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000" dirty="0">
                <a:solidFill>
                  <a:srgbClr val="1F2933"/>
                </a:solidFill>
              </a:rPr>
              <a:t>IPv6</a:t>
            </a:r>
            <a:endParaRPr lang="en-US" sz="1000" dirty="0"/>
          </a:p>
          <a:p>
            <a:pPr marL="0" indent="0" algn="ctr">
              <a:buNone/>
            </a:pPr>
            <a:r>
              <a:rPr lang="en-US" sz="1000" dirty="0">
                <a:solidFill>
                  <a:srgbClr val="1F2933"/>
                </a:solidFill>
              </a:rPr>
              <a:t>0x86DD</a:t>
            </a:r>
            <a:endParaRPr lang="en-US" sz="1000" dirty="0"/>
          </a:p>
        </p:txBody>
      </p:sp>
      <p:sp>
        <p:nvSpPr>
          <p:cNvPr id="9" name="Text 6"/>
          <p:cNvSpPr txBox="1"/>
          <p:nvPr/>
        </p:nvSpPr>
        <p:spPr>
          <a:xfrm>
            <a:off x="8412480" y="4297680"/>
            <a:ext cx="146304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000" dirty="0">
                <a:solidFill>
                  <a:srgbClr val="1F2933"/>
                </a:solidFill>
              </a:rPr>
              <a:t>802.1Q</a:t>
            </a:r>
            <a:endParaRPr lang="en-US" sz="1000" dirty="0"/>
          </a:p>
          <a:p>
            <a:pPr marL="0" indent="0" algn="ctr">
              <a:buNone/>
            </a:pPr>
            <a:r>
              <a:rPr lang="en-US" sz="1000" dirty="0">
                <a:solidFill>
                  <a:srgbClr val="1F2933"/>
                </a:solidFill>
              </a:rPr>
              <a:t>0x8100</a:t>
            </a:r>
            <a:endParaRPr lang="en-US" sz="1000" dirty="0"/>
          </a:p>
        </p:txBody>
      </p:sp>
      <p:sp>
        <p:nvSpPr>
          <p:cNvPr id="10" name="Text 7"/>
          <p:cNvSpPr txBox="1"/>
          <p:nvPr/>
        </p:nvSpPr>
        <p:spPr>
          <a:xfrm>
            <a:off x="10149840" y="4297680"/>
            <a:ext cx="146304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000" dirty="0">
                <a:solidFill>
                  <a:srgbClr val="1F2933"/>
                </a:solidFill>
              </a:rPr>
              <a:t>MPLS</a:t>
            </a:r>
            <a:endParaRPr lang="en-US" sz="1000" dirty="0"/>
          </a:p>
          <a:p>
            <a:pPr marL="0" indent="0" algn="ctr">
              <a:buNone/>
            </a:pPr>
            <a:r>
              <a:rPr lang="en-US" sz="1000" dirty="0">
                <a:solidFill>
                  <a:srgbClr val="1F2933"/>
                </a:solidFill>
              </a:rPr>
              <a:t>0x8847</a:t>
            </a:r>
            <a:endParaRPr lang="en-US" sz="1000" dirty="0"/>
          </a:p>
        </p:txBody>
      </p:sp>
      <p:sp>
        <p:nvSpPr>
          <p:cNvPr id="11" name="Shape 8"/>
          <p:cNvSpPr/>
          <p:nvPr/>
        </p:nvSpPr>
        <p:spPr>
          <a:xfrm flipH="1">
            <a:off x="3749040" y="4572000"/>
            <a:ext cx="274320" cy="0"/>
          </a:xfrm>
          <a:prstGeom prst="line">
            <a:avLst/>
          </a:prstGeom>
          <a:noFill/>
          <a:ln w="22225">
            <a:solidFill>
              <a:srgbClr val="6B7B8C"/>
            </a:solidFill>
            <a:prstDash val="solid"/>
            <a:tailEnd type="triangle"/>
          </a:ln>
        </p:spPr>
        <p:txBody>
          <a:bodyPr/>
          <a:lstStyle/>
          <a:p>
            <a:endParaRPr lang="en-US"/>
          </a:p>
        </p:txBody>
      </p:sp>
      <p:sp>
        <p:nvSpPr>
          <p:cNvPr id="12" name="Shape 9"/>
          <p:cNvSpPr/>
          <p:nvPr/>
        </p:nvSpPr>
        <p:spPr>
          <a:xfrm>
            <a:off x="8138160" y="4572000"/>
            <a:ext cx="274320" cy="0"/>
          </a:xfrm>
          <a:prstGeom prst="line">
            <a:avLst/>
          </a:prstGeom>
          <a:noFill/>
          <a:ln w="22225">
            <a:solidFill>
              <a:srgbClr val="6B7B8C"/>
            </a:solidFill>
            <a:prstDash val="solid"/>
            <a:tailEnd type="triangle"/>
          </a:ln>
        </p:spPr>
        <p:txBody>
          <a:bodyPr/>
          <a:lstStyle/>
          <a:p>
            <a:endParaRPr lang="en-US"/>
          </a:p>
        </p:txBody>
      </p:sp>
      <p:sp>
        <p:nvSpPr>
          <p:cNvPr id="13" name="Shape 10"/>
          <p:cNvSpPr/>
          <p:nvPr/>
        </p:nvSpPr>
        <p:spPr>
          <a:xfrm flipV="1">
            <a:off x="6080760" y="3749040"/>
            <a:ext cx="0" cy="548640"/>
          </a:xfrm>
          <a:prstGeom prst="line">
            <a:avLst/>
          </a:prstGeom>
          <a:noFill/>
          <a:ln w="25400">
            <a:solidFill>
              <a:srgbClr val="0B3C5D"/>
            </a:solidFill>
            <a:prstDash val="solid"/>
            <a:tailEnd type="triangle"/>
          </a:ln>
        </p:spPr>
        <p:txBody>
          <a:bodyPr/>
          <a:lstStyle/>
          <a:p>
            <a:endParaRPr lang="en-US"/>
          </a:p>
        </p:txBody>
      </p:sp>
      <p:sp>
        <p:nvSpPr>
          <p:cNvPr id="14" name="Text 11"/>
          <p:cNvSpPr txBox="1"/>
          <p:nvPr/>
        </p:nvSpPr>
        <p:spPr>
          <a:xfrm>
            <a:off x="5257800" y="4069080"/>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0x0800 = IPv4</a:t>
            </a:r>
            <a:endParaRPr lang="en-US" sz="1000" dirty="0"/>
          </a:p>
        </p:txBody>
      </p:sp>
      <p:sp>
        <p:nvSpPr>
          <p:cNvPr id="15" name="Text 12"/>
          <p:cNvSpPr txBox="1"/>
          <p:nvPr/>
        </p:nvSpPr>
        <p:spPr>
          <a:xfrm>
            <a:off x="4023360" y="3200400"/>
            <a:ext cx="4114800" cy="548640"/>
          </a:xfrm>
          <a:prstGeom prst="rect">
            <a:avLst/>
          </a:prstGeom>
          <a:solidFill>
            <a:srgbClr val="8ECAE6"/>
          </a:solidFill>
          <a:ln/>
        </p:spPr>
        <p:txBody>
          <a:bodyPr wrap="square" lIns="0" tIns="0" rIns="0" bIns="0" rtlCol="0" anchor="ctr"/>
          <a:lstStyle/>
          <a:p>
            <a:pPr marL="0" indent="0" algn="ctr">
              <a:buNone/>
            </a:pPr>
            <a:r>
              <a:rPr lang="en-US" sz="1200" b="1" dirty="0">
                <a:solidFill>
                  <a:srgbClr val="1F2933"/>
                </a:solidFill>
              </a:rPr>
              <a:t>Internet: Protocol field</a:t>
            </a:r>
            <a:endParaRPr lang="en-US" sz="1200" dirty="0"/>
          </a:p>
        </p:txBody>
      </p:sp>
      <p:sp>
        <p:nvSpPr>
          <p:cNvPr id="16" name="Text 13"/>
          <p:cNvSpPr txBox="1"/>
          <p:nvPr/>
        </p:nvSpPr>
        <p:spPr>
          <a:xfrm>
            <a:off x="548640" y="3200400"/>
            <a:ext cx="146304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000" dirty="0">
                <a:solidFill>
                  <a:srgbClr val="1F2933"/>
                </a:solidFill>
              </a:rPr>
              <a:t>ICMP (1)</a:t>
            </a:r>
            <a:endParaRPr lang="en-US" sz="1000" dirty="0"/>
          </a:p>
        </p:txBody>
      </p:sp>
      <p:sp>
        <p:nvSpPr>
          <p:cNvPr id="17" name="Text 14"/>
          <p:cNvSpPr txBox="1"/>
          <p:nvPr/>
        </p:nvSpPr>
        <p:spPr>
          <a:xfrm>
            <a:off x="2286000" y="3200400"/>
            <a:ext cx="146304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000" dirty="0">
                <a:solidFill>
                  <a:srgbClr val="1F2933"/>
                </a:solidFill>
              </a:rPr>
              <a:t>OSPF (89)</a:t>
            </a:r>
            <a:endParaRPr lang="en-US" sz="1000" dirty="0"/>
          </a:p>
        </p:txBody>
      </p:sp>
      <p:sp>
        <p:nvSpPr>
          <p:cNvPr id="18" name="Text 15"/>
          <p:cNvSpPr txBox="1"/>
          <p:nvPr/>
        </p:nvSpPr>
        <p:spPr>
          <a:xfrm>
            <a:off x="8412480" y="3200400"/>
            <a:ext cx="1463040" cy="548640"/>
          </a:xfrm>
          <a:prstGeom prst="rect">
            <a:avLst/>
          </a:prstGeom>
          <a:solidFill>
            <a:srgbClr val="F0A332"/>
          </a:solidFill>
          <a:ln/>
        </p:spPr>
        <p:txBody>
          <a:bodyPr wrap="square" lIns="0" tIns="0" rIns="0" bIns="0" rtlCol="0" anchor="ctr"/>
          <a:lstStyle/>
          <a:p>
            <a:pPr marL="0" indent="0" algn="ctr">
              <a:buNone/>
            </a:pPr>
            <a:r>
              <a:rPr lang="en-US" sz="1000" b="1" dirty="0">
                <a:solidFill>
                  <a:srgbClr val="1F2933"/>
                </a:solidFill>
              </a:rPr>
              <a:t>UDP (17)</a:t>
            </a:r>
            <a:endParaRPr lang="en-US" sz="1000" dirty="0"/>
          </a:p>
        </p:txBody>
      </p:sp>
      <p:sp>
        <p:nvSpPr>
          <p:cNvPr id="19" name="Text 16"/>
          <p:cNvSpPr txBox="1"/>
          <p:nvPr/>
        </p:nvSpPr>
        <p:spPr>
          <a:xfrm>
            <a:off x="10149840" y="3200400"/>
            <a:ext cx="146304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000" dirty="0">
                <a:solidFill>
                  <a:srgbClr val="1F2933"/>
                </a:solidFill>
              </a:rPr>
              <a:t>ESP (50)</a:t>
            </a:r>
            <a:endParaRPr lang="en-US" sz="1000" dirty="0"/>
          </a:p>
        </p:txBody>
      </p:sp>
      <p:sp>
        <p:nvSpPr>
          <p:cNvPr id="20" name="Shape 17"/>
          <p:cNvSpPr/>
          <p:nvPr/>
        </p:nvSpPr>
        <p:spPr>
          <a:xfrm flipH="1">
            <a:off x="3749040" y="3474720"/>
            <a:ext cx="274320" cy="0"/>
          </a:xfrm>
          <a:prstGeom prst="line">
            <a:avLst/>
          </a:prstGeom>
          <a:noFill/>
          <a:ln w="22225">
            <a:solidFill>
              <a:srgbClr val="6B7B8C"/>
            </a:solidFill>
            <a:prstDash val="solid"/>
            <a:tailEnd type="triangle"/>
          </a:ln>
        </p:spPr>
        <p:txBody>
          <a:bodyPr/>
          <a:lstStyle/>
          <a:p>
            <a:endParaRPr lang="en-US"/>
          </a:p>
        </p:txBody>
      </p:sp>
      <p:sp>
        <p:nvSpPr>
          <p:cNvPr id="21" name="Shape 18"/>
          <p:cNvSpPr/>
          <p:nvPr/>
        </p:nvSpPr>
        <p:spPr>
          <a:xfrm>
            <a:off x="8138160" y="3474720"/>
            <a:ext cx="274320" cy="0"/>
          </a:xfrm>
          <a:prstGeom prst="line">
            <a:avLst/>
          </a:prstGeom>
          <a:noFill/>
          <a:ln w="22225">
            <a:solidFill>
              <a:srgbClr val="6B7B8C"/>
            </a:solidFill>
            <a:prstDash val="solid"/>
            <a:tailEnd type="triangle"/>
          </a:ln>
        </p:spPr>
        <p:txBody>
          <a:bodyPr/>
          <a:lstStyle/>
          <a:p>
            <a:endParaRPr lang="en-US"/>
          </a:p>
        </p:txBody>
      </p:sp>
      <p:sp>
        <p:nvSpPr>
          <p:cNvPr id="22" name="Shape 19"/>
          <p:cNvSpPr/>
          <p:nvPr/>
        </p:nvSpPr>
        <p:spPr>
          <a:xfrm flipV="1">
            <a:off x="6080760" y="2651760"/>
            <a:ext cx="0" cy="548640"/>
          </a:xfrm>
          <a:prstGeom prst="line">
            <a:avLst/>
          </a:prstGeom>
          <a:noFill/>
          <a:ln w="25400">
            <a:solidFill>
              <a:srgbClr val="0B3C5D"/>
            </a:solidFill>
            <a:prstDash val="solid"/>
            <a:tailEnd type="triangle"/>
          </a:ln>
        </p:spPr>
        <p:txBody>
          <a:bodyPr/>
          <a:lstStyle/>
          <a:p>
            <a:endParaRPr lang="en-US"/>
          </a:p>
        </p:txBody>
      </p:sp>
      <p:sp>
        <p:nvSpPr>
          <p:cNvPr id="23" name="Text 20"/>
          <p:cNvSpPr txBox="1"/>
          <p:nvPr/>
        </p:nvSpPr>
        <p:spPr>
          <a:xfrm>
            <a:off x="5257800" y="2971800"/>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6 = TCP</a:t>
            </a:r>
            <a:endParaRPr lang="en-US" sz="1000" dirty="0"/>
          </a:p>
        </p:txBody>
      </p:sp>
      <p:sp>
        <p:nvSpPr>
          <p:cNvPr id="24" name="Text 21"/>
          <p:cNvSpPr txBox="1"/>
          <p:nvPr/>
        </p:nvSpPr>
        <p:spPr>
          <a:xfrm>
            <a:off x="4023360" y="2103120"/>
            <a:ext cx="4114800" cy="548640"/>
          </a:xfrm>
          <a:prstGeom prst="rect">
            <a:avLst/>
          </a:prstGeom>
          <a:solidFill>
            <a:srgbClr val="8ECAE6"/>
          </a:solidFill>
          <a:ln/>
        </p:spPr>
        <p:txBody>
          <a:bodyPr wrap="square" lIns="0" tIns="0" rIns="0" bIns="0" rtlCol="0" anchor="ctr"/>
          <a:lstStyle/>
          <a:p>
            <a:pPr marL="0" indent="0" algn="ctr">
              <a:buNone/>
            </a:pPr>
            <a:r>
              <a:rPr lang="en-US" sz="1200" b="1" dirty="0">
                <a:solidFill>
                  <a:srgbClr val="1F2933"/>
                </a:solidFill>
              </a:rPr>
              <a:t>Transport: destination port</a:t>
            </a:r>
            <a:endParaRPr lang="en-US" sz="1200" dirty="0"/>
          </a:p>
        </p:txBody>
      </p:sp>
      <p:sp>
        <p:nvSpPr>
          <p:cNvPr id="25" name="Text 22"/>
          <p:cNvSpPr txBox="1"/>
          <p:nvPr/>
        </p:nvSpPr>
        <p:spPr>
          <a:xfrm>
            <a:off x="548640" y="2103120"/>
            <a:ext cx="146304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000" dirty="0">
                <a:solidFill>
                  <a:srgbClr val="1F2933"/>
                </a:solidFill>
              </a:rPr>
              <a:t>SSH</a:t>
            </a:r>
            <a:endParaRPr lang="en-US" sz="1000" dirty="0"/>
          </a:p>
          <a:p>
            <a:pPr marL="0" indent="0" algn="ctr">
              <a:buNone/>
            </a:pPr>
            <a:r>
              <a:rPr lang="en-US" sz="1000" dirty="0">
                <a:solidFill>
                  <a:srgbClr val="1F2933"/>
                </a:solidFill>
              </a:rPr>
              <a:t>TCP 22</a:t>
            </a:r>
            <a:endParaRPr lang="en-US" sz="1000" dirty="0"/>
          </a:p>
        </p:txBody>
      </p:sp>
      <p:sp>
        <p:nvSpPr>
          <p:cNvPr id="26" name="Text 23"/>
          <p:cNvSpPr txBox="1"/>
          <p:nvPr/>
        </p:nvSpPr>
        <p:spPr>
          <a:xfrm>
            <a:off x="2286000" y="2103120"/>
            <a:ext cx="146304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000" dirty="0">
                <a:solidFill>
                  <a:srgbClr val="1F2933"/>
                </a:solidFill>
              </a:rPr>
              <a:t>HTTPS</a:t>
            </a:r>
            <a:endParaRPr lang="en-US" sz="1000" dirty="0"/>
          </a:p>
          <a:p>
            <a:pPr marL="0" indent="0" algn="ctr">
              <a:buNone/>
            </a:pPr>
            <a:r>
              <a:rPr lang="en-US" sz="1000" dirty="0">
                <a:solidFill>
                  <a:srgbClr val="1F2933"/>
                </a:solidFill>
              </a:rPr>
              <a:t>TCP 443</a:t>
            </a:r>
            <a:endParaRPr lang="en-US" sz="1000" dirty="0"/>
          </a:p>
        </p:txBody>
      </p:sp>
      <p:sp>
        <p:nvSpPr>
          <p:cNvPr id="27" name="Text 24"/>
          <p:cNvSpPr txBox="1"/>
          <p:nvPr/>
        </p:nvSpPr>
        <p:spPr>
          <a:xfrm>
            <a:off x="8412480" y="2103120"/>
            <a:ext cx="146304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000" dirty="0">
                <a:solidFill>
                  <a:srgbClr val="1F2933"/>
                </a:solidFill>
              </a:rPr>
              <a:t>DNS</a:t>
            </a:r>
            <a:endParaRPr lang="en-US" sz="1000" dirty="0"/>
          </a:p>
          <a:p>
            <a:pPr marL="0" indent="0" algn="ctr">
              <a:buNone/>
            </a:pPr>
            <a:r>
              <a:rPr lang="en-US" sz="1000" dirty="0">
                <a:solidFill>
                  <a:srgbClr val="1F2933"/>
                </a:solidFill>
              </a:rPr>
              <a:t>UDP 53</a:t>
            </a:r>
            <a:endParaRPr lang="en-US" sz="1000" dirty="0"/>
          </a:p>
        </p:txBody>
      </p:sp>
      <p:sp>
        <p:nvSpPr>
          <p:cNvPr id="28" name="Text 25"/>
          <p:cNvSpPr txBox="1"/>
          <p:nvPr/>
        </p:nvSpPr>
        <p:spPr>
          <a:xfrm>
            <a:off x="10149840" y="2103120"/>
            <a:ext cx="146304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000" dirty="0">
                <a:solidFill>
                  <a:srgbClr val="1F2933"/>
                </a:solidFill>
              </a:rPr>
              <a:t>NTP</a:t>
            </a:r>
            <a:endParaRPr lang="en-US" sz="1000" dirty="0"/>
          </a:p>
          <a:p>
            <a:pPr marL="0" indent="0" algn="ctr">
              <a:buNone/>
            </a:pPr>
            <a:r>
              <a:rPr lang="en-US" sz="1000" dirty="0">
                <a:solidFill>
                  <a:srgbClr val="1F2933"/>
                </a:solidFill>
              </a:rPr>
              <a:t>UDP 123</a:t>
            </a:r>
            <a:endParaRPr lang="en-US" sz="1000" dirty="0"/>
          </a:p>
        </p:txBody>
      </p:sp>
      <p:sp>
        <p:nvSpPr>
          <p:cNvPr id="29" name="Shape 26"/>
          <p:cNvSpPr/>
          <p:nvPr/>
        </p:nvSpPr>
        <p:spPr>
          <a:xfrm flipH="1">
            <a:off x="3749040" y="2377440"/>
            <a:ext cx="274320" cy="0"/>
          </a:xfrm>
          <a:prstGeom prst="line">
            <a:avLst/>
          </a:prstGeom>
          <a:noFill/>
          <a:ln w="22225">
            <a:solidFill>
              <a:srgbClr val="6B7B8C"/>
            </a:solidFill>
            <a:prstDash val="solid"/>
            <a:tailEnd type="triangle"/>
          </a:ln>
        </p:spPr>
        <p:txBody>
          <a:bodyPr/>
          <a:lstStyle/>
          <a:p>
            <a:endParaRPr lang="en-US"/>
          </a:p>
        </p:txBody>
      </p:sp>
      <p:sp>
        <p:nvSpPr>
          <p:cNvPr id="30" name="Shape 27"/>
          <p:cNvSpPr/>
          <p:nvPr/>
        </p:nvSpPr>
        <p:spPr>
          <a:xfrm>
            <a:off x="8138160" y="2377440"/>
            <a:ext cx="274320" cy="0"/>
          </a:xfrm>
          <a:prstGeom prst="line">
            <a:avLst/>
          </a:prstGeom>
          <a:noFill/>
          <a:ln w="22225">
            <a:solidFill>
              <a:srgbClr val="6B7B8C"/>
            </a:solidFill>
            <a:prstDash val="solid"/>
            <a:tailEnd type="triangle"/>
          </a:ln>
        </p:spPr>
        <p:txBody>
          <a:bodyPr/>
          <a:lstStyle/>
          <a:p>
            <a:endParaRPr lang="en-US"/>
          </a:p>
        </p:txBody>
      </p:sp>
      <p:sp>
        <p:nvSpPr>
          <p:cNvPr id="31" name="Text 28"/>
          <p:cNvSpPr txBox="1"/>
          <p:nvPr/>
        </p:nvSpPr>
        <p:spPr>
          <a:xfrm>
            <a:off x="4023360" y="1280160"/>
            <a:ext cx="4114800" cy="548640"/>
          </a:xfrm>
          <a:prstGeom prst="rect">
            <a:avLst/>
          </a:prstGeom>
          <a:solidFill>
            <a:srgbClr val="F0A332"/>
          </a:solidFill>
          <a:ln/>
        </p:spPr>
        <p:txBody>
          <a:bodyPr wrap="square" lIns="0" tIns="0" rIns="0" bIns="0" rtlCol="0" anchor="ctr"/>
          <a:lstStyle/>
          <a:p>
            <a:pPr marL="0" indent="0" algn="ctr">
              <a:buNone/>
            </a:pPr>
            <a:r>
              <a:rPr lang="en-US" sz="1200" b="1" dirty="0">
                <a:solidFill>
                  <a:srgbClr val="1F2933"/>
                </a:solidFill>
              </a:rPr>
              <a:t>Application (process / socket)</a:t>
            </a:r>
            <a:endParaRPr lang="en-US" sz="1200" dirty="0"/>
          </a:p>
        </p:txBody>
      </p:sp>
      <p:sp>
        <p:nvSpPr>
          <p:cNvPr id="32" name="Shape 29"/>
          <p:cNvSpPr/>
          <p:nvPr/>
        </p:nvSpPr>
        <p:spPr>
          <a:xfrm flipV="1">
            <a:off x="6080760" y="1828800"/>
            <a:ext cx="0" cy="274320"/>
          </a:xfrm>
          <a:prstGeom prst="line">
            <a:avLst/>
          </a:prstGeom>
          <a:noFill/>
          <a:ln w="25400">
            <a:solidFill>
              <a:srgbClr val="0B3C5D"/>
            </a:solidFill>
            <a:prstDash val="solid"/>
            <a:tailEnd type="triangle"/>
          </a:ln>
        </p:spPr>
        <p:txBody>
          <a:bodyPr/>
          <a:lstStyle/>
          <a:p>
            <a:endParaRPr lang="en-US"/>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Decimal-to-binary conversion</a:t>
            </a:r>
            <a:endParaRPr lang="en-US" sz="3000" dirty="0"/>
          </a:p>
        </p:txBody>
      </p:sp>
      <p:graphicFrame>
        <p:nvGraphicFramePr>
          <p:cNvPr id="55"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6583680" cy="914400"/>
        </p:xfrm>
        <a:graphic>
          <a:graphicData uri="http://schemas.openxmlformats.org/drawingml/2006/table">
            <a:tbl>
              <a:tblPr/>
              <a:tblGrid>
                <a:gridCol w="109728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685800">
                  <a:extLst>
                    <a:ext uri="{9D8B030D-6E8A-4147-A177-3AD203B41FA5}">
                      <a16:colId xmlns:a16="http://schemas.microsoft.com/office/drawing/2014/main" val="20002"/>
                    </a:ext>
                  </a:extLst>
                </a:gridCol>
                <a:gridCol w="685800">
                  <a:extLst>
                    <a:ext uri="{9D8B030D-6E8A-4147-A177-3AD203B41FA5}">
                      <a16:colId xmlns:a16="http://schemas.microsoft.com/office/drawing/2014/main" val="20003"/>
                    </a:ext>
                  </a:extLst>
                </a:gridCol>
                <a:gridCol w="685800">
                  <a:extLst>
                    <a:ext uri="{9D8B030D-6E8A-4147-A177-3AD203B41FA5}">
                      <a16:colId xmlns:a16="http://schemas.microsoft.com/office/drawing/2014/main" val="20004"/>
                    </a:ext>
                  </a:extLst>
                </a:gridCol>
                <a:gridCol w="685800">
                  <a:extLst>
                    <a:ext uri="{9D8B030D-6E8A-4147-A177-3AD203B41FA5}">
                      <a16:colId xmlns:a16="http://schemas.microsoft.com/office/drawing/2014/main" val="20005"/>
                    </a:ext>
                  </a:extLst>
                </a:gridCol>
                <a:gridCol w="685800">
                  <a:extLst>
                    <a:ext uri="{9D8B030D-6E8A-4147-A177-3AD203B41FA5}">
                      <a16:colId xmlns:a16="http://schemas.microsoft.com/office/drawing/2014/main" val="20006"/>
                    </a:ext>
                  </a:extLst>
                </a:gridCol>
                <a:gridCol w="685800">
                  <a:extLst>
                    <a:ext uri="{9D8B030D-6E8A-4147-A177-3AD203B41FA5}">
                      <a16:colId xmlns:a16="http://schemas.microsoft.com/office/drawing/2014/main" val="20007"/>
                    </a:ext>
                  </a:extLst>
                </a:gridCol>
                <a:gridCol w="685800">
                  <a:extLst>
                    <a:ext uri="{9D8B030D-6E8A-4147-A177-3AD203B41FA5}">
                      <a16:colId xmlns:a16="http://schemas.microsoft.com/office/drawing/2014/main" val="20008"/>
                    </a:ext>
                  </a:extLst>
                </a:gridCol>
              </a:tblGrid>
              <a:tr h="365760">
                <a:tc>
                  <a:txBody>
                    <a:bodyPr/>
                    <a:lstStyle/>
                    <a:p>
                      <a:pPr marL="0" indent="0" algn="ctr">
                        <a:buNone/>
                      </a:pPr>
                      <a:r>
                        <a:rPr lang="en-US" sz="1200" b="1" dirty="0">
                          <a:solidFill>
                            <a:srgbClr val="FFFFFF"/>
                          </a:solidFill>
                        </a:rPr>
                        <a:t>Position</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ctr">
                        <a:buNone/>
                      </a:pPr>
                      <a:r>
                        <a:rPr lang="en-US" sz="1200" b="1" dirty="0">
                          <a:solidFill>
                            <a:srgbClr val="FFFFFF"/>
                          </a:solidFill>
                        </a:rPr>
                        <a:t>8</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ctr">
                        <a:buNone/>
                      </a:pPr>
                      <a:r>
                        <a:rPr lang="en-US" sz="1200" b="1" dirty="0">
                          <a:solidFill>
                            <a:srgbClr val="FFFFFF"/>
                          </a:solidFill>
                        </a:rPr>
                        <a:t>7</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ctr">
                        <a:buNone/>
                      </a:pPr>
                      <a:r>
                        <a:rPr lang="en-US" sz="1200" b="1" dirty="0">
                          <a:solidFill>
                            <a:srgbClr val="FFFFFF"/>
                          </a:solidFill>
                        </a:rPr>
                        <a:t>6</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ctr">
                        <a:buNone/>
                      </a:pPr>
                      <a:r>
                        <a:rPr lang="en-US" sz="1200" b="1" dirty="0">
                          <a:solidFill>
                            <a:srgbClr val="FFFFFF"/>
                          </a:solidFill>
                        </a:rPr>
                        <a:t>5</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ctr">
                        <a:buNone/>
                      </a:pPr>
                      <a:r>
                        <a:rPr lang="en-US" sz="1200" b="1" dirty="0">
                          <a:solidFill>
                            <a:srgbClr val="FFFFFF"/>
                          </a:solidFill>
                        </a:rPr>
                        <a:t>4</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ctr">
                        <a:buNone/>
                      </a:pPr>
                      <a:r>
                        <a:rPr lang="en-US" sz="1200" b="1" dirty="0">
                          <a:solidFill>
                            <a:srgbClr val="FFFFFF"/>
                          </a:solidFill>
                        </a:rPr>
                        <a:t>3</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ctr">
                        <a:buNone/>
                      </a:pPr>
                      <a:r>
                        <a:rPr lang="en-US" sz="1200" b="1" dirty="0">
                          <a:solidFill>
                            <a:srgbClr val="FFFFFF"/>
                          </a:solidFill>
                        </a:rPr>
                        <a:t>2</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ctr">
                        <a:buNone/>
                      </a:pPr>
                      <a:r>
                        <a:rPr lang="en-US" sz="1200" b="1" dirty="0">
                          <a:solidFill>
                            <a:srgbClr val="FFFFFF"/>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365760">
                <a:tc>
                  <a:txBody>
                    <a:bodyPr/>
                    <a:lstStyle/>
                    <a:p>
                      <a:pPr marL="0" indent="0" algn="ctr">
                        <a:buNone/>
                      </a:pPr>
                      <a:r>
                        <a:rPr lang="en-US" sz="1200" b="1" dirty="0">
                          <a:solidFill>
                            <a:srgbClr val="1F2933"/>
                          </a:solidFill>
                        </a:rPr>
                        <a:t>Weight</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128</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64</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32</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16</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8</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4</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2</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65760">
                <a:tc>
                  <a:txBody>
                    <a:bodyPr/>
                    <a:lstStyle/>
                    <a:p>
                      <a:pPr marL="0" indent="0" algn="ctr">
                        <a:buNone/>
                      </a:pPr>
                      <a:r>
                        <a:rPr lang="en-US" sz="1200" b="1" dirty="0">
                          <a:solidFill>
                            <a:srgbClr val="1F2933"/>
                          </a:solidFill>
                        </a:rPr>
                        <a:t>172 =</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200" b="1"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4E0"/>
                    </a:solidFill>
                  </a:tcPr>
                </a:tc>
                <a:tc>
                  <a:txBody>
                    <a:bodyPr/>
                    <a:lstStyle/>
                    <a:p>
                      <a:pPr marL="0" indent="0" algn="ctr">
                        <a:buNone/>
                      </a:pPr>
                      <a:r>
                        <a:rPr lang="en-US" sz="1200" dirty="0">
                          <a:solidFill>
                            <a:srgbClr val="1F2933"/>
                          </a:solidFill>
                        </a:rPr>
                        <a:t>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200" b="1"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4E0"/>
                    </a:solidFill>
                  </a:tcPr>
                </a:tc>
                <a:tc>
                  <a:txBody>
                    <a:bodyPr/>
                    <a:lstStyle/>
                    <a:p>
                      <a:pPr marL="0" indent="0" algn="ctr">
                        <a:buNone/>
                      </a:pPr>
                      <a:r>
                        <a:rPr lang="en-US" sz="1200" dirty="0">
                          <a:solidFill>
                            <a:srgbClr val="1F2933"/>
                          </a:solidFill>
                        </a:rPr>
                        <a:t>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200" b="1"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4E0"/>
                    </a:solidFill>
                  </a:tcPr>
                </a:tc>
                <a:tc>
                  <a:txBody>
                    <a:bodyPr/>
                    <a:lstStyle/>
                    <a:p>
                      <a:pPr marL="0" indent="0" algn="ctr">
                        <a:buNone/>
                      </a:pPr>
                      <a:r>
                        <a:rPr lang="en-US" sz="1200" b="1"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4E0"/>
                    </a:solidFill>
                  </a:tcPr>
                </a:tc>
                <a:tc>
                  <a:txBody>
                    <a:bodyPr/>
                    <a:lstStyle/>
                    <a:p>
                      <a:pPr marL="0" indent="0" algn="ctr">
                        <a:buNone/>
                      </a:pPr>
                      <a:r>
                        <a:rPr lang="en-US" sz="1200" dirty="0">
                          <a:solidFill>
                            <a:srgbClr val="1F2933"/>
                          </a:solidFill>
                        </a:rPr>
                        <a:t>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200" dirty="0">
                          <a:solidFill>
                            <a:srgbClr val="1F2933"/>
                          </a:solidFill>
                        </a:rPr>
                        <a:t>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365760">
                <a:tc>
                  <a:txBody>
                    <a:bodyPr/>
                    <a:lstStyle/>
                    <a:p>
                      <a:pPr marL="0" indent="0" algn="ctr">
                        <a:buNone/>
                      </a:pPr>
                      <a:r>
                        <a:rPr lang="en-US" sz="1200" b="1" dirty="0">
                          <a:solidFill>
                            <a:srgbClr val="1F2933"/>
                          </a:solidFill>
                        </a:rPr>
                        <a:t>255 =</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5" name="Shape 1"/>
          <p:cNvSpPr/>
          <p:nvPr/>
        </p:nvSpPr>
        <p:spPr>
          <a:xfrm>
            <a:off x="457200" y="2926080"/>
            <a:ext cx="6583680" cy="3200400"/>
          </a:xfrm>
          <a:prstGeom prst="roundRect">
            <a:avLst>
              <a:gd name="adj" fmla="val 3429"/>
            </a:avLst>
          </a:prstGeom>
          <a:solidFill>
            <a:srgbClr val="EEF3F7"/>
          </a:solidFill>
          <a:ln w="9525">
            <a:solidFill>
              <a:srgbClr val="EEF3F7"/>
            </a:solidFill>
            <a:prstDash val="solid"/>
          </a:ln>
        </p:spPr>
        <p:txBody>
          <a:bodyPr/>
          <a:lstStyle/>
          <a:p>
            <a:endParaRPr lang="en-US"/>
          </a:p>
        </p:txBody>
      </p:sp>
      <p:sp>
        <p:nvSpPr>
          <p:cNvPr id="6" name="Text 2"/>
          <p:cNvSpPr txBox="1"/>
          <p:nvPr/>
        </p:nvSpPr>
        <p:spPr>
          <a:xfrm>
            <a:off x="658368" y="3090672"/>
            <a:ext cx="6181344" cy="365760"/>
          </a:xfrm>
          <a:prstGeom prst="rect">
            <a:avLst/>
          </a:prstGeom>
          <a:noFill/>
          <a:ln/>
        </p:spPr>
        <p:txBody>
          <a:bodyPr wrap="square" lIns="0" tIns="0" rIns="0" bIns="0" rtlCol="0" anchor="t"/>
          <a:lstStyle/>
          <a:p>
            <a:pPr marL="0" indent="0">
              <a:buNone/>
            </a:pPr>
            <a:r>
              <a:rPr lang="en-US" sz="1500" b="1" dirty="0">
                <a:solidFill>
                  <a:srgbClr val="0B3C5D"/>
                </a:solidFill>
              </a:rPr>
              <a:t>Subtraction method</a:t>
            </a:r>
            <a:endParaRPr lang="en-US" sz="1500" dirty="0"/>
          </a:p>
        </p:txBody>
      </p:sp>
      <p:sp>
        <p:nvSpPr>
          <p:cNvPr id="7" name="Text 3"/>
          <p:cNvSpPr txBox="1"/>
          <p:nvPr/>
        </p:nvSpPr>
        <p:spPr>
          <a:xfrm>
            <a:off x="658368" y="3502152"/>
            <a:ext cx="6181344" cy="248716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172 - 128 = 44 → bit 128 on</a:t>
            </a:r>
            <a:endParaRPr lang="en-US" sz="1300" dirty="0"/>
          </a:p>
          <a:p>
            <a:pPr marL="279400" indent="-279400">
              <a:spcAft>
                <a:spcPts val="400"/>
              </a:spcAft>
              <a:buSzPct val="100000"/>
              <a:buChar char="•"/>
            </a:pPr>
            <a:r>
              <a:rPr lang="en-US" sz="1300" dirty="0">
                <a:solidFill>
                  <a:srgbClr val="1F2933"/>
                </a:solidFill>
              </a:rPr>
              <a:t>44 - 64 &lt; 0 → bit 64 off</a:t>
            </a:r>
            <a:endParaRPr lang="en-US" sz="1300" dirty="0"/>
          </a:p>
          <a:p>
            <a:pPr marL="279400" indent="-279400">
              <a:spcAft>
                <a:spcPts val="400"/>
              </a:spcAft>
              <a:buSzPct val="100000"/>
              <a:buChar char="•"/>
            </a:pPr>
            <a:r>
              <a:rPr lang="en-US" sz="1300" dirty="0">
                <a:solidFill>
                  <a:srgbClr val="1F2933"/>
                </a:solidFill>
              </a:rPr>
              <a:t>44 - 32 = 12 → bit 32 on</a:t>
            </a:r>
            <a:endParaRPr lang="en-US" sz="1300" dirty="0"/>
          </a:p>
          <a:p>
            <a:pPr marL="279400" indent="-279400">
              <a:spcAft>
                <a:spcPts val="400"/>
              </a:spcAft>
              <a:buSzPct val="100000"/>
              <a:buChar char="•"/>
            </a:pPr>
            <a:r>
              <a:rPr lang="en-US" sz="1300" dirty="0">
                <a:solidFill>
                  <a:srgbClr val="1F2933"/>
                </a:solidFill>
              </a:rPr>
              <a:t>12 - 16 &lt; 0 → bit 16 off</a:t>
            </a:r>
            <a:endParaRPr lang="en-US" sz="1300" dirty="0"/>
          </a:p>
          <a:p>
            <a:pPr marL="279400" indent="-279400">
              <a:spcAft>
                <a:spcPts val="400"/>
              </a:spcAft>
              <a:buSzPct val="100000"/>
              <a:buChar char="•"/>
            </a:pPr>
            <a:r>
              <a:rPr lang="en-US" sz="1300" dirty="0">
                <a:solidFill>
                  <a:srgbClr val="1F2933"/>
                </a:solidFill>
              </a:rPr>
              <a:t>12 - 8 = 4 → bit 8 on</a:t>
            </a:r>
            <a:endParaRPr lang="en-US" sz="1300" dirty="0"/>
          </a:p>
          <a:p>
            <a:pPr marL="279400" indent="-279400">
              <a:spcAft>
                <a:spcPts val="400"/>
              </a:spcAft>
              <a:buSzPct val="100000"/>
              <a:buChar char="•"/>
            </a:pPr>
            <a:r>
              <a:rPr lang="en-US" sz="1300" dirty="0">
                <a:solidFill>
                  <a:srgbClr val="1F2933"/>
                </a:solidFill>
              </a:rPr>
              <a:t>4 - 4 = 0 → bit 4 on; bits 2 and 1 off</a:t>
            </a:r>
            <a:endParaRPr lang="en-US" sz="1300" dirty="0"/>
          </a:p>
          <a:p>
            <a:pPr marL="279400" indent="-279400">
              <a:spcAft>
                <a:spcPts val="400"/>
              </a:spcAft>
              <a:buSzPct val="100000"/>
              <a:buChar char="•"/>
            </a:pPr>
            <a:r>
              <a:rPr lang="en-US" sz="1300" b="1" dirty="0">
                <a:solidFill>
                  <a:srgbClr val="1F2933"/>
                </a:solidFill>
              </a:rPr>
              <a:t>Result: 172 = 10101100</a:t>
            </a:r>
            <a:endParaRPr lang="en-US" sz="1300" dirty="0"/>
          </a:p>
        </p:txBody>
      </p:sp>
      <p:graphicFrame>
        <p:nvGraphicFramePr>
          <p:cNvPr id="109" name="Table 1"/>
          <p:cNvGraphicFramePr>
            <a:graphicFrameLocks noGrp="1"/>
          </p:cNvGraphicFramePr>
          <p:nvPr>
            <p:extLst>
              <p:ext uri="{D42A27DB-BD31-4B8C-83A1-F6EECF244321}">
                <p14:modId xmlns:p14="http://schemas.microsoft.com/office/powerpoint/2010/main" val="1579011935"/>
              </p:ext>
            </p:extLst>
          </p:nvPr>
        </p:nvGraphicFramePr>
        <p:xfrm>
          <a:off x="7315200" y="1280160"/>
          <a:ext cx="4389120" cy="914400"/>
        </p:xfrm>
        <a:graphic>
          <a:graphicData uri="http://schemas.openxmlformats.org/drawingml/2006/table">
            <a:tbl>
              <a:tblPr/>
              <a:tblGrid>
                <a:gridCol w="1554480">
                  <a:extLst>
                    <a:ext uri="{9D8B030D-6E8A-4147-A177-3AD203B41FA5}">
                      <a16:colId xmlns:a16="http://schemas.microsoft.com/office/drawing/2014/main" val="20000"/>
                    </a:ext>
                  </a:extLst>
                </a:gridCol>
                <a:gridCol w="1737360">
                  <a:extLst>
                    <a:ext uri="{9D8B030D-6E8A-4147-A177-3AD203B41FA5}">
                      <a16:colId xmlns:a16="http://schemas.microsoft.com/office/drawing/2014/main" val="20001"/>
                    </a:ext>
                  </a:extLst>
                </a:gridCol>
                <a:gridCol w="1097280">
                  <a:extLst>
                    <a:ext uri="{9D8B030D-6E8A-4147-A177-3AD203B41FA5}">
                      <a16:colId xmlns:a16="http://schemas.microsoft.com/office/drawing/2014/main" val="20002"/>
                    </a:ext>
                  </a:extLst>
                </a:gridCol>
              </a:tblGrid>
              <a:tr h="301752">
                <a:tc>
                  <a:txBody>
                    <a:bodyPr/>
                    <a:lstStyle/>
                    <a:p>
                      <a:pPr marL="0" indent="0" algn="ctr">
                        <a:buNone/>
                      </a:pPr>
                      <a:r>
                        <a:rPr lang="en-US" sz="1100" b="1" dirty="0">
                          <a:solidFill>
                            <a:srgbClr val="FFFFFF"/>
                          </a:solidFill>
                        </a:rPr>
                        <a:t>Mask (octet)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ctr">
                        <a:buNone/>
                      </a:pPr>
                      <a:r>
                        <a:rPr lang="en-US" sz="1100" b="1" dirty="0">
                          <a:solidFill>
                            <a:srgbClr val="FFFFFF"/>
                          </a:solidFill>
                        </a:rPr>
                        <a:t>Binary</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ctr">
                        <a:buNone/>
                      </a:pPr>
                      <a:r>
                        <a:rPr lang="en-US" sz="1100" b="1" dirty="0">
                          <a:solidFill>
                            <a:srgbClr val="FFFFFF"/>
                          </a:solidFill>
                        </a:rPr>
                        <a:t>1 bits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301752">
                <a:tc>
                  <a:txBody>
                    <a:bodyPr/>
                    <a:lstStyle/>
                    <a:p>
                      <a:pPr marL="0" indent="0" algn="ctr">
                        <a:buNone/>
                      </a:pPr>
                      <a:r>
                        <a:rPr lang="en-US" sz="1100" dirty="0">
                          <a:solidFill>
                            <a:srgbClr val="1F2933"/>
                          </a:solidFill>
                        </a:rPr>
                        <a:t>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F2933"/>
                          </a:solidFill>
                          <a:latin typeface="Courier New" pitchFamily="34" charset="0"/>
                          <a:ea typeface="Courier New" pitchFamily="34" charset="-122"/>
                          <a:cs typeface="Courier New" pitchFamily="34" charset="-120"/>
                        </a:rPr>
                        <a:t>00000000</a:t>
                      </a:r>
                      <a:endParaRPr lang="en-US" sz="11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F2933"/>
                          </a:solidFill>
                        </a:rPr>
                        <a:t>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01752">
                <a:tc>
                  <a:txBody>
                    <a:bodyPr/>
                    <a:lstStyle/>
                    <a:p>
                      <a:pPr marL="0" indent="0" algn="ctr">
                        <a:buNone/>
                      </a:pPr>
                      <a:r>
                        <a:rPr lang="en-US" sz="1100" dirty="0">
                          <a:solidFill>
                            <a:srgbClr val="1F2933"/>
                          </a:solidFill>
                        </a:rPr>
                        <a:t>128</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100" dirty="0">
                          <a:solidFill>
                            <a:srgbClr val="1F2933"/>
                          </a:solidFill>
                          <a:latin typeface="Courier New" pitchFamily="34" charset="0"/>
                          <a:ea typeface="Courier New" pitchFamily="34" charset="-122"/>
                          <a:cs typeface="Courier New" pitchFamily="34" charset="-120"/>
                        </a:rPr>
                        <a:t>10000000</a:t>
                      </a:r>
                      <a:endParaRPr lang="en-US" sz="11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301752">
                <a:tc>
                  <a:txBody>
                    <a:bodyPr/>
                    <a:lstStyle/>
                    <a:p>
                      <a:pPr marL="0" indent="0" algn="ctr">
                        <a:buNone/>
                      </a:pPr>
                      <a:r>
                        <a:rPr lang="en-US" sz="1100" dirty="0">
                          <a:solidFill>
                            <a:srgbClr val="1F2933"/>
                          </a:solidFill>
                        </a:rPr>
                        <a:t>192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F2933"/>
                          </a:solidFill>
                          <a:latin typeface="Courier New" pitchFamily="34" charset="0"/>
                          <a:ea typeface="Courier New" pitchFamily="34" charset="-122"/>
                          <a:cs typeface="Courier New" pitchFamily="34" charset="-120"/>
                        </a:rPr>
                        <a:t>11000000</a:t>
                      </a:r>
                      <a:endParaRPr lang="en-US" sz="11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01752">
                <a:tc>
                  <a:txBody>
                    <a:bodyPr/>
                    <a:lstStyle/>
                    <a:p>
                      <a:pPr marL="0" indent="0" algn="ctr">
                        <a:buNone/>
                      </a:pPr>
                      <a:r>
                        <a:rPr lang="en-US" sz="1100" dirty="0">
                          <a:solidFill>
                            <a:srgbClr val="1F2933"/>
                          </a:solidFill>
                        </a:rPr>
                        <a:t>224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100" dirty="0">
                          <a:solidFill>
                            <a:srgbClr val="1F2933"/>
                          </a:solidFill>
                          <a:latin typeface="Courier New" pitchFamily="34" charset="0"/>
                          <a:ea typeface="Courier New" pitchFamily="34" charset="-122"/>
                          <a:cs typeface="Courier New" pitchFamily="34" charset="-120"/>
                        </a:rPr>
                        <a:t>11100000</a:t>
                      </a:r>
                      <a:endParaRPr lang="en-US" sz="11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301752">
                <a:tc>
                  <a:txBody>
                    <a:bodyPr/>
                    <a:lstStyle/>
                    <a:p>
                      <a:pPr marL="0" indent="0" algn="ctr">
                        <a:buNone/>
                      </a:pPr>
                      <a:r>
                        <a:rPr lang="en-US" sz="1100" dirty="0">
                          <a:solidFill>
                            <a:srgbClr val="1F2933"/>
                          </a:solidFill>
                        </a:rPr>
                        <a:t>240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F2933"/>
                          </a:solidFill>
                          <a:latin typeface="Courier New" pitchFamily="34" charset="0"/>
                          <a:ea typeface="Courier New" pitchFamily="34" charset="-122"/>
                          <a:cs typeface="Courier New" pitchFamily="34" charset="-120"/>
                        </a:rPr>
                        <a:t>11110000</a:t>
                      </a:r>
                      <a:endParaRPr lang="en-US" sz="11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F2933"/>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01752">
                <a:tc>
                  <a:txBody>
                    <a:bodyPr/>
                    <a:lstStyle/>
                    <a:p>
                      <a:pPr marL="0" indent="0" algn="ctr">
                        <a:buNone/>
                      </a:pPr>
                      <a:r>
                        <a:rPr lang="en-US" sz="1100" dirty="0">
                          <a:solidFill>
                            <a:srgbClr val="1F2933"/>
                          </a:solidFill>
                        </a:rPr>
                        <a:t>248</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100" dirty="0">
                          <a:solidFill>
                            <a:srgbClr val="1F2933"/>
                          </a:solidFill>
                          <a:latin typeface="Courier New" pitchFamily="34" charset="0"/>
                          <a:ea typeface="Courier New" pitchFamily="34" charset="-122"/>
                          <a:cs typeface="Courier New" pitchFamily="34" charset="-120"/>
                        </a:rPr>
                        <a:t>11111000</a:t>
                      </a:r>
                      <a:endParaRPr lang="en-US" sz="11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100" dirty="0">
                          <a:solidFill>
                            <a:srgbClr val="1F2933"/>
                          </a:solidFill>
                        </a:rPr>
                        <a:t>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301752">
                <a:tc>
                  <a:txBody>
                    <a:bodyPr/>
                    <a:lstStyle/>
                    <a:p>
                      <a:pPr marL="0" indent="0" algn="ctr">
                        <a:buNone/>
                      </a:pPr>
                      <a:r>
                        <a:rPr lang="en-US" sz="1100" dirty="0">
                          <a:solidFill>
                            <a:srgbClr val="1F2933"/>
                          </a:solidFill>
                        </a:rPr>
                        <a:t>252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F2933"/>
                          </a:solidFill>
                          <a:latin typeface="Courier New" pitchFamily="34" charset="0"/>
                          <a:ea typeface="Courier New" pitchFamily="34" charset="-122"/>
                          <a:cs typeface="Courier New" pitchFamily="34" charset="-120"/>
                        </a:rPr>
                        <a:t>11111100</a:t>
                      </a:r>
                      <a:endParaRPr lang="en-US" sz="11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F2933"/>
                          </a:solidFill>
                        </a:rPr>
                        <a:t>6</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01752">
                <a:tc>
                  <a:txBody>
                    <a:bodyPr/>
                    <a:lstStyle/>
                    <a:p>
                      <a:pPr marL="0" indent="0" algn="ctr">
                        <a:buNone/>
                      </a:pPr>
                      <a:r>
                        <a:rPr lang="en-US" sz="1100" dirty="0">
                          <a:solidFill>
                            <a:srgbClr val="1F2933"/>
                          </a:solidFill>
                        </a:rPr>
                        <a:t>254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100" dirty="0">
                          <a:solidFill>
                            <a:srgbClr val="1F2933"/>
                          </a:solidFill>
                          <a:latin typeface="Courier New" pitchFamily="34" charset="0"/>
                          <a:ea typeface="Courier New" pitchFamily="34" charset="-122"/>
                          <a:cs typeface="Courier New" pitchFamily="34" charset="-120"/>
                        </a:rPr>
                        <a:t>11111110</a:t>
                      </a:r>
                      <a:endParaRPr lang="en-US" sz="11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100" dirty="0">
                          <a:solidFill>
                            <a:srgbClr val="1F2933"/>
                          </a:solidFill>
                        </a:rPr>
                        <a:t>7</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8"/>
                  </a:ext>
                </a:extLst>
              </a:tr>
              <a:tr h="301752">
                <a:tc>
                  <a:txBody>
                    <a:bodyPr/>
                    <a:lstStyle/>
                    <a:p>
                      <a:pPr marL="0" indent="0" algn="ctr">
                        <a:buNone/>
                      </a:pPr>
                      <a:r>
                        <a:rPr lang="en-US" sz="1100" dirty="0">
                          <a:solidFill>
                            <a:srgbClr val="1F2933"/>
                          </a:solidFill>
                        </a:rPr>
                        <a:t>255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F2933"/>
                          </a:solidFill>
                          <a:latin typeface="Courier New" pitchFamily="34" charset="0"/>
                          <a:ea typeface="Courier New" pitchFamily="34" charset="-122"/>
                          <a:cs typeface="Courier New" pitchFamily="34" charset="-120"/>
                        </a:rPr>
                        <a:t>11111111</a:t>
                      </a:r>
                      <a:endParaRPr lang="en-US" sz="11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F2933"/>
                          </a:solidFill>
                        </a:rPr>
                        <a:t>8</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bl>
          </a:graphicData>
        </a:graphic>
      </p:graphicFrame>
      <p:sp>
        <p:nvSpPr>
          <p:cNvPr id="9" name="Text 4"/>
          <p:cNvSpPr txBox="1"/>
          <p:nvPr/>
        </p:nvSpPr>
        <p:spPr>
          <a:xfrm>
            <a:off x="7315200" y="4389120"/>
            <a:ext cx="4389120" cy="822960"/>
          </a:xfrm>
          <a:prstGeom prst="rect">
            <a:avLst/>
          </a:prstGeom>
          <a:solidFill>
            <a:srgbClr val="FFF4E0"/>
          </a:solidFill>
          <a:ln/>
        </p:spPr>
        <p:txBody>
          <a:bodyPr wrap="square" lIns="0" tIns="0" rIns="0" bIns="0" rtlCol="0" anchor="ctr"/>
          <a:lstStyle/>
          <a:p>
            <a:pPr marL="0" indent="0" algn="l">
              <a:buNone/>
            </a:pPr>
            <a:r>
              <a:rPr lang="en-US" sz="1100" dirty="0">
                <a:solidFill>
                  <a:srgbClr val="1F2933"/>
                </a:solidFill>
              </a:rPr>
              <a:t>Sum of all weights = 255. If a position is 0, nothing is added. The nine values in the table are the only ones that appear in contiguous masks.</a:t>
            </a:r>
            <a:endParaRPr lang="en-US" sz="11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The IPv4 address</a:t>
            </a:r>
            <a:endParaRPr lang="en-US" sz="3000" dirty="0"/>
          </a:p>
        </p:txBody>
      </p:sp>
      <p:sp>
        <p:nvSpPr>
          <p:cNvPr id="4" name="Text 1"/>
          <p:cNvSpPr txBox="1"/>
          <p:nvPr/>
        </p:nvSpPr>
        <p:spPr>
          <a:xfrm>
            <a:off x="457200" y="1188720"/>
            <a:ext cx="6035040" cy="4937760"/>
          </a:xfrm>
          <a:prstGeom prst="rect">
            <a:avLst/>
          </a:prstGeom>
          <a:noFill/>
          <a:ln/>
        </p:spPr>
        <p:txBody>
          <a:bodyPr wrap="square" lIns="0" tIns="0" rIns="0" bIns="0" rtlCol="0" anchor="t"/>
          <a:lstStyle/>
          <a:p>
            <a:pPr marL="279400" indent="-279400">
              <a:spcAft>
                <a:spcPts val="800"/>
              </a:spcAft>
              <a:buSzPct val="100000"/>
              <a:buChar char="•"/>
            </a:pPr>
            <a:r>
              <a:rPr lang="en-US" sz="1500" dirty="0">
                <a:solidFill>
                  <a:srgbClr val="1F2933"/>
                </a:solidFill>
              </a:rPr>
              <a:t>Every IPv4 interface is identified by a </a:t>
            </a:r>
            <a:r>
              <a:rPr lang="en-US" sz="1500" b="1" dirty="0">
                <a:solidFill>
                  <a:srgbClr val="1F2933"/>
                </a:solidFill>
              </a:rPr>
              <a:t>32-bit</a:t>
            </a:r>
            <a:r>
              <a:rPr lang="en-US" sz="1500" dirty="0">
                <a:solidFill>
                  <a:srgbClr val="1F2933"/>
                </a:solidFill>
              </a:rPr>
              <a:t> address</a:t>
            </a:r>
            <a:endParaRPr lang="en-US" sz="1500" dirty="0"/>
          </a:p>
          <a:p>
            <a:pPr marL="279400" indent="-279400">
              <a:spcAft>
                <a:spcPts val="800"/>
              </a:spcAft>
              <a:buSzPct val="100000"/>
              <a:buChar char="•"/>
            </a:pPr>
            <a:r>
              <a:rPr lang="en-US" sz="1500" dirty="0">
                <a:solidFill>
                  <a:srgbClr val="1F2933"/>
                </a:solidFill>
              </a:rPr>
              <a:t>Defined in 1981 (RFC 791) with two parts: </a:t>
            </a:r>
            <a:r>
              <a:rPr lang="en-US" sz="1500" b="1" dirty="0">
                <a:solidFill>
                  <a:srgbClr val="1F2933"/>
                </a:solidFill>
              </a:rPr>
              <a:t>network identifier</a:t>
            </a:r>
            <a:r>
              <a:rPr lang="en-US" sz="1500" dirty="0">
                <a:solidFill>
                  <a:srgbClr val="1F2933"/>
                </a:solidFill>
              </a:rPr>
              <a:t> and </a:t>
            </a:r>
            <a:r>
              <a:rPr lang="en-US" sz="1500" b="1" dirty="0">
                <a:solidFill>
                  <a:srgbClr val="1F2933"/>
                </a:solidFill>
              </a:rPr>
              <a:t>host number</a:t>
            </a:r>
            <a:endParaRPr lang="en-US" sz="1500" dirty="0"/>
          </a:p>
          <a:p>
            <a:pPr marL="279400" indent="-279400">
              <a:spcAft>
                <a:spcPts val="800"/>
              </a:spcAft>
              <a:buSzPct val="100000"/>
              <a:buChar char="•"/>
            </a:pPr>
            <a:r>
              <a:rPr lang="en-US" sz="1500" dirty="0">
                <a:solidFill>
                  <a:srgbClr val="1F2933"/>
                </a:solidFill>
              </a:rPr>
              <a:t>Network part assigned by the numbering hierarchy: </a:t>
            </a:r>
            <a:r>
              <a:rPr lang="en-US" sz="1500" b="1" dirty="0">
                <a:solidFill>
                  <a:srgbClr val="1F2933"/>
                </a:solidFill>
              </a:rPr>
              <a:t>IANA → RIRs</a:t>
            </a:r>
            <a:r>
              <a:rPr lang="en-US" sz="1500" dirty="0">
                <a:solidFill>
                  <a:srgbClr val="1F2933"/>
                </a:solidFill>
              </a:rPr>
              <a:t> (ARIN in the US; LACNIC with NIC.br in Brazil) → providers → organizations</a:t>
            </a:r>
            <a:endParaRPr lang="en-US" sz="1500" dirty="0"/>
          </a:p>
          <a:p>
            <a:pPr marL="279400" indent="-279400">
              <a:spcAft>
                <a:spcPts val="800"/>
              </a:spcAft>
              <a:buSzPct val="100000"/>
              <a:buChar char="•"/>
            </a:pPr>
            <a:r>
              <a:rPr lang="en-US" sz="1500" dirty="0">
                <a:solidFill>
                  <a:srgbClr val="1F2933"/>
                </a:solidFill>
              </a:rPr>
              <a:t>Host part assigned by the network administrator (or by DHCP)</a:t>
            </a:r>
            <a:endParaRPr lang="en-US" sz="1500" dirty="0"/>
          </a:p>
          <a:p>
            <a:pPr marL="279400" indent="-279400">
              <a:spcAft>
                <a:spcPts val="800"/>
              </a:spcAft>
              <a:buSzPct val="100000"/>
              <a:buChar char="•"/>
            </a:pPr>
            <a:r>
              <a:rPr lang="en-US" sz="1500" dirty="0">
                <a:solidFill>
                  <a:srgbClr val="1F2933"/>
                </a:solidFill>
              </a:rPr>
              <a:t>Written as </a:t>
            </a:r>
            <a:r>
              <a:rPr lang="en-US" sz="1500" b="1" dirty="0">
                <a:solidFill>
                  <a:srgbClr val="1F2933"/>
                </a:solidFill>
              </a:rPr>
              <a:t>four decimal numbers separated by dots</a:t>
            </a:r>
            <a:r>
              <a:rPr lang="en-US" sz="1500" dirty="0">
                <a:solidFill>
                  <a:srgbClr val="1F2933"/>
                </a:solidFill>
              </a:rPr>
              <a:t>; each number is one octet (0 to 255)</a:t>
            </a:r>
            <a:endParaRPr lang="en-US" sz="1500" dirty="0"/>
          </a:p>
        </p:txBody>
      </p:sp>
      <p:sp>
        <p:nvSpPr>
          <p:cNvPr id="5" name="Text 2"/>
          <p:cNvSpPr/>
          <p:nvPr/>
        </p:nvSpPr>
        <p:spPr>
          <a:xfrm>
            <a:off x="6858000" y="1463040"/>
            <a:ext cx="242316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200" b="1" dirty="0">
                <a:solidFill>
                  <a:srgbClr val="1F2933"/>
                </a:solidFill>
              </a:rPr>
              <a:t>Network</a:t>
            </a:r>
            <a:endParaRPr lang="en-US" sz="1200" dirty="0"/>
          </a:p>
        </p:txBody>
      </p:sp>
      <p:sp>
        <p:nvSpPr>
          <p:cNvPr id="6" name="Text 3"/>
          <p:cNvSpPr/>
          <p:nvPr/>
        </p:nvSpPr>
        <p:spPr>
          <a:xfrm>
            <a:off x="9281160" y="1463040"/>
            <a:ext cx="2423160" cy="45720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200" b="1" dirty="0">
                <a:solidFill>
                  <a:srgbClr val="1F2933"/>
                </a:solidFill>
              </a:rPr>
              <a:t>Host</a:t>
            </a:r>
            <a:endParaRPr lang="en-US" sz="1200" dirty="0"/>
          </a:p>
        </p:txBody>
      </p:sp>
      <p:sp>
        <p:nvSpPr>
          <p:cNvPr id="7" name="Text 4"/>
          <p:cNvSpPr txBox="1"/>
          <p:nvPr/>
        </p:nvSpPr>
        <p:spPr>
          <a:xfrm>
            <a:off x="6858000" y="1938528"/>
            <a:ext cx="4846320" cy="274320"/>
          </a:xfrm>
          <a:prstGeom prst="rect">
            <a:avLst/>
          </a:prstGeom>
          <a:noFill/>
          <a:ln/>
        </p:spPr>
        <p:txBody>
          <a:bodyPr wrap="square" lIns="0" tIns="0" rIns="0" bIns="0" rtlCol="0" anchor="ctr"/>
          <a:lstStyle/>
          <a:p>
            <a:pPr marL="0" indent="0" algn="ctr">
              <a:buNone/>
            </a:pPr>
            <a:r>
              <a:rPr lang="en-US" sz="1000" dirty="0">
                <a:solidFill>
                  <a:srgbClr val="6B7B8C"/>
                </a:solidFill>
              </a:rPr>
              <a:t>32 bits</a:t>
            </a:r>
            <a:endParaRPr lang="en-US" sz="1000" dirty="0"/>
          </a:p>
        </p:txBody>
      </p:sp>
      <p:sp>
        <p:nvSpPr>
          <p:cNvPr id="8" name="Text 5"/>
          <p:cNvSpPr/>
          <p:nvPr/>
        </p:nvSpPr>
        <p:spPr>
          <a:xfrm>
            <a:off x="6858000" y="2468880"/>
            <a:ext cx="1211580" cy="54864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10101100</a:t>
            </a:r>
            <a:endParaRPr lang="en-US" sz="1200" dirty="0"/>
          </a:p>
        </p:txBody>
      </p:sp>
      <p:sp>
        <p:nvSpPr>
          <p:cNvPr id="9" name="Text 6"/>
          <p:cNvSpPr/>
          <p:nvPr/>
        </p:nvSpPr>
        <p:spPr>
          <a:xfrm>
            <a:off x="8069580" y="2468880"/>
            <a:ext cx="1211580" cy="54864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00010000</a:t>
            </a:r>
            <a:endParaRPr lang="en-US" sz="1200" dirty="0"/>
          </a:p>
        </p:txBody>
      </p:sp>
      <p:sp>
        <p:nvSpPr>
          <p:cNvPr id="10" name="Text 7"/>
          <p:cNvSpPr/>
          <p:nvPr/>
        </p:nvSpPr>
        <p:spPr>
          <a:xfrm>
            <a:off x="9281160" y="2468880"/>
            <a:ext cx="1211580" cy="54864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00010100</a:t>
            </a:r>
            <a:endParaRPr lang="en-US" sz="1200" dirty="0"/>
          </a:p>
        </p:txBody>
      </p:sp>
      <p:sp>
        <p:nvSpPr>
          <p:cNvPr id="11" name="Text 8"/>
          <p:cNvSpPr/>
          <p:nvPr/>
        </p:nvSpPr>
        <p:spPr>
          <a:xfrm>
            <a:off x="10492740" y="2468880"/>
            <a:ext cx="1211580" cy="54864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00001010</a:t>
            </a:r>
            <a:endParaRPr lang="en-US" sz="1200" dirty="0"/>
          </a:p>
        </p:txBody>
      </p:sp>
      <p:sp>
        <p:nvSpPr>
          <p:cNvPr id="12" name="Text 9"/>
          <p:cNvSpPr/>
          <p:nvPr/>
        </p:nvSpPr>
        <p:spPr>
          <a:xfrm>
            <a:off x="6858000" y="3017520"/>
            <a:ext cx="1211580" cy="548640"/>
          </a:xfrm>
          <a:prstGeom prst="rect">
            <a:avLst/>
          </a:prstGeom>
          <a:solidFill>
            <a:srgbClr val="FFFFFF"/>
          </a:solidFill>
          <a:ln w="12700">
            <a:solidFill>
              <a:srgbClr val="C9D3DC"/>
            </a:solidFill>
          </a:ln>
        </p:spPr>
        <p:txBody>
          <a:bodyPr wrap="square" lIns="25400" tIns="25400" rIns="25400" bIns="25400" rtlCol="0" anchor="ctr"/>
          <a:lstStyle/>
          <a:p>
            <a:pPr marL="0" indent="0" algn="ctr">
              <a:buNone/>
            </a:pPr>
            <a:r>
              <a:rPr lang="en-US" sz="1800" b="1" dirty="0">
                <a:solidFill>
                  <a:srgbClr val="1F2933"/>
                </a:solidFill>
              </a:rPr>
              <a:t>172</a:t>
            </a:r>
            <a:endParaRPr lang="en-US" sz="1800" dirty="0"/>
          </a:p>
        </p:txBody>
      </p:sp>
      <p:sp>
        <p:nvSpPr>
          <p:cNvPr id="13" name="Text 10"/>
          <p:cNvSpPr/>
          <p:nvPr/>
        </p:nvSpPr>
        <p:spPr>
          <a:xfrm>
            <a:off x="8069580" y="3017520"/>
            <a:ext cx="1211580" cy="548640"/>
          </a:xfrm>
          <a:prstGeom prst="rect">
            <a:avLst/>
          </a:prstGeom>
          <a:solidFill>
            <a:srgbClr val="FFFFFF"/>
          </a:solidFill>
          <a:ln w="12700">
            <a:solidFill>
              <a:srgbClr val="C9D3DC"/>
            </a:solidFill>
          </a:ln>
        </p:spPr>
        <p:txBody>
          <a:bodyPr wrap="square" lIns="25400" tIns="25400" rIns="25400" bIns="25400" rtlCol="0" anchor="ctr"/>
          <a:lstStyle/>
          <a:p>
            <a:pPr marL="0" indent="0" algn="ctr">
              <a:buNone/>
            </a:pPr>
            <a:r>
              <a:rPr lang="en-US" sz="1800" b="1" dirty="0">
                <a:solidFill>
                  <a:srgbClr val="1F2933"/>
                </a:solidFill>
              </a:rPr>
              <a:t>16</a:t>
            </a:r>
            <a:endParaRPr lang="en-US" sz="1800" dirty="0"/>
          </a:p>
        </p:txBody>
      </p:sp>
      <p:sp>
        <p:nvSpPr>
          <p:cNvPr id="14" name="Text 11"/>
          <p:cNvSpPr/>
          <p:nvPr/>
        </p:nvSpPr>
        <p:spPr>
          <a:xfrm>
            <a:off x="9281160" y="3017520"/>
            <a:ext cx="1211580" cy="548640"/>
          </a:xfrm>
          <a:prstGeom prst="rect">
            <a:avLst/>
          </a:prstGeom>
          <a:solidFill>
            <a:srgbClr val="FFFFFF"/>
          </a:solidFill>
          <a:ln w="12700">
            <a:solidFill>
              <a:srgbClr val="C9D3DC"/>
            </a:solidFill>
          </a:ln>
        </p:spPr>
        <p:txBody>
          <a:bodyPr wrap="square" lIns="25400" tIns="25400" rIns="25400" bIns="25400" rtlCol="0" anchor="ctr"/>
          <a:lstStyle/>
          <a:p>
            <a:pPr marL="0" indent="0" algn="ctr">
              <a:buNone/>
            </a:pPr>
            <a:r>
              <a:rPr lang="en-US" sz="1800" b="1" dirty="0">
                <a:solidFill>
                  <a:srgbClr val="1F2933"/>
                </a:solidFill>
              </a:rPr>
              <a:t>20</a:t>
            </a:r>
            <a:endParaRPr lang="en-US" sz="1800" dirty="0"/>
          </a:p>
        </p:txBody>
      </p:sp>
      <p:sp>
        <p:nvSpPr>
          <p:cNvPr id="15" name="Text 12"/>
          <p:cNvSpPr/>
          <p:nvPr/>
        </p:nvSpPr>
        <p:spPr>
          <a:xfrm>
            <a:off x="10492740" y="3017520"/>
            <a:ext cx="1211580" cy="548640"/>
          </a:xfrm>
          <a:prstGeom prst="rect">
            <a:avLst/>
          </a:prstGeom>
          <a:solidFill>
            <a:srgbClr val="FFFFFF"/>
          </a:solidFill>
          <a:ln w="12700">
            <a:solidFill>
              <a:srgbClr val="C9D3DC"/>
            </a:solidFill>
          </a:ln>
        </p:spPr>
        <p:txBody>
          <a:bodyPr wrap="square" lIns="25400" tIns="25400" rIns="25400" bIns="25400" rtlCol="0" anchor="ctr"/>
          <a:lstStyle/>
          <a:p>
            <a:pPr marL="0" indent="0" algn="ctr">
              <a:buNone/>
            </a:pPr>
            <a:r>
              <a:rPr lang="en-US" sz="1800" b="1" dirty="0">
                <a:solidFill>
                  <a:srgbClr val="1F2933"/>
                </a:solidFill>
              </a:rPr>
              <a:t>10</a:t>
            </a:r>
            <a:endParaRPr lang="en-US" sz="1800" dirty="0"/>
          </a:p>
        </p:txBody>
      </p:sp>
      <p:sp>
        <p:nvSpPr>
          <p:cNvPr id="16" name="Text 13"/>
          <p:cNvSpPr txBox="1"/>
          <p:nvPr/>
        </p:nvSpPr>
        <p:spPr>
          <a:xfrm>
            <a:off x="6858000" y="3611880"/>
            <a:ext cx="4846320" cy="274320"/>
          </a:xfrm>
          <a:prstGeom prst="rect">
            <a:avLst/>
          </a:prstGeom>
          <a:noFill/>
          <a:ln/>
        </p:spPr>
        <p:txBody>
          <a:bodyPr wrap="square" lIns="0" tIns="0" rIns="0" bIns="0" rtlCol="0" anchor="ctr"/>
          <a:lstStyle/>
          <a:p>
            <a:pPr marL="0" indent="0" algn="ctr">
              <a:buNone/>
            </a:pPr>
            <a:r>
              <a:rPr lang="en-US" sz="1400" b="1" dirty="0">
                <a:solidFill>
                  <a:srgbClr val="0B3C5D"/>
                </a:solidFill>
              </a:rPr>
              <a:t>172 . 16 . 20 . 10</a:t>
            </a:r>
            <a:endParaRPr lang="en-US" sz="1400" dirty="0"/>
          </a:p>
        </p:txBody>
      </p:sp>
      <p:sp>
        <p:nvSpPr>
          <p:cNvPr id="17" name="Shape 14"/>
          <p:cNvSpPr/>
          <p:nvPr/>
        </p:nvSpPr>
        <p:spPr>
          <a:xfrm>
            <a:off x="6858000" y="4206240"/>
            <a:ext cx="4846320" cy="1920240"/>
          </a:xfrm>
          <a:prstGeom prst="roundRect">
            <a:avLst>
              <a:gd name="adj" fmla="val 5714"/>
            </a:avLst>
          </a:prstGeom>
          <a:solidFill>
            <a:srgbClr val="EEF3F7"/>
          </a:solidFill>
          <a:ln w="9525">
            <a:solidFill>
              <a:srgbClr val="EEF3F7"/>
            </a:solidFill>
            <a:prstDash val="solid"/>
          </a:ln>
        </p:spPr>
        <p:txBody>
          <a:bodyPr/>
          <a:lstStyle/>
          <a:p>
            <a:endParaRPr lang="en-US"/>
          </a:p>
        </p:txBody>
      </p:sp>
      <p:sp>
        <p:nvSpPr>
          <p:cNvPr id="18" name="Text 15"/>
          <p:cNvSpPr txBox="1"/>
          <p:nvPr/>
        </p:nvSpPr>
        <p:spPr>
          <a:xfrm>
            <a:off x="7059168" y="4370832"/>
            <a:ext cx="4443984" cy="365760"/>
          </a:xfrm>
          <a:prstGeom prst="rect">
            <a:avLst/>
          </a:prstGeom>
          <a:noFill/>
          <a:ln/>
        </p:spPr>
        <p:txBody>
          <a:bodyPr wrap="square" lIns="0" tIns="0" rIns="0" bIns="0" rtlCol="0" anchor="t"/>
          <a:lstStyle/>
          <a:p>
            <a:pPr marL="0" indent="0">
              <a:buNone/>
            </a:pPr>
            <a:r>
              <a:rPr lang="en-US" sz="1500" b="1" dirty="0">
                <a:solidFill>
                  <a:srgbClr val="0B3C5D"/>
                </a:solidFill>
              </a:rPr>
              <a:t>Where is the network/host boundary?</a:t>
            </a:r>
            <a:endParaRPr lang="en-US" sz="1500" dirty="0"/>
          </a:p>
        </p:txBody>
      </p:sp>
      <p:sp>
        <p:nvSpPr>
          <p:cNvPr id="19" name="Text 16"/>
          <p:cNvSpPr txBox="1"/>
          <p:nvPr/>
        </p:nvSpPr>
        <p:spPr>
          <a:xfrm>
            <a:off x="7059168" y="4782312"/>
            <a:ext cx="4443984" cy="12070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1981 to 1993: set by the </a:t>
            </a:r>
            <a:r>
              <a:rPr lang="en-US" sz="1200" b="1" dirty="0">
                <a:solidFill>
                  <a:srgbClr val="1F2933"/>
                </a:solidFill>
              </a:rPr>
              <a:t>class</a:t>
            </a:r>
            <a:r>
              <a:rPr lang="en-US" sz="1200" dirty="0">
                <a:solidFill>
                  <a:srgbClr val="1F2933"/>
                </a:solidFill>
              </a:rPr>
              <a:t> (first bits)</a:t>
            </a:r>
            <a:endParaRPr lang="en-US" sz="1200" dirty="0"/>
          </a:p>
          <a:p>
            <a:pPr marL="279400" indent="-279400">
              <a:spcAft>
                <a:spcPts val="400"/>
              </a:spcAft>
              <a:buSzPct val="100000"/>
              <a:buChar char="•"/>
            </a:pPr>
            <a:r>
              <a:rPr lang="en-US" sz="1200" dirty="0">
                <a:solidFill>
                  <a:srgbClr val="1F2933"/>
                </a:solidFill>
              </a:rPr>
              <a:t>Since 1993: set by the </a:t>
            </a:r>
            <a:r>
              <a:rPr lang="en-US" sz="1200" b="1" dirty="0">
                <a:solidFill>
                  <a:srgbClr val="1F2933"/>
                </a:solidFill>
              </a:rPr>
              <a:t>mask</a:t>
            </a:r>
            <a:r>
              <a:rPr lang="en-US" sz="1200" dirty="0">
                <a:solidFill>
                  <a:srgbClr val="1F2933"/>
                </a:solidFill>
              </a:rPr>
              <a:t> or the </a:t>
            </a:r>
            <a:r>
              <a:rPr lang="en-US" sz="1200" b="1" dirty="0">
                <a:solidFill>
                  <a:srgbClr val="1F2933"/>
                </a:solidFill>
              </a:rPr>
              <a:t>prefix length</a:t>
            </a:r>
            <a:r>
              <a:rPr lang="en-US" sz="1200" dirty="0">
                <a:solidFill>
                  <a:srgbClr val="1F2933"/>
                </a:solidFill>
              </a:rPr>
              <a:t> (CIDR), e.g., 172.16.20.10/24</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Classful addressing (1981 to 1993)</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LEGACY</a:t>
            </a:r>
            <a:endParaRPr lang="en-US" sz="1000" dirty="0"/>
          </a:p>
        </p:txBody>
      </p:sp>
      <p:graphicFrame>
        <p:nvGraphicFramePr>
          <p:cNvPr id="57"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11247120" cy="914400"/>
        </p:xfrm>
        <a:graphic>
          <a:graphicData uri="http://schemas.openxmlformats.org/drawingml/2006/table">
            <a:tbl>
              <a:tblPr/>
              <a:tblGrid>
                <a:gridCol w="82296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280160">
                  <a:extLst>
                    <a:ext uri="{9D8B030D-6E8A-4147-A177-3AD203B41FA5}">
                      <a16:colId xmlns:a16="http://schemas.microsoft.com/office/drawing/2014/main" val="20002"/>
                    </a:ext>
                  </a:extLst>
                </a:gridCol>
                <a:gridCol w="356616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gridCol w="2377440">
                  <a:extLst>
                    <a:ext uri="{9D8B030D-6E8A-4147-A177-3AD203B41FA5}">
                      <a16:colId xmlns:a16="http://schemas.microsoft.com/office/drawing/2014/main" val="20005"/>
                    </a:ext>
                  </a:extLst>
                </a:gridCol>
              </a:tblGrid>
              <a:tr h="438912">
                <a:tc>
                  <a:txBody>
                    <a:bodyPr/>
                    <a:lstStyle/>
                    <a:p>
                      <a:pPr marL="0" indent="0" algn="l">
                        <a:buNone/>
                      </a:pPr>
                      <a:r>
                        <a:rPr lang="en-US" sz="1200" b="1" dirty="0">
                          <a:solidFill>
                            <a:srgbClr val="FFFFFF"/>
                          </a:solidFill>
                        </a:rPr>
                        <a:t>Class</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200" b="1" dirty="0">
                          <a:solidFill>
                            <a:srgbClr val="FFFFFF"/>
                          </a:solidFill>
                        </a:rPr>
                        <a:t>Leading bits</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200" b="1" dirty="0">
                          <a:solidFill>
                            <a:srgbClr val="FFFFFF"/>
                          </a:solidFill>
                        </a:rPr>
                        <a:t>1st octet</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200" b="1" dirty="0">
                          <a:solidFill>
                            <a:srgbClr val="FFFFFF"/>
                          </a:solidFill>
                        </a:rPr>
                        <a:t>Format (N = network, H = host)</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200" b="1" dirty="0">
                          <a:solidFill>
                            <a:srgbClr val="FFFFFF"/>
                          </a:solidFill>
                        </a:rPr>
                        <a:t>Natural mask</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200" b="1" dirty="0">
                          <a:solidFill>
                            <a:srgbClr val="FFFFFF"/>
                          </a:solidFill>
                        </a:rPr>
                        <a:t>Networks × hosts</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438912">
                <a:tc>
                  <a:txBody>
                    <a:bodyPr/>
                    <a:lstStyle/>
                    <a:p>
                      <a:pPr marL="0" indent="0" algn="l">
                        <a:buNone/>
                      </a:pPr>
                      <a:r>
                        <a:rPr lang="en-US" sz="1200" dirty="0">
                          <a:solidFill>
                            <a:srgbClr val="1F2933"/>
                          </a:solidFill>
                        </a:rPr>
                        <a:t>A</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latin typeface="Courier New" pitchFamily="34" charset="0"/>
                          <a:ea typeface="Courier New" pitchFamily="34" charset="-122"/>
                          <a:cs typeface="Courier New" pitchFamily="34" charset="-120"/>
                        </a:rPr>
                        <a:t>0xxxxxxx</a:t>
                      </a:r>
                      <a:endParaRPr lang="en-US" sz="12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1 to 126</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N.H.H.H (8 + 24 bits)</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255.0.0.0 (/8)</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126 × 16,777,214</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38912">
                <a:tc>
                  <a:txBody>
                    <a:bodyPr/>
                    <a:lstStyle/>
                    <a:p>
                      <a:pPr marL="0" indent="0" algn="l">
                        <a:buNone/>
                      </a:pPr>
                      <a:r>
                        <a:rPr lang="en-US" sz="1200" dirty="0">
                          <a:solidFill>
                            <a:srgbClr val="1F2933"/>
                          </a:solidFill>
                        </a:rPr>
                        <a:t>B</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latin typeface="Courier New" pitchFamily="34" charset="0"/>
                          <a:ea typeface="Courier New" pitchFamily="34" charset="-122"/>
                          <a:cs typeface="Courier New" pitchFamily="34" charset="-120"/>
                        </a:rPr>
                        <a:t>10xxxxxx</a:t>
                      </a:r>
                      <a:endParaRPr lang="en-US" sz="12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128 to 191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N.N.H.H (16 + 16 bits)</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255.255.0.0 (/16)</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16,384 × 65,534</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438912">
                <a:tc>
                  <a:txBody>
                    <a:bodyPr/>
                    <a:lstStyle/>
                    <a:p>
                      <a:pPr marL="0" indent="0" algn="l">
                        <a:buNone/>
                      </a:pPr>
                      <a:r>
                        <a:rPr lang="en-US" sz="1200" dirty="0">
                          <a:solidFill>
                            <a:srgbClr val="1F2933"/>
                          </a:solidFill>
                        </a:rPr>
                        <a:t>C</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latin typeface="Courier New" pitchFamily="34" charset="0"/>
                          <a:ea typeface="Courier New" pitchFamily="34" charset="-122"/>
                          <a:cs typeface="Courier New" pitchFamily="34" charset="-120"/>
                        </a:rPr>
                        <a:t>110xxxxx</a:t>
                      </a:r>
                      <a:endParaRPr lang="en-US" sz="12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192 to 223</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N.N.N.H (24 + 8 bits)</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255.255.255.0 (/24)</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2,097,152 × 254</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38912">
                <a:tc>
                  <a:txBody>
                    <a:bodyPr/>
                    <a:lstStyle/>
                    <a:p>
                      <a:pPr marL="0" indent="0" algn="l">
                        <a:buNone/>
                      </a:pPr>
                      <a:r>
                        <a:rPr lang="en-US" sz="1200" dirty="0">
                          <a:solidFill>
                            <a:srgbClr val="1F2933"/>
                          </a:solidFill>
                        </a:rPr>
                        <a:t>D</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latin typeface="Courier New" pitchFamily="34" charset="0"/>
                          <a:ea typeface="Courier New" pitchFamily="34" charset="-122"/>
                          <a:cs typeface="Courier New" pitchFamily="34" charset="-120"/>
                        </a:rPr>
                        <a:t>1110xxxx</a:t>
                      </a:r>
                      <a:endParaRPr lang="en-US" sz="12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224 to 239</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Multicast (RFC 1112): 28 group bits</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n/a</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Multicast groups</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438912">
                <a:tc>
                  <a:txBody>
                    <a:bodyPr/>
                    <a:lstStyle/>
                    <a:p>
                      <a:pPr marL="0" indent="0" algn="l">
                        <a:buNone/>
                      </a:pPr>
                      <a:r>
                        <a:rPr lang="en-US" sz="1200" dirty="0">
                          <a:solidFill>
                            <a:srgbClr val="1F2933"/>
                          </a:solidFill>
                        </a:rPr>
                        <a:t>E</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latin typeface="Courier New" pitchFamily="34" charset="0"/>
                          <a:ea typeface="Courier New" pitchFamily="34" charset="-122"/>
                          <a:cs typeface="Courier New" pitchFamily="34" charset="-120"/>
                        </a:rPr>
                        <a:t>1111xxxx</a:t>
                      </a:r>
                      <a:endParaRPr lang="en-US" sz="12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240 to 255</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Reserved / experimental</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n/a</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Not routed on the Internet</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6" name="Text 2"/>
          <p:cNvSpPr txBox="1"/>
          <p:nvPr/>
        </p:nvSpPr>
        <p:spPr>
          <a:xfrm>
            <a:off x="457200" y="4023360"/>
            <a:ext cx="11247120" cy="274320"/>
          </a:xfrm>
          <a:prstGeom prst="rect">
            <a:avLst/>
          </a:prstGeom>
          <a:noFill/>
          <a:ln/>
        </p:spPr>
        <p:txBody>
          <a:bodyPr wrap="square" lIns="0" tIns="0" rIns="0" bIns="0" rtlCol="0" anchor="ctr"/>
          <a:lstStyle/>
          <a:p>
            <a:pPr marL="0" indent="0" algn="l">
              <a:buNone/>
            </a:pPr>
            <a:r>
              <a:rPr lang="en-US" sz="1100" dirty="0">
                <a:solidFill>
                  <a:srgbClr val="6B7B8C"/>
                </a:solidFill>
              </a:rPr>
              <a:t>First-octet rule: the value of the first octet reveals the class and therefore the 'natural' mask. 0.0.0.0/8 and 127.0.0.0/8 (loopback) are reserved.</a:t>
            </a:r>
            <a:endParaRPr lang="en-US" sz="1100" dirty="0"/>
          </a:p>
        </p:txBody>
      </p:sp>
      <p:sp>
        <p:nvSpPr>
          <p:cNvPr id="7" name="Shape 3"/>
          <p:cNvSpPr/>
          <p:nvPr/>
        </p:nvSpPr>
        <p:spPr>
          <a:xfrm>
            <a:off x="457200" y="4480560"/>
            <a:ext cx="5486400" cy="1737360"/>
          </a:xfrm>
          <a:prstGeom prst="roundRect">
            <a:avLst>
              <a:gd name="adj" fmla="val 6316"/>
            </a:avLst>
          </a:prstGeom>
          <a:solidFill>
            <a:srgbClr val="EEF3F7"/>
          </a:solidFill>
          <a:ln w="9525">
            <a:solidFill>
              <a:srgbClr val="EEF3F7"/>
            </a:solidFill>
            <a:prstDash val="solid"/>
          </a:ln>
        </p:spPr>
        <p:txBody>
          <a:bodyPr/>
          <a:lstStyle/>
          <a:p>
            <a:endParaRPr lang="en-US"/>
          </a:p>
        </p:txBody>
      </p:sp>
      <p:sp>
        <p:nvSpPr>
          <p:cNvPr id="8" name="Text 4"/>
          <p:cNvSpPr txBox="1"/>
          <p:nvPr/>
        </p:nvSpPr>
        <p:spPr>
          <a:xfrm>
            <a:off x="658368" y="4645152"/>
            <a:ext cx="5084064" cy="365760"/>
          </a:xfrm>
          <a:prstGeom prst="rect">
            <a:avLst/>
          </a:prstGeom>
          <a:noFill/>
          <a:ln/>
        </p:spPr>
        <p:txBody>
          <a:bodyPr wrap="square" lIns="0" tIns="0" rIns="0" bIns="0" rtlCol="0" anchor="t"/>
          <a:lstStyle/>
          <a:p>
            <a:pPr marL="0" indent="0">
              <a:buNone/>
            </a:pPr>
            <a:r>
              <a:rPr lang="en-US" sz="1500" b="1" dirty="0">
                <a:solidFill>
                  <a:srgbClr val="D64545"/>
                </a:solidFill>
              </a:rPr>
              <a:t>Why it ended</a:t>
            </a:r>
            <a:endParaRPr lang="en-US" sz="1500" dirty="0"/>
          </a:p>
        </p:txBody>
      </p:sp>
      <p:sp>
        <p:nvSpPr>
          <p:cNvPr id="9" name="Text 5"/>
          <p:cNvSpPr txBox="1"/>
          <p:nvPr/>
        </p:nvSpPr>
        <p:spPr>
          <a:xfrm>
            <a:off x="658368" y="5056632"/>
            <a:ext cx="5084064" cy="10241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Waste: a class B (65,534 hosts) for a company with 300 machines</a:t>
            </a:r>
            <a:endParaRPr lang="en-US" sz="1200" dirty="0"/>
          </a:p>
          <a:p>
            <a:pPr marL="279400" indent="-279400">
              <a:spcAft>
                <a:spcPts val="400"/>
              </a:spcAft>
              <a:buSzPct val="100000"/>
              <a:buChar char="•"/>
            </a:pPr>
            <a:r>
              <a:rPr lang="en-US" sz="1200" dirty="0">
                <a:solidFill>
                  <a:srgbClr val="1F2933"/>
                </a:solidFill>
              </a:rPr>
              <a:t>Explosion of the Internet routing table with thousands of class Cs</a:t>
            </a:r>
            <a:endParaRPr lang="en-US" sz="1200" dirty="0"/>
          </a:p>
        </p:txBody>
      </p:sp>
      <p:sp>
        <p:nvSpPr>
          <p:cNvPr id="10" name="Shape 6"/>
          <p:cNvSpPr/>
          <p:nvPr/>
        </p:nvSpPr>
        <p:spPr>
          <a:xfrm>
            <a:off x="6245352" y="4480560"/>
            <a:ext cx="5486400" cy="1737360"/>
          </a:xfrm>
          <a:prstGeom prst="roundRect">
            <a:avLst>
              <a:gd name="adj" fmla="val 6316"/>
            </a:avLst>
          </a:prstGeom>
          <a:solidFill>
            <a:srgbClr val="EEF3F7"/>
          </a:solidFill>
          <a:ln w="9525">
            <a:solidFill>
              <a:srgbClr val="EEF3F7"/>
            </a:solidFill>
            <a:prstDash val="solid"/>
          </a:ln>
        </p:spPr>
        <p:txBody>
          <a:bodyPr/>
          <a:lstStyle/>
          <a:p>
            <a:endParaRPr lang="en-US"/>
          </a:p>
        </p:txBody>
      </p:sp>
      <p:sp>
        <p:nvSpPr>
          <p:cNvPr id="11" name="Text 7"/>
          <p:cNvSpPr txBox="1"/>
          <p:nvPr/>
        </p:nvSpPr>
        <p:spPr>
          <a:xfrm>
            <a:off x="6446520" y="4645152"/>
            <a:ext cx="5084064" cy="365760"/>
          </a:xfrm>
          <a:prstGeom prst="rect">
            <a:avLst/>
          </a:prstGeom>
          <a:noFill/>
          <a:ln/>
        </p:spPr>
        <p:txBody>
          <a:bodyPr wrap="square" lIns="0" tIns="0" rIns="0" bIns="0" rtlCol="0" anchor="t"/>
          <a:lstStyle/>
          <a:p>
            <a:pPr marL="0" indent="0">
              <a:buNone/>
            </a:pPr>
            <a:r>
              <a:rPr lang="en-US" sz="1500" b="1" dirty="0">
                <a:solidFill>
                  <a:srgbClr val="2A9D6F"/>
                </a:solidFill>
              </a:rPr>
              <a:t>What replaced it</a:t>
            </a:r>
            <a:endParaRPr lang="en-US" sz="1500" dirty="0"/>
          </a:p>
        </p:txBody>
      </p:sp>
      <p:sp>
        <p:nvSpPr>
          <p:cNvPr id="12" name="Text 8"/>
          <p:cNvSpPr txBox="1"/>
          <p:nvPr/>
        </p:nvSpPr>
        <p:spPr>
          <a:xfrm>
            <a:off x="6446520" y="5056632"/>
            <a:ext cx="5084064" cy="10241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CIDR (RFC 1519, 1993; current RFC 4632) and VLSM: the mask sets the boundary</a:t>
            </a:r>
            <a:endParaRPr lang="en-US" sz="1200" dirty="0"/>
          </a:p>
          <a:p>
            <a:pPr marL="279400" indent="-279400">
              <a:spcAft>
                <a:spcPts val="400"/>
              </a:spcAft>
              <a:buSzPct val="100000"/>
              <a:buChar char="•"/>
            </a:pPr>
            <a:r>
              <a:rPr lang="en-US" sz="1200" dirty="0">
                <a:solidFill>
                  <a:srgbClr val="1F2933"/>
                </a:solidFill>
              </a:rPr>
              <a:t>Private addresses (RFC 1918) + NAT; then IPv6</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CIDR: classless routing and prefix notation</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UPDATED</a:t>
            </a:r>
            <a:endParaRPr lang="en-US" sz="1000" dirty="0"/>
          </a:p>
        </p:txBody>
      </p:sp>
      <p:sp>
        <p:nvSpPr>
          <p:cNvPr id="5" name="Shape 2"/>
          <p:cNvSpPr/>
          <p:nvPr/>
        </p:nvSpPr>
        <p:spPr>
          <a:xfrm>
            <a:off x="457200" y="128016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6" name="Text 3"/>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Prefix notation</a:t>
            </a:r>
            <a:endParaRPr lang="en-US" sz="1500" dirty="0"/>
          </a:p>
        </p:txBody>
      </p:sp>
      <p:sp>
        <p:nvSpPr>
          <p:cNvPr id="7" name="Text 4"/>
          <p:cNvSpPr txBox="1"/>
          <p:nvPr/>
        </p:nvSpPr>
        <p:spPr>
          <a:xfrm>
            <a:off x="658368" y="185623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300" b="1" dirty="0">
                <a:solidFill>
                  <a:srgbClr val="1F2933"/>
                </a:solidFill>
              </a:rPr>
              <a:t>172.16.20.10/24</a:t>
            </a:r>
            <a:r>
              <a:rPr lang="en-US" sz="1300" dirty="0">
                <a:solidFill>
                  <a:srgbClr val="1F2933"/>
                </a:solidFill>
              </a:rPr>
              <a:t> = mask 255.255.255.0 (24 one bits)</a:t>
            </a:r>
            <a:endParaRPr lang="en-US" sz="1300" dirty="0"/>
          </a:p>
          <a:p>
            <a:pPr marL="279400" indent="-279400">
              <a:spcAft>
                <a:spcPts val="400"/>
              </a:spcAft>
              <a:buSzPct val="100000"/>
              <a:buChar char="•"/>
            </a:pPr>
            <a:r>
              <a:rPr lang="en-US" sz="1300" b="1" dirty="0">
                <a:solidFill>
                  <a:srgbClr val="1F2933"/>
                </a:solidFill>
              </a:rPr>
              <a:t>/n</a:t>
            </a:r>
            <a:r>
              <a:rPr lang="en-US" sz="1300" dirty="0">
                <a:solidFill>
                  <a:srgbClr val="1F2933"/>
                </a:solidFill>
              </a:rPr>
              <a:t>: the n leftmost bits identify the network; the remaining 32 - n, the host</a:t>
            </a:r>
            <a:endParaRPr lang="en-US" sz="1300" dirty="0"/>
          </a:p>
          <a:p>
            <a:pPr marL="279400" indent="-279400">
              <a:spcAft>
                <a:spcPts val="400"/>
              </a:spcAft>
              <a:buSzPct val="100000"/>
              <a:buChar char="•"/>
            </a:pPr>
            <a:r>
              <a:rPr lang="en-US" sz="1300" dirty="0">
                <a:solidFill>
                  <a:srgbClr val="1F2933"/>
                </a:solidFill>
              </a:rPr>
              <a:t>Usable hosts = 2^(32-n) - 2 (except /31 and /32)</a:t>
            </a:r>
            <a:endParaRPr lang="en-US" sz="1300" dirty="0"/>
          </a:p>
        </p:txBody>
      </p:sp>
      <p:sp>
        <p:nvSpPr>
          <p:cNvPr id="8" name="Shape 5"/>
          <p:cNvSpPr/>
          <p:nvPr/>
        </p:nvSpPr>
        <p:spPr>
          <a:xfrm>
            <a:off x="6245352" y="128016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9" name="Text 6"/>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Aggregation (supernetting)</a:t>
            </a:r>
            <a:endParaRPr lang="en-US" sz="1500" dirty="0"/>
          </a:p>
        </p:txBody>
      </p:sp>
      <p:sp>
        <p:nvSpPr>
          <p:cNvPr id="10" name="Text 7"/>
          <p:cNvSpPr txBox="1"/>
          <p:nvPr/>
        </p:nvSpPr>
        <p:spPr>
          <a:xfrm>
            <a:off x="6446520" y="185623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192.0.2.0/24 + 192.0.3.0/24 → advertised as </a:t>
            </a:r>
            <a:r>
              <a:rPr lang="en-US" sz="1300" b="1" dirty="0">
                <a:solidFill>
                  <a:srgbClr val="1F2933"/>
                </a:solidFill>
              </a:rPr>
              <a:t>192.0.2.0/23</a:t>
            </a:r>
            <a:endParaRPr lang="en-US" sz="1300" dirty="0"/>
          </a:p>
          <a:p>
            <a:pPr marL="279400" indent="-279400">
              <a:spcAft>
                <a:spcPts val="400"/>
              </a:spcAft>
              <a:buSzPct val="100000"/>
              <a:buChar char="•"/>
            </a:pPr>
            <a:r>
              <a:rPr lang="en-US" sz="1300" dirty="0">
                <a:solidFill>
                  <a:srgbClr val="1F2933"/>
                </a:solidFill>
              </a:rPr>
              <a:t>A provider holding 198.51.100.0/22 advertises a single prefix for 1,022 customer hosts</a:t>
            </a:r>
            <a:endParaRPr lang="en-US" sz="1300" dirty="0"/>
          </a:p>
          <a:p>
            <a:pPr marL="279400" indent="-279400">
              <a:spcAft>
                <a:spcPts val="400"/>
              </a:spcAft>
              <a:buSzPct val="100000"/>
              <a:buChar char="•"/>
            </a:pPr>
            <a:r>
              <a:rPr lang="en-US" sz="1300" dirty="0">
                <a:solidFill>
                  <a:srgbClr val="1F2933"/>
                </a:solidFill>
              </a:rPr>
              <a:t>Global IPv4 table ≈ 1 million prefixes (2026); unmanageable without CIDR</a:t>
            </a:r>
            <a:endParaRPr lang="en-US" sz="1300" dirty="0"/>
          </a:p>
        </p:txBody>
      </p:sp>
      <p:graphicFrame>
        <p:nvGraphicFramePr>
          <p:cNvPr id="58" name="Table 0"/>
          <p:cNvGraphicFramePr>
            <a:graphicFrameLocks noGrp="1"/>
          </p:cNvGraphicFramePr>
          <p:nvPr>
            <p:extLst>
              <p:ext uri="{D42A27DB-BD31-4B8C-83A1-F6EECF244321}">
                <p14:modId xmlns:p14="http://schemas.microsoft.com/office/powerpoint/2010/main" val="1579011935"/>
              </p:ext>
            </p:extLst>
          </p:nvPr>
        </p:nvGraphicFramePr>
        <p:xfrm>
          <a:off x="457200" y="3840480"/>
          <a:ext cx="11247120" cy="914400"/>
        </p:xfrm>
        <a:graphic>
          <a:graphicData uri="http://schemas.openxmlformats.org/drawingml/2006/table">
            <a:tbl>
              <a:tblPr/>
              <a:tblGrid>
                <a:gridCol w="82296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18872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1645920">
                  <a:extLst>
                    <a:ext uri="{9D8B030D-6E8A-4147-A177-3AD203B41FA5}">
                      <a16:colId xmlns:a16="http://schemas.microsoft.com/office/drawing/2014/main" val="20004"/>
                    </a:ext>
                  </a:extLst>
                </a:gridCol>
                <a:gridCol w="4389120">
                  <a:extLst>
                    <a:ext uri="{9D8B030D-6E8A-4147-A177-3AD203B41FA5}">
                      <a16:colId xmlns:a16="http://schemas.microsoft.com/office/drawing/2014/main" val="20005"/>
                    </a:ext>
                  </a:extLst>
                </a:gridCol>
              </a:tblGrid>
              <a:tr h="274320">
                <a:tc>
                  <a:txBody>
                    <a:bodyPr/>
                    <a:lstStyle/>
                    <a:p>
                      <a:pPr marL="0" indent="0" algn="l">
                        <a:buNone/>
                      </a:pPr>
                      <a:r>
                        <a:rPr lang="en-US" sz="1100" b="1" dirty="0">
                          <a:solidFill>
                            <a:srgbClr val="FFFFFF"/>
                          </a:solidFill>
                        </a:rPr>
                        <a:t>Prefix</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Mask</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Host bits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Addresses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Usable hosts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Typical use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1100" dirty="0">
                          <a:solidFill>
                            <a:srgbClr val="1F2933"/>
                          </a:solidFill>
                        </a:rPr>
                        <a:t>/8</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255.0.0.0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16,777,216</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16,777,214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Former class A; 10.0.0.0/8 private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marL="0" indent="0" algn="l">
                        <a:buNone/>
                      </a:pPr>
                      <a:r>
                        <a:rPr lang="en-US" sz="1100" dirty="0">
                          <a:solidFill>
                            <a:srgbClr val="1F2933"/>
                          </a:solidFill>
                        </a:rPr>
                        <a:t>/16</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255.255.0.0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16</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65,536</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65,534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Former class B; large campus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74320">
                <a:tc>
                  <a:txBody>
                    <a:bodyPr/>
                    <a:lstStyle/>
                    <a:p>
                      <a:pPr marL="0" indent="0" algn="l">
                        <a:buNone/>
                      </a:pPr>
                      <a:r>
                        <a:rPr lang="en-US" sz="1100" dirty="0">
                          <a:solidFill>
                            <a:srgbClr val="1F2933"/>
                          </a:solidFill>
                        </a:rPr>
                        <a:t>/24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255.255.255.0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8</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256</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254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User subnet / VLAN</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74320">
                <a:tc>
                  <a:txBody>
                    <a:bodyPr/>
                    <a:lstStyle/>
                    <a:p>
                      <a:pPr marL="0" indent="0" algn="l">
                        <a:buNone/>
                      </a:pPr>
                      <a:r>
                        <a:rPr lang="en-US" sz="1100" dirty="0">
                          <a:solidFill>
                            <a:srgbClr val="1F2933"/>
                          </a:solidFill>
                        </a:rPr>
                        <a:t>/26</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255.255.255.192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6</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64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62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Small subnet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274320">
                <a:tc>
                  <a:txBody>
                    <a:bodyPr/>
                    <a:lstStyle/>
                    <a:p>
                      <a:pPr marL="0" indent="0" algn="l">
                        <a:buNone/>
                      </a:pPr>
                      <a:r>
                        <a:rPr lang="en-US" sz="1100" dirty="0">
                          <a:solidFill>
                            <a:srgbClr val="1F2933"/>
                          </a:solidFill>
                        </a:rPr>
                        <a:t>/30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255.255.255.252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Point-to-point link</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74320">
                <a:tc>
                  <a:txBody>
                    <a:bodyPr/>
                    <a:lstStyle/>
                    <a:p>
                      <a:pPr marL="0" indent="0" algn="l">
                        <a:buNone/>
                      </a:pPr>
                      <a:r>
                        <a:rPr lang="en-US" sz="1100" dirty="0">
                          <a:solidFill>
                            <a:srgbClr val="1F2933"/>
                          </a:solidFill>
                        </a:rPr>
                        <a:t>/31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255.255.255.254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2 (RFC 3021)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Point-to-point link with no waste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274320">
                <a:tc>
                  <a:txBody>
                    <a:bodyPr/>
                    <a:lstStyle/>
                    <a:p>
                      <a:pPr marL="0" indent="0" algn="l">
                        <a:buNone/>
                      </a:pPr>
                      <a:r>
                        <a:rPr lang="en-US" sz="1100" dirty="0">
                          <a:solidFill>
                            <a:srgbClr val="1F2933"/>
                          </a:solidFill>
                        </a:rPr>
                        <a:t>/32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255.255.255.255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Router loopback; host route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Special-purpose IPv4 addresses</a:t>
            </a:r>
            <a:endParaRPr lang="en-US" sz="3000" dirty="0"/>
          </a:p>
        </p:txBody>
      </p:sp>
      <p:graphicFrame>
        <p:nvGraphicFramePr>
          <p:cNvPr id="59"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11247120" cy="914400"/>
        </p:xfrm>
        <a:graphic>
          <a:graphicData uri="http://schemas.openxmlformats.org/drawingml/2006/table">
            <a:tbl>
              <a:tblPr/>
              <a:tblGrid>
                <a:gridCol w="3017520">
                  <a:extLst>
                    <a:ext uri="{9D8B030D-6E8A-4147-A177-3AD203B41FA5}">
                      <a16:colId xmlns:a16="http://schemas.microsoft.com/office/drawing/2014/main" val="20000"/>
                    </a:ext>
                  </a:extLst>
                </a:gridCol>
                <a:gridCol w="6400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tblGrid>
              <a:tr h="384048">
                <a:tc>
                  <a:txBody>
                    <a:bodyPr/>
                    <a:lstStyle/>
                    <a:p>
                      <a:pPr marL="0" indent="0" algn="l">
                        <a:buNone/>
                      </a:pPr>
                      <a:r>
                        <a:rPr lang="en-US" sz="1100" b="1" dirty="0">
                          <a:solidFill>
                            <a:srgbClr val="FFFFFF"/>
                          </a:solidFill>
                        </a:rPr>
                        <a:t>Block</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Meaning</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Reference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384048">
                <a:tc>
                  <a:txBody>
                    <a:bodyPr/>
                    <a:lstStyle/>
                    <a:p>
                      <a:pPr marL="0" indent="0" algn="l">
                        <a:buNone/>
                      </a:pPr>
                      <a:r>
                        <a:rPr lang="en-US" sz="1100" dirty="0">
                          <a:solidFill>
                            <a:srgbClr val="1F2933"/>
                          </a:solidFill>
                        </a:rPr>
                        <a:t>0.0.0.0/8 (0.0.0.0)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'This host on this network'; source only (e.g., DHCP client without an address)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RFC 1122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4048">
                <a:tc>
                  <a:txBody>
                    <a:bodyPr/>
                    <a:lstStyle/>
                    <a:p>
                      <a:pPr marL="0" indent="0" algn="l">
                        <a:buNone/>
                      </a:pPr>
                      <a:r>
                        <a:rPr lang="en-US" sz="1100" dirty="0">
                          <a:solidFill>
                            <a:srgbClr val="1F2933"/>
                          </a:solidFill>
                        </a:rPr>
                        <a:t>127.0.0.0/8</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Loopback: packets never leave the host (127.0.0.1; IPv6 ::1)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RFC 1122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384048">
                <a:tc>
                  <a:txBody>
                    <a:bodyPr/>
                    <a:lstStyle/>
                    <a:p>
                      <a:pPr marL="0" indent="0" algn="l">
                        <a:buNone/>
                      </a:pPr>
                      <a:r>
                        <a:rPr lang="en-US" sz="1100" dirty="0">
                          <a:solidFill>
                            <a:srgbClr val="1F2933"/>
                          </a:solidFill>
                        </a:rPr>
                        <a:t>10/8, 172.16/12, 192.168/16</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Private addresses: not routed on the Internet; used with NAT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RFC 1918</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84048">
                <a:tc>
                  <a:txBody>
                    <a:bodyPr/>
                    <a:lstStyle/>
                    <a:p>
                      <a:pPr marL="0" indent="0" algn="l">
                        <a:buNone/>
                      </a:pPr>
                      <a:r>
                        <a:rPr lang="en-US" sz="1100" dirty="0">
                          <a:solidFill>
                            <a:srgbClr val="1F2933"/>
                          </a:solidFill>
                        </a:rPr>
                        <a:t>100.64.0.0/10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Shared address space for provider CGNAT (between the customer and the carrier's NAT)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RFC 6598</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384048">
                <a:tc>
                  <a:txBody>
                    <a:bodyPr/>
                    <a:lstStyle/>
                    <a:p>
                      <a:pPr marL="0" indent="0" algn="l">
                        <a:buNone/>
                      </a:pPr>
                      <a:r>
                        <a:rPr lang="en-US" sz="1100" dirty="0">
                          <a:solidFill>
                            <a:srgbClr val="1F2933"/>
                          </a:solidFill>
                        </a:rPr>
                        <a:t>169.254.0.0/16</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Link-local (autoconfiguration without DHCP, 'APIPA'); not routed</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RFC 3927</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84048">
                <a:tc>
                  <a:txBody>
                    <a:bodyPr/>
                    <a:lstStyle/>
                    <a:p>
                      <a:pPr marL="0" indent="0" algn="l">
                        <a:buNone/>
                      </a:pPr>
                      <a:r>
                        <a:rPr lang="en-US" sz="1100" dirty="0">
                          <a:solidFill>
                            <a:srgbClr val="1F2933"/>
                          </a:solidFill>
                        </a:rPr>
                        <a:t>192.0.2/24, 198.51.100/24, 203.0.113/24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Documentation and examples (used in this course)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RFC 5737</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384048">
                <a:tc>
                  <a:txBody>
                    <a:bodyPr/>
                    <a:lstStyle/>
                    <a:p>
                      <a:pPr marL="0" indent="0" algn="l">
                        <a:buNone/>
                      </a:pPr>
                      <a:r>
                        <a:rPr lang="en-US" sz="1100" dirty="0">
                          <a:solidFill>
                            <a:srgbClr val="1F2933"/>
                          </a:solidFill>
                        </a:rPr>
                        <a:t>224.0.0.0/4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Multicast (former class D); 224.0.0.0/24 is link local</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RFC 5771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84048">
                <a:tc>
                  <a:txBody>
                    <a:bodyPr/>
                    <a:lstStyle/>
                    <a:p>
                      <a:pPr marL="0" indent="0" algn="l">
                        <a:buNone/>
                      </a:pPr>
                      <a:r>
                        <a:rPr lang="en-US" sz="1100" dirty="0">
                          <a:solidFill>
                            <a:srgbClr val="1F2933"/>
                          </a:solidFill>
                        </a:rPr>
                        <a:t>240.0.0.0/4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Reserved (former class E); not usable on the public Internet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RFC 1112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8"/>
                  </a:ext>
                </a:extLst>
              </a:tr>
              <a:tr h="384048">
                <a:tc>
                  <a:txBody>
                    <a:bodyPr/>
                    <a:lstStyle/>
                    <a:p>
                      <a:pPr marL="0" indent="0" algn="l">
                        <a:buNone/>
                      </a:pPr>
                      <a:r>
                        <a:rPr lang="en-US" sz="1100" dirty="0">
                          <a:solidFill>
                            <a:srgbClr val="1F2933"/>
                          </a:solidFill>
                        </a:rPr>
                        <a:t>255.255.255.255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Limited broadcast: destination only; does not cross routers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RFC 919</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84048">
                <a:tc>
                  <a:txBody>
                    <a:bodyPr/>
                    <a:lstStyle/>
                    <a:p>
                      <a:pPr marL="0" indent="0" algn="l">
                        <a:buNone/>
                      </a:pPr>
                      <a:r>
                        <a:rPr lang="en-US" sz="1100" dirty="0">
                          <a:solidFill>
                            <a:srgbClr val="1F2933"/>
                          </a:solidFill>
                        </a:rPr>
                        <a:t>x.y.z.255 (/24)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Directed broadcast: all host bits set to 1; routers do not forward it by default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RFC 2644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10"/>
                  </a:ext>
                </a:extLst>
              </a:tr>
            </a:tbl>
          </a:graphicData>
        </a:graphic>
      </p:graphicFrame>
      <p:sp>
        <p:nvSpPr>
          <p:cNvPr id="5" name="Text 1"/>
          <p:cNvSpPr txBox="1"/>
          <p:nvPr/>
        </p:nvSpPr>
        <p:spPr>
          <a:xfrm>
            <a:off x="457200" y="5852160"/>
            <a:ext cx="11247120" cy="365760"/>
          </a:xfrm>
          <a:prstGeom prst="rect">
            <a:avLst/>
          </a:prstGeom>
          <a:noFill/>
          <a:ln/>
        </p:spPr>
        <p:txBody>
          <a:bodyPr wrap="square" lIns="0" tIns="0" rIns="0" bIns="0" rtlCol="0" anchor="ctr"/>
          <a:lstStyle/>
          <a:p>
            <a:pPr marL="0" indent="0" algn="l">
              <a:buNone/>
            </a:pPr>
            <a:r>
              <a:rPr lang="en-US" sz="1100" dirty="0">
                <a:solidFill>
                  <a:srgbClr val="6B7B8C"/>
                </a:solidFill>
              </a:rPr>
              <a:t>Consolidated registry: RFC 6890 and the IANA IPv4 Special-Purpose Address Registry. Exhaustion: IANA in 2011, LACNIC in 2020 (final phase); hence NAT, CGNAT and IPv6.</a:t>
            </a:r>
            <a:endParaRPr lang="en-US" sz="11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Subnets: a third level of hierarchy</a:t>
            </a:r>
            <a:endParaRPr lang="en-US" sz="3000" dirty="0"/>
          </a:p>
        </p:txBody>
      </p:sp>
      <p:sp>
        <p:nvSpPr>
          <p:cNvPr id="4" name="Text 1"/>
          <p:cNvSpPr txBox="1"/>
          <p:nvPr/>
        </p:nvSpPr>
        <p:spPr>
          <a:xfrm>
            <a:off x="457200" y="1371600"/>
            <a:ext cx="11247120" cy="320040"/>
          </a:xfrm>
          <a:prstGeom prst="rect">
            <a:avLst/>
          </a:prstGeom>
          <a:noFill/>
          <a:ln/>
        </p:spPr>
        <p:txBody>
          <a:bodyPr wrap="square" lIns="0" tIns="0" rIns="0" bIns="0" rtlCol="0" anchor="ctr"/>
          <a:lstStyle/>
          <a:p>
            <a:pPr marL="0" indent="0" algn="l">
              <a:buNone/>
            </a:pPr>
            <a:r>
              <a:rPr lang="en-US" sz="1300" b="1" dirty="0">
                <a:solidFill>
                  <a:srgbClr val="0B3C5D"/>
                </a:solidFill>
              </a:rPr>
              <a:t>Before subnetting (1981)</a:t>
            </a:r>
            <a:endParaRPr lang="en-US" sz="1300" dirty="0"/>
          </a:p>
        </p:txBody>
      </p:sp>
      <p:sp>
        <p:nvSpPr>
          <p:cNvPr id="5" name="Text 2"/>
          <p:cNvSpPr/>
          <p:nvPr/>
        </p:nvSpPr>
        <p:spPr>
          <a:xfrm>
            <a:off x="457200" y="1737360"/>
            <a:ext cx="5623560" cy="54864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300" b="1" dirty="0">
                <a:solidFill>
                  <a:srgbClr val="1F2933"/>
                </a:solidFill>
              </a:rPr>
              <a:t>Network number</a:t>
            </a:r>
            <a:endParaRPr lang="en-US" sz="1300" dirty="0"/>
          </a:p>
        </p:txBody>
      </p:sp>
      <p:sp>
        <p:nvSpPr>
          <p:cNvPr id="6" name="Text 3"/>
          <p:cNvSpPr/>
          <p:nvPr/>
        </p:nvSpPr>
        <p:spPr>
          <a:xfrm>
            <a:off x="6080760" y="1737360"/>
            <a:ext cx="5623560" cy="54864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300" b="1" dirty="0">
                <a:solidFill>
                  <a:srgbClr val="1F2933"/>
                </a:solidFill>
              </a:rPr>
              <a:t>Host</a:t>
            </a:r>
            <a:endParaRPr lang="en-US" sz="1300" dirty="0"/>
          </a:p>
        </p:txBody>
      </p:sp>
      <p:sp>
        <p:nvSpPr>
          <p:cNvPr id="7" name="Text 4"/>
          <p:cNvSpPr txBox="1"/>
          <p:nvPr/>
        </p:nvSpPr>
        <p:spPr>
          <a:xfrm>
            <a:off x="457200" y="2560320"/>
            <a:ext cx="11247120" cy="320040"/>
          </a:xfrm>
          <a:prstGeom prst="rect">
            <a:avLst/>
          </a:prstGeom>
          <a:noFill/>
          <a:ln/>
        </p:spPr>
        <p:txBody>
          <a:bodyPr wrap="square" lIns="0" tIns="0" rIns="0" bIns="0" rtlCol="0" anchor="ctr"/>
          <a:lstStyle/>
          <a:p>
            <a:pPr marL="0" indent="0" algn="l">
              <a:buNone/>
            </a:pPr>
            <a:r>
              <a:rPr lang="en-US" sz="1300" b="1" dirty="0">
                <a:solidFill>
                  <a:srgbClr val="0B3C5D"/>
                </a:solidFill>
              </a:rPr>
              <a:t>With subnetting (RFC 950, 1985): bits borrowed from the host part</a:t>
            </a:r>
            <a:endParaRPr lang="en-US" sz="1300" dirty="0"/>
          </a:p>
        </p:txBody>
      </p:sp>
      <p:sp>
        <p:nvSpPr>
          <p:cNvPr id="8" name="Text 5"/>
          <p:cNvSpPr/>
          <p:nvPr/>
        </p:nvSpPr>
        <p:spPr>
          <a:xfrm>
            <a:off x="457200" y="2926080"/>
            <a:ext cx="5623560" cy="54864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300" b="1" dirty="0">
                <a:solidFill>
                  <a:srgbClr val="1F2933"/>
                </a:solidFill>
              </a:rPr>
              <a:t>Network number</a:t>
            </a:r>
            <a:endParaRPr lang="en-US" sz="1300" dirty="0"/>
          </a:p>
        </p:txBody>
      </p:sp>
      <p:sp>
        <p:nvSpPr>
          <p:cNvPr id="9" name="Text 6"/>
          <p:cNvSpPr/>
          <p:nvPr/>
        </p:nvSpPr>
        <p:spPr>
          <a:xfrm>
            <a:off x="6080760" y="2926080"/>
            <a:ext cx="2811780" cy="548640"/>
          </a:xfrm>
          <a:prstGeom prst="rect">
            <a:avLst/>
          </a:prstGeom>
          <a:solidFill>
            <a:srgbClr val="2A9D6F"/>
          </a:solidFill>
          <a:ln w="12700">
            <a:solidFill>
              <a:srgbClr val="FFFFFF"/>
            </a:solidFill>
          </a:ln>
        </p:spPr>
        <p:txBody>
          <a:bodyPr wrap="square" lIns="25400" tIns="25400" rIns="25400" bIns="25400" rtlCol="0" anchor="ctr"/>
          <a:lstStyle/>
          <a:p>
            <a:pPr marL="0" indent="0" algn="ctr">
              <a:buNone/>
            </a:pPr>
            <a:r>
              <a:rPr lang="en-US" sz="1300" b="1" dirty="0">
                <a:solidFill>
                  <a:srgbClr val="FFFFFF"/>
                </a:solidFill>
              </a:rPr>
              <a:t>Subnet</a:t>
            </a:r>
            <a:endParaRPr lang="en-US" sz="1300" dirty="0"/>
          </a:p>
        </p:txBody>
      </p:sp>
      <p:sp>
        <p:nvSpPr>
          <p:cNvPr id="10" name="Text 7"/>
          <p:cNvSpPr/>
          <p:nvPr/>
        </p:nvSpPr>
        <p:spPr>
          <a:xfrm>
            <a:off x="8892540" y="2926080"/>
            <a:ext cx="2811780" cy="54864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300" b="1" dirty="0">
                <a:solidFill>
                  <a:srgbClr val="1F2933"/>
                </a:solidFill>
              </a:rPr>
              <a:t>Host</a:t>
            </a:r>
            <a:endParaRPr lang="en-US" sz="1300" dirty="0"/>
          </a:p>
        </p:txBody>
      </p:sp>
      <p:sp>
        <p:nvSpPr>
          <p:cNvPr id="11" name="Text 8"/>
          <p:cNvSpPr txBox="1"/>
          <p:nvPr/>
        </p:nvSpPr>
        <p:spPr>
          <a:xfrm>
            <a:off x="457200" y="3520440"/>
            <a:ext cx="11247120" cy="274320"/>
          </a:xfrm>
          <a:prstGeom prst="rect">
            <a:avLst/>
          </a:prstGeom>
          <a:noFill/>
          <a:ln/>
        </p:spPr>
        <p:txBody>
          <a:bodyPr wrap="square" lIns="0" tIns="0" rIns="0" bIns="0" rtlCol="0" anchor="ctr"/>
          <a:lstStyle/>
          <a:p>
            <a:pPr marL="0" indent="0" algn="l">
              <a:buNone/>
            </a:pPr>
            <a:r>
              <a:rPr lang="en-US" sz="1100" dirty="0">
                <a:solidFill>
                  <a:srgbClr val="6B7B8C"/>
                </a:solidFill>
              </a:rPr>
              <a:t>Example: 172.16.0.0/16 split with 8 subnet bits → 256 /24 subnets (172.16.0.0/24 to 172.16.255.0/24), 254 hosts each</a:t>
            </a:r>
            <a:endParaRPr lang="en-US" sz="1100" dirty="0"/>
          </a:p>
        </p:txBody>
      </p:sp>
      <p:sp>
        <p:nvSpPr>
          <p:cNvPr id="12" name="Text 9"/>
          <p:cNvSpPr txBox="1"/>
          <p:nvPr/>
        </p:nvSpPr>
        <p:spPr>
          <a:xfrm>
            <a:off x="457200" y="4023360"/>
            <a:ext cx="11247120" cy="2194560"/>
          </a:xfrm>
          <a:prstGeom prst="rect">
            <a:avLst/>
          </a:prstGeom>
          <a:noFill/>
          <a:ln/>
        </p:spPr>
        <p:txBody>
          <a:bodyPr wrap="square" lIns="0" tIns="0" rIns="0" bIns="0" rtlCol="0" anchor="t"/>
          <a:lstStyle/>
          <a:p>
            <a:pPr marL="279400" indent="-279400">
              <a:spcAft>
                <a:spcPts val="600"/>
              </a:spcAft>
              <a:buSzPct val="100000"/>
              <a:buChar char="•"/>
            </a:pPr>
            <a:r>
              <a:rPr lang="en-US" sz="1400" dirty="0">
                <a:solidFill>
                  <a:srgbClr val="1F2933"/>
                </a:solidFill>
              </a:rPr>
              <a:t>A subnet is a division of the space reserved for hosts, made by the organization itself; </a:t>
            </a:r>
            <a:r>
              <a:rPr lang="en-US" sz="1400" b="1" dirty="0">
                <a:solidFill>
                  <a:srgbClr val="1F2933"/>
                </a:solidFill>
              </a:rPr>
              <a:t>one subnet per link</a:t>
            </a:r>
            <a:r>
              <a:rPr lang="en-US" sz="1400" dirty="0">
                <a:solidFill>
                  <a:srgbClr val="1F2933"/>
                </a:solidFill>
              </a:rPr>
              <a:t> (VLAN, segment, WAN link)</a:t>
            </a:r>
            <a:endParaRPr lang="en-US" sz="1400" dirty="0"/>
          </a:p>
          <a:p>
            <a:pPr marL="279400" indent="-279400">
              <a:spcAft>
                <a:spcPts val="600"/>
              </a:spcAft>
              <a:buSzPct val="100000"/>
              <a:buChar char="•"/>
            </a:pPr>
            <a:r>
              <a:rPr lang="en-US" sz="1400" dirty="0">
                <a:solidFill>
                  <a:srgbClr val="1F2933"/>
                </a:solidFill>
              </a:rPr>
              <a:t>To the outside, the network is still </a:t>
            </a:r>
            <a:r>
              <a:rPr lang="en-US" sz="1400" b="1" dirty="0">
                <a:solidFill>
                  <a:srgbClr val="1F2933"/>
                </a:solidFill>
              </a:rPr>
              <a:t>a single prefix</a:t>
            </a:r>
            <a:r>
              <a:rPr lang="en-US" sz="1400" dirty="0">
                <a:solidFill>
                  <a:srgbClr val="1F2933"/>
                </a:solidFill>
              </a:rPr>
              <a:t> (aggregation); only the internal routers know the subnets</a:t>
            </a:r>
            <a:endParaRPr lang="en-US" sz="1400" dirty="0"/>
          </a:p>
          <a:p>
            <a:pPr marL="279400" indent="-279400">
              <a:spcAft>
                <a:spcPts val="600"/>
              </a:spcAft>
              <a:buSzPct val="100000"/>
              <a:buChar char="•"/>
            </a:pPr>
            <a:r>
              <a:rPr lang="en-US" sz="1400" dirty="0">
                <a:solidFill>
                  <a:srgbClr val="1F2933"/>
                </a:solidFill>
              </a:rPr>
              <a:t>The subnet field can have </a:t>
            </a:r>
            <a:r>
              <a:rPr lang="en-US" sz="1400" b="1" dirty="0">
                <a:solidFill>
                  <a:srgbClr val="1F2933"/>
                </a:solidFill>
              </a:rPr>
              <a:t>any size</a:t>
            </a:r>
            <a:r>
              <a:rPr lang="en-US" sz="1400" dirty="0">
                <a:solidFill>
                  <a:srgbClr val="1F2933"/>
                </a:solidFill>
              </a:rPr>
              <a:t>; it is specified by a </a:t>
            </a:r>
            <a:r>
              <a:rPr lang="en-US" sz="1400" b="1" dirty="0">
                <a:solidFill>
                  <a:srgbClr val="1F2933"/>
                </a:solidFill>
              </a:rPr>
              <a:t>32-bit mask</a:t>
            </a:r>
            <a:r>
              <a:rPr lang="en-US" sz="1400" dirty="0">
                <a:solidFill>
                  <a:srgbClr val="1F2933"/>
                </a:solidFill>
              </a:rPr>
              <a:t> (or by the prefix length)</a:t>
            </a:r>
            <a:endParaRPr lang="en-US" sz="1400" dirty="0"/>
          </a:p>
          <a:p>
            <a:pPr marL="279400" indent="-279400">
              <a:spcAft>
                <a:spcPts val="600"/>
              </a:spcAft>
              <a:buSzPct val="100000"/>
              <a:buChar char="•"/>
            </a:pPr>
            <a:r>
              <a:rPr lang="en-US" sz="1400" dirty="0">
                <a:solidFill>
                  <a:srgbClr val="1F2933"/>
                </a:solidFill>
              </a:rPr>
              <a:t>With CIDR/VLSM the 'network versus subnet' distinction lost its technical meaning: everything is a prefix; the term subnet remains in everyday use</a:t>
            </a:r>
            <a:endParaRPr lang="en-US" sz="14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The subnet mask and the comparison under mask</a:t>
            </a:r>
            <a:endParaRPr lang="en-US" sz="3000" dirty="0"/>
          </a:p>
        </p:txBody>
      </p:sp>
      <p:sp>
        <p:nvSpPr>
          <p:cNvPr id="4" name="Text 1"/>
          <p:cNvSpPr txBox="1"/>
          <p:nvPr/>
        </p:nvSpPr>
        <p:spPr>
          <a:xfrm>
            <a:off x="457200" y="1188720"/>
            <a:ext cx="5760720" cy="4937760"/>
          </a:xfrm>
          <a:prstGeom prst="rect">
            <a:avLst/>
          </a:prstGeom>
          <a:noFill/>
          <a:ln/>
        </p:spPr>
        <p:txBody>
          <a:bodyPr wrap="square" lIns="0" tIns="0" rIns="0" bIns="0" rtlCol="0" anchor="t"/>
          <a:lstStyle/>
          <a:p>
            <a:pPr marL="279400" indent="-279400">
              <a:spcAft>
                <a:spcPts val="800"/>
              </a:spcAft>
              <a:buSzPct val="100000"/>
              <a:buChar char="•"/>
            </a:pPr>
            <a:r>
              <a:rPr lang="en-US" sz="1400" dirty="0">
                <a:solidFill>
                  <a:srgbClr val="1F2933"/>
                </a:solidFill>
              </a:rPr>
              <a:t>Mask: </a:t>
            </a:r>
            <a:r>
              <a:rPr lang="en-US" sz="1400" b="1" dirty="0">
                <a:solidFill>
                  <a:srgbClr val="1F2933"/>
                </a:solidFill>
              </a:rPr>
              <a:t>32 bits</a:t>
            </a:r>
            <a:r>
              <a:rPr lang="en-US" sz="1400" dirty="0">
                <a:solidFill>
                  <a:srgbClr val="1F2933"/>
                </a:solidFill>
              </a:rPr>
              <a:t>, with 1s in the network and subnet positions and 0s in the host positions; always </a:t>
            </a:r>
            <a:r>
              <a:rPr lang="en-US" sz="1400" b="1" dirty="0">
                <a:solidFill>
                  <a:srgbClr val="1F2933"/>
                </a:solidFill>
              </a:rPr>
              <a:t>contiguous</a:t>
            </a:r>
            <a:r>
              <a:rPr lang="en-US" sz="1400" dirty="0">
                <a:solidFill>
                  <a:srgbClr val="1F2933"/>
                </a:solidFill>
              </a:rPr>
              <a:t> (e.g., 255.255.255.0 = /24)</a:t>
            </a:r>
            <a:endParaRPr lang="en-US" sz="1400" dirty="0"/>
          </a:p>
          <a:p>
            <a:pPr marL="279400" indent="-279400">
              <a:spcAft>
                <a:spcPts val="800"/>
              </a:spcAft>
              <a:buSzPct val="100000"/>
              <a:buChar char="•"/>
            </a:pPr>
            <a:r>
              <a:rPr lang="en-US" sz="1400" b="1" dirty="0">
                <a:solidFill>
                  <a:srgbClr val="1F2933"/>
                </a:solidFill>
              </a:rPr>
              <a:t>Comparison under mask:</a:t>
            </a:r>
            <a:r>
              <a:rPr lang="en-US" sz="1400" dirty="0">
                <a:solidFill>
                  <a:srgbClr val="1F2933"/>
                </a:solidFill>
              </a:rPr>
              <a:t> bitwise AND between address and mask; the host bits are zeroed and the subnet identifier remains</a:t>
            </a:r>
            <a:endParaRPr lang="en-US" sz="1400" dirty="0"/>
          </a:p>
          <a:p>
            <a:pPr marL="279400" indent="-279400">
              <a:spcAft>
                <a:spcPts val="800"/>
              </a:spcAft>
              <a:buSzPct val="100000"/>
              <a:buChar char="•"/>
            </a:pPr>
            <a:r>
              <a:rPr lang="en-US" sz="1400" dirty="0">
                <a:solidFill>
                  <a:srgbClr val="1F2933"/>
                </a:solidFill>
              </a:rPr>
              <a:t>The subnet field can have any size; </a:t>
            </a:r>
            <a:r>
              <a:rPr lang="en-US" sz="1400" b="1" dirty="0">
                <a:solidFill>
                  <a:srgbClr val="1F2933"/>
                </a:solidFill>
              </a:rPr>
              <a:t>/n</a:t>
            </a:r>
            <a:r>
              <a:rPr lang="en-US" sz="1400" dirty="0">
                <a:solidFill>
                  <a:srgbClr val="1F2933"/>
                </a:solidFill>
              </a:rPr>
              <a:t> says how many bits are 1</a:t>
            </a:r>
            <a:endParaRPr lang="en-US" sz="1400" dirty="0"/>
          </a:p>
          <a:p>
            <a:pPr marL="279400" indent="-279400">
              <a:spcAft>
                <a:spcPts val="800"/>
              </a:spcAft>
              <a:buSzPct val="100000"/>
              <a:buChar char="•"/>
            </a:pPr>
            <a:r>
              <a:rPr lang="en-US" sz="1400" dirty="0">
                <a:solidFill>
                  <a:srgbClr val="1F2933"/>
                </a:solidFill>
              </a:rPr>
              <a:t>Used by the host (local or remote destination?) and by the router (which route matches the destination? </a:t>
            </a:r>
            <a:r>
              <a:rPr lang="en-US" sz="1400" b="1" dirty="0">
                <a:solidFill>
                  <a:srgbClr val="1F2933"/>
                </a:solidFill>
              </a:rPr>
              <a:t>longest prefix</a:t>
            </a:r>
            <a:r>
              <a:rPr lang="en-US" sz="1400" dirty="0">
                <a:solidFill>
                  <a:srgbClr val="1F2933"/>
                </a:solidFill>
              </a:rPr>
              <a:t>)</a:t>
            </a:r>
            <a:endParaRPr lang="en-US" sz="1400" dirty="0"/>
          </a:p>
        </p:txBody>
      </p:sp>
      <p:graphicFrame>
        <p:nvGraphicFramePr>
          <p:cNvPr id="61" name="Table 0"/>
          <p:cNvGraphicFramePr>
            <a:graphicFrameLocks noGrp="1"/>
          </p:cNvGraphicFramePr>
          <p:nvPr>
            <p:extLst>
              <p:ext uri="{D42A27DB-BD31-4B8C-83A1-F6EECF244321}">
                <p14:modId xmlns:p14="http://schemas.microsoft.com/office/powerpoint/2010/main" val="1579011935"/>
              </p:ext>
            </p:extLst>
          </p:nvPr>
        </p:nvGraphicFramePr>
        <p:xfrm>
          <a:off x="6583680" y="1371600"/>
          <a:ext cx="5120640" cy="914400"/>
        </p:xfrm>
        <a:graphic>
          <a:graphicData uri="http://schemas.openxmlformats.org/drawingml/2006/table">
            <a:tbl>
              <a:tblPr/>
              <a:tblGrid>
                <a:gridCol w="164592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tblGrid>
              <a:tr h="292608">
                <a:tc>
                  <a:txBody>
                    <a:bodyPr/>
                    <a:lstStyle/>
                    <a:p>
                      <a:pPr marL="0" indent="0" algn="ctr">
                        <a:buNone/>
                      </a:pPr>
                      <a:r>
                        <a:rPr lang="en-US" sz="1200" b="1" dirty="0">
                          <a:solidFill>
                            <a:srgbClr val="FFFFFF"/>
                          </a:solidFill>
                        </a:rPr>
                        <a:t>A</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ctr">
                        <a:buNone/>
                      </a:pPr>
                      <a:r>
                        <a:rPr lang="en-US" sz="1200" b="1" dirty="0">
                          <a:solidFill>
                            <a:srgbClr val="FFFFFF"/>
                          </a:solidFill>
                        </a:rPr>
                        <a:t>B</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ctr">
                        <a:buNone/>
                      </a:pPr>
                      <a:r>
                        <a:rPr lang="en-US" sz="1200" b="1" dirty="0">
                          <a:solidFill>
                            <a:srgbClr val="FFFFFF"/>
                          </a:solidFill>
                        </a:rPr>
                        <a:t>A AND B</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92608">
                <a:tc>
                  <a:txBody>
                    <a:bodyPr/>
                    <a:lstStyle/>
                    <a:p>
                      <a:pPr marL="0" indent="0" algn="ctr">
                        <a:buNone/>
                      </a:pPr>
                      <a:r>
                        <a:rPr lang="en-US" sz="1200" dirty="0">
                          <a:solidFill>
                            <a:srgbClr val="1F2933"/>
                          </a:solidFill>
                        </a:rPr>
                        <a:t>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92608">
                <a:tc>
                  <a:txBody>
                    <a:bodyPr/>
                    <a:lstStyle/>
                    <a:p>
                      <a:pPr marL="0" indent="0" algn="ctr">
                        <a:buNone/>
                      </a:pPr>
                      <a:r>
                        <a:rPr lang="en-US" sz="1200" dirty="0">
                          <a:solidFill>
                            <a:srgbClr val="1F2933"/>
                          </a:solidFill>
                        </a:rPr>
                        <a:t>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200"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200" dirty="0">
                          <a:solidFill>
                            <a:srgbClr val="1F2933"/>
                          </a:solidFill>
                        </a:rPr>
                        <a:t>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92608">
                <a:tc>
                  <a:txBody>
                    <a:bodyPr/>
                    <a:lstStyle/>
                    <a:p>
                      <a:pPr marL="0" indent="0" algn="ctr">
                        <a:buNone/>
                      </a:pPr>
                      <a:r>
                        <a:rPr lang="en-US" sz="1200"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92608">
                <a:tc>
                  <a:txBody>
                    <a:bodyPr/>
                    <a:lstStyle/>
                    <a:p>
                      <a:pPr marL="0" indent="0" algn="ctr">
                        <a:buNone/>
                      </a:pPr>
                      <a:r>
                        <a:rPr lang="en-US" sz="1200"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200"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200"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6" name="Text 2"/>
          <p:cNvSpPr txBox="1"/>
          <p:nvPr/>
        </p:nvSpPr>
        <p:spPr>
          <a:xfrm>
            <a:off x="6583680" y="2926080"/>
            <a:ext cx="5120640" cy="274320"/>
          </a:xfrm>
          <a:prstGeom prst="rect">
            <a:avLst/>
          </a:prstGeom>
          <a:noFill/>
          <a:ln/>
        </p:spPr>
        <p:txBody>
          <a:bodyPr wrap="square" lIns="0" tIns="0" rIns="0" bIns="0" rtlCol="0" anchor="ctr"/>
          <a:lstStyle/>
          <a:p>
            <a:pPr marL="0" indent="0" algn="ctr">
              <a:buNone/>
            </a:pPr>
            <a:r>
              <a:rPr lang="en-US" sz="1000" dirty="0">
                <a:solidFill>
                  <a:srgbClr val="6B7B8C"/>
                </a:solidFill>
              </a:rPr>
              <a:t>AND truth table: only 1 AND 1 gives 1</a:t>
            </a:r>
            <a:endParaRPr lang="en-US" sz="1000" dirty="0"/>
          </a:p>
        </p:txBody>
      </p:sp>
      <p:sp>
        <p:nvSpPr>
          <p:cNvPr id="7" name="Shape 3"/>
          <p:cNvSpPr/>
          <p:nvPr/>
        </p:nvSpPr>
        <p:spPr>
          <a:xfrm>
            <a:off x="6583680" y="3383280"/>
            <a:ext cx="5120640" cy="2743200"/>
          </a:xfrm>
          <a:prstGeom prst="roundRect">
            <a:avLst>
              <a:gd name="adj" fmla="val 4000"/>
            </a:avLst>
          </a:prstGeom>
          <a:solidFill>
            <a:srgbClr val="EEF3F7"/>
          </a:solidFill>
          <a:ln w="9525">
            <a:solidFill>
              <a:srgbClr val="EEF3F7"/>
            </a:solidFill>
            <a:prstDash val="solid"/>
          </a:ln>
        </p:spPr>
        <p:txBody>
          <a:bodyPr/>
          <a:lstStyle/>
          <a:p>
            <a:endParaRPr lang="en-US"/>
          </a:p>
        </p:txBody>
      </p:sp>
      <p:sp>
        <p:nvSpPr>
          <p:cNvPr id="8" name="Text 4"/>
          <p:cNvSpPr txBox="1"/>
          <p:nvPr/>
        </p:nvSpPr>
        <p:spPr>
          <a:xfrm>
            <a:off x="6784848" y="3547872"/>
            <a:ext cx="4718304" cy="365760"/>
          </a:xfrm>
          <a:prstGeom prst="rect">
            <a:avLst/>
          </a:prstGeom>
          <a:noFill/>
          <a:ln/>
        </p:spPr>
        <p:txBody>
          <a:bodyPr wrap="square" lIns="0" tIns="0" rIns="0" bIns="0" rtlCol="0" anchor="t"/>
          <a:lstStyle/>
          <a:p>
            <a:pPr marL="0" indent="0">
              <a:buNone/>
            </a:pPr>
            <a:r>
              <a:rPr lang="en-US" sz="1500" b="1" dirty="0">
                <a:solidFill>
                  <a:srgbClr val="0B3C5D"/>
                </a:solidFill>
              </a:rPr>
              <a:t>Practical rules</a:t>
            </a:r>
            <a:endParaRPr lang="en-US" sz="1500" dirty="0"/>
          </a:p>
        </p:txBody>
      </p:sp>
      <p:sp>
        <p:nvSpPr>
          <p:cNvPr id="9" name="Text 5"/>
          <p:cNvSpPr txBox="1"/>
          <p:nvPr/>
        </p:nvSpPr>
        <p:spPr>
          <a:xfrm>
            <a:off x="6784848" y="3959352"/>
            <a:ext cx="4718304" cy="20299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Mask 255 in an octet: copy the address octet</a:t>
            </a:r>
            <a:endParaRPr lang="en-US" sz="1200" dirty="0"/>
          </a:p>
          <a:p>
            <a:pPr marL="279400" indent="-279400">
              <a:spcAft>
                <a:spcPts val="400"/>
              </a:spcAft>
              <a:buSzPct val="100000"/>
              <a:buChar char="•"/>
            </a:pPr>
            <a:r>
              <a:rPr lang="en-US" sz="1200" dirty="0">
                <a:solidFill>
                  <a:srgbClr val="1F2933"/>
                </a:solidFill>
              </a:rPr>
              <a:t>Mask 0: zero the octet</a:t>
            </a:r>
            <a:endParaRPr lang="en-US" sz="1200" dirty="0"/>
          </a:p>
          <a:p>
            <a:pPr marL="279400" indent="-279400">
              <a:spcAft>
                <a:spcPts val="400"/>
              </a:spcAft>
              <a:buSzPct val="100000"/>
              <a:buChar char="•"/>
            </a:pPr>
            <a:r>
              <a:rPr lang="en-US" sz="1200" dirty="0">
                <a:solidFill>
                  <a:srgbClr val="1F2933"/>
                </a:solidFill>
              </a:rPr>
              <a:t>Intermediate mask (128 to 254): convert to binary and apply the AND bit by bit</a:t>
            </a:r>
            <a:endParaRPr lang="en-US" sz="1200" dirty="0"/>
          </a:p>
          <a:p>
            <a:pPr marL="279400" indent="-279400">
              <a:spcAft>
                <a:spcPts val="400"/>
              </a:spcAft>
              <a:buSzPct val="100000"/>
              <a:buChar char="•"/>
            </a:pPr>
            <a:r>
              <a:rPr lang="en-US" sz="1200" dirty="0">
                <a:solidFill>
                  <a:srgbClr val="1F2933"/>
                </a:solidFill>
              </a:rPr>
              <a:t>Prefix /n ⇔ mask with n leading 1 bits</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Comparison under mask: example</a:t>
            </a:r>
            <a:endParaRPr lang="en-US" sz="3000" dirty="0"/>
          </a:p>
        </p:txBody>
      </p:sp>
      <p:sp>
        <p:nvSpPr>
          <p:cNvPr id="4" name="Text 1"/>
          <p:cNvSpPr txBox="1"/>
          <p:nvPr/>
        </p:nvSpPr>
        <p:spPr>
          <a:xfrm>
            <a:off x="548640" y="1463040"/>
            <a:ext cx="2651760" cy="457200"/>
          </a:xfrm>
          <a:prstGeom prst="rect">
            <a:avLst/>
          </a:prstGeom>
          <a:noFill/>
          <a:ln/>
        </p:spPr>
        <p:txBody>
          <a:bodyPr wrap="square" lIns="0" tIns="0" rIns="0" bIns="0" rtlCol="0" anchor="ctr"/>
          <a:lstStyle/>
          <a:p>
            <a:pPr marL="0" indent="0" algn="r">
              <a:buNone/>
            </a:pPr>
            <a:r>
              <a:rPr lang="en-US" sz="1200" b="1" dirty="0">
                <a:solidFill>
                  <a:srgbClr val="1F2933"/>
                </a:solidFill>
              </a:rPr>
              <a:t>172.16.128.2</a:t>
            </a:r>
            <a:endParaRPr lang="en-US" sz="1200" dirty="0"/>
          </a:p>
        </p:txBody>
      </p:sp>
      <p:sp>
        <p:nvSpPr>
          <p:cNvPr id="5" name="Text 2"/>
          <p:cNvSpPr/>
          <p:nvPr/>
        </p:nvSpPr>
        <p:spPr>
          <a:xfrm>
            <a:off x="3383280" y="1463040"/>
            <a:ext cx="173736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10101100</a:t>
            </a:r>
            <a:endParaRPr lang="en-US" sz="1300" dirty="0"/>
          </a:p>
        </p:txBody>
      </p:sp>
      <p:sp>
        <p:nvSpPr>
          <p:cNvPr id="6" name="Text 3"/>
          <p:cNvSpPr/>
          <p:nvPr/>
        </p:nvSpPr>
        <p:spPr>
          <a:xfrm>
            <a:off x="5120640" y="1463040"/>
            <a:ext cx="173736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00010000</a:t>
            </a:r>
            <a:endParaRPr lang="en-US" sz="1300" dirty="0"/>
          </a:p>
        </p:txBody>
      </p:sp>
      <p:sp>
        <p:nvSpPr>
          <p:cNvPr id="7" name="Text 4"/>
          <p:cNvSpPr/>
          <p:nvPr/>
        </p:nvSpPr>
        <p:spPr>
          <a:xfrm>
            <a:off x="6858000" y="1463040"/>
            <a:ext cx="173736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10000000</a:t>
            </a:r>
            <a:endParaRPr lang="en-US" sz="1300" dirty="0"/>
          </a:p>
        </p:txBody>
      </p:sp>
      <p:sp>
        <p:nvSpPr>
          <p:cNvPr id="8" name="Text 5"/>
          <p:cNvSpPr/>
          <p:nvPr/>
        </p:nvSpPr>
        <p:spPr>
          <a:xfrm>
            <a:off x="8595360" y="1463040"/>
            <a:ext cx="173736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00000010</a:t>
            </a:r>
            <a:endParaRPr lang="en-US" sz="1300" dirty="0"/>
          </a:p>
        </p:txBody>
      </p:sp>
      <p:sp>
        <p:nvSpPr>
          <p:cNvPr id="9" name="Text 6"/>
          <p:cNvSpPr txBox="1"/>
          <p:nvPr/>
        </p:nvSpPr>
        <p:spPr>
          <a:xfrm>
            <a:off x="10515600" y="1463040"/>
            <a:ext cx="1371600" cy="457200"/>
          </a:xfrm>
          <a:prstGeom prst="rect">
            <a:avLst/>
          </a:prstGeom>
          <a:noFill/>
          <a:ln/>
        </p:spPr>
        <p:txBody>
          <a:bodyPr wrap="square" lIns="0" tIns="0" rIns="0" bIns="0" rtlCol="0" anchor="ctr"/>
          <a:lstStyle/>
          <a:p>
            <a:pPr marL="0" indent="0" algn="l">
              <a:buNone/>
            </a:pPr>
            <a:r>
              <a:rPr lang="en-US" sz="1200" dirty="0">
                <a:solidFill>
                  <a:srgbClr val="1F2933"/>
                </a:solidFill>
              </a:rPr>
              <a:t>address</a:t>
            </a:r>
            <a:endParaRPr lang="en-US" sz="1200" dirty="0"/>
          </a:p>
        </p:txBody>
      </p:sp>
      <p:sp>
        <p:nvSpPr>
          <p:cNvPr id="10" name="Text 7"/>
          <p:cNvSpPr txBox="1"/>
          <p:nvPr/>
        </p:nvSpPr>
        <p:spPr>
          <a:xfrm>
            <a:off x="548640" y="2011680"/>
            <a:ext cx="2651760" cy="365760"/>
          </a:xfrm>
          <a:prstGeom prst="rect">
            <a:avLst/>
          </a:prstGeom>
          <a:noFill/>
          <a:ln/>
        </p:spPr>
        <p:txBody>
          <a:bodyPr wrap="square" lIns="0" tIns="0" rIns="0" bIns="0" rtlCol="0" anchor="ctr"/>
          <a:lstStyle/>
          <a:p>
            <a:pPr marL="0" indent="0" algn="r">
              <a:buNone/>
            </a:pPr>
            <a:r>
              <a:rPr lang="en-US" sz="1400" b="1" dirty="0">
                <a:solidFill>
                  <a:srgbClr val="0B3C5D"/>
                </a:solidFill>
              </a:rPr>
              <a:t>AND</a:t>
            </a:r>
            <a:endParaRPr lang="en-US" sz="1400" dirty="0"/>
          </a:p>
        </p:txBody>
      </p:sp>
      <p:sp>
        <p:nvSpPr>
          <p:cNvPr id="11" name="Text 8"/>
          <p:cNvSpPr txBox="1"/>
          <p:nvPr/>
        </p:nvSpPr>
        <p:spPr>
          <a:xfrm>
            <a:off x="548640" y="2423160"/>
            <a:ext cx="2651760" cy="457200"/>
          </a:xfrm>
          <a:prstGeom prst="rect">
            <a:avLst/>
          </a:prstGeom>
          <a:noFill/>
          <a:ln/>
        </p:spPr>
        <p:txBody>
          <a:bodyPr wrap="square" lIns="0" tIns="0" rIns="0" bIns="0" rtlCol="0" anchor="ctr"/>
          <a:lstStyle/>
          <a:p>
            <a:pPr marL="0" indent="0" algn="r">
              <a:buNone/>
            </a:pPr>
            <a:r>
              <a:rPr lang="en-US" sz="1200" b="1" dirty="0">
                <a:solidFill>
                  <a:srgbClr val="1F2933"/>
                </a:solidFill>
              </a:rPr>
              <a:t>255.255.255.0</a:t>
            </a:r>
            <a:endParaRPr lang="en-US" sz="1200" dirty="0"/>
          </a:p>
        </p:txBody>
      </p:sp>
      <p:sp>
        <p:nvSpPr>
          <p:cNvPr id="12" name="Text 9"/>
          <p:cNvSpPr/>
          <p:nvPr/>
        </p:nvSpPr>
        <p:spPr>
          <a:xfrm>
            <a:off x="3383280" y="2423160"/>
            <a:ext cx="173736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11111111</a:t>
            </a:r>
            <a:endParaRPr lang="en-US" sz="1300" dirty="0"/>
          </a:p>
        </p:txBody>
      </p:sp>
      <p:sp>
        <p:nvSpPr>
          <p:cNvPr id="13" name="Text 10"/>
          <p:cNvSpPr/>
          <p:nvPr/>
        </p:nvSpPr>
        <p:spPr>
          <a:xfrm>
            <a:off x="5120640" y="2423160"/>
            <a:ext cx="173736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11111111</a:t>
            </a:r>
            <a:endParaRPr lang="en-US" sz="1300" dirty="0"/>
          </a:p>
        </p:txBody>
      </p:sp>
      <p:sp>
        <p:nvSpPr>
          <p:cNvPr id="14" name="Text 11"/>
          <p:cNvSpPr/>
          <p:nvPr/>
        </p:nvSpPr>
        <p:spPr>
          <a:xfrm>
            <a:off x="6858000" y="2423160"/>
            <a:ext cx="173736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11111111</a:t>
            </a:r>
            <a:endParaRPr lang="en-US" sz="1300" dirty="0"/>
          </a:p>
        </p:txBody>
      </p:sp>
      <p:sp>
        <p:nvSpPr>
          <p:cNvPr id="15" name="Text 12"/>
          <p:cNvSpPr/>
          <p:nvPr/>
        </p:nvSpPr>
        <p:spPr>
          <a:xfrm>
            <a:off x="8595360" y="2423160"/>
            <a:ext cx="173736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00000000</a:t>
            </a:r>
            <a:endParaRPr lang="en-US" sz="1300" dirty="0"/>
          </a:p>
        </p:txBody>
      </p:sp>
      <p:sp>
        <p:nvSpPr>
          <p:cNvPr id="16" name="Text 13"/>
          <p:cNvSpPr txBox="1"/>
          <p:nvPr/>
        </p:nvSpPr>
        <p:spPr>
          <a:xfrm>
            <a:off x="10515600" y="2423160"/>
            <a:ext cx="1371600" cy="457200"/>
          </a:xfrm>
          <a:prstGeom prst="rect">
            <a:avLst/>
          </a:prstGeom>
          <a:noFill/>
          <a:ln/>
        </p:spPr>
        <p:txBody>
          <a:bodyPr wrap="square" lIns="0" tIns="0" rIns="0" bIns="0" rtlCol="0" anchor="ctr"/>
          <a:lstStyle/>
          <a:p>
            <a:pPr marL="0" indent="0" algn="l">
              <a:buNone/>
            </a:pPr>
            <a:r>
              <a:rPr lang="en-US" sz="1200" dirty="0">
                <a:solidFill>
                  <a:srgbClr val="1F2933"/>
                </a:solidFill>
              </a:rPr>
              <a:t>mask /24</a:t>
            </a:r>
            <a:endParaRPr lang="en-US" sz="1200" dirty="0"/>
          </a:p>
        </p:txBody>
      </p:sp>
      <p:sp>
        <p:nvSpPr>
          <p:cNvPr id="17" name="Shape 14"/>
          <p:cNvSpPr/>
          <p:nvPr/>
        </p:nvSpPr>
        <p:spPr>
          <a:xfrm>
            <a:off x="3383280" y="3017520"/>
            <a:ext cx="6949440" cy="0"/>
          </a:xfrm>
          <a:prstGeom prst="line">
            <a:avLst/>
          </a:prstGeom>
          <a:noFill/>
          <a:ln w="25400">
            <a:solidFill>
              <a:srgbClr val="0B3C5D"/>
            </a:solidFill>
            <a:prstDash val="solid"/>
          </a:ln>
        </p:spPr>
        <p:txBody>
          <a:bodyPr/>
          <a:lstStyle/>
          <a:p>
            <a:endParaRPr lang="en-US"/>
          </a:p>
        </p:txBody>
      </p:sp>
      <p:sp>
        <p:nvSpPr>
          <p:cNvPr id="18" name="Text 15"/>
          <p:cNvSpPr txBox="1"/>
          <p:nvPr/>
        </p:nvSpPr>
        <p:spPr>
          <a:xfrm>
            <a:off x="548640" y="3154680"/>
            <a:ext cx="2651760" cy="457200"/>
          </a:xfrm>
          <a:prstGeom prst="rect">
            <a:avLst/>
          </a:prstGeom>
          <a:noFill/>
          <a:ln/>
        </p:spPr>
        <p:txBody>
          <a:bodyPr wrap="square" lIns="0" tIns="0" rIns="0" bIns="0" rtlCol="0" anchor="ctr"/>
          <a:lstStyle/>
          <a:p>
            <a:pPr marL="0" indent="0" algn="r">
              <a:buNone/>
            </a:pPr>
            <a:r>
              <a:rPr lang="en-US" sz="1200" b="1" dirty="0">
                <a:solidFill>
                  <a:srgbClr val="0B3C5D"/>
                </a:solidFill>
              </a:rPr>
              <a:t>result</a:t>
            </a:r>
            <a:endParaRPr lang="en-US" sz="1200" dirty="0"/>
          </a:p>
        </p:txBody>
      </p:sp>
      <p:sp>
        <p:nvSpPr>
          <p:cNvPr id="19" name="Text 16"/>
          <p:cNvSpPr/>
          <p:nvPr/>
        </p:nvSpPr>
        <p:spPr>
          <a:xfrm>
            <a:off x="3383280" y="3154680"/>
            <a:ext cx="173736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300" b="1" dirty="0">
                <a:solidFill>
                  <a:srgbClr val="1F2933"/>
                </a:solidFill>
                <a:latin typeface="Courier New" pitchFamily="34" charset="0"/>
                <a:ea typeface="Courier New" pitchFamily="34" charset="-122"/>
                <a:cs typeface="Courier New" pitchFamily="34" charset="-120"/>
              </a:rPr>
              <a:t>10101100</a:t>
            </a:r>
            <a:endParaRPr lang="en-US" sz="1300" dirty="0"/>
          </a:p>
        </p:txBody>
      </p:sp>
      <p:sp>
        <p:nvSpPr>
          <p:cNvPr id="20" name="Text 17"/>
          <p:cNvSpPr/>
          <p:nvPr/>
        </p:nvSpPr>
        <p:spPr>
          <a:xfrm>
            <a:off x="5120640" y="3154680"/>
            <a:ext cx="173736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300" b="1" dirty="0">
                <a:solidFill>
                  <a:srgbClr val="1F2933"/>
                </a:solidFill>
                <a:latin typeface="Courier New" pitchFamily="34" charset="0"/>
                <a:ea typeface="Courier New" pitchFamily="34" charset="-122"/>
                <a:cs typeface="Courier New" pitchFamily="34" charset="-120"/>
              </a:rPr>
              <a:t>00010000</a:t>
            </a:r>
            <a:endParaRPr lang="en-US" sz="1300" dirty="0"/>
          </a:p>
        </p:txBody>
      </p:sp>
      <p:sp>
        <p:nvSpPr>
          <p:cNvPr id="21" name="Text 18"/>
          <p:cNvSpPr/>
          <p:nvPr/>
        </p:nvSpPr>
        <p:spPr>
          <a:xfrm>
            <a:off x="6858000" y="3154680"/>
            <a:ext cx="173736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300" b="1" dirty="0">
                <a:solidFill>
                  <a:srgbClr val="1F2933"/>
                </a:solidFill>
                <a:latin typeface="Courier New" pitchFamily="34" charset="0"/>
                <a:ea typeface="Courier New" pitchFamily="34" charset="-122"/>
                <a:cs typeface="Courier New" pitchFamily="34" charset="-120"/>
              </a:rPr>
              <a:t>10000000</a:t>
            </a:r>
            <a:endParaRPr lang="en-US" sz="1300" dirty="0"/>
          </a:p>
        </p:txBody>
      </p:sp>
      <p:sp>
        <p:nvSpPr>
          <p:cNvPr id="22" name="Text 19"/>
          <p:cNvSpPr/>
          <p:nvPr/>
        </p:nvSpPr>
        <p:spPr>
          <a:xfrm>
            <a:off x="8595360" y="3154680"/>
            <a:ext cx="173736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300" b="1" dirty="0">
                <a:solidFill>
                  <a:srgbClr val="1F2933"/>
                </a:solidFill>
                <a:latin typeface="Courier New" pitchFamily="34" charset="0"/>
                <a:ea typeface="Courier New" pitchFamily="34" charset="-122"/>
                <a:cs typeface="Courier New" pitchFamily="34" charset="-120"/>
              </a:rPr>
              <a:t>00000000</a:t>
            </a:r>
            <a:endParaRPr lang="en-US" sz="1300" dirty="0"/>
          </a:p>
        </p:txBody>
      </p:sp>
      <p:sp>
        <p:nvSpPr>
          <p:cNvPr id="23" name="Text 20"/>
          <p:cNvSpPr txBox="1"/>
          <p:nvPr/>
        </p:nvSpPr>
        <p:spPr>
          <a:xfrm>
            <a:off x="10515600" y="3154680"/>
            <a:ext cx="1371600" cy="457200"/>
          </a:xfrm>
          <a:prstGeom prst="rect">
            <a:avLst/>
          </a:prstGeom>
          <a:noFill/>
          <a:ln/>
        </p:spPr>
        <p:txBody>
          <a:bodyPr wrap="square" lIns="0" tIns="0" rIns="0" bIns="0" rtlCol="0" anchor="ctr"/>
          <a:lstStyle/>
          <a:p>
            <a:pPr marL="0" indent="0" algn="l">
              <a:buNone/>
            </a:pPr>
            <a:r>
              <a:rPr lang="en-US" sz="1200" b="1" dirty="0">
                <a:solidFill>
                  <a:srgbClr val="0B3C5D"/>
                </a:solidFill>
              </a:rPr>
              <a:t>= 172.16.128.0</a:t>
            </a:r>
            <a:endParaRPr lang="en-US" sz="1200" dirty="0"/>
          </a:p>
        </p:txBody>
      </p:sp>
      <p:sp>
        <p:nvSpPr>
          <p:cNvPr id="24" name="Text 21"/>
          <p:cNvSpPr txBox="1"/>
          <p:nvPr/>
        </p:nvSpPr>
        <p:spPr>
          <a:xfrm>
            <a:off x="3383280" y="3703320"/>
            <a:ext cx="1737360" cy="274320"/>
          </a:xfrm>
          <a:prstGeom prst="rect">
            <a:avLst/>
          </a:prstGeom>
          <a:noFill/>
          <a:ln/>
        </p:spPr>
        <p:txBody>
          <a:bodyPr wrap="square" lIns="0" tIns="0" rIns="0" bIns="0" rtlCol="0" anchor="ctr"/>
          <a:lstStyle/>
          <a:p>
            <a:pPr marL="0" indent="0" algn="ctr">
              <a:buNone/>
            </a:pPr>
            <a:r>
              <a:rPr lang="en-US" sz="1400" b="1" dirty="0">
                <a:solidFill>
                  <a:srgbClr val="0B3C5D"/>
                </a:solidFill>
              </a:rPr>
              <a:t>172</a:t>
            </a:r>
            <a:endParaRPr lang="en-US" sz="1400" dirty="0"/>
          </a:p>
        </p:txBody>
      </p:sp>
      <p:sp>
        <p:nvSpPr>
          <p:cNvPr id="25" name="Text 22"/>
          <p:cNvSpPr txBox="1"/>
          <p:nvPr/>
        </p:nvSpPr>
        <p:spPr>
          <a:xfrm>
            <a:off x="5120640" y="3703320"/>
            <a:ext cx="1737360" cy="274320"/>
          </a:xfrm>
          <a:prstGeom prst="rect">
            <a:avLst/>
          </a:prstGeom>
          <a:noFill/>
          <a:ln/>
        </p:spPr>
        <p:txBody>
          <a:bodyPr wrap="square" lIns="0" tIns="0" rIns="0" bIns="0" rtlCol="0" anchor="ctr"/>
          <a:lstStyle/>
          <a:p>
            <a:pPr marL="0" indent="0" algn="ctr">
              <a:buNone/>
            </a:pPr>
            <a:r>
              <a:rPr lang="en-US" sz="1400" b="1" dirty="0">
                <a:solidFill>
                  <a:srgbClr val="0B3C5D"/>
                </a:solidFill>
              </a:rPr>
              <a:t>16</a:t>
            </a:r>
            <a:endParaRPr lang="en-US" sz="1400" dirty="0"/>
          </a:p>
        </p:txBody>
      </p:sp>
      <p:sp>
        <p:nvSpPr>
          <p:cNvPr id="26" name="Text 23"/>
          <p:cNvSpPr txBox="1"/>
          <p:nvPr/>
        </p:nvSpPr>
        <p:spPr>
          <a:xfrm>
            <a:off x="6858000" y="3703320"/>
            <a:ext cx="1737360" cy="274320"/>
          </a:xfrm>
          <a:prstGeom prst="rect">
            <a:avLst/>
          </a:prstGeom>
          <a:noFill/>
          <a:ln/>
        </p:spPr>
        <p:txBody>
          <a:bodyPr wrap="square" lIns="0" tIns="0" rIns="0" bIns="0" rtlCol="0" anchor="ctr"/>
          <a:lstStyle/>
          <a:p>
            <a:pPr marL="0" indent="0" algn="ctr">
              <a:buNone/>
            </a:pPr>
            <a:r>
              <a:rPr lang="en-US" sz="1400" b="1" dirty="0">
                <a:solidFill>
                  <a:srgbClr val="0B3C5D"/>
                </a:solidFill>
              </a:rPr>
              <a:t>128</a:t>
            </a:r>
            <a:endParaRPr lang="en-US" sz="1400" dirty="0"/>
          </a:p>
        </p:txBody>
      </p:sp>
      <p:sp>
        <p:nvSpPr>
          <p:cNvPr id="27" name="Text 24"/>
          <p:cNvSpPr txBox="1"/>
          <p:nvPr/>
        </p:nvSpPr>
        <p:spPr>
          <a:xfrm>
            <a:off x="8595360" y="3703320"/>
            <a:ext cx="1737360" cy="274320"/>
          </a:xfrm>
          <a:prstGeom prst="rect">
            <a:avLst/>
          </a:prstGeom>
          <a:noFill/>
          <a:ln/>
        </p:spPr>
        <p:txBody>
          <a:bodyPr wrap="square" lIns="0" tIns="0" rIns="0" bIns="0" rtlCol="0" anchor="ctr"/>
          <a:lstStyle/>
          <a:p>
            <a:pPr marL="0" indent="0" algn="ctr">
              <a:buNone/>
            </a:pPr>
            <a:r>
              <a:rPr lang="en-US" sz="1400" b="1" dirty="0">
                <a:solidFill>
                  <a:srgbClr val="0B3C5D"/>
                </a:solidFill>
              </a:rPr>
              <a:t>0</a:t>
            </a:r>
            <a:endParaRPr lang="en-US" sz="1400" dirty="0"/>
          </a:p>
        </p:txBody>
      </p:sp>
      <p:sp>
        <p:nvSpPr>
          <p:cNvPr id="28" name="Shape 25"/>
          <p:cNvSpPr/>
          <p:nvPr/>
        </p:nvSpPr>
        <p:spPr>
          <a:xfrm>
            <a:off x="548640" y="4389120"/>
            <a:ext cx="5394960" cy="1737360"/>
          </a:xfrm>
          <a:prstGeom prst="roundRect">
            <a:avLst>
              <a:gd name="adj" fmla="val 6316"/>
            </a:avLst>
          </a:prstGeom>
          <a:solidFill>
            <a:srgbClr val="EEF3F7"/>
          </a:solidFill>
          <a:ln w="9525">
            <a:solidFill>
              <a:srgbClr val="EEF3F7"/>
            </a:solidFill>
            <a:prstDash val="solid"/>
          </a:ln>
        </p:spPr>
        <p:txBody>
          <a:bodyPr/>
          <a:lstStyle/>
          <a:p>
            <a:endParaRPr lang="en-US"/>
          </a:p>
        </p:txBody>
      </p:sp>
      <p:sp>
        <p:nvSpPr>
          <p:cNvPr id="29" name="Text 26"/>
          <p:cNvSpPr txBox="1"/>
          <p:nvPr/>
        </p:nvSpPr>
        <p:spPr>
          <a:xfrm>
            <a:off x="749808" y="4553712"/>
            <a:ext cx="4992624" cy="365760"/>
          </a:xfrm>
          <a:prstGeom prst="rect">
            <a:avLst/>
          </a:prstGeom>
          <a:noFill/>
          <a:ln/>
        </p:spPr>
        <p:txBody>
          <a:bodyPr wrap="square" lIns="0" tIns="0" rIns="0" bIns="0" rtlCol="0" anchor="t"/>
          <a:lstStyle/>
          <a:p>
            <a:pPr marL="0" indent="0">
              <a:buNone/>
            </a:pPr>
            <a:r>
              <a:rPr lang="en-US" sz="1500" b="1" dirty="0">
                <a:solidFill>
                  <a:srgbClr val="0B3C5D"/>
                </a:solidFill>
              </a:rPr>
              <a:t>Classic reading (1999)</a:t>
            </a:r>
            <a:endParaRPr lang="en-US" sz="1500" dirty="0"/>
          </a:p>
        </p:txBody>
      </p:sp>
      <p:sp>
        <p:nvSpPr>
          <p:cNvPr id="30" name="Text 27"/>
          <p:cNvSpPr txBox="1"/>
          <p:nvPr/>
        </p:nvSpPr>
        <p:spPr>
          <a:xfrm>
            <a:off x="749808" y="4965192"/>
            <a:ext cx="4992624" cy="10241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Network (class B): 172.16.0.0</a:t>
            </a:r>
            <a:endParaRPr lang="en-US" sz="1200" dirty="0"/>
          </a:p>
          <a:p>
            <a:pPr marL="279400" indent="-279400">
              <a:spcAft>
                <a:spcPts val="400"/>
              </a:spcAft>
              <a:buSzPct val="100000"/>
              <a:buChar char="•"/>
            </a:pPr>
            <a:r>
              <a:rPr lang="en-US" sz="1200" dirty="0">
                <a:solidFill>
                  <a:srgbClr val="1F2933"/>
                </a:solidFill>
              </a:rPr>
              <a:t>Subnet: 172.16.128.0 (8 borrowed bits)</a:t>
            </a:r>
            <a:endParaRPr lang="en-US" sz="1200" dirty="0"/>
          </a:p>
          <a:p>
            <a:pPr marL="279400" indent="-279400">
              <a:spcAft>
                <a:spcPts val="400"/>
              </a:spcAft>
              <a:buSzPct val="100000"/>
              <a:buChar char="•"/>
            </a:pPr>
            <a:r>
              <a:rPr lang="en-US" sz="1200" dirty="0">
                <a:solidFill>
                  <a:srgbClr val="1F2933"/>
                </a:solidFill>
              </a:rPr>
              <a:t>Host: .2</a:t>
            </a:r>
            <a:endParaRPr lang="en-US" sz="1200" dirty="0"/>
          </a:p>
        </p:txBody>
      </p:sp>
      <p:sp>
        <p:nvSpPr>
          <p:cNvPr id="31" name="Shape 28"/>
          <p:cNvSpPr/>
          <p:nvPr/>
        </p:nvSpPr>
        <p:spPr>
          <a:xfrm>
            <a:off x="6309360" y="4389120"/>
            <a:ext cx="5394960" cy="1737360"/>
          </a:xfrm>
          <a:prstGeom prst="roundRect">
            <a:avLst>
              <a:gd name="adj" fmla="val 6316"/>
            </a:avLst>
          </a:prstGeom>
          <a:solidFill>
            <a:srgbClr val="FFF4E0"/>
          </a:solidFill>
          <a:ln w="9525">
            <a:solidFill>
              <a:srgbClr val="EEF3F7"/>
            </a:solidFill>
            <a:prstDash val="solid"/>
          </a:ln>
        </p:spPr>
        <p:txBody>
          <a:bodyPr/>
          <a:lstStyle/>
          <a:p>
            <a:endParaRPr lang="en-US"/>
          </a:p>
        </p:txBody>
      </p:sp>
      <p:sp>
        <p:nvSpPr>
          <p:cNvPr id="32" name="Text 29"/>
          <p:cNvSpPr txBox="1"/>
          <p:nvPr/>
        </p:nvSpPr>
        <p:spPr>
          <a:xfrm>
            <a:off x="6510528" y="4553712"/>
            <a:ext cx="4992624" cy="365760"/>
          </a:xfrm>
          <a:prstGeom prst="rect">
            <a:avLst/>
          </a:prstGeom>
          <a:noFill/>
          <a:ln/>
        </p:spPr>
        <p:txBody>
          <a:bodyPr wrap="square" lIns="0" tIns="0" rIns="0" bIns="0" rtlCol="0" anchor="t"/>
          <a:lstStyle/>
          <a:p>
            <a:pPr marL="0" indent="0">
              <a:buNone/>
            </a:pPr>
            <a:r>
              <a:rPr lang="en-US" sz="1500" b="1" dirty="0">
                <a:solidFill>
                  <a:srgbClr val="0B3C5D"/>
                </a:solidFill>
              </a:rPr>
              <a:t>CIDR reading (2026)</a:t>
            </a:r>
            <a:endParaRPr lang="en-US" sz="1500" dirty="0"/>
          </a:p>
        </p:txBody>
      </p:sp>
      <p:sp>
        <p:nvSpPr>
          <p:cNvPr id="33" name="Text 30"/>
          <p:cNvSpPr txBox="1"/>
          <p:nvPr/>
        </p:nvSpPr>
        <p:spPr>
          <a:xfrm>
            <a:off x="6510528" y="4965192"/>
            <a:ext cx="4992624" cy="10241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The host belongs to prefix </a:t>
            </a:r>
            <a:r>
              <a:rPr lang="en-US" sz="1200" b="1" dirty="0">
                <a:solidFill>
                  <a:srgbClr val="1F2933"/>
                </a:solidFill>
              </a:rPr>
              <a:t>172.16.128.0/24</a:t>
            </a:r>
            <a:endParaRPr lang="en-US" sz="1200" dirty="0"/>
          </a:p>
          <a:p>
            <a:pPr marL="279400" indent="-279400">
              <a:spcAft>
                <a:spcPts val="400"/>
              </a:spcAft>
              <a:buSzPct val="100000"/>
              <a:buChar char="•"/>
            </a:pPr>
            <a:r>
              <a:rPr lang="en-US" sz="1200" dirty="0">
                <a:solidFill>
                  <a:srgbClr val="1F2933"/>
                </a:solidFill>
              </a:rPr>
              <a:t>Host range: 172.16.128.1 to 172.16.128.254</a:t>
            </a:r>
            <a:endParaRPr lang="en-US" sz="1200" dirty="0"/>
          </a:p>
          <a:p>
            <a:pPr marL="279400" indent="-279400">
              <a:spcAft>
                <a:spcPts val="400"/>
              </a:spcAft>
              <a:buSzPct val="100000"/>
              <a:buChar char="•"/>
            </a:pPr>
            <a:r>
              <a:rPr lang="en-US" sz="1200" dirty="0">
                <a:solidFill>
                  <a:srgbClr val="1F2933"/>
                </a:solidFill>
              </a:rPr>
              <a:t>Directed broadcast: 172.16.128.255</a:t>
            </a:r>
            <a:endParaRPr lang="en-US" sz="12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Addressing with subnets in an internetwork</a:t>
            </a:r>
            <a:endParaRPr lang="en-US" sz="3000" dirty="0"/>
          </a:p>
        </p:txBody>
      </p:sp>
      <p:sp>
        <p:nvSpPr>
          <p:cNvPr id="4" name="Text 1"/>
          <p:cNvSpPr/>
          <p:nvPr/>
        </p:nvSpPr>
        <p:spPr>
          <a:xfrm>
            <a:off x="3840480" y="1188720"/>
            <a:ext cx="4480560" cy="137160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400" b="1" dirty="0">
                <a:solidFill>
                  <a:srgbClr val="0B3C5D"/>
                </a:solidFill>
              </a:rPr>
              <a:t>Internet</a:t>
            </a:r>
            <a:endParaRPr lang="en-US" sz="1400" dirty="0"/>
          </a:p>
        </p:txBody>
      </p:sp>
      <p:sp>
        <p:nvSpPr>
          <p:cNvPr id="5" name="Shape 2"/>
          <p:cNvSpPr/>
          <p:nvPr/>
        </p:nvSpPr>
        <p:spPr>
          <a:xfrm>
            <a:off x="6080760" y="2560320"/>
            <a:ext cx="0" cy="548640"/>
          </a:xfrm>
          <a:prstGeom prst="line">
            <a:avLst/>
          </a:prstGeom>
          <a:noFill/>
          <a:ln w="38100">
            <a:solidFill>
              <a:srgbClr val="F0A332"/>
            </a:solidFill>
            <a:prstDash val="solid"/>
            <a:headEnd type="triangle"/>
            <a:tailEnd type="triangle"/>
          </a:ln>
        </p:spPr>
        <p:txBody>
          <a:bodyPr/>
          <a:lstStyle/>
          <a:p>
            <a:endParaRPr lang="en-US"/>
          </a:p>
        </p:txBody>
      </p:sp>
      <p:sp>
        <p:nvSpPr>
          <p:cNvPr id="6" name="Text 3"/>
          <p:cNvSpPr txBox="1"/>
          <p:nvPr/>
        </p:nvSpPr>
        <p:spPr>
          <a:xfrm>
            <a:off x="4892040" y="2907792"/>
            <a:ext cx="2377440" cy="237744"/>
          </a:xfrm>
          <a:prstGeom prst="rect">
            <a:avLst/>
          </a:prstGeom>
          <a:noFill/>
          <a:ln/>
        </p:spPr>
        <p:txBody>
          <a:bodyPr wrap="square" lIns="0" tIns="0" rIns="0" bIns="0" rtlCol="0" anchor="ctr"/>
          <a:lstStyle/>
          <a:p>
            <a:pPr marL="0" indent="0" algn="ctr">
              <a:buNone/>
            </a:pPr>
            <a:r>
              <a:rPr lang="en-US" sz="1000" b="1" dirty="0">
                <a:solidFill>
                  <a:srgbClr val="1F2933"/>
                </a:solidFill>
              </a:rPr>
              <a:t>advertises only 172.16.0.0/16</a:t>
            </a:r>
            <a:endParaRPr lang="en-US" sz="1000" dirty="0"/>
          </a:p>
        </p:txBody>
      </p:sp>
      <p:sp>
        <p:nvSpPr>
          <p:cNvPr id="7" name="Shape 4"/>
          <p:cNvSpPr/>
          <p:nvPr/>
        </p:nvSpPr>
        <p:spPr>
          <a:xfrm>
            <a:off x="731520" y="2834640"/>
            <a:ext cx="10698480" cy="3383280"/>
          </a:xfrm>
          <a:prstGeom prst="roundRect">
            <a:avLst>
              <a:gd name="adj" fmla="val 3243"/>
            </a:avLst>
          </a:prstGeom>
          <a:solidFill>
            <a:srgbClr val="EEF3F7"/>
          </a:solidFill>
          <a:ln w="9525">
            <a:solidFill>
              <a:srgbClr val="C9D3DC"/>
            </a:solidFill>
            <a:prstDash val="solid"/>
          </a:ln>
        </p:spPr>
        <p:txBody>
          <a:bodyPr/>
          <a:lstStyle/>
          <a:p>
            <a:endParaRPr lang="en-US"/>
          </a:p>
        </p:txBody>
      </p:sp>
      <p:sp>
        <p:nvSpPr>
          <p:cNvPr id="8" name="Text 5"/>
          <p:cNvSpPr txBox="1"/>
          <p:nvPr/>
        </p:nvSpPr>
        <p:spPr>
          <a:xfrm>
            <a:off x="7955280" y="2971800"/>
            <a:ext cx="3291840" cy="274320"/>
          </a:xfrm>
          <a:prstGeom prst="rect">
            <a:avLst/>
          </a:prstGeom>
          <a:noFill/>
          <a:ln/>
        </p:spPr>
        <p:txBody>
          <a:bodyPr wrap="square" lIns="0" tIns="0" rIns="0" bIns="0" rtlCol="0" anchor="ctr"/>
          <a:lstStyle/>
          <a:p>
            <a:pPr marL="0" indent="0" algn="ctr">
              <a:buNone/>
            </a:pPr>
            <a:r>
              <a:rPr lang="en-US" sz="1200" b="1" dirty="0">
                <a:solidFill>
                  <a:srgbClr val="0B3C5D"/>
                </a:solidFill>
              </a:rPr>
              <a:t>Autonomous system: 172.16.0.0/16</a:t>
            </a:r>
            <a:endParaRPr lang="en-US" sz="1200" dirty="0"/>
          </a:p>
        </p:txBody>
      </p:sp>
      <p:sp>
        <p:nvSpPr>
          <p:cNvPr id="9" name="Text 6"/>
          <p:cNvSpPr/>
          <p:nvPr/>
        </p:nvSpPr>
        <p:spPr>
          <a:xfrm>
            <a:off x="5806440" y="32918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10" name="Shape 7"/>
          <p:cNvSpPr/>
          <p:nvPr/>
        </p:nvSpPr>
        <p:spPr>
          <a:xfrm>
            <a:off x="4480560" y="4206240"/>
            <a:ext cx="3200400" cy="0"/>
          </a:xfrm>
          <a:prstGeom prst="line">
            <a:avLst/>
          </a:prstGeom>
          <a:noFill/>
          <a:ln w="50800">
            <a:solidFill>
              <a:srgbClr val="0B3C5D"/>
            </a:solidFill>
            <a:prstDash val="solid"/>
          </a:ln>
        </p:spPr>
        <p:txBody>
          <a:bodyPr/>
          <a:lstStyle/>
          <a:p>
            <a:endParaRPr lang="en-US"/>
          </a:p>
        </p:txBody>
      </p:sp>
      <p:sp>
        <p:nvSpPr>
          <p:cNvPr id="11" name="Text 8"/>
          <p:cNvSpPr txBox="1"/>
          <p:nvPr/>
        </p:nvSpPr>
        <p:spPr>
          <a:xfrm>
            <a:off x="4480560" y="4261104"/>
            <a:ext cx="320040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172.16.10.0/24</a:t>
            </a:r>
            <a:endParaRPr lang="en-US" sz="1000" dirty="0"/>
          </a:p>
        </p:txBody>
      </p:sp>
      <p:sp>
        <p:nvSpPr>
          <p:cNvPr id="12" name="Shape 9"/>
          <p:cNvSpPr/>
          <p:nvPr/>
        </p:nvSpPr>
        <p:spPr>
          <a:xfrm>
            <a:off x="6080760" y="3840480"/>
            <a:ext cx="0" cy="365760"/>
          </a:xfrm>
          <a:prstGeom prst="line">
            <a:avLst/>
          </a:prstGeom>
          <a:noFill/>
          <a:ln w="19050">
            <a:solidFill>
              <a:srgbClr val="0B3C5D"/>
            </a:solidFill>
            <a:prstDash val="solid"/>
          </a:ln>
        </p:spPr>
        <p:txBody>
          <a:bodyPr/>
          <a:lstStyle/>
          <a:p>
            <a:endParaRPr lang="en-US"/>
          </a:p>
        </p:txBody>
      </p:sp>
      <p:sp>
        <p:nvSpPr>
          <p:cNvPr id="13" name="Text 10"/>
          <p:cNvSpPr/>
          <p:nvPr/>
        </p:nvSpPr>
        <p:spPr>
          <a:xfrm>
            <a:off x="3749040" y="47548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14" name="Text 11"/>
          <p:cNvSpPr/>
          <p:nvPr/>
        </p:nvSpPr>
        <p:spPr>
          <a:xfrm>
            <a:off x="7863840" y="47548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15" name="Shape 12"/>
          <p:cNvSpPr/>
          <p:nvPr/>
        </p:nvSpPr>
        <p:spPr>
          <a:xfrm>
            <a:off x="4023360" y="4206240"/>
            <a:ext cx="0" cy="548640"/>
          </a:xfrm>
          <a:prstGeom prst="line">
            <a:avLst/>
          </a:prstGeom>
          <a:noFill/>
          <a:ln w="19050">
            <a:solidFill>
              <a:srgbClr val="0B3C5D"/>
            </a:solidFill>
            <a:prstDash val="solid"/>
          </a:ln>
        </p:spPr>
        <p:txBody>
          <a:bodyPr/>
          <a:lstStyle/>
          <a:p>
            <a:endParaRPr lang="en-US"/>
          </a:p>
        </p:txBody>
      </p:sp>
      <p:sp>
        <p:nvSpPr>
          <p:cNvPr id="16" name="Shape 13"/>
          <p:cNvSpPr/>
          <p:nvPr/>
        </p:nvSpPr>
        <p:spPr>
          <a:xfrm>
            <a:off x="8138160" y="4206240"/>
            <a:ext cx="0" cy="548640"/>
          </a:xfrm>
          <a:prstGeom prst="line">
            <a:avLst/>
          </a:prstGeom>
          <a:noFill/>
          <a:ln w="19050">
            <a:solidFill>
              <a:srgbClr val="0B3C5D"/>
            </a:solidFill>
            <a:prstDash val="solid"/>
          </a:ln>
        </p:spPr>
        <p:txBody>
          <a:bodyPr/>
          <a:lstStyle/>
          <a:p>
            <a:endParaRPr lang="en-US"/>
          </a:p>
        </p:txBody>
      </p:sp>
      <p:sp>
        <p:nvSpPr>
          <p:cNvPr id="17" name="Shape 14"/>
          <p:cNvSpPr/>
          <p:nvPr/>
        </p:nvSpPr>
        <p:spPr>
          <a:xfrm>
            <a:off x="1188720" y="5029200"/>
            <a:ext cx="2103120" cy="0"/>
          </a:xfrm>
          <a:prstGeom prst="line">
            <a:avLst/>
          </a:prstGeom>
          <a:noFill/>
          <a:ln w="50800">
            <a:solidFill>
              <a:srgbClr val="0B3C5D"/>
            </a:solidFill>
            <a:prstDash val="solid"/>
          </a:ln>
        </p:spPr>
        <p:txBody>
          <a:bodyPr/>
          <a:lstStyle/>
          <a:p>
            <a:endParaRPr lang="en-US"/>
          </a:p>
        </p:txBody>
      </p:sp>
      <p:sp>
        <p:nvSpPr>
          <p:cNvPr id="18" name="Text 15"/>
          <p:cNvSpPr txBox="1"/>
          <p:nvPr/>
        </p:nvSpPr>
        <p:spPr>
          <a:xfrm>
            <a:off x="1188720" y="5084064"/>
            <a:ext cx="2103120" cy="256032"/>
          </a:xfrm>
          <a:prstGeom prst="rect">
            <a:avLst/>
          </a:prstGeom>
          <a:noFill/>
          <a:ln/>
        </p:spPr>
        <p:txBody>
          <a:bodyPr wrap="square" lIns="0" tIns="0" rIns="0" bIns="0" rtlCol="0" anchor="ctr"/>
          <a:lstStyle/>
          <a:p>
            <a:pPr marL="0" indent="0" algn="ctr">
              <a:buNone/>
            </a:pPr>
            <a:r>
              <a:rPr lang="en-US" sz="1000" dirty="0">
                <a:solidFill>
                  <a:srgbClr val="6B7B8C"/>
                </a:solidFill>
              </a:rPr>
              <a:t>172.16.20.0/24</a:t>
            </a:r>
            <a:endParaRPr lang="en-US" sz="1000" dirty="0"/>
          </a:p>
        </p:txBody>
      </p:sp>
      <p:sp>
        <p:nvSpPr>
          <p:cNvPr id="19" name="Shape 16"/>
          <p:cNvSpPr/>
          <p:nvPr/>
        </p:nvSpPr>
        <p:spPr>
          <a:xfrm>
            <a:off x="3291840" y="5029200"/>
            <a:ext cx="457200" cy="0"/>
          </a:xfrm>
          <a:prstGeom prst="line">
            <a:avLst/>
          </a:prstGeom>
          <a:noFill/>
          <a:ln w="25400">
            <a:solidFill>
              <a:srgbClr val="0B3C5D"/>
            </a:solidFill>
            <a:prstDash val="solid"/>
          </a:ln>
        </p:spPr>
        <p:txBody>
          <a:bodyPr/>
          <a:lstStyle/>
          <a:p>
            <a:endParaRPr lang="en-US"/>
          </a:p>
        </p:txBody>
      </p:sp>
      <p:sp>
        <p:nvSpPr>
          <p:cNvPr id="20" name="Shape 17"/>
          <p:cNvSpPr/>
          <p:nvPr/>
        </p:nvSpPr>
        <p:spPr>
          <a:xfrm>
            <a:off x="8869680" y="5029200"/>
            <a:ext cx="2103120" cy="0"/>
          </a:xfrm>
          <a:prstGeom prst="line">
            <a:avLst/>
          </a:prstGeom>
          <a:noFill/>
          <a:ln w="50800">
            <a:solidFill>
              <a:srgbClr val="0B3C5D"/>
            </a:solidFill>
            <a:prstDash val="solid"/>
          </a:ln>
        </p:spPr>
        <p:txBody>
          <a:bodyPr/>
          <a:lstStyle/>
          <a:p>
            <a:endParaRPr lang="en-US"/>
          </a:p>
        </p:txBody>
      </p:sp>
      <p:sp>
        <p:nvSpPr>
          <p:cNvPr id="21" name="Text 18"/>
          <p:cNvSpPr txBox="1"/>
          <p:nvPr/>
        </p:nvSpPr>
        <p:spPr>
          <a:xfrm>
            <a:off x="8869680" y="5084064"/>
            <a:ext cx="2103120" cy="256032"/>
          </a:xfrm>
          <a:prstGeom prst="rect">
            <a:avLst/>
          </a:prstGeom>
          <a:noFill/>
          <a:ln/>
        </p:spPr>
        <p:txBody>
          <a:bodyPr wrap="square" lIns="0" tIns="0" rIns="0" bIns="0" rtlCol="0" anchor="ctr"/>
          <a:lstStyle/>
          <a:p>
            <a:pPr marL="0" indent="0" algn="ctr">
              <a:buNone/>
            </a:pPr>
            <a:r>
              <a:rPr lang="en-US" sz="1000" dirty="0">
                <a:solidFill>
                  <a:srgbClr val="6B7B8C"/>
                </a:solidFill>
              </a:rPr>
              <a:t>172.16.30.0/24</a:t>
            </a:r>
            <a:endParaRPr lang="en-US" sz="1000" dirty="0"/>
          </a:p>
        </p:txBody>
      </p:sp>
      <p:sp>
        <p:nvSpPr>
          <p:cNvPr id="22" name="Shape 19"/>
          <p:cNvSpPr/>
          <p:nvPr/>
        </p:nvSpPr>
        <p:spPr>
          <a:xfrm>
            <a:off x="8412480" y="5029200"/>
            <a:ext cx="457200" cy="0"/>
          </a:xfrm>
          <a:prstGeom prst="line">
            <a:avLst/>
          </a:prstGeom>
          <a:noFill/>
          <a:ln w="25400">
            <a:solidFill>
              <a:srgbClr val="0B3C5D"/>
            </a:solidFill>
            <a:prstDash val="solid"/>
          </a:ln>
        </p:spPr>
        <p:txBody>
          <a:bodyPr/>
          <a:lstStyle/>
          <a:p>
            <a:endParaRPr lang="en-US"/>
          </a:p>
        </p:txBody>
      </p:sp>
      <p:sp>
        <p:nvSpPr>
          <p:cNvPr id="23" name="Shape 20"/>
          <p:cNvSpPr/>
          <p:nvPr/>
        </p:nvSpPr>
        <p:spPr>
          <a:xfrm>
            <a:off x="3017520" y="5852160"/>
            <a:ext cx="2011680" cy="0"/>
          </a:xfrm>
          <a:prstGeom prst="line">
            <a:avLst/>
          </a:prstGeom>
          <a:noFill/>
          <a:ln w="50800">
            <a:solidFill>
              <a:srgbClr val="0B3C5D"/>
            </a:solidFill>
            <a:prstDash val="solid"/>
          </a:ln>
        </p:spPr>
        <p:txBody>
          <a:bodyPr/>
          <a:lstStyle/>
          <a:p>
            <a:endParaRPr lang="en-US"/>
          </a:p>
        </p:txBody>
      </p:sp>
      <p:sp>
        <p:nvSpPr>
          <p:cNvPr id="24" name="Text 21"/>
          <p:cNvSpPr txBox="1"/>
          <p:nvPr/>
        </p:nvSpPr>
        <p:spPr>
          <a:xfrm>
            <a:off x="3017520" y="5907024"/>
            <a:ext cx="2011680" cy="256032"/>
          </a:xfrm>
          <a:prstGeom prst="rect">
            <a:avLst/>
          </a:prstGeom>
          <a:noFill/>
          <a:ln/>
        </p:spPr>
        <p:txBody>
          <a:bodyPr wrap="square" lIns="0" tIns="0" rIns="0" bIns="0" rtlCol="0" anchor="ctr"/>
          <a:lstStyle/>
          <a:p>
            <a:pPr marL="0" indent="0" algn="ctr">
              <a:buNone/>
            </a:pPr>
            <a:r>
              <a:rPr lang="en-US" sz="1000" dirty="0">
                <a:solidFill>
                  <a:srgbClr val="6B7B8C"/>
                </a:solidFill>
              </a:rPr>
              <a:t>172.16.40.0/24</a:t>
            </a:r>
            <a:endParaRPr lang="en-US" sz="1000" dirty="0"/>
          </a:p>
        </p:txBody>
      </p:sp>
      <p:sp>
        <p:nvSpPr>
          <p:cNvPr id="25" name="Shape 22"/>
          <p:cNvSpPr/>
          <p:nvPr/>
        </p:nvSpPr>
        <p:spPr>
          <a:xfrm>
            <a:off x="4023360" y="5303520"/>
            <a:ext cx="0" cy="548640"/>
          </a:xfrm>
          <a:prstGeom prst="line">
            <a:avLst/>
          </a:prstGeom>
          <a:noFill/>
          <a:ln w="19050">
            <a:solidFill>
              <a:srgbClr val="0B3C5D"/>
            </a:solidFill>
            <a:prstDash val="solid"/>
          </a:ln>
        </p:spPr>
        <p:txBody>
          <a:bodyPr/>
          <a:lstStyle/>
          <a:p>
            <a:endParaRPr lang="en-US"/>
          </a:p>
        </p:txBody>
      </p:sp>
      <p:sp>
        <p:nvSpPr>
          <p:cNvPr id="26" name="Shape 23"/>
          <p:cNvSpPr/>
          <p:nvPr/>
        </p:nvSpPr>
        <p:spPr>
          <a:xfrm>
            <a:off x="7132320" y="5852160"/>
            <a:ext cx="2011680" cy="0"/>
          </a:xfrm>
          <a:prstGeom prst="line">
            <a:avLst/>
          </a:prstGeom>
          <a:noFill/>
          <a:ln w="50800">
            <a:solidFill>
              <a:srgbClr val="0B3C5D"/>
            </a:solidFill>
            <a:prstDash val="solid"/>
          </a:ln>
        </p:spPr>
        <p:txBody>
          <a:bodyPr/>
          <a:lstStyle/>
          <a:p>
            <a:endParaRPr lang="en-US"/>
          </a:p>
        </p:txBody>
      </p:sp>
      <p:sp>
        <p:nvSpPr>
          <p:cNvPr id="27" name="Text 24"/>
          <p:cNvSpPr txBox="1"/>
          <p:nvPr/>
        </p:nvSpPr>
        <p:spPr>
          <a:xfrm>
            <a:off x="7132320" y="5907024"/>
            <a:ext cx="2011680" cy="256032"/>
          </a:xfrm>
          <a:prstGeom prst="rect">
            <a:avLst/>
          </a:prstGeom>
          <a:noFill/>
          <a:ln/>
        </p:spPr>
        <p:txBody>
          <a:bodyPr wrap="square" lIns="0" tIns="0" rIns="0" bIns="0" rtlCol="0" anchor="ctr"/>
          <a:lstStyle/>
          <a:p>
            <a:pPr marL="0" indent="0" algn="ctr">
              <a:buNone/>
            </a:pPr>
            <a:r>
              <a:rPr lang="en-US" sz="1000" dirty="0">
                <a:solidFill>
                  <a:srgbClr val="6B7B8C"/>
                </a:solidFill>
              </a:rPr>
              <a:t>172.16.50.0/24</a:t>
            </a:r>
            <a:endParaRPr lang="en-US" sz="1000" dirty="0"/>
          </a:p>
        </p:txBody>
      </p:sp>
      <p:sp>
        <p:nvSpPr>
          <p:cNvPr id="28" name="Shape 25"/>
          <p:cNvSpPr/>
          <p:nvPr/>
        </p:nvSpPr>
        <p:spPr>
          <a:xfrm>
            <a:off x="8138160" y="5303520"/>
            <a:ext cx="0" cy="548640"/>
          </a:xfrm>
          <a:prstGeom prst="line">
            <a:avLst/>
          </a:prstGeom>
          <a:noFill/>
          <a:ln w="19050">
            <a:solidFill>
              <a:srgbClr val="0B3C5D"/>
            </a:solidFill>
            <a:prstDash val="solid"/>
          </a:ln>
        </p:spPr>
        <p:txBody>
          <a:bodyPr/>
          <a:lstStyle/>
          <a:p>
            <a:endParaRPr lang="en-US"/>
          </a:p>
        </p:txBody>
      </p:sp>
      <p:sp>
        <p:nvSpPr>
          <p:cNvPr id="29" name="Text 26"/>
          <p:cNvSpPr txBox="1"/>
          <p:nvPr/>
        </p:nvSpPr>
        <p:spPr>
          <a:xfrm>
            <a:off x="457200" y="1234440"/>
            <a:ext cx="3200400" cy="1371600"/>
          </a:xfrm>
          <a:prstGeom prst="rect">
            <a:avLst/>
          </a:prstGeom>
          <a:solidFill>
            <a:srgbClr val="FFF4E0"/>
          </a:solidFill>
          <a:ln/>
        </p:spPr>
        <p:txBody>
          <a:bodyPr wrap="square" lIns="0" tIns="0" rIns="0" bIns="0" rtlCol="0" anchor="ctr"/>
          <a:lstStyle/>
          <a:p>
            <a:pPr marL="0" indent="0" algn="l">
              <a:buNone/>
            </a:pPr>
            <a:r>
              <a:rPr lang="en-US" sz="1100" dirty="0">
                <a:solidFill>
                  <a:srgbClr val="1F2933"/>
                </a:solidFill>
              </a:rPr>
              <a:t>One subnet per link; each router interface gets an address from the subnet of its link</a:t>
            </a:r>
            <a:endParaRPr lang="en-US" sz="11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Host addressing with subnets</a:t>
            </a:r>
            <a:endParaRPr lang="en-US" sz="3000" dirty="0"/>
          </a:p>
        </p:txBody>
      </p:sp>
      <p:sp>
        <p:nvSpPr>
          <p:cNvPr id="4" name="Text 1"/>
          <p:cNvSpPr/>
          <p:nvPr/>
        </p:nvSpPr>
        <p:spPr>
          <a:xfrm>
            <a:off x="5760720" y="2057400"/>
            <a:ext cx="640080" cy="64008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5" name="Text 2"/>
          <p:cNvSpPr txBox="1"/>
          <p:nvPr/>
        </p:nvSpPr>
        <p:spPr>
          <a:xfrm>
            <a:off x="4572000" y="2697480"/>
            <a:ext cx="1097280" cy="274320"/>
          </a:xfrm>
          <a:prstGeom prst="rect">
            <a:avLst/>
          </a:prstGeom>
          <a:noFill/>
          <a:ln/>
        </p:spPr>
        <p:txBody>
          <a:bodyPr wrap="square" lIns="0" tIns="0" rIns="0" bIns="0" rtlCol="0" anchor="ctr"/>
          <a:lstStyle/>
          <a:p>
            <a:pPr marL="0" indent="0" algn="ctr">
              <a:buNone/>
            </a:pPr>
            <a:r>
              <a:rPr lang="en-US" sz="1100" b="1" dirty="0">
                <a:solidFill>
                  <a:srgbClr val="0B3C5D"/>
                </a:solidFill>
              </a:rPr>
              <a:t>E0</a:t>
            </a:r>
            <a:endParaRPr lang="en-US" sz="1100" dirty="0"/>
          </a:p>
        </p:txBody>
      </p:sp>
      <p:sp>
        <p:nvSpPr>
          <p:cNvPr id="6" name="Text 3"/>
          <p:cNvSpPr txBox="1"/>
          <p:nvPr/>
        </p:nvSpPr>
        <p:spPr>
          <a:xfrm>
            <a:off x="6492240" y="2697480"/>
            <a:ext cx="1097280" cy="274320"/>
          </a:xfrm>
          <a:prstGeom prst="rect">
            <a:avLst/>
          </a:prstGeom>
          <a:noFill/>
          <a:ln/>
        </p:spPr>
        <p:txBody>
          <a:bodyPr wrap="square" lIns="0" tIns="0" rIns="0" bIns="0" rtlCol="0" anchor="ctr"/>
          <a:lstStyle/>
          <a:p>
            <a:pPr marL="0" indent="0" algn="ctr">
              <a:buNone/>
            </a:pPr>
            <a:r>
              <a:rPr lang="en-US" sz="1100" b="1" dirty="0">
                <a:solidFill>
                  <a:srgbClr val="0B3C5D"/>
                </a:solidFill>
              </a:rPr>
              <a:t>E1</a:t>
            </a:r>
            <a:endParaRPr lang="en-US" sz="1100" dirty="0"/>
          </a:p>
        </p:txBody>
      </p:sp>
      <p:sp>
        <p:nvSpPr>
          <p:cNvPr id="7" name="Text 4"/>
          <p:cNvSpPr txBox="1"/>
          <p:nvPr/>
        </p:nvSpPr>
        <p:spPr>
          <a:xfrm>
            <a:off x="3840480" y="2971800"/>
            <a:ext cx="2103120" cy="274320"/>
          </a:xfrm>
          <a:prstGeom prst="rect">
            <a:avLst/>
          </a:prstGeom>
          <a:noFill/>
          <a:ln/>
        </p:spPr>
        <p:txBody>
          <a:bodyPr wrap="square" lIns="0" tIns="0" rIns="0" bIns="0" rtlCol="0" anchor="ctr"/>
          <a:lstStyle/>
          <a:p>
            <a:pPr marL="0" indent="0" algn="ctr">
              <a:buNone/>
            </a:pPr>
            <a:r>
              <a:rPr lang="en-US" sz="1100" dirty="0">
                <a:solidFill>
                  <a:srgbClr val="6B7B8C"/>
                </a:solidFill>
              </a:rPr>
              <a:t>172.16.128.1 /24</a:t>
            </a:r>
            <a:endParaRPr lang="en-US" sz="1100" dirty="0"/>
          </a:p>
        </p:txBody>
      </p:sp>
      <p:sp>
        <p:nvSpPr>
          <p:cNvPr id="8" name="Text 5"/>
          <p:cNvSpPr txBox="1"/>
          <p:nvPr/>
        </p:nvSpPr>
        <p:spPr>
          <a:xfrm>
            <a:off x="6217920" y="2971800"/>
            <a:ext cx="2103120" cy="274320"/>
          </a:xfrm>
          <a:prstGeom prst="rect">
            <a:avLst/>
          </a:prstGeom>
          <a:noFill/>
          <a:ln/>
        </p:spPr>
        <p:txBody>
          <a:bodyPr wrap="square" lIns="0" tIns="0" rIns="0" bIns="0" rtlCol="0" anchor="ctr"/>
          <a:lstStyle/>
          <a:p>
            <a:pPr marL="0" indent="0" algn="ctr">
              <a:buNone/>
            </a:pPr>
            <a:r>
              <a:rPr lang="en-US" sz="1100" dirty="0">
                <a:solidFill>
                  <a:srgbClr val="6B7B8C"/>
                </a:solidFill>
              </a:rPr>
              <a:t>172.16.64.1 /24</a:t>
            </a:r>
            <a:endParaRPr lang="en-US" sz="1100" dirty="0"/>
          </a:p>
        </p:txBody>
      </p:sp>
      <p:sp>
        <p:nvSpPr>
          <p:cNvPr id="9" name="Shape 6"/>
          <p:cNvSpPr/>
          <p:nvPr/>
        </p:nvSpPr>
        <p:spPr>
          <a:xfrm>
            <a:off x="914400" y="1828800"/>
            <a:ext cx="3931920" cy="0"/>
          </a:xfrm>
          <a:prstGeom prst="line">
            <a:avLst/>
          </a:prstGeom>
          <a:noFill/>
          <a:ln w="50800">
            <a:solidFill>
              <a:srgbClr val="0B3C5D"/>
            </a:solidFill>
            <a:prstDash val="solid"/>
          </a:ln>
        </p:spPr>
        <p:txBody>
          <a:bodyPr/>
          <a:lstStyle/>
          <a:p>
            <a:endParaRPr lang="en-US"/>
          </a:p>
        </p:txBody>
      </p:sp>
      <p:sp>
        <p:nvSpPr>
          <p:cNvPr id="10" name="Text 7"/>
          <p:cNvSpPr txBox="1"/>
          <p:nvPr/>
        </p:nvSpPr>
        <p:spPr>
          <a:xfrm>
            <a:off x="914400" y="1883664"/>
            <a:ext cx="3931920" cy="256032"/>
          </a:xfrm>
          <a:prstGeom prst="rect">
            <a:avLst/>
          </a:prstGeom>
          <a:noFill/>
          <a:ln/>
        </p:spPr>
        <p:txBody>
          <a:bodyPr wrap="square" lIns="0" tIns="0" rIns="0" bIns="0" rtlCol="0" anchor="ctr"/>
          <a:lstStyle/>
          <a:p>
            <a:pPr marL="0" indent="0" algn="ctr">
              <a:buNone/>
            </a:pPr>
            <a:r>
              <a:rPr lang="en-US" sz="1000" dirty="0">
                <a:solidFill>
                  <a:srgbClr val="6B7B8C"/>
                </a:solidFill>
              </a:rPr>
              <a:t>Subnet 172.16.128.0/24</a:t>
            </a:r>
            <a:endParaRPr lang="en-US" sz="1000" dirty="0"/>
          </a:p>
        </p:txBody>
      </p:sp>
      <p:sp>
        <p:nvSpPr>
          <p:cNvPr id="11" name="Shape 8"/>
          <p:cNvSpPr/>
          <p:nvPr/>
        </p:nvSpPr>
        <p:spPr>
          <a:xfrm>
            <a:off x="7315200" y="1828800"/>
            <a:ext cx="3931920" cy="0"/>
          </a:xfrm>
          <a:prstGeom prst="line">
            <a:avLst/>
          </a:prstGeom>
          <a:noFill/>
          <a:ln w="50800">
            <a:solidFill>
              <a:srgbClr val="0B3C5D"/>
            </a:solidFill>
            <a:prstDash val="solid"/>
          </a:ln>
        </p:spPr>
        <p:txBody>
          <a:bodyPr/>
          <a:lstStyle/>
          <a:p>
            <a:endParaRPr lang="en-US"/>
          </a:p>
        </p:txBody>
      </p:sp>
      <p:sp>
        <p:nvSpPr>
          <p:cNvPr id="12" name="Text 9"/>
          <p:cNvSpPr txBox="1"/>
          <p:nvPr/>
        </p:nvSpPr>
        <p:spPr>
          <a:xfrm>
            <a:off x="7315200" y="1883664"/>
            <a:ext cx="3931920" cy="256032"/>
          </a:xfrm>
          <a:prstGeom prst="rect">
            <a:avLst/>
          </a:prstGeom>
          <a:noFill/>
          <a:ln/>
        </p:spPr>
        <p:txBody>
          <a:bodyPr wrap="square" lIns="0" tIns="0" rIns="0" bIns="0" rtlCol="0" anchor="ctr"/>
          <a:lstStyle/>
          <a:p>
            <a:pPr marL="0" indent="0" algn="ctr">
              <a:buNone/>
            </a:pPr>
            <a:r>
              <a:rPr lang="en-US" sz="1000" dirty="0">
                <a:solidFill>
                  <a:srgbClr val="6B7B8C"/>
                </a:solidFill>
              </a:rPr>
              <a:t>Subnet 172.16.64.0/24</a:t>
            </a:r>
            <a:endParaRPr lang="en-US" sz="1000" dirty="0"/>
          </a:p>
        </p:txBody>
      </p:sp>
      <p:sp>
        <p:nvSpPr>
          <p:cNvPr id="13" name="Shape 10"/>
          <p:cNvSpPr/>
          <p:nvPr/>
        </p:nvSpPr>
        <p:spPr>
          <a:xfrm>
            <a:off x="4846320" y="1828800"/>
            <a:ext cx="914400" cy="548640"/>
          </a:xfrm>
          <a:prstGeom prst="line">
            <a:avLst/>
          </a:prstGeom>
          <a:noFill/>
          <a:ln w="25400">
            <a:solidFill>
              <a:srgbClr val="0B3C5D"/>
            </a:solidFill>
            <a:prstDash val="solid"/>
          </a:ln>
        </p:spPr>
        <p:txBody>
          <a:bodyPr/>
          <a:lstStyle/>
          <a:p>
            <a:endParaRPr lang="en-US"/>
          </a:p>
        </p:txBody>
      </p:sp>
      <p:sp>
        <p:nvSpPr>
          <p:cNvPr id="14" name="Shape 11"/>
          <p:cNvSpPr/>
          <p:nvPr/>
        </p:nvSpPr>
        <p:spPr>
          <a:xfrm flipH="1">
            <a:off x="6400800" y="1828800"/>
            <a:ext cx="914400" cy="548640"/>
          </a:xfrm>
          <a:prstGeom prst="line">
            <a:avLst/>
          </a:prstGeom>
          <a:noFill/>
          <a:ln w="25400">
            <a:solidFill>
              <a:srgbClr val="0B3C5D"/>
            </a:solidFill>
            <a:prstDash val="solid"/>
          </a:ln>
        </p:spPr>
        <p:txBody>
          <a:bodyPr/>
          <a:lstStyle/>
          <a:p>
            <a:endParaRPr lang="en-US"/>
          </a:p>
        </p:txBody>
      </p:sp>
      <p:sp>
        <p:nvSpPr>
          <p:cNvPr id="15" name="Text 12"/>
          <p:cNvSpPr/>
          <p:nvPr/>
        </p:nvSpPr>
        <p:spPr>
          <a:xfrm>
            <a:off x="1234440" y="1316736"/>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a:t>
            </a:r>
            <a:endParaRPr lang="en-US" sz="1000" dirty="0"/>
          </a:p>
        </p:txBody>
      </p:sp>
      <p:sp>
        <p:nvSpPr>
          <p:cNvPr id="16" name="Shape 13"/>
          <p:cNvSpPr/>
          <p:nvPr/>
        </p:nvSpPr>
        <p:spPr>
          <a:xfrm>
            <a:off x="1335024" y="1645920"/>
            <a:ext cx="256032" cy="64008"/>
          </a:xfrm>
          <a:prstGeom prst="rect">
            <a:avLst/>
          </a:prstGeom>
          <a:solidFill>
            <a:srgbClr val="2A9D6F"/>
          </a:solidFill>
          <a:ln w="12700">
            <a:solidFill>
              <a:srgbClr val="2A9D6F"/>
            </a:solidFill>
            <a:prstDash val="solid"/>
          </a:ln>
        </p:spPr>
        <p:txBody>
          <a:bodyPr/>
          <a:lstStyle/>
          <a:p>
            <a:endParaRPr lang="en-US"/>
          </a:p>
        </p:txBody>
      </p:sp>
      <p:sp>
        <p:nvSpPr>
          <p:cNvPr id="17" name="Text 14"/>
          <p:cNvSpPr txBox="1"/>
          <p:nvPr/>
        </p:nvSpPr>
        <p:spPr>
          <a:xfrm>
            <a:off x="914400" y="1005840"/>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172.16.128.2</a:t>
            </a:r>
            <a:endParaRPr lang="en-US" sz="900" dirty="0"/>
          </a:p>
        </p:txBody>
      </p:sp>
      <p:sp>
        <p:nvSpPr>
          <p:cNvPr id="18" name="Shape 15"/>
          <p:cNvSpPr/>
          <p:nvPr/>
        </p:nvSpPr>
        <p:spPr>
          <a:xfrm>
            <a:off x="1463040" y="1691640"/>
            <a:ext cx="0" cy="137160"/>
          </a:xfrm>
          <a:prstGeom prst="line">
            <a:avLst/>
          </a:prstGeom>
          <a:noFill/>
          <a:ln w="19050">
            <a:solidFill>
              <a:srgbClr val="0B3C5D"/>
            </a:solidFill>
            <a:prstDash val="solid"/>
          </a:ln>
        </p:spPr>
        <p:txBody>
          <a:bodyPr/>
          <a:lstStyle/>
          <a:p>
            <a:endParaRPr lang="en-US"/>
          </a:p>
        </p:txBody>
      </p:sp>
      <p:sp>
        <p:nvSpPr>
          <p:cNvPr id="19" name="Text 16"/>
          <p:cNvSpPr/>
          <p:nvPr/>
        </p:nvSpPr>
        <p:spPr>
          <a:xfrm>
            <a:off x="2606040" y="1316736"/>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a:t>
            </a:r>
            <a:endParaRPr lang="en-US" sz="1000" dirty="0"/>
          </a:p>
        </p:txBody>
      </p:sp>
      <p:sp>
        <p:nvSpPr>
          <p:cNvPr id="20" name="Shape 17"/>
          <p:cNvSpPr/>
          <p:nvPr/>
        </p:nvSpPr>
        <p:spPr>
          <a:xfrm>
            <a:off x="2706624" y="1645920"/>
            <a:ext cx="256032" cy="64008"/>
          </a:xfrm>
          <a:prstGeom prst="rect">
            <a:avLst/>
          </a:prstGeom>
          <a:solidFill>
            <a:srgbClr val="2A9D6F"/>
          </a:solidFill>
          <a:ln w="12700">
            <a:solidFill>
              <a:srgbClr val="2A9D6F"/>
            </a:solidFill>
            <a:prstDash val="solid"/>
          </a:ln>
        </p:spPr>
        <p:txBody>
          <a:bodyPr/>
          <a:lstStyle/>
          <a:p>
            <a:endParaRPr lang="en-US"/>
          </a:p>
        </p:txBody>
      </p:sp>
      <p:sp>
        <p:nvSpPr>
          <p:cNvPr id="21" name="Text 18"/>
          <p:cNvSpPr txBox="1"/>
          <p:nvPr/>
        </p:nvSpPr>
        <p:spPr>
          <a:xfrm>
            <a:off x="2286000" y="1005840"/>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172.16.128.3</a:t>
            </a:r>
            <a:endParaRPr lang="en-US" sz="900" dirty="0"/>
          </a:p>
        </p:txBody>
      </p:sp>
      <p:sp>
        <p:nvSpPr>
          <p:cNvPr id="22" name="Shape 19"/>
          <p:cNvSpPr/>
          <p:nvPr/>
        </p:nvSpPr>
        <p:spPr>
          <a:xfrm>
            <a:off x="2834640" y="1691640"/>
            <a:ext cx="0" cy="137160"/>
          </a:xfrm>
          <a:prstGeom prst="line">
            <a:avLst/>
          </a:prstGeom>
          <a:noFill/>
          <a:ln w="19050">
            <a:solidFill>
              <a:srgbClr val="0B3C5D"/>
            </a:solidFill>
            <a:prstDash val="solid"/>
          </a:ln>
        </p:spPr>
        <p:txBody>
          <a:bodyPr/>
          <a:lstStyle/>
          <a:p>
            <a:endParaRPr lang="en-US"/>
          </a:p>
        </p:txBody>
      </p:sp>
      <p:sp>
        <p:nvSpPr>
          <p:cNvPr id="23" name="Text 20"/>
          <p:cNvSpPr/>
          <p:nvPr/>
        </p:nvSpPr>
        <p:spPr>
          <a:xfrm>
            <a:off x="3977640" y="1316736"/>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a:t>
            </a:r>
            <a:endParaRPr lang="en-US" sz="1000" dirty="0"/>
          </a:p>
        </p:txBody>
      </p:sp>
      <p:sp>
        <p:nvSpPr>
          <p:cNvPr id="24" name="Shape 21"/>
          <p:cNvSpPr/>
          <p:nvPr/>
        </p:nvSpPr>
        <p:spPr>
          <a:xfrm>
            <a:off x="4078224" y="1645920"/>
            <a:ext cx="256032" cy="64008"/>
          </a:xfrm>
          <a:prstGeom prst="rect">
            <a:avLst/>
          </a:prstGeom>
          <a:solidFill>
            <a:srgbClr val="2A9D6F"/>
          </a:solidFill>
          <a:ln w="12700">
            <a:solidFill>
              <a:srgbClr val="2A9D6F"/>
            </a:solidFill>
            <a:prstDash val="solid"/>
          </a:ln>
        </p:spPr>
        <p:txBody>
          <a:bodyPr/>
          <a:lstStyle/>
          <a:p>
            <a:endParaRPr lang="en-US"/>
          </a:p>
        </p:txBody>
      </p:sp>
      <p:sp>
        <p:nvSpPr>
          <p:cNvPr id="25" name="Text 22"/>
          <p:cNvSpPr txBox="1"/>
          <p:nvPr/>
        </p:nvSpPr>
        <p:spPr>
          <a:xfrm>
            <a:off x="3657600" y="1005840"/>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172.16.128.4</a:t>
            </a:r>
            <a:endParaRPr lang="en-US" sz="900" dirty="0"/>
          </a:p>
        </p:txBody>
      </p:sp>
      <p:sp>
        <p:nvSpPr>
          <p:cNvPr id="26" name="Shape 23"/>
          <p:cNvSpPr/>
          <p:nvPr/>
        </p:nvSpPr>
        <p:spPr>
          <a:xfrm>
            <a:off x="4206240" y="1691640"/>
            <a:ext cx="0" cy="137160"/>
          </a:xfrm>
          <a:prstGeom prst="line">
            <a:avLst/>
          </a:prstGeom>
          <a:noFill/>
          <a:ln w="19050">
            <a:solidFill>
              <a:srgbClr val="0B3C5D"/>
            </a:solidFill>
            <a:prstDash val="solid"/>
          </a:ln>
        </p:spPr>
        <p:txBody>
          <a:bodyPr/>
          <a:lstStyle/>
          <a:p>
            <a:endParaRPr lang="en-US"/>
          </a:p>
        </p:txBody>
      </p:sp>
      <p:sp>
        <p:nvSpPr>
          <p:cNvPr id="27" name="Text 24"/>
          <p:cNvSpPr/>
          <p:nvPr/>
        </p:nvSpPr>
        <p:spPr>
          <a:xfrm>
            <a:off x="7726680" y="1316736"/>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a:t>
            </a:r>
            <a:endParaRPr lang="en-US" sz="1000" dirty="0"/>
          </a:p>
        </p:txBody>
      </p:sp>
      <p:sp>
        <p:nvSpPr>
          <p:cNvPr id="28" name="Shape 25"/>
          <p:cNvSpPr/>
          <p:nvPr/>
        </p:nvSpPr>
        <p:spPr>
          <a:xfrm>
            <a:off x="7827264" y="1645920"/>
            <a:ext cx="256032" cy="64008"/>
          </a:xfrm>
          <a:prstGeom prst="rect">
            <a:avLst/>
          </a:prstGeom>
          <a:solidFill>
            <a:srgbClr val="2A9D6F"/>
          </a:solidFill>
          <a:ln w="12700">
            <a:solidFill>
              <a:srgbClr val="2A9D6F"/>
            </a:solidFill>
            <a:prstDash val="solid"/>
          </a:ln>
        </p:spPr>
        <p:txBody>
          <a:bodyPr/>
          <a:lstStyle/>
          <a:p>
            <a:endParaRPr lang="en-US"/>
          </a:p>
        </p:txBody>
      </p:sp>
      <p:sp>
        <p:nvSpPr>
          <p:cNvPr id="29" name="Text 26"/>
          <p:cNvSpPr txBox="1"/>
          <p:nvPr/>
        </p:nvSpPr>
        <p:spPr>
          <a:xfrm>
            <a:off x="7406640" y="1005840"/>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172.16.64.2</a:t>
            </a:r>
            <a:endParaRPr lang="en-US" sz="900" dirty="0"/>
          </a:p>
        </p:txBody>
      </p:sp>
      <p:sp>
        <p:nvSpPr>
          <p:cNvPr id="30" name="Shape 27"/>
          <p:cNvSpPr/>
          <p:nvPr/>
        </p:nvSpPr>
        <p:spPr>
          <a:xfrm>
            <a:off x="7955280" y="1691640"/>
            <a:ext cx="0" cy="137160"/>
          </a:xfrm>
          <a:prstGeom prst="line">
            <a:avLst/>
          </a:prstGeom>
          <a:noFill/>
          <a:ln w="19050">
            <a:solidFill>
              <a:srgbClr val="0B3C5D"/>
            </a:solidFill>
            <a:prstDash val="solid"/>
          </a:ln>
        </p:spPr>
        <p:txBody>
          <a:bodyPr/>
          <a:lstStyle/>
          <a:p>
            <a:endParaRPr lang="en-US"/>
          </a:p>
        </p:txBody>
      </p:sp>
      <p:sp>
        <p:nvSpPr>
          <p:cNvPr id="31" name="Text 28"/>
          <p:cNvSpPr/>
          <p:nvPr/>
        </p:nvSpPr>
        <p:spPr>
          <a:xfrm>
            <a:off x="9098280" y="1316736"/>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a:t>
            </a:r>
            <a:endParaRPr lang="en-US" sz="1000" dirty="0"/>
          </a:p>
        </p:txBody>
      </p:sp>
      <p:sp>
        <p:nvSpPr>
          <p:cNvPr id="32" name="Shape 29"/>
          <p:cNvSpPr/>
          <p:nvPr/>
        </p:nvSpPr>
        <p:spPr>
          <a:xfrm>
            <a:off x="9198864" y="1645920"/>
            <a:ext cx="256032" cy="64008"/>
          </a:xfrm>
          <a:prstGeom prst="rect">
            <a:avLst/>
          </a:prstGeom>
          <a:solidFill>
            <a:srgbClr val="2A9D6F"/>
          </a:solidFill>
          <a:ln w="12700">
            <a:solidFill>
              <a:srgbClr val="2A9D6F"/>
            </a:solidFill>
            <a:prstDash val="solid"/>
          </a:ln>
        </p:spPr>
        <p:txBody>
          <a:bodyPr/>
          <a:lstStyle/>
          <a:p>
            <a:endParaRPr lang="en-US"/>
          </a:p>
        </p:txBody>
      </p:sp>
      <p:sp>
        <p:nvSpPr>
          <p:cNvPr id="33" name="Text 30"/>
          <p:cNvSpPr txBox="1"/>
          <p:nvPr/>
        </p:nvSpPr>
        <p:spPr>
          <a:xfrm>
            <a:off x="8778240" y="1005840"/>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172.16.64.3</a:t>
            </a:r>
            <a:endParaRPr lang="en-US" sz="900" dirty="0"/>
          </a:p>
        </p:txBody>
      </p:sp>
      <p:sp>
        <p:nvSpPr>
          <p:cNvPr id="34" name="Shape 31"/>
          <p:cNvSpPr/>
          <p:nvPr/>
        </p:nvSpPr>
        <p:spPr>
          <a:xfrm>
            <a:off x="9326880" y="1691640"/>
            <a:ext cx="0" cy="137160"/>
          </a:xfrm>
          <a:prstGeom prst="line">
            <a:avLst/>
          </a:prstGeom>
          <a:noFill/>
          <a:ln w="19050">
            <a:solidFill>
              <a:srgbClr val="0B3C5D"/>
            </a:solidFill>
            <a:prstDash val="solid"/>
          </a:ln>
        </p:spPr>
        <p:txBody>
          <a:bodyPr/>
          <a:lstStyle/>
          <a:p>
            <a:endParaRPr lang="en-US"/>
          </a:p>
        </p:txBody>
      </p:sp>
      <p:sp>
        <p:nvSpPr>
          <p:cNvPr id="35" name="Text 32"/>
          <p:cNvSpPr/>
          <p:nvPr/>
        </p:nvSpPr>
        <p:spPr>
          <a:xfrm>
            <a:off x="10469880" y="1316736"/>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a:t>
            </a:r>
            <a:endParaRPr lang="en-US" sz="1000" dirty="0"/>
          </a:p>
        </p:txBody>
      </p:sp>
      <p:sp>
        <p:nvSpPr>
          <p:cNvPr id="36" name="Shape 33"/>
          <p:cNvSpPr/>
          <p:nvPr/>
        </p:nvSpPr>
        <p:spPr>
          <a:xfrm>
            <a:off x="10570464" y="1645920"/>
            <a:ext cx="256032" cy="64008"/>
          </a:xfrm>
          <a:prstGeom prst="rect">
            <a:avLst/>
          </a:prstGeom>
          <a:solidFill>
            <a:srgbClr val="2A9D6F"/>
          </a:solidFill>
          <a:ln w="12700">
            <a:solidFill>
              <a:srgbClr val="2A9D6F"/>
            </a:solidFill>
            <a:prstDash val="solid"/>
          </a:ln>
        </p:spPr>
        <p:txBody>
          <a:bodyPr/>
          <a:lstStyle/>
          <a:p>
            <a:endParaRPr lang="en-US"/>
          </a:p>
        </p:txBody>
      </p:sp>
      <p:sp>
        <p:nvSpPr>
          <p:cNvPr id="37" name="Text 34"/>
          <p:cNvSpPr txBox="1"/>
          <p:nvPr/>
        </p:nvSpPr>
        <p:spPr>
          <a:xfrm>
            <a:off x="10149840" y="1005840"/>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172.16.64.4</a:t>
            </a:r>
            <a:endParaRPr lang="en-US" sz="900" dirty="0"/>
          </a:p>
        </p:txBody>
      </p:sp>
      <p:sp>
        <p:nvSpPr>
          <p:cNvPr id="38" name="Shape 35"/>
          <p:cNvSpPr/>
          <p:nvPr/>
        </p:nvSpPr>
        <p:spPr>
          <a:xfrm>
            <a:off x="10698480" y="1691640"/>
            <a:ext cx="0" cy="137160"/>
          </a:xfrm>
          <a:prstGeom prst="line">
            <a:avLst/>
          </a:prstGeom>
          <a:noFill/>
          <a:ln w="19050">
            <a:solidFill>
              <a:srgbClr val="0B3C5D"/>
            </a:solidFill>
            <a:prstDash val="solid"/>
          </a:ln>
        </p:spPr>
        <p:txBody>
          <a:bodyPr/>
          <a:lstStyle/>
          <a:p>
            <a:endParaRPr lang="en-US"/>
          </a:p>
        </p:txBody>
      </p:sp>
      <p:sp>
        <p:nvSpPr>
          <p:cNvPr id="39" name="Text 36"/>
          <p:cNvSpPr txBox="1"/>
          <p:nvPr/>
        </p:nvSpPr>
        <p:spPr>
          <a:xfrm>
            <a:off x="457200" y="3566160"/>
            <a:ext cx="11247120" cy="320040"/>
          </a:xfrm>
          <a:prstGeom prst="rect">
            <a:avLst/>
          </a:prstGeom>
          <a:noFill/>
          <a:ln/>
        </p:spPr>
        <p:txBody>
          <a:bodyPr wrap="square" lIns="0" tIns="0" rIns="0" bIns="0" rtlCol="0" anchor="ctr"/>
          <a:lstStyle/>
          <a:p>
            <a:pPr marL="0" indent="0" algn="l">
              <a:buNone/>
            </a:pPr>
            <a:r>
              <a:rPr lang="en-US" sz="1300" b="1" dirty="0">
                <a:solidFill>
                  <a:srgbClr val="0B3C5D"/>
                </a:solidFill>
              </a:rPr>
              <a:t>Breakdown of 172.16.128.2 /24</a:t>
            </a:r>
            <a:endParaRPr lang="en-US" sz="1300" dirty="0"/>
          </a:p>
        </p:txBody>
      </p:sp>
      <p:sp>
        <p:nvSpPr>
          <p:cNvPr id="40" name="Text 37"/>
          <p:cNvSpPr/>
          <p:nvPr/>
        </p:nvSpPr>
        <p:spPr>
          <a:xfrm>
            <a:off x="1828800" y="3931920"/>
            <a:ext cx="2125980" cy="64008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2000" b="1" dirty="0">
                <a:solidFill>
                  <a:srgbClr val="1F2933"/>
                </a:solidFill>
              </a:rPr>
              <a:t>172</a:t>
            </a:r>
            <a:endParaRPr lang="en-US" sz="2000" dirty="0"/>
          </a:p>
        </p:txBody>
      </p:sp>
      <p:sp>
        <p:nvSpPr>
          <p:cNvPr id="41" name="Text 38"/>
          <p:cNvSpPr/>
          <p:nvPr/>
        </p:nvSpPr>
        <p:spPr>
          <a:xfrm>
            <a:off x="3954780" y="3931920"/>
            <a:ext cx="2125980" cy="64008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2000" b="1" dirty="0">
                <a:solidFill>
                  <a:srgbClr val="1F2933"/>
                </a:solidFill>
              </a:rPr>
              <a:t>16</a:t>
            </a:r>
            <a:endParaRPr lang="en-US" sz="2000" dirty="0"/>
          </a:p>
        </p:txBody>
      </p:sp>
      <p:sp>
        <p:nvSpPr>
          <p:cNvPr id="42" name="Text 39"/>
          <p:cNvSpPr/>
          <p:nvPr/>
        </p:nvSpPr>
        <p:spPr>
          <a:xfrm>
            <a:off x="6080760" y="3931920"/>
            <a:ext cx="2125980" cy="640080"/>
          </a:xfrm>
          <a:prstGeom prst="rect">
            <a:avLst/>
          </a:prstGeom>
          <a:solidFill>
            <a:srgbClr val="2A9D6F"/>
          </a:solidFill>
          <a:ln w="12700">
            <a:solidFill>
              <a:srgbClr val="FFFFFF"/>
            </a:solidFill>
          </a:ln>
        </p:spPr>
        <p:txBody>
          <a:bodyPr wrap="square" lIns="25400" tIns="25400" rIns="25400" bIns="25400" rtlCol="0" anchor="ctr"/>
          <a:lstStyle/>
          <a:p>
            <a:pPr marL="0" indent="0" algn="ctr">
              <a:buNone/>
            </a:pPr>
            <a:r>
              <a:rPr lang="en-US" sz="2000" b="1" dirty="0">
                <a:solidFill>
                  <a:srgbClr val="FFFFFF"/>
                </a:solidFill>
              </a:rPr>
              <a:t>128</a:t>
            </a:r>
            <a:endParaRPr lang="en-US" sz="2000" dirty="0"/>
          </a:p>
        </p:txBody>
      </p:sp>
      <p:sp>
        <p:nvSpPr>
          <p:cNvPr id="43" name="Text 40"/>
          <p:cNvSpPr/>
          <p:nvPr/>
        </p:nvSpPr>
        <p:spPr>
          <a:xfrm>
            <a:off x="8206740" y="3931920"/>
            <a:ext cx="2125980" cy="64008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2000" b="1" dirty="0">
                <a:solidFill>
                  <a:srgbClr val="1F2933"/>
                </a:solidFill>
              </a:rPr>
              <a:t>2</a:t>
            </a:r>
            <a:endParaRPr lang="en-US" sz="2000" dirty="0"/>
          </a:p>
        </p:txBody>
      </p:sp>
      <p:sp>
        <p:nvSpPr>
          <p:cNvPr id="44" name="Text 41"/>
          <p:cNvSpPr/>
          <p:nvPr/>
        </p:nvSpPr>
        <p:spPr>
          <a:xfrm>
            <a:off x="1828800" y="4572000"/>
            <a:ext cx="4251960" cy="365760"/>
          </a:xfrm>
          <a:prstGeom prst="rect">
            <a:avLst/>
          </a:prstGeom>
          <a:solidFill>
            <a:srgbClr val="FFFFFF"/>
          </a:solidFill>
          <a:ln w="12700">
            <a:solidFill>
              <a:srgbClr val="C9D3DC"/>
            </a:solidFill>
          </a:ln>
        </p:spPr>
        <p:txBody>
          <a:bodyPr wrap="square" lIns="25400" tIns="25400" rIns="25400" bIns="25400" rtlCol="0" anchor="ctr"/>
          <a:lstStyle/>
          <a:p>
            <a:pPr marL="0" indent="0" algn="ctr">
              <a:buNone/>
            </a:pPr>
            <a:r>
              <a:rPr lang="en-US" sz="1100" dirty="0">
                <a:solidFill>
                  <a:srgbClr val="1F2933"/>
                </a:solidFill>
              </a:rPr>
              <a:t>Network (16 bits, historical class B)</a:t>
            </a:r>
            <a:endParaRPr lang="en-US" sz="1100" dirty="0"/>
          </a:p>
        </p:txBody>
      </p:sp>
      <p:sp>
        <p:nvSpPr>
          <p:cNvPr id="45" name="Text 42"/>
          <p:cNvSpPr/>
          <p:nvPr/>
        </p:nvSpPr>
        <p:spPr>
          <a:xfrm>
            <a:off x="6080760" y="4572000"/>
            <a:ext cx="2125980" cy="365760"/>
          </a:xfrm>
          <a:prstGeom prst="rect">
            <a:avLst/>
          </a:prstGeom>
          <a:solidFill>
            <a:srgbClr val="FFFFFF"/>
          </a:solidFill>
          <a:ln w="12700">
            <a:solidFill>
              <a:srgbClr val="C9D3DC"/>
            </a:solidFill>
          </a:ln>
        </p:spPr>
        <p:txBody>
          <a:bodyPr wrap="square" lIns="25400" tIns="25400" rIns="25400" bIns="25400" rtlCol="0" anchor="ctr"/>
          <a:lstStyle/>
          <a:p>
            <a:pPr marL="0" indent="0" algn="ctr">
              <a:buNone/>
            </a:pPr>
            <a:r>
              <a:rPr lang="en-US" sz="1100" dirty="0">
                <a:solidFill>
                  <a:srgbClr val="1F2933"/>
                </a:solidFill>
              </a:rPr>
              <a:t>Subnet (8 bits)</a:t>
            </a:r>
            <a:endParaRPr lang="en-US" sz="1100" dirty="0"/>
          </a:p>
        </p:txBody>
      </p:sp>
      <p:sp>
        <p:nvSpPr>
          <p:cNvPr id="46" name="Text 43"/>
          <p:cNvSpPr/>
          <p:nvPr/>
        </p:nvSpPr>
        <p:spPr>
          <a:xfrm>
            <a:off x="8206740" y="4572000"/>
            <a:ext cx="2125980" cy="365760"/>
          </a:xfrm>
          <a:prstGeom prst="rect">
            <a:avLst/>
          </a:prstGeom>
          <a:solidFill>
            <a:srgbClr val="FFFFFF"/>
          </a:solidFill>
          <a:ln w="12700">
            <a:solidFill>
              <a:srgbClr val="C9D3DC"/>
            </a:solidFill>
          </a:ln>
        </p:spPr>
        <p:txBody>
          <a:bodyPr wrap="square" lIns="25400" tIns="25400" rIns="25400" bIns="25400" rtlCol="0" anchor="ctr"/>
          <a:lstStyle/>
          <a:p>
            <a:pPr marL="0" indent="0" algn="ctr">
              <a:buNone/>
            </a:pPr>
            <a:r>
              <a:rPr lang="en-US" sz="1100" dirty="0">
                <a:solidFill>
                  <a:srgbClr val="1F2933"/>
                </a:solidFill>
              </a:rPr>
              <a:t>Host (8 bits)</a:t>
            </a:r>
            <a:endParaRPr lang="en-US" sz="1100" dirty="0"/>
          </a:p>
        </p:txBody>
      </p:sp>
      <p:sp>
        <p:nvSpPr>
          <p:cNvPr id="47" name="Text 44"/>
          <p:cNvSpPr/>
          <p:nvPr/>
        </p:nvSpPr>
        <p:spPr>
          <a:xfrm>
            <a:off x="457200" y="5212080"/>
            <a:ext cx="11247120" cy="914400"/>
          </a:xfrm>
          <a:prstGeom prst="roundRect">
            <a:avLst>
              <a:gd name="adj" fmla="val 10000"/>
            </a:avLst>
          </a:prstGeom>
          <a:solidFill>
            <a:srgbClr val="FFF4E0"/>
          </a:solidFill>
          <a:ln>
            <a:solidFill>
              <a:srgbClr val="FFF4E0"/>
            </a:solidFill>
          </a:ln>
        </p:spPr>
        <p:txBody>
          <a:bodyPr wrap="square" lIns="76200" tIns="152400" rIns="152400" bIns="76200" rtlCol="0" anchor="ctr"/>
          <a:lstStyle/>
          <a:p>
            <a:pPr marL="0" indent="0" algn="l">
              <a:buNone/>
            </a:pPr>
            <a:r>
              <a:rPr lang="en-US" sz="1200" dirty="0">
                <a:solidFill>
                  <a:srgbClr val="1F2933"/>
                </a:solidFill>
              </a:rPr>
              <a:t>Every host needs three parameters: address, mask (or prefix) and default gateway (the router's address on its subnet). Today DHCP delivers all three; in IPv6, RA/SLAAC delivers prefix and router and DHCPv6 complements.</a:t>
            </a:r>
            <a:endParaRPr lang="en-US" sz="12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Special addresses in a subnetted environment</a:t>
            </a:r>
            <a:endParaRPr lang="en-US" sz="3000" dirty="0"/>
          </a:p>
        </p:txBody>
      </p:sp>
      <p:sp>
        <p:nvSpPr>
          <p:cNvPr id="4" name="Shape 1"/>
          <p:cNvSpPr/>
          <p:nvPr/>
        </p:nvSpPr>
        <p:spPr>
          <a:xfrm>
            <a:off x="457200" y="1280160"/>
            <a:ext cx="5486400" cy="2468880"/>
          </a:xfrm>
          <a:prstGeom prst="roundRect">
            <a:avLst>
              <a:gd name="adj" fmla="val 4444"/>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In every subnet</a:t>
            </a:r>
            <a:endParaRPr lang="en-US" sz="1500" dirty="0"/>
          </a:p>
        </p:txBody>
      </p:sp>
      <p:sp>
        <p:nvSpPr>
          <p:cNvPr id="6" name="Text 3"/>
          <p:cNvSpPr txBox="1"/>
          <p:nvPr/>
        </p:nvSpPr>
        <p:spPr>
          <a:xfrm>
            <a:off x="658368" y="1856232"/>
            <a:ext cx="5084064" cy="1755648"/>
          </a:xfrm>
          <a:prstGeom prst="rect">
            <a:avLst/>
          </a:prstGeom>
          <a:noFill/>
          <a:ln/>
        </p:spPr>
        <p:txBody>
          <a:bodyPr wrap="square" lIns="0" tIns="0" rIns="0" bIns="0" rtlCol="0" anchor="t"/>
          <a:lstStyle/>
          <a:p>
            <a:pPr marL="279400" indent="-279400">
              <a:spcAft>
                <a:spcPts val="400"/>
              </a:spcAft>
              <a:buSzPct val="100000"/>
              <a:buChar char="•"/>
            </a:pPr>
            <a:r>
              <a:rPr lang="en-US" sz="1300" b="1" dirty="0">
                <a:solidFill>
                  <a:srgbClr val="1F2933"/>
                </a:solidFill>
              </a:rPr>
              <a:t>All host bits = 1:</a:t>
            </a:r>
            <a:r>
              <a:rPr lang="en-US" sz="1300" dirty="0">
                <a:solidFill>
                  <a:srgbClr val="1F2933"/>
                </a:solidFill>
              </a:rPr>
              <a:t> directed broadcast of the subnet (172.16.128.255 for 172.16.128.0/24)</a:t>
            </a:r>
            <a:endParaRPr lang="en-US" sz="1300" dirty="0"/>
          </a:p>
          <a:p>
            <a:pPr marL="279400" indent="-279400">
              <a:spcAft>
                <a:spcPts val="400"/>
              </a:spcAft>
              <a:buSzPct val="100000"/>
              <a:buChar char="•"/>
            </a:pPr>
            <a:r>
              <a:rPr lang="en-US" sz="1300" b="1" dirty="0">
                <a:solidFill>
                  <a:srgbClr val="1F2933"/>
                </a:solidFill>
              </a:rPr>
              <a:t>All host bits = 0:</a:t>
            </a:r>
            <a:r>
              <a:rPr lang="en-US" sz="1300" dirty="0">
                <a:solidFill>
                  <a:srgbClr val="1F2933"/>
                </a:solidFill>
              </a:rPr>
              <a:t> subnet identifier (172.16.128.0)</a:t>
            </a:r>
            <a:endParaRPr lang="en-US" sz="1300" dirty="0"/>
          </a:p>
          <a:p>
            <a:pPr marL="279400" indent="-279400">
              <a:spcAft>
                <a:spcPts val="400"/>
              </a:spcAft>
              <a:buSzPct val="100000"/>
              <a:buChar char="•"/>
            </a:pPr>
            <a:r>
              <a:rPr lang="en-US" sz="1300" dirty="0">
                <a:solidFill>
                  <a:srgbClr val="1F2933"/>
                </a:solidFill>
              </a:rPr>
              <a:t>Neither can be assigned to a host: usable = 2^h - 2</a:t>
            </a:r>
            <a:endParaRPr lang="en-US" sz="1300" dirty="0"/>
          </a:p>
        </p:txBody>
      </p:sp>
      <p:sp>
        <p:nvSpPr>
          <p:cNvPr id="7" name="Shape 4"/>
          <p:cNvSpPr/>
          <p:nvPr/>
        </p:nvSpPr>
        <p:spPr>
          <a:xfrm>
            <a:off x="6245352" y="1280160"/>
            <a:ext cx="5486400" cy="2468880"/>
          </a:xfrm>
          <a:prstGeom prst="roundRect">
            <a:avLst>
              <a:gd name="adj" fmla="val 4444"/>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Example: 172.16.128.0/24</a:t>
            </a:r>
            <a:endParaRPr lang="en-US" sz="1500" dirty="0"/>
          </a:p>
        </p:txBody>
      </p:sp>
      <p:sp>
        <p:nvSpPr>
          <p:cNvPr id="9" name="Text 6"/>
          <p:cNvSpPr txBox="1"/>
          <p:nvPr/>
        </p:nvSpPr>
        <p:spPr>
          <a:xfrm>
            <a:off x="6446520" y="1856232"/>
            <a:ext cx="5084064" cy="175564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Subnet: 172.16.128.0</a:t>
            </a:r>
            <a:endParaRPr lang="en-US" sz="1300" dirty="0"/>
          </a:p>
          <a:p>
            <a:pPr marL="279400" indent="-279400">
              <a:spcAft>
                <a:spcPts val="400"/>
              </a:spcAft>
              <a:buSzPct val="100000"/>
              <a:buChar char="•"/>
            </a:pPr>
            <a:r>
              <a:rPr lang="en-US" sz="1300" dirty="0">
                <a:solidFill>
                  <a:srgbClr val="1F2933"/>
                </a:solidFill>
              </a:rPr>
              <a:t>Hosts: 172.16.128.1 to 172.16.128.254 (254)</a:t>
            </a:r>
            <a:endParaRPr lang="en-US" sz="1300" dirty="0"/>
          </a:p>
          <a:p>
            <a:pPr marL="279400" indent="-279400">
              <a:spcAft>
                <a:spcPts val="400"/>
              </a:spcAft>
              <a:buSzPct val="100000"/>
              <a:buChar char="•"/>
            </a:pPr>
            <a:r>
              <a:rPr lang="en-US" sz="1300" dirty="0">
                <a:solidFill>
                  <a:srgbClr val="1F2933"/>
                </a:solidFill>
              </a:rPr>
              <a:t>Directed broadcast: 172.16.128.255</a:t>
            </a:r>
            <a:endParaRPr lang="en-US" sz="1300" dirty="0"/>
          </a:p>
          <a:p>
            <a:pPr marL="279400" indent="-279400">
              <a:spcAft>
                <a:spcPts val="400"/>
              </a:spcAft>
              <a:buSzPct val="100000"/>
              <a:buChar char="•"/>
            </a:pPr>
            <a:r>
              <a:rPr lang="en-US" sz="1300" dirty="0">
                <a:solidFill>
                  <a:srgbClr val="1F2933"/>
                </a:solidFill>
              </a:rPr>
              <a:t>Gateway (convention): .1 or .254</a:t>
            </a:r>
            <a:endParaRPr lang="en-US" sz="1300" dirty="0"/>
          </a:p>
        </p:txBody>
      </p:sp>
      <p:graphicFrame>
        <p:nvGraphicFramePr>
          <p:cNvPr id="65" name="Table 0"/>
          <p:cNvGraphicFramePr>
            <a:graphicFrameLocks noGrp="1"/>
          </p:cNvGraphicFramePr>
          <p:nvPr>
            <p:extLst>
              <p:ext uri="{D42A27DB-BD31-4B8C-83A1-F6EECF244321}">
                <p14:modId xmlns:p14="http://schemas.microsoft.com/office/powerpoint/2010/main" val="1579011935"/>
              </p:ext>
            </p:extLst>
          </p:nvPr>
        </p:nvGraphicFramePr>
        <p:xfrm>
          <a:off x="457200" y="3931920"/>
          <a:ext cx="11247120" cy="914400"/>
        </p:xfrm>
        <a:graphic>
          <a:graphicData uri="http://schemas.openxmlformats.org/drawingml/2006/table">
            <a:tbl>
              <a:tblPr/>
              <a:tblGrid>
                <a:gridCol w="4206240">
                  <a:extLst>
                    <a:ext uri="{9D8B030D-6E8A-4147-A177-3AD203B41FA5}">
                      <a16:colId xmlns:a16="http://schemas.microsoft.com/office/drawing/2014/main" val="20000"/>
                    </a:ext>
                  </a:extLst>
                </a:gridCol>
                <a:gridCol w="475488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tblGrid>
              <a:tr h="384048">
                <a:tc>
                  <a:txBody>
                    <a:bodyPr/>
                    <a:lstStyle/>
                    <a:p>
                      <a:pPr marL="0" indent="0" algn="l">
                        <a:buNone/>
                      </a:pPr>
                      <a:r>
                        <a:rPr lang="en-US" sz="1100" b="1" dirty="0">
                          <a:solidFill>
                            <a:srgbClr val="FFFFFF"/>
                          </a:solidFill>
                        </a:rPr>
                        <a:t>Old rule (RFC 950, 1985)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Current rule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Reference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384048">
                <a:tc>
                  <a:txBody>
                    <a:bodyPr/>
                    <a:lstStyle/>
                    <a:p>
                      <a:pPr marL="0" indent="0" algn="l">
                        <a:buNone/>
                      </a:pPr>
                      <a:r>
                        <a:rPr lang="en-US" sz="1100" dirty="0">
                          <a:solidFill>
                            <a:srgbClr val="1F2933"/>
                          </a:solidFill>
                        </a:rPr>
                        <a:t>Do not use the first subnet ('subnet zero') nor the last ('all-ones')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Both usable; default on all modern equipment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RFC 1878 (1995)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4048">
                <a:tc>
                  <a:txBody>
                    <a:bodyPr/>
                    <a:lstStyle/>
                    <a:p>
                      <a:pPr marL="0" indent="0" algn="l">
                        <a:buNone/>
                      </a:pPr>
                      <a:r>
                        <a:rPr lang="en-US" sz="1100" dirty="0">
                          <a:solidFill>
                            <a:srgbClr val="1F2933"/>
                          </a:solidFill>
                        </a:rPr>
                        <a:t>Point-to-point links with /30 (4 addresses, 2 usable)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/31 allowed: 2 addresses, both usable, no broadcast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RFC 3021 (2000)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384048">
                <a:tc>
                  <a:txBody>
                    <a:bodyPr/>
                    <a:lstStyle/>
                    <a:p>
                      <a:pPr marL="0" indent="0" algn="l">
                        <a:buNone/>
                      </a:pPr>
                      <a:r>
                        <a:rPr lang="en-US" sz="1100" dirty="0">
                          <a:solidFill>
                            <a:srgbClr val="1F2933"/>
                          </a:solidFill>
                        </a:rPr>
                        <a:t>Router loopback in an ordinary subnet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/32 per loopback; host route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Current practice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84048">
                <a:tc>
                  <a:txBody>
                    <a:bodyPr/>
                    <a:lstStyle/>
                    <a:p>
                      <a:pPr marL="0" indent="0" algn="l">
                        <a:buNone/>
                      </a:pPr>
                      <a:r>
                        <a:rPr lang="en-US" sz="1100" dirty="0">
                          <a:solidFill>
                            <a:srgbClr val="1F2933"/>
                          </a:solidFill>
                        </a:rPr>
                        <a:t>Directed broadcast forwarded by routers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Disabled by default ('smurf' attacks)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RFC 2644 (1999)</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Masks off the octet boundary (VLSM)</a:t>
            </a:r>
            <a:endParaRPr lang="en-US" sz="3000" dirty="0"/>
          </a:p>
        </p:txBody>
      </p:sp>
      <p:sp>
        <p:nvSpPr>
          <p:cNvPr id="4" name="Text 1"/>
          <p:cNvSpPr txBox="1"/>
          <p:nvPr/>
        </p:nvSpPr>
        <p:spPr>
          <a:xfrm>
            <a:off x="548640" y="1325880"/>
            <a:ext cx="11247120" cy="320040"/>
          </a:xfrm>
          <a:prstGeom prst="rect">
            <a:avLst/>
          </a:prstGeom>
          <a:noFill/>
          <a:ln/>
        </p:spPr>
        <p:txBody>
          <a:bodyPr wrap="square" lIns="0" tIns="0" rIns="0" bIns="0" rtlCol="0" anchor="ctr"/>
          <a:lstStyle/>
          <a:p>
            <a:pPr marL="0" indent="0" algn="l">
              <a:buNone/>
            </a:pPr>
            <a:r>
              <a:rPr lang="en-US" sz="1300" b="1" dirty="0">
                <a:solidFill>
                  <a:srgbClr val="0B3C5D"/>
                </a:solidFill>
              </a:rPr>
              <a:t>Example: 203.0.113.77 /29 (mask 255.255.255.248)</a:t>
            </a:r>
            <a:endParaRPr lang="en-US" sz="1300" dirty="0"/>
          </a:p>
        </p:txBody>
      </p:sp>
      <p:sp>
        <p:nvSpPr>
          <p:cNvPr id="5" name="Text 2"/>
          <p:cNvSpPr txBox="1"/>
          <p:nvPr/>
        </p:nvSpPr>
        <p:spPr>
          <a:xfrm>
            <a:off x="548640" y="1737360"/>
            <a:ext cx="2377440" cy="457200"/>
          </a:xfrm>
          <a:prstGeom prst="rect">
            <a:avLst/>
          </a:prstGeom>
          <a:noFill/>
          <a:ln/>
        </p:spPr>
        <p:txBody>
          <a:bodyPr wrap="square" lIns="0" tIns="0" rIns="0" bIns="0" rtlCol="0" anchor="ctr"/>
          <a:lstStyle/>
          <a:p>
            <a:pPr marL="0" indent="0" algn="r">
              <a:buNone/>
            </a:pPr>
            <a:r>
              <a:rPr lang="en-US" sz="1200" b="1" dirty="0">
                <a:solidFill>
                  <a:srgbClr val="1F2933"/>
                </a:solidFill>
              </a:rPr>
              <a:t>203.0.113.77</a:t>
            </a:r>
            <a:endParaRPr lang="en-US" sz="1200" dirty="0"/>
          </a:p>
        </p:txBody>
      </p:sp>
      <p:sp>
        <p:nvSpPr>
          <p:cNvPr id="6" name="Text 3"/>
          <p:cNvSpPr/>
          <p:nvPr/>
        </p:nvSpPr>
        <p:spPr>
          <a:xfrm>
            <a:off x="3108960" y="1737360"/>
            <a:ext cx="16002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11001011</a:t>
            </a:r>
            <a:endParaRPr lang="en-US" sz="1300" dirty="0"/>
          </a:p>
        </p:txBody>
      </p:sp>
      <p:sp>
        <p:nvSpPr>
          <p:cNvPr id="7" name="Text 4"/>
          <p:cNvSpPr/>
          <p:nvPr/>
        </p:nvSpPr>
        <p:spPr>
          <a:xfrm>
            <a:off x="4709160" y="1737360"/>
            <a:ext cx="16002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00000000</a:t>
            </a:r>
            <a:endParaRPr lang="en-US" sz="1300" dirty="0"/>
          </a:p>
        </p:txBody>
      </p:sp>
      <p:sp>
        <p:nvSpPr>
          <p:cNvPr id="8" name="Text 5"/>
          <p:cNvSpPr/>
          <p:nvPr/>
        </p:nvSpPr>
        <p:spPr>
          <a:xfrm>
            <a:off x="6309360" y="1737360"/>
            <a:ext cx="16002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01110001</a:t>
            </a:r>
            <a:endParaRPr lang="en-US" sz="1300" dirty="0"/>
          </a:p>
        </p:txBody>
      </p:sp>
      <p:sp>
        <p:nvSpPr>
          <p:cNvPr id="9" name="Text 6"/>
          <p:cNvSpPr/>
          <p:nvPr/>
        </p:nvSpPr>
        <p:spPr>
          <a:xfrm>
            <a:off x="7909560" y="1737360"/>
            <a:ext cx="16002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01001|101</a:t>
            </a:r>
            <a:endParaRPr lang="en-US" sz="1300" dirty="0"/>
          </a:p>
        </p:txBody>
      </p:sp>
      <p:sp>
        <p:nvSpPr>
          <p:cNvPr id="10" name="Text 7"/>
          <p:cNvSpPr txBox="1"/>
          <p:nvPr/>
        </p:nvSpPr>
        <p:spPr>
          <a:xfrm>
            <a:off x="9692640" y="1737360"/>
            <a:ext cx="2103120" cy="457200"/>
          </a:xfrm>
          <a:prstGeom prst="rect">
            <a:avLst/>
          </a:prstGeom>
          <a:noFill/>
          <a:ln/>
        </p:spPr>
        <p:txBody>
          <a:bodyPr wrap="square" lIns="0" tIns="0" rIns="0" bIns="0" rtlCol="0" anchor="ctr"/>
          <a:lstStyle/>
          <a:p>
            <a:pPr marL="0" indent="0" algn="l">
              <a:buNone/>
            </a:pPr>
            <a:r>
              <a:rPr lang="en-US" sz="1200" dirty="0">
                <a:solidFill>
                  <a:srgbClr val="1F2933"/>
                </a:solidFill>
              </a:rPr>
              <a:t>address</a:t>
            </a:r>
            <a:endParaRPr lang="en-US" sz="1200" dirty="0"/>
          </a:p>
        </p:txBody>
      </p:sp>
      <p:sp>
        <p:nvSpPr>
          <p:cNvPr id="11" name="Text 8"/>
          <p:cNvSpPr txBox="1"/>
          <p:nvPr/>
        </p:nvSpPr>
        <p:spPr>
          <a:xfrm>
            <a:off x="548640" y="2240280"/>
            <a:ext cx="2377440" cy="365760"/>
          </a:xfrm>
          <a:prstGeom prst="rect">
            <a:avLst/>
          </a:prstGeom>
          <a:noFill/>
          <a:ln/>
        </p:spPr>
        <p:txBody>
          <a:bodyPr wrap="square" lIns="0" tIns="0" rIns="0" bIns="0" rtlCol="0" anchor="ctr"/>
          <a:lstStyle/>
          <a:p>
            <a:pPr marL="0" indent="0" algn="r">
              <a:buNone/>
            </a:pPr>
            <a:r>
              <a:rPr lang="en-US" sz="1400" b="1" dirty="0">
                <a:solidFill>
                  <a:srgbClr val="0B3C5D"/>
                </a:solidFill>
              </a:rPr>
              <a:t>AND</a:t>
            </a:r>
            <a:endParaRPr lang="en-US" sz="1400" dirty="0"/>
          </a:p>
        </p:txBody>
      </p:sp>
      <p:sp>
        <p:nvSpPr>
          <p:cNvPr id="12" name="Text 9"/>
          <p:cNvSpPr txBox="1"/>
          <p:nvPr/>
        </p:nvSpPr>
        <p:spPr>
          <a:xfrm>
            <a:off x="548640" y="2651760"/>
            <a:ext cx="2377440" cy="457200"/>
          </a:xfrm>
          <a:prstGeom prst="rect">
            <a:avLst/>
          </a:prstGeom>
          <a:noFill/>
          <a:ln/>
        </p:spPr>
        <p:txBody>
          <a:bodyPr wrap="square" lIns="0" tIns="0" rIns="0" bIns="0" rtlCol="0" anchor="ctr"/>
          <a:lstStyle/>
          <a:p>
            <a:pPr marL="0" indent="0" algn="r">
              <a:buNone/>
            </a:pPr>
            <a:r>
              <a:rPr lang="en-US" sz="1200" b="1" dirty="0">
                <a:solidFill>
                  <a:srgbClr val="1F2933"/>
                </a:solidFill>
              </a:rPr>
              <a:t>255.255.255.248</a:t>
            </a:r>
            <a:endParaRPr lang="en-US" sz="1200" dirty="0"/>
          </a:p>
        </p:txBody>
      </p:sp>
      <p:sp>
        <p:nvSpPr>
          <p:cNvPr id="13" name="Text 10"/>
          <p:cNvSpPr/>
          <p:nvPr/>
        </p:nvSpPr>
        <p:spPr>
          <a:xfrm>
            <a:off x="3108960" y="2651760"/>
            <a:ext cx="16002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11111111</a:t>
            </a:r>
            <a:endParaRPr lang="en-US" sz="1300" dirty="0"/>
          </a:p>
        </p:txBody>
      </p:sp>
      <p:sp>
        <p:nvSpPr>
          <p:cNvPr id="14" name="Text 11"/>
          <p:cNvSpPr/>
          <p:nvPr/>
        </p:nvSpPr>
        <p:spPr>
          <a:xfrm>
            <a:off x="4709160" y="2651760"/>
            <a:ext cx="16002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11111111</a:t>
            </a:r>
            <a:endParaRPr lang="en-US" sz="1300" dirty="0"/>
          </a:p>
        </p:txBody>
      </p:sp>
      <p:sp>
        <p:nvSpPr>
          <p:cNvPr id="15" name="Text 12"/>
          <p:cNvSpPr/>
          <p:nvPr/>
        </p:nvSpPr>
        <p:spPr>
          <a:xfrm>
            <a:off x="6309360" y="2651760"/>
            <a:ext cx="16002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11111111</a:t>
            </a:r>
            <a:endParaRPr lang="en-US" sz="1300" dirty="0"/>
          </a:p>
        </p:txBody>
      </p:sp>
      <p:sp>
        <p:nvSpPr>
          <p:cNvPr id="16" name="Text 13"/>
          <p:cNvSpPr/>
          <p:nvPr/>
        </p:nvSpPr>
        <p:spPr>
          <a:xfrm>
            <a:off x="7909560" y="2651760"/>
            <a:ext cx="16002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11111|000</a:t>
            </a:r>
            <a:endParaRPr lang="en-US" sz="1300" dirty="0"/>
          </a:p>
        </p:txBody>
      </p:sp>
      <p:sp>
        <p:nvSpPr>
          <p:cNvPr id="17" name="Text 14"/>
          <p:cNvSpPr txBox="1"/>
          <p:nvPr/>
        </p:nvSpPr>
        <p:spPr>
          <a:xfrm>
            <a:off x="9692640" y="2651760"/>
            <a:ext cx="2103120" cy="457200"/>
          </a:xfrm>
          <a:prstGeom prst="rect">
            <a:avLst/>
          </a:prstGeom>
          <a:noFill/>
          <a:ln/>
        </p:spPr>
        <p:txBody>
          <a:bodyPr wrap="square" lIns="0" tIns="0" rIns="0" bIns="0" rtlCol="0" anchor="ctr"/>
          <a:lstStyle/>
          <a:p>
            <a:pPr marL="0" indent="0" algn="l">
              <a:buNone/>
            </a:pPr>
            <a:r>
              <a:rPr lang="en-US" sz="1200" dirty="0">
                <a:solidFill>
                  <a:srgbClr val="1F2933"/>
                </a:solidFill>
              </a:rPr>
              <a:t>mask /29</a:t>
            </a:r>
            <a:endParaRPr lang="en-US" sz="1200" dirty="0"/>
          </a:p>
        </p:txBody>
      </p:sp>
      <p:sp>
        <p:nvSpPr>
          <p:cNvPr id="18" name="Shape 15"/>
          <p:cNvSpPr/>
          <p:nvPr/>
        </p:nvSpPr>
        <p:spPr>
          <a:xfrm>
            <a:off x="3108960" y="3200400"/>
            <a:ext cx="6400800" cy="0"/>
          </a:xfrm>
          <a:prstGeom prst="line">
            <a:avLst/>
          </a:prstGeom>
          <a:noFill/>
          <a:ln w="25400">
            <a:solidFill>
              <a:srgbClr val="0B3C5D"/>
            </a:solidFill>
            <a:prstDash val="solid"/>
          </a:ln>
        </p:spPr>
        <p:txBody>
          <a:bodyPr/>
          <a:lstStyle/>
          <a:p>
            <a:endParaRPr lang="en-US"/>
          </a:p>
        </p:txBody>
      </p:sp>
      <p:sp>
        <p:nvSpPr>
          <p:cNvPr id="19" name="Text 16"/>
          <p:cNvSpPr txBox="1"/>
          <p:nvPr/>
        </p:nvSpPr>
        <p:spPr>
          <a:xfrm>
            <a:off x="548640" y="3337560"/>
            <a:ext cx="2377440" cy="457200"/>
          </a:xfrm>
          <a:prstGeom prst="rect">
            <a:avLst/>
          </a:prstGeom>
          <a:noFill/>
          <a:ln/>
        </p:spPr>
        <p:txBody>
          <a:bodyPr wrap="square" lIns="0" tIns="0" rIns="0" bIns="0" rtlCol="0" anchor="ctr"/>
          <a:lstStyle/>
          <a:p>
            <a:pPr marL="0" indent="0" algn="r">
              <a:buNone/>
            </a:pPr>
            <a:r>
              <a:rPr lang="en-US" sz="1200" b="1" dirty="0">
                <a:solidFill>
                  <a:srgbClr val="0B3C5D"/>
                </a:solidFill>
              </a:rPr>
              <a:t>subnet</a:t>
            </a:r>
            <a:endParaRPr lang="en-US" sz="1200" dirty="0"/>
          </a:p>
        </p:txBody>
      </p:sp>
      <p:sp>
        <p:nvSpPr>
          <p:cNvPr id="20" name="Text 17"/>
          <p:cNvSpPr/>
          <p:nvPr/>
        </p:nvSpPr>
        <p:spPr>
          <a:xfrm>
            <a:off x="3108960" y="3337560"/>
            <a:ext cx="16002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300" b="1" dirty="0">
                <a:solidFill>
                  <a:srgbClr val="1F2933"/>
                </a:solidFill>
                <a:latin typeface="Courier New" pitchFamily="34" charset="0"/>
                <a:ea typeface="Courier New" pitchFamily="34" charset="-122"/>
                <a:cs typeface="Courier New" pitchFamily="34" charset="-120"/>
              </a:rPr>
              <a:t>11001011</a:t>
            </a:r>
            <a:endParaRPr lang="en-US" sz="1300" dirty="0"/>
          </a:p>
        </p:txBody>
      </p:sp>
      <p:sp>
        <p:nvSpPr>
          <p:cNvPr id="21" name="Text 18"/>
          <p:cNvSpPr/>
          <p:nvPr/>
        </p:nvSpPr>
        <p:spPr>
          <a:xfrm>
            <a:off x="4709160" y="3337560"/>
            <a:ext cx="16002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300" b="1" dirty="0">
                <a:solidFill>
                  <a:srgbClr val="1F2933"/>
                </a:solidFill>
                <a:latin typeface="Courier New" pitchFamily="34" charset="0"/>
                <a:ea typeface="Courier New" pitchFamily="34" charset="-122"/>
                <a:cs typeface="Courier New" pitchFamily="34" charset="-120"/>
              </a:rPr>
              <a:t>00000000</a:t>
            </a:r>
            <a:endParaRPr lang="en-US" sz="1300" dirty="0"/>
          </a:p>
        </p:txBody>
      </p:sp>
      <p:sp>
        <p:nvSpPr>
          <p:cNvPr id="22" name="Text 19"/>
          <p:cNvSpPr/>
          <p:nvPr/>
        </p:nvSpPr>
        <p:spPr>
          <a:xfrm>
            <a:off x="6309360" y="3337560"/>
            <a:ext cx="16002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300" b="1" dirty="0">
                <a:solidFill>
                  <a:srgbClr val="1F2933"/>
                </a:solidFill>
                <a:latin typeface="Courier New" pitchFamily="34" charset="0"/>
                <a:ea typeface="Courier New" pitchFamily="34" charset="-122"/>
                <a:cs typeface="Courier New" pitchFamily="34" charset="-120"/>
              </a:rPr>
              <a:t>01110001</a:t>
            </a:r>
            <a:endParaRPr lang="en-US" sz="1300" dirty="0"/>
          </a:p>
        </p:txBody>
      </p:sp>
      <p:sp>
        <p:nvSpPr>
          <p:cNvPr id="23" name="Text 20"/>
          <p:cNvSpPr/>
          <p:nvPr/>
        </p:nvSpPr>
        <p:spPr>
          <a:xfrm>
            <a:off x="7909560" y="3337560"/>
            <a:ext cx="16002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300" b="1" dirty="0">
                <a:solidFill>
                  <a:srgbClr val="1F2933"/>
                </a:solidFill>
                <a:latin typeface="Courier New" pitchFamily="34" charset="0"/>
                <a:ea typeface="Courier New" pitchFamily="34" charset="-122"/>
                <a:cs typeface="Courier New" pitchFamily="34" charset="-120"/>
              </a:rPr>
              <a:t>01001|000</a:t>
            </a:r>
            <a:endParaRPr lang="en-US" sz="1300" dirty="0"/>
          </a:p>
        </p:txBody>
      </p:sp>
      <p:sp>
        <p:nvSpPr>
          <p:cNvPr id="24" name="Text 21"/>
          <p:cNvSpPr txBox="1"/>
          <p:nvPr/>
        </p:nvSpPr>
        <p:spPr>
          <a:xfrm>
            <a:off x="9692640" y="3337560"/>
            <a:ext cx="2103120" cy="457200"/>
          </a:xfrm>
          <a:prstGeom prst="rect">
            <a:avLst/>
          </a:prstGeom>
          <a:noFill/>
          <a:ln/>
        </p:spPr>
        <p:txBody>
          <a:bodyPr wrap="square" lIns="0" tIns="0" rIns="0" bIns="0" rtlCol="0" anchor="ctr"/>
          <a:lstStyle/>
          <a:p>
            <a:pPr marL="0" indent="0" algn="l">
              <a:buNone/>
            </a:pPr>
            <a:r>
              <a:rPr lang="en-US" sz="1200" b="1" dirty="0">
                <a:solidFill>
                  <a:srgbClr val="0B3C5D"/>
                </a:solidFill>
              </a:rPr>
              <a:t>= 203.0.113.72</a:t>
            </a:r>
            <a:endParaRPr lang="en-US" sz="1200" dirty="0"/>
          </a:p>
        </p:txBody>
      </p:sp>
      <p:sp>
        <p:nvSpPr>
          <p:cNvPr id="25" name="Text 22"/>
          <p:cNvSpPr txBox="1"/>
          <p:nvPr/>
        </p:nvSpPr>
        <p:spPr>
          <a:xfrm>
            <a:off x="7909560" y="3840480"/>
            <a:ext cx="1600200" cy="274320"/>
          </a:xfrm>
          <a:prstGeom prst="rect">
            <a:avLst/>
          </a:prstGeom>
          <a:noFill/>
          <a:ln/>
        </p:spPr>
        <p:txBody>
          <a:bodyPr wrap="square" lIns="0" tIns="0" rIns="0" bIns="0" rtlCol="0" anchor="ctr"/>
          <a:lstStyle/>
          <a:p>
            <a:pPr marL="0" indent="0" algn="ctr">
              <a:buNone/>
            </a:pPr>
            <a:r>
              <a:rPr lang="en-US" sz="1000" dirty="0">
                <a:solidFill>
                  <a:srgbClr val="6B7B8C"/>
                </a:solidFill>
              </a:rPr>
              <a:t>subnet | host</a:t>
            </a:r>
            <a:endParaRPr lang="en-US" sz="1000" dirty="0"/>
          </a:p>
        </p:txBody>
      </p:sp>
      <p:sp>
        <p:nvSpPr>
          <p:cNvPr id="26" name="Shape 23"/>
          <p:cNvSpPr/>
          <p:nvPr/>
        </p:nvSpPr>
        <p:spPr>
          <a:xfrm>
            <a:off x="548640" y="4297680"/>
            <a:ext cx="3566160" cy="1920240"/>
          </a:xfrm>
          <a:prstGeom prst="roundRect">
            <a:avLst>
              <a:gd name="adj" fmla="val 5714"/>
            </a:avLst>
          </a:prstGeom>
          <a:solidFill>
            <a:srgbClr val="EEF3F7"/>
          </a:solidFill>
          <a:ln w="9525">
            <a:solidFill>
              <a:srgbClr val="EEF3F7"/>
            </a:solidFill>
            <a:prstDash val="solid"/>
          </a:ln>
        </p:spPr>
        <p:txBody>
          <a:bodyPr/>
          <a:lstStyle/>
          <a:p>
            <a:endParaRPr lang="en-US"/>
          </a:p>
        </p:txBody>
      </p:sp>
      <p:sp>
        <p:nvSpPr>
          <p:cNvPr id="27" name="Text 24"/>
          <p:cNvSpPr txBox="1"/>
          <p:nvPr/>
        </p:nvSpPr>
        <p:spPr>
          <a:xfrm>
            <a:off x="749808" y="4462272"/>
            <a:ext cx="3163824" cy="365760"/>
          </a:xfrm>
          <a:prstGeom prst="rect">
            <a:avLst/>
          </a:prstGeom>
          <a:noFill/>
          <a:ln/>
        </p:spPr>
        <p:txBody>
          <a:bodyPr wrap="square" lIns="0" tIns="0" rIns="0" bIns="0" rtlCol="0" anchor="t"/>
          <a:lstStyle/>
          <a:p>
            <a:pPr marL="0" indent="0">
              <a:buNone/>
            </a:pPr>
            <a:r>
              <a:rPr lang="en-US" sz="1500" b="1" dirty="0">
                <a:solidFill>
                  <a:srgbClr val="0B3C5D"/>
                </a:solidFill>
              </a:rPr>
              <a:t>Result</a:t>
            </a:r>
            <a:endParaRPr lang="en-US" sz="1500" dirty="0"/>
          </a:p>
        </p:txBody>
      </p:sp>
      <p:sp>
        <p:nvSpPr>
          <p:cNvPr id="28" name="Text 25"/>
          <p:cNvSpPr txBox="1"/>
          <p:nvPr/>
        </p:nvSpPr>
        <p:spPr>
          <a:xfrm>
            <a:off x="749808" y="4873752"/>
            <a:ext cx="3163824" cy="12070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Subnet: </a:t>
            </a:r>
            <a:r>
              <a:rPr lang="en-US" sz="1200" b="1" dirty="0">
                <a:solidFill>
                  <a:srgbClr val="1F2933"/>
                </a:solidFill>
              </a:rPr>
              <a:t>203.0.113.72/29</a:t>
            </a:r>
            <a:endParaRPr lang="en-US" sz="1200" dirty="0"/>
          </a:p>
          <a:p>
            <a:pPr marL="279400" indent="-279400">
              <a:spcAft>
                <a:spcPts val="400"/>
              </a:spcAft>
              <a:buSzPct val="100000"/>
              <a:buChar char="•"/>
            </a:pPr>
            <a:r>
              <a:rPr lang="en-US" sz="1200" dirty="0">
                <a:solidFill>
                  <a:srgbClr val="1F2933"/>
                </a:solidFill>
              </a:rPr>
              <a:t>Hosts: .73 to .78 (6)</a:t>
            </a:r>
            <a:endParaRPr lang="en-US" sz="1200" dirty="0"/>
          </a:p>
          <a:p>
            <a:pPr marL="279400" indent="-279400">
              <a:spcAft>
                <a:spcPts val="400"/>
              </a:spcAft>
              <a:buSzPct val="100000"/>
              <a:buChar char="•"/>
            </a:pPr>
            <a:r>
              <a:rPr lang="en-US" sz="1200" dirty="0">
                <a:solidFill>
                  <a:srgbClr val="1F2933"/>
                </a:solidFill>
              </a:rPr>
              <a:t>Broadcast: .79</a:t>
            </a:r>
            <a:endParaRPr lang="en-US" sz="1200" dirty="0"/>
          </a:p>
        </p:txBody>
      </p:sp>
      <p:sp>
        <p:nvSpPr>
          <p:cNvPr id="29" name="Shape 26"/>
          <p:cNvSpPr/>
          <p:nvPr/>
        </p:nvSpPr>
        <p:spPr>
          <a:xfrm>
            <a:off x="4343400" y="4297680"/>
            <a:ext cx="3566160" cy="1920240"/>
          </a:xfrm>
          <a:prstGeom prst="roundRect">
            <a:avLst>
              <a:gd name="adj" fmla="val 5714"/>
            </a:avLst>
          </a:prstGeom>
          <a:solidFill>
            <a:srgbClr val="EEF3F7"/>
          </a:solidFill>
          <a:ln w="9525">
            <a:solidFill>
              <a:srgbClr val="EEF3F7"/>
            </a:solidFill>
            <a:prstDash val="solid"/>
          </a:ln>
        </p:spPr>
        <p:txBody>
          <a:bodyPr/>
          <a:lstStyle/>
          <a:p>
            <a:endParaRPr lang="en-US"/>
          </a:p>
        </p:txBody>
      </p:sp>
      <p:sp>
        <p:nvSpPr>
          <p:cNvPr id="30" name="Text 27"/>
          <p:cNvSpPr txBox="1"/>
          <p:nvPr/>
        </p:nvSpPr>
        <p:spPr>
          <a:xfrm>
            <a:off x="4544568" y="4462272"/>
            <a:ext cx="3163824" cy="365760"/>
          </a:xfrm>
          <a:prstGeom prst="rect">
            <a:avLst/>
          </a:prstGeom>
          <a:noFill/>
          <a:ln/>
        </p:spPr>
        <p:txBody>
          <a:bodyPr wrap="square" lIns="0" tIns="0" rIns="0" bIns="0" rtlCol="0" anchor="t"/>
          <a:lstStyle/>
          <a:p>
            <a:pPr marL="0" indent="0">
              <a:buNone/>
            </a:pPr>
            <a:r>
              <a:rPr lang="en-US" sz="1500" b="1" dirty="0">
                <a:solidFill>
                  <a:srgbClr val="0B3C5D"/>
                </a:solidFill>
              </a:rPr>
              <a:t>The 'step' shortcut</a:t>
            </a:r>
            <a:endParaRPr lang="en-US" sz="1500" dirty="0"/>
          </a:p>
        </p:txBody>
      </p:sp>
      <p:sp>
        <p:nvSpPr>
          <p:cNvPr id="31" name="Text 28"/>
          <p:cNvSpPr txBox="1"/>
          <p:nvPr/>
        </p:nvSpPr>
        <p:spPr>
          <a:xfrm>
            <a:off x="4544568" y="4873752"/>
            <a:ext cx="3163824" cy="12070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256 - 248 = 8 → subnets every 8: .0, .8, .16 ... .72, .80</a:t>
            </a:r>
            <a:endParaRPr lang="en-US" sz="1200" dirty="0"/>
          </a:p>
          <a:p>
            <a:pPr marL="279400" indent="-279400">
              <a:spcAft>
                <a:spcPts val="400"/>
              </a:spcAft>
              <a:buSzPct val="100000"/>
              <a:buChar char="•"/>
            </a:pPr>
            <a:r>
              <a:rPr lang="en-US" sz="1200" dirty="0">
                <a:solidFill>
                  <a:srgbClr val="1F2933"/>
                </a:solidFill>
              </a:rPr>
              <a:t>77 lies between 72 and 80 → subnet .72</a:t>
            </a:r>
            <a:endParaRPr lang="en-US" sz="1200" dirty="0"/>
          </a:p>
        </p:txBody>
      </p:sp>
      <p:sp>
        <p:nvSpPr>
          <p:cNvPr id="32" name="Shape 29"/>
          <p:cNvSpPr/>
          <p:nvPr/>
        </p:nvSpPr>
        <p:spPr>
          <a:xfrm>
            <a:off x="8138160" y="4297680"/>
            <a:ext cx="3566160" cy="1920240"/>
          </a:xfrm>
          <a:prstGeom prst="roundRect">
            <a:avLst>
              <a:gd name="adj" fmla="val 5714"/>
            </a:avLst>
          </a:prstGeom>
          <a:solidFill>
            <a:srgbClr val="FFF4E0"/>
          </a:solidFill>
          <a:ln w="9525">
            <a:solidFill>
              <a:srgbClr val="EEF3F7"/>
            </a:solidFill>
            <a:prstDash val="solid"/>
          </a:ln>
        </p:spPr>
        <p:txBody>
          <a:bodyPr/>
          <a:lstStyle/>
          <a:p>
            <a:endParaRPr lang="en-US"/>
          </a:p>
        </p:txBody>
      </p:sp>
      <p:sp>
        <p:nvSpPr>
          <p:cNvPr id="33" name="Text 30"/>
          <p:cNvSpPr txBox="1"/>
          <p:nvPr/>
        </p:nvSpPr>
        <p:spPr>
          <a:xfrm>
            <a:off x="8339328" y="4462272"/>
            <a:ext cx="3163824" cy="365760"/>
          </a:xfrm>
          <a:prstGeom prst="rect">
            <a:avLst/>
          </a:prstGeom>
          <a:noFill/>
          <a:ln/>
        </p:spPr>
        <p:txBody>
          <a:bodyPr wrap="square" lIns="0" tIns="0" rIns="0" bIns="0" rtlCol="0" anchor="t"/>
          <a:lstStyle/>
          <a:p>
            <a:pPr marL="0" indent="0">
              <a:buNone/>
            </a:pPr>
            <a:r>
              <a:rPr lang="en-US" sz="1500" b="1" dirty="0">
                <a:solidFill>
                  <a:srgbClr val="0B3C5D"/>
                </a:solidFill>
              </a:rPr>
              <a:t>Other masks</a:t>
            </a:r>
            <a:endParaRPr lang="en-US" sz="1500" dirty="0"/>
          </a:p>
        </p:txBody>
      </p:sp>
      <p:sp>
        <p:nvSpPr>
          <p:cNvPr id="34" name="Text 31"/>
          <p:cNvSpPr txBox="1"/>
          <p:nvPr/>
        </p:nvSpPr>
        <p:spPr>
          <a:xfrm>
            <a:off x="8339328" y="4873752"/>
            <a:ext cx="3163824" cy="12070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/25 step 128; /26 step 64; /27 step 32; /28 step 16; /30 step 4</a:t>
            </a:r>
            <a:endParaRPr lang="en-US" sz="1200" dirty="0"/>
          </a:p>
          <a:p>
            <a:pPr marL="279400" indent="-279400">
              <a:spcAft>
                <a:spcPts val="400"/>
              </a:spcAft>
              <a:buSzPct val="100000"/>
              <a:buChar char="•"/>
            </a:pPr>
            <a:r>
              <a:rPr lang="en-US" sz="1200" dirty="0">
                <a:solidFill>
                  <a:srgbClr val="1F2933"/>
                </a:solidFill>
              </a:rPr>
              <a:t>In the 3rd octet (/17 to /23) the step counts in multiples of 256 addresses</a:t>
            </a:r>
            <a:endParaRPr lang="en-US" sz="12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VLSM in practice: addressing plan for a /24</a:t>
            </a:r>
            <a:endParaRPr lang="en-US" sz="3000" dirty="0"/>
          </a:p>
        </p:txBody>
      </p:sp>
      <p:graphicFrame>
        <p:nvGraphicFramePr>
          <p:cNvPr id="67"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11247120" cy="914400"/>
        </p:xfrm>
        <a:graphic>
          <a:graphicData uri="http://schemas.openxmlformats.org/drawingml/2006/table">
            <a:tbl>
              <a:tblPr/>
              <a:tblGrid>
                <a:gridCol w="201168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2377440">
                  <a:extLst>
                    <a:ext uri="{9D8B030D-6E8A-4147-A177-3AD203B41FA5}">
                      <a16:colId xmlns:a16="http://schemas.microsoft.com/office/drawing/2014/main" val="20003"/>
                    </a:ext>
                  </a:extLst>
                </a:gridCol>
                <a:gridCol w="2377440">
                  <a:extLst>
                    <a:ext uri="{9D8B030D-6E8A-4147-A177-3AD203B41FA5}">
                      <a16:colId xmlns:a16="http://schemas.microsoft.com/office/drawing/2014/main" val="20004"/>
                    </a:ext>
                  </a:extLst>
                </a:gridCol>
                <a:gridCol w="2194560">
                  <a:extLst>
                    <a:ext uri="{9D8B030D-6E8A-4147-A177-3AD203B41FA5}">
                      <a16:colId xmlns:a16="http://schemas.microsoft.com/office/drawing/2014/main" val="20005"/>
                    </a:ext>
                  </a:extLst>
                </a:gridCol>
              </a:tblGrid>
              <a:tr h="365760">
                <a:tc>
                  <a:txBody>
                    <a:bodyPr/>
                    <a:lstStyle/>
                    <a:p>
                      <a:pPr marL="0" indent="0" algn="l">
                        <a:buNone/>
                      </a:pPr>
                      <a:r>
                        <a:rPr lang="en-US" sz="1200" b="1" dirty="0">
                          <a:solidFill>
                            <a:srgbClr val="FFFFFF"/>
                          </a:solidFill>
                        </a:rPr>
                        <a:t>Need</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200" b="1" dirty="0">
                          <a:solidFill>
                            <a:srgbClr val="FFFFFF"/>
                          </a:solidFill>
                        </a:rPr>
                        <a:t>Hosts</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200" b="1" dirty="0">
                          <a:solidFill>
                            <a:srgbClr val="FFFFFF"/>
                          </a:solidFill>
                        </a:rPr>
                        <a:t>Prefix</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200" b="1" dirty="0">
                          <a:solidFill>
                            <a:srgbClr val="FFFFFF"/>
                          </a:solidFill>
                        </a:rPr>
                        <a:t>Subnet</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200" b="1" dirty="0">
                          <a:solidFill>
                            <a:srgbClr val="FFFFFF"/>
                          </a:solidFill>
                        </a:rPr>
                        <a:t>Host range</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200" b="1" dirty="0">
                          <a:solidFill>
                            <a:srgbClr val="FFFFFF"/>
                          </a:solidFill>
                        </a:rPr>
                        <a:t>Broadcast</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365760">
                <a:tc>
                  <a:txBody>
                    <a:bodyPr/>
                    <a:lstStyle/>
                    <a:p>
                      <a:pPr marL="0" indent="0" algn="l">
                        <a:buNone/>
                      </a:pPr>
                      <a:r>
                        <a:rPr lang="en-US" sz="1200" dirty="0">
                          <a:solidFill>
                            <a:srgbClr val="1F2933"/>
                          </a:solidFill>
                        </a:rPr>
                        <a:t>Users</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100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/25 (126)</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172.16.20.0/25</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.1 to .126</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.127</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65760">
                <a:tc>
                  <a:txBody>
                    <a:bodyPr/>
                    <a:lstStyle/>
                    <a:p>
                      <a:pPr marL="0" indent="0" algn="l">
                        <a:buNone/>
                      </a:pPr>
                      <a:r>
                        <a:rPr lang="en-US" sz="1200" dirty="0">
                          <a:solidFill>
                            <a:srgbClr val="1F2933"/>
                          </a:solidFill>
                        </a:rPr>
                        <a:t>Servers</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50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/26 (62)</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172.16.20.128/26</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.129 to .190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.191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365760">
                <a:tc>
                  <a:txBody>
                    <a:bodyPr/>
                    <a:lstStyle/>
                    <a:p>
                      <a:pPr marL="0" indent="0" algn="l">
                        <a:buNone/>
                      </a:pPr>
                      <a:r>
                        <a:rPr lang="en-US" sz="1200" dirty="0">
                          <a:solidFill>
                            <a:srgbClr val="1F2933"/>
                          </a:solidFill>
                        </a:rPr>
                        <a:t>Management</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25</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/27 (30)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172.16.20.192/27</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.193 to .222</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.223</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65760">
                <a:tc>
                  <a:txBody>
                    <a:bodyPr/>
                    <a:lstStyle/>
                    <a:p>
                      <a:pPr marL="0" indent="0" algn="l">
                        <a:buNone/>
                      </a:pPr>
                      <a:r>
                        <a:rPr lang="en-US" sz="1200" dirty="0">
                          <a:solidFill>
                            <a:srgbClr val="1F2933"/>
                          </a:solidFill>
                        </a:rPr>
                        <a:t>Printers</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10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/28 (14)</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172.16.20.224/28</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.225 to .238</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.239</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365760">
                <a:tc>
                  <a:txBody>
                    <a:bodyPr/>
                    <a:lstStyle/>
                    <a:p>
                      <a:pPr marL="0" indent="0" algn="l">
                        <a:buNone/>
                      </a:pPr>
                      <a:r>
                        <a:rPr lang="en-US" sz="1200" dirty="0">
                          <a:solidFill>
                            <a:srgbClr val="1F2933"/>
                          </a:solidFill>
                        </a:rPr>
                        <a:t>WAN link 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2</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/30 (2)</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172.16.20.240/30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.241 to .242</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.243</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65760">
                <a:tc>
                  <a:txBody>
                    <a:bodyPr/>
                    <a:lstStyle/>
                    <a:p>
                      <a:pPr marL="0" indent="0" algn="l">
                        <a:buNone/>
                      </a:pPr>
                      <a:r>
                        <a:rPr lang="en-US" sz="1200" dirty="0">
                          <a:solidFill>
                            <a:srgbClr val="1F2933"/>
                          </a:solidFill>
                        </a:rPr>
                        <a:t>WAN link 2</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2</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/30 (2)</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172.16.20.244/30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.245 to .246</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.247</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365760">
                <a:tc>
                  <a:txBody>
                    <a:bodyPr/>
                    <a:lstStyle/>
                    <a:p>
                      <a:pPr marL="0" indent="0" algn="l">
                        <a:buNone/>
                      </a:pPr>
                      <a:r>
                        <a:rPr lang="en-US" sz="1200" dirty="0">
                          <a:solidFill>
                            <a:srgbClr val="1F2933"/>
                          </a:solidFill>
                        </a:rPr>
                        <a:t>WAN link 3</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2</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/30 (2)</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172.16.20.248/30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.249 to .250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.251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65760">
                <a:tc>
                  <a:txBody>
                    <a:bodyPr/>
                    <a:lstStyle/>
                    <a:p>
                      <a:pPr marL="0" indent="0" algn="l">
                        <a:buNone/>
                      </a:pPr>
                      <a:r>
                        <a:rPr lang="en-US" sz="1200" dirty="0">
                          <a:solidFill>
                            <a:srgbClr val="1F2933"/>
                          </a:solidFill>
                        </a:rPr>
                        <a:t>Spare</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/30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172.16.20.252/30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.253 to .254</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.255</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8"/>
                  </a:ext>
                </a:extLst>
              </a:tr>
            </a:tbl>
          </a:graphicData>
        </a:graphic>
      </p:graphicFrame>
      <p:sp>
        <p:nvSpPr>
          <p:cNvPr id="5" name="Text 1"/>
          <p:cNvSpPr/>
          <p:nvPr/>
        </p:nvSpPr>
        <p:spPr>
          <a:xfrm>
            <a:off x="457200" y="4846320"/>
            <a:ext cx="11247120" cy="548640"/>
          </a:xfrm>
          <a:prstGeom prst="roundRect">
            <a:avLst>
              <a:gd name="adj" fmla="val 16667"/>
            </a:avLst>
          </a:prstGeom>
          <a:solidFill>
            <a:srgbClr val="FFF4E0"/>
          </a:solidFill>
          <a:ln>
            <a:solidFill>
              <a:srgbClr val="FFF4E0"/>
            </a:solidFill>
          </a:ln>
        </p:spPr>
        <p:txBody>
          <a:bodyPr wrap="square" lIns="76200" tIns="152400" rIns="152400" bIns="76200" rtlCol="0" anchor="ctr"/>
          <a:lstStyle/>
          <a:p>
            <a:pPr marL="0" indent="0" algn="l">
              <a:buNone/>
            </a:pPr>
            <a:r>
              <a:rPr lang="en-US" sz="1200" b="1" dirty="0">
                <a:solidFill>
                  <a:srgbClr val="1F2933"/>
                </a:solidFill>
              </a:rPr>
              <a:t>VLSM rules: allocate from largest to smallest; each subnet starts at a multiple of its size; no overlap; the IGP must be classless (RIPv2, EIGRP, OSPF, IS-IS).</a:t>
            </a:r>
            <a:endParaRPr lang="en-US" sz="1200" dirty="0"/>
          </a:p>
        </p:txBody>
      </p:sp>
      <p:sp>
        <p:nvSpPr>
          <p:cNvPr id="6" name="Text 2"/>
          <p:cNvSpPr txBox="1"/>
          <p:nvPr/>
        </p:nvSpPr>
        <p:spPr>
          <a:xfrm>
            <a:off x="457200" y="5532120"/>
            <a:ext cx="11247120" cy="548640"/>
          </a:xfrm>
          <a:prstGeom prst="rect">
            <a:avLst/>
          </a:prstGeom>
          <a:noFill/>
          <a:ln/>
        </p:spPr>
        <p:txBody>
          <a:bodyPr wrap="square" lIns="0" tIns="0" rIns="0" bIns="0" rtlCol="0" anchor="ctr"/>
          <a:lstStyle/>
          <a:p>
            <a:pPr marL="0" indent="0" algn="l">
              <a:buNone/>
            </a:pPr>
            <a:r>
              <a:rPr lang="en-US" sz="1100" dirty="0">
                <a:solidFill>
                  <a:srgbClr val="6B7B8C"/>
                </a:solidFill>
              </a:rPr>
              <a:t>Modern variant: point-to-point links with /31 (RFC 3021) free up 8 addresses; router loopbacks use /32 in a separate block (e.g., 172.16.255.0/24).</a:t>
            </a:r>
            <a:endParaRPr lang="en-US" sz="11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0" cy="0"/>
          <a:chOff x="0" y="0"/>
          <a:chExt cx="0" cy="0"/>
        </a:xfrm>
      </p:grpSpPr>
      <p:sp>
        <p:nvSpPr>
          <p:cNvPr id="2" name="Text 0"/>
          <p:cNvSpPr txBox="1"/>
          <p:nvPr/>
        </p:nvSpPr>
        <p:spPr>
          <a:xfrm>
            <a:off x="731520" y="1188720"/>
            <a:ext cx="10698480" cy="822960"/>
          </a:xfrm>
          <a:prstGeom prst="rect">
            <a:avLst/>
          </a:prstGeom>
          <a:noFill/>
          <a:ln/>
        </p:spPr>
        <p:txBody>
          <a:bodyPr wrap="square" lIns="0" tIns="0" rIns="0" bIns="0" rtlCol="0" anchor="ctr"/>
          <a:lstStyle/>
          <a:p>
            <a:pPr marL="0" indent="0">
              <a:buNone/>
            </a:pPr>
            <a:r>
              <a:rPr lang="en-US" sz="2200" b="1" dirty="0">
                <a:solidFill>
                  <a:srgbClr val="F0A332"/>
                </a:solidFill>
              </a:rPr>
              <a:t>MODULE 2  |  PART 2</a:t>
            </a:r>
            <a:endParaRPr lang="en-US" sz="2200" dirty="0"/>
          </a:p>
        </p:txBody>
      </p:sp>
      <p:sp>
        <p:nvSpPr>
          <p:cNvPr id="3" name="Text 0"/>
          <p:cNvSpPr>
            <a:spLocks noGrp="1"/>
          </p:cNvSpPr>
          <p:nvPr>
            <p:ph type="title" idx="100" hasCustomPrompt="1"/>
          </p:nvPr>
        </p:nvSpPr>
        <p:spPr>
          <a:xfrm>
            <a:off x="731520" y="2377440"/>
            <a:ext cx="10698480" cy="1280160"/>
          </a:xfrm>
          <a:prstGeom prst="rect">
            <a:avLst/>
          </a:prstGeom>
          <a:noFill/>
          <a:ln/>
        </p:spPr>
        <p:txBody>
          <a:bodyPr wrap="square" lIns="0" tIns="0" rIns="0" bIns="0" rtlCol="0" anchor="b"/>
          <a:lstStyle/>
          <a:p>
            <a:pPr marL="0" indent="0" algn="l">
              <a:buNone/>
            </a:pPr>
            <a:r>
              <a:rPr lang="en-US" sz="4000" b="1" dirty="0">
                <a:solidFill>
                  <a:srgbClr val="FFFFFF"/>
                </a:solidFill>
              </a:rPr>
              <a:t>Internet Protocol behavior</a:t>
            </a:r>
            <a:endParaRPr lang="en-US" sz="4000" dirty="0"/>
          </a:p>
        </p:txBody>
      </p:sp>
      <p:sp>
        <p:nvSpPr>
          <p:cNvPr id="4" name="Text 0"/>
          <p:cNvSpPr>
            <a:spLocks noGrp="1"/>
          </p:cNvSpPr>
          <p:nvPr>
            <p:ph type="body" idx="101" hasCustomPrompt="1"/>
          </p:nvPr>
        </p:nvSpPr>
        <p:spPr>
          <a:xfrm>
            <a:off x="731520" y="3794760"/>
            <a:ext cx="10698480" cy="1463040"/>
          </a:xfrm>
          <a:prstGeom prst="rect">
            <a:avLst/>
          </a:prstGeom>
          <a:noFill/>
          <a:ln/>
        </p:spPr>
        <p:txBody>
          <a:bodyPr wrap="square" lIns="0" tIns="0" rIns="0" bIns="0" rtlCol="0" anchor="t"/>
          <a:lstStyle/>
          <a:p>
            <a:pPr marL="0" indent="0" algn="l">
              <a:buNone/>
            </a:pPr>
            <a:r>
              <a:rPr lang="en-US" sz="1800" dirty="0">
                <a:solidFill>
                  <a:srgbClr val="8ECAE6"/>
                </a:solidFill>
              </a:rPr>
              <a:t>How a host decides where to send a packet: route determination (local or remote), next-hop lookup and address resolution with ARP</a:t>
            </a:r>
            <a:endParaRPr lang="en-US" sz="1800" dirty="0"/>
          </a:p>
        </p:txBody>
      </p:sp>
      <p:sp>
        <p:nvSpPr>
          <p:cNvPr id="25" name="Slide Number Placeholder 0"/>
          <p:cNvSpPr>
            <a:spLocks noGrp="1"/>
          </p:cNvSpPr>
          <p:nvPr>
            <p:ph type="sldNum" sz="quarter" idx="4294967295"/>
          </p:nvPr>
        </p:nvSpPr>
        <p:spPr>
          <a:xfrm>
            <a:off x="11155680" y="6400800"/>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ECAE6"/>
                </a:solidFill>
              </a:defRPr>
            </a:lvl1pPr>
          </a:lstStyle>
          <a:p>
            <a:pPr algn="r"/>
            <a:fld id="{F7021451-1387-4CA6-816F-3879F97B5CBC}" type="slidenum">
              <a:rPr lang="en-US" b="0"/>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IP host communication: always two steps</a:t>
            </a:r>
            <a:endParaRPr lang="en-US" sz="3000" dirty="0"/>
          </a:p>
        </p:txBody>
      </p:sp>
      <p:sp>
        <p:nvSpPr>
          <p:cNvPr id="4" name="Text 1"/>
          <p:cNvSpPr/>
          <p:nvPr/>
        </p:nvSpPr>
        <p:spPr>
          <a:xfrm>
            <a:off x="457200" y="128016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5" name="Text 2"/>
          <p:cNvSpPr txBox="1"/>
          <p:nvPr/>
        </p:nvSpPr>
        <p:spPr>
          <a:xfrm>
            <a:off x="1005840" y="1234440"/>
            <a:ext cx="6217920" cy="1371600"/>
          </a:xfrm>
          <a:prstGeom prst="rect">
            <a:avLst/>
          </a:prstGeom>
          <a:noFill/>
          <a:ln/>
        </p:spPr>
        <p:txBody>
          <a:bodyPr wrap="square" lIns="0" tIns="0" rIns="0" bIns="0" rtlCol="0" anchor="t"/>
          <a:lstStyle/>
          <a:p>
            <a:pPr marL="0" indent="0">
              <a:buNone/>
            </a:pPr>
            <a:r>
              <a:rPr lang="en-US" sz="1600" b="1" dirty="0">
                <a:solidFill>
                  <a:srgbClr val="0B3C5D"/>
                </a:solidFill>
              </a:rPr>
              <a:t>Route determination</a:t>
            </a:r>
            <a:endParaRPr lang="en-US" sz="1600" dirty="0"/>
          </a:p>
          <a:p>
            <a:pPr marL="0" indent="0">
              <a:buNone/>
            </a:pPr>
            <a:r>
              <a:rPr lang="en-US" sz="1400" dirty="0">
                <a:solidFill>
                  <a:srgbClr val="1F2933"/>
                </a:solidFill>
              </a:rPr>
              <a:t>Is the destination local (same prefix as mine) or remote? If remote, what is the next hop (gateway) for it? Decided from the host's address, mask and route table.</a:t>
            </a:r>
            <a:endParaRPr lang="en-US" sz="1600" dirty="0"/>
          </a:p>
        </p:txBody>
      </p:sp>
      <p:sp>
        <p:nvSpPr>
          <p:cNvPr id="6" name="Text 3"/>
          <p:cNvSpPr/>
          <p:nvPr/>
        </p:nvSpPr>
        <p:spPr>
          <a:xfrm>
            <a:off x="457200" y="265176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7" name="Text 4"/>
          <p:cNvSpPr txBox="1"/>
          <p:nvPr/>
        </p:nvSpPr>
        <p:spPr>
          <a:xfrm>
            <a:off x="1005840" y="2606040"/>
            <a:ext cx="6217920" cy="1371600"/>
          </a:xfrm>
          <a:prstGeom prst="rect">
            <a:avLst/>
          </a:prstGeom>
          <a:noFill/>
          <a:ln/>
        </p:spPr>
        <p:txBody>
          <a:bodyPr wrap="square" lIns="0" tIns="0" rIns="0" bIns="0" rtlCol="0" anchor="t"/>
          <a:lstStyle/>
          <a:p>
            <a:pPr marL="0" indent="0">
              <a:buNone/>
            </a:pPr>
            <a:r>
              <a:rPr lang="en-US" sz="1600" b="1" dirty="0">
                <a:solidFill>
                  <a:srgbClr val="0B3C5D"/>
                </a:solidFill>
              </a:rPr>
              <a:t>Address resolution</a:t>
            </a:r>
            <a:endParaRPr lang="en-US" sz="1600" dirty="0"/>
          </a:p>
          <a:p>
            <a:pPr marL="0" indent="0">
              <a:buNone/>
            </a:pPr>
            <a:r>
              <a:rPr lang="en-US" sz="1400" dirty="0">
                <a:solidFill>
                  <a:srgbClr val="1F2933"/>
                </a:solidFill>
              </a:rPr>
              <a:t>What is the data-link (MAC) address of the local destination, or of the next hop? ARP in IPv4; Neighbor Discovery (ND) in IPv6. Result kept in a cache.</a:t>
            </a:r>
            <a:endParaRPr lang="en-US" sz="1600" dirty="0"/>
          </a:p>
        </p:txBody>
      </p:sp>
      <p:sp>
        <p:nvSpPr>
          <p:cNvPr id="8" name="Shape 5"/>
          <p:cNvSpPr/>
          <p:nvPr/>
        </p:nvSpPr>
        <p:spPr>
          <a:xfrm>
            <a:off x="7589520" y="1280160"/>
            <a:ext cx="4114800" cy="2103120"/>
          </a:xfrm>
          <a:prstGeom prst="roundRect">
            <a:avLst>
              <a:gd name="adj" fmla="val 5217"/>
            </a:avLst>
          </a:prstGeom>
          <a:solidFill>
            <a:srgbClr val="EEF3F7"/>
          </a:solidFill>
          <a:ln w="9525">
            <a:solidFill>
              <a:srgbClr val="EEF3F7"/>
            </a:solidFill>
            <a:prstDash val="solid"/>
          </a:ln>
        </p:spPr>
        <p:txBody>
          <a:bodyPr/>
          <a:lstStyle/>
          <a:p>
            <a:endParaRPr lang="en-US"/>
          </a:p>
        </p:txBody>
      </p:sp>
      <p:sp>
        <p:nvSpPr>
          <p:cNvPr id="9" name="Text 6"/>
          <p:cNvSpPr txBox="1"/>
          <p:nvPr/>
        </p:nvSpPr>
        <p:spPr>
          <a:xfrm>
            <a:off x="7790688" y="1444752"/>
            <a:ext cx="3712464" cy="365760"/>
          </a:xfrm>
          <a:prstGeom prst="rect">
            <a:avLst/>
          </a:prstGeom>
          <a:noFill/>
          <a:ln/>
        </p:spPr>
        <p:txBody>
          <a:bodyPr wrap="square" lIns="0" tIns="0" rIns="0" bIns="0" rtlCol="0" anchor="t"/>
          <a:lstStyle/>
          <a:p>
            <a:pPr marL="0" indent="0">
              <a:buNone/>
            </a:pPr>
            <a:r>
              <a:rPr lang="en-US" sz="1500" b="1" dirty="0">
                <a:solidFill>
                  <a:srgbClr val="0B3C5D"/>
                </a:solidFill>
              </a:rPr>
              <a:t>Always, on every host</a:t>
            </a:r>
            <a:endParaRPr lang="en-US" sz="1500" dirty="0"/>
          </a:p>
        </p:txBody>
      </p:sp>
      <p:sp>
        <p:nvSpPr>
          <p:cNvPr id="10" name="Text 7"/>
          <p:cNvSpPr txBox="1"/>
          <p:nvPr/>
        </p:nvSpPr>
        <p:spPr>
          <a:xfrm>
            <a:off x="7790688" y="1856232"/>
            <a:ext cx="3712464" cy="1389888"/>
          </a:xfrm>
          <a:prstGeom prst="rect">
            <a:avLst/>
          </a:prstGeom>
          <a:noFill/>
          <a:ln/>
        </p:spPr>
        <p:txBody>
          <a:bodyPr wrap="square" lIns="0" tIns="0" rIns="0" bIns="0" rtlCol="0" anchor="t"/>
          <a:lstStyle/>
          <a:p>
            <a:pPr marL="0" indent="0">
              <a:buNone/>
            </a:pPr>
            <a:r>
              <a:rPr lang="en-US" sz="1200" dirty="0">
                <a:solidFill>
                  <a:srgbClr val="1F2933"/>
                </a:solidFill>
              </a:rPr>
              <a:t>IP hosts perform these steps regardless of configuration or topology. Understanding them is the basis of connectivity troubleshooting.</a:t>
            </a:r>
            <a:endParaRPr lang="en-US" sz="1200" dirty="0"/>
          </a:p>
        </p:txBody>
      </p:sp>
      <p:sp>
        <p:nvSpPr>
          <p:cNvPr id="11" name="Shape 8"/>
          <p:cNvSpPr/>
          <p:nvPr/>
        </p:nvSpPr>
        <p:spPr>
          <a:xfrm>
            <a:off x="7589520" y="3566160"/>
            <a:ext cx="4114800" cy="2560320"/>
          </a:xfrm>
          <a:prstGeom prst="roundRect">
            <a:avLst>
              <a:gd name="adj" fmla="val 4286"/>
            </a:avLst>
          </a:prstGeom>
          <a:solidFill>
            <a:srgbClr val="FFF4E0"/>
          </a:solidFill>
          <a:ln w="9525">
            <a:solidFill>
              <a:srgbClr val="EEF3F7"/>
            </a:solidFill>
            <a:prstDash val="solid"/>
          </a:ln>
        </p:spPr>
        <p:txBody>
          <a:bodyPr/>
          <a:lstStyle/>
          <a:p>
            <a:endParaRPr lang="en-US"/>
          </a:p>
        </p:txBody>
      </p:sp>
      <p:sp>
        <p:nvSpPr>
          <p:cNvPr id="12" name="Text 9"/>
          <p:cNvSpPr txBox="1"/>
          <p:nvPr/>
        </p:nvSpPr>
        <p:spPr>
          <a:xfrm>
            <a:off x="7790688" y="3730752"/>
            <a:ext cx="3712464" cy="365760"/>
          </a:xfrm>
          <a:prstGeom prst="rect">
            <a:avLst/>
          </a:prstGeom>
          <a:noFill/>
          <a:ln/>
        </p:spPr>
        <p:txBody>
          <a:bodyPr wrap="square" lIns="0" tIns="0" rIns="0" bIns="0" rtlCol="0" anchor="t"/>
          <a:lstStyle/>
          <a:p>
            <a:pPr marL="0" indent="0">
              <a:buNone/>
            </a:pPr>
            <a:r>
              <a:rPr lang="en-US" sz="1500" b="1" dirty="0">
                <a:solidFill>
                  <a:srgbClr val="0B3C5D"/>
                </a:solidFill>
              </a:rPr>
              <a:t>Verification tools</a:t>
            </a:r>
            <a:endParaRPr lang="en-US" sz="1500" dirty="0"/>
          </a:p>
        </p:txBody>
      </p:sp>
      <p:sp>
        <p:nvSpPr>
          <p:cNvPr id="13" name="Text 10"/>
          <p:cNvSpPr txBox="1"/>
          <p:nvPr/>
        </p:nvSpPr>
        <p:spPr>
          <a:xfrm>
            <a:off x="7790688" y="4142232"/>
            <a:ext cx="3712464" cy="184708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Linux: ip route get &lt;destination&gt;; ip neigh</a:t>
            </a:r>
            <a:endParaRPr lang="en-US" sz="1200" dirty="0"/>
          </a:p>
          <a:p>
            <a:pPr marL="279400" indent="-279400">
              <a:spcAft>
                <a:spcPts val="400"/>
              </a:spcAft>
              <a:buSzPct val="100000"/>
              <a:buChar char="•"/>
            </a:pPr>
            <a:r>
              <a:rPr lang="en-US" sz="1200" dirty="0">
                <a:solidFill>
                  <a:srgbClr val="1F2933"/>
                </a:solidFill>
              </a:rPr>
              <a:t>Windows: route print; arp -a</a:t>
            </a:r>
            <a:endParaRPr lang="en-US" sz="1200" dirty="0"/>
          </a:p>
          <a:p>
            <a:pPr marL="279400" indent="-279400">
              <a:spcAft>
                <a:spcPts val="400"/>
              </a:spcAft>
              <a:buSzPct val="100000"/>
              <a:buChar char="•"/>
            </a:pPr>
            <a:r>
              <a:rPr lang="en-US" sz="1200" dirty="0">
                <a:solidFill>
                  <a:srgbClr val="1F2933"/>
                </a:solidFill>
              </a:rPr>
              <a:t>macOS: netstat -rn; arp -an</a:t>
            </a:r>
            <a:endParaRPr lang="en-US" sz="1200" dirty="0"/>
          </a:p>
          <a:p>
            <a:pPr marL="279400" indent="-279400">
              <a:spcAft>
                <a:spcPts val="400"/>
              </a:spcAft>
              <a:buSzPct val="100000"/>
              <a:buChar char="•"/>
            </a:pPr>
            <a:r>
              <a:rPr lang="en-US" sz="1200" dirty="0">
                <a:solidFill>
                  <a:srgbClr val="1F2933"/>
                </a:solidFill>
              </a:rPr>
              <a:t>Routers: show ip route; show ip arp</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Route determination: local or remote?</a:t>
            </a:r>
            <a:endParaRPr lang="en-US" sz="3000" dirty="0"/>
          </a:p>
        </p:txBody>
      </p:sp>
      <p:sp>
        <p:nvSpPr>
          <p:cNvPr id="4" name="Text 1"/>
          <p:cNvSpPr txBox="1"/>
          <p:nvPr/>
        </p:nvSpPr>
        <p:spPr>
          <a:xfrm>
            <a:off x="457200" y="1188720"/>
            <a:ext cx="6035040" cy="4937760"/>
          </a:xfrm>
          <a:prstGeom prst="rect">
            <a:avLst/>
          </a:prstGeom>
          <a:noFill/>
          <a:ln/>
        </p:spPr>
        <p:txBody>
          <a:bodyPr wrap="square" lIns="0" tIns="0" rIns="0" bIns="0" rtlCol="0" anchor="t"/>
          <a:lstStyle/>
          <a:p>
            <a:pPr marL="279400" indent="-279400">
              <a:spcAft>
                <a:spcPts val="800"/>
              </a:spcAft>
              <a:buSzPct val="100000"/>
              <a:buChar char="•"/>
            </a:pPr>
            <a:r>
              <a:rPr lang="en-US" sz="1500" dirty="0">
                <a:solidFill>
                  <a:srgbClr val="1F2933"/>
                </a:solidFill>
              </a:rPr>
              <a:t>First step: is the destination IP </a:t>
            </a:r>
            <a:r>
              <a:rPr lang="en-US" sz="1500" b="1" dirty="0">
                <a:solidFill>
                  <a:srgbClr val="1F2933"/>
                </a:solidFill>
              </a:rPr>
              <a:t>local</a:t>
            </a:r>
            <a:r>
              <a:rPr lang="en-US" sz="1500" dirty="0">
                <a:solidFill>
                  <a:srgbClr val="1F2933"/>
                </a:solidFill>
              </a:rPr>
              <a:t> or </a:t>
            </a:r>
            <a:r>
              <a:rPr lang="en-US" sz="1500" b="1" dirty="0">
                <a:solidFill>
                  <a:srgbClr val="1F2933"/>
                </a:solidFill>
              </a:rPr>
              <a:t>remote</a:t>
            </a:r>
            <a:r>
              <a:rPr lang="en-US" sz="1500" dirty="0">
                <a:solidFill>
                  <a:srgbClr val="1F2933"/>
                </a:solidFill>
              </a:rPr>
              <a:t>?</a:t>
            </a:r>
            <a:endParaRPr lang="en-US" sz="1500" dirty="0"/>
          </a:p>
          <a:p>
            <a:pPr marL="279400" indent="-279400">
              <a:spcAft>
                <a:spcPts val="800"/>
              </a:spcAft>
              <a:buSzPct val="100000"/>
              <a:buChar char="•"/>
            </a:pPr>
            <a:r>
              <a:rPr lang="en-US" sz="1500" b="1" dirty="0">
                <a:solidFill>
                  <a:srgbClr val="1F2933"/>
                </a:solidFill>
              </a:rPr>
              <a:t>Local:</a:t>
            </a:r>
            <a:r>
              <a:rPr lang="en-US" sz="1500" dirty="0">
                <a:solidFill>
                  <a:srgbClr val="1F2933"/>
                </a:solidFill>
              </a:rPr>
              <a:t> host inside the same network or subnet address space (prefix) as the source</a:t>
            </a:r>
            <a:endParaRPr lang="en-US" sz="1500" dirty="0"/>
          </a:p>
          <a:p>
            <a:pPr marL="279400" indent="-279400">
              <a:spcAft>
                <a:spcPts val="800"/>
              </a:spcAft>
              <a:buSzPct val="100000"/>
              <a:buChar char="•"/>
            </a:pPr>
            <a:r>
              <a:rPr lang="en-US" sz="1500" b="1" dirty="0">
                <a:solidFill>
                  <a:srgbClr val="1F2933"/>
                </a:solidFill>
              </a:rPr>
              <a:t>Remote:</a:t>
            </a:r>
            <a:r>
              <a:rPr lang="en-US" sz="1500" dirty="0">
                <a:solidFill>
                  <a:srgbClr val="1F2933"/>
                </a:solidFill>
              </a:rPr>
              <a:t> host outside the source's prefix; reachable only through a router</a:t>
            </a:r>
            <a:endParaRPr lang="en-US" sz="1500" dirty="0"/>
          </a:p>
          <a:p>
            <a:pPr marL="279400" indent="-279400">
              <a:spcAft>
                <a:spcPts val="800"/>
              </a:spcAft>
              <a:buSzPct val="100000"/>
              <a:buChar char="•"/>
            </a:pPr>
            <a:r>
              <a:rPr lang="en-US" sz="1500" dirty="0">
                <a:solidFill>
                  <a:srgbClr val="1F2933"/>
                </a:solidFill>
              </a:rPr>
              <a:t>The source uses </a:t>
            </a:r>
            <a:r>
              <a:rPr lang="en-US" sz="1500" b="1" dirty="0">
                <a:solidFill>
                  <a:srgbClr val="1F2933"/>
                </a:solidFill>
              </a:rPr>
              <a:t>its IP, its mask and the destination IP</a:t>
            </a:r>
            <a:r>
              <a:rPr lang="en-US" sz="1500" dirty="0">
                <a:solidFill>
                  <a:srgbClr val="1F2933"/>
                </a:solidFill>
              </a:rPr>
              <a:t> in the decision (comparison under mask of both addresses)</a:t>
            </a:r>
            <a:endParaRPr lang="en-US" sz="1500" dirty="0"/>
          </a:p>
          <a:p>
            <a:pPr marL="279400" indent="-279400">
              <a:spcAft>
                <a:spcPts val="800"/>
              </a:spcAft>
              <a:buSzPct val="100000"/>
              <a:buChar char="•"/>
            </a:pPr>
            <a:r>
              <a:rPr lang="en-US" sz="1500" dirty="0">
                <a:solidFill>
                  <a:srgbClr val="1F2933"/>
                </a:solidFill>
              </a:rPr>
              <a:t>Modern implementation: lookup in the host's route table with </a:t>
            </a:r>
            <a:r>
              <a:rPr lang="en-US" sz="1500" b="1" dirty="0">
                <a:solidFill>
                  <a:srgbClr val="1F2933"/>
                </a:solidFill>
              </a:rPr>
              <a:t>longest prefix match</a:t>
            </a:r>
            <a:r>
              <a:rPr lang="en-US" sz="1500" dirty="0">
                <a:solidFill>
                  <a:srgbClr val="1F2933"/>
                </a:solidFill>
              </a:rPr>
              <a:t> (equivalent)</a:t>
            </a:r>
            <a:endParaRPr lang="en-US" sz="1500" dirty="0"/>
          </a:p>
        </p:txBody>
      </p:sp>
      <p:sp>
        <p:nvSpPr>
          <p:cNvPr id="5" name="Shape 2"/>
          <p:cNvSpPr/>
          <p:nvPr/>
        </p:nvSpPr>
        <p:spPr>
          <a:xfrm>
            <a:off x="6858000" y="1280160"/>
            <a:ext cx="4846320" cy="2194560"/>
          </a:xfrm>
          <a:prstGeom prst="roundRect">
            <a:avLst>
              <a:gd name="adj" fmla="val 5000"/>
            </a:avLst>
          </a:prstGeom>
          <a:solidFill>
            <a:srgbClr val="EEF3F7"/>
          </a:solidFill>
          <a:ln w="9525">
            <a:solidFill>
              <a:srgbClr val="EEF3F7"/>
            </a:solidFill>
            <a:prstDash val="solid"/>
          </a:ln>
        </p:spPr>
        <p:txBody>
          <a:bodyPr/>
          <a:lstStyle/>
          <a:p>
            <a:endParaRPr lang="en-US"/>
          </a:p>
        </p:txBody>
      </p:sp>
      <p:sp>
        <p:nvSpPr>
          <p:cNvPr id="6" name="Text 3"/>
          <p:cNvSpPr txBox="1"/>
          <p:nvPr/>
        </p:nvSpPr>
        <p:spPr>
          <a:xfrm>
            <a:off x="7059168" y="1444752"/>
            <a:ext cx="4443984" cy="365760"/>
          </a:xfrm>
          <a:prstGeom prst="rect">
            <a:avLst/>
          </a:prstGeom>
          <a:noFill/>
          <a:ln/>
        </p:spPr>
        <p:txBody>
          <a:bodyPr wrap="square" lIns="0" tIns="0" rIns="0" bIns="0" rtlCol="0" anchor="t"/>
          <a:lstStyle/>
          <a:p>
            <a:pPr marL="0" indent="0">
              <a:buNone/>
            </a:pPr>
            <a:r>
              <a:rPr lang="en-US" sz="1500" b="1" dirty="0">
                <a:solidFill>
                  <a:srgbClr val="0B3C5D"/>
                </a:solidFill>
              </a:rPr>
              <a:t>Inputs of the decision</a:t>
            </a:r>
            <a:endParaRPr lang="en-US" sz="1500" dirty="0"/>
          </a:p>
        </p:txBody>
      </p:sp>
      <p:sp>
        <p:nvSpPr>
          <p:cNvPr id="7" name="Text 4"/>
          <p:cNvSpPr txBox="1"/>
          <p:nvPr/>
        </p:nvSpPr>
        <p:spPr>
          <a:xfrm>
            <a:off x="7059168" y="1856232"/>
            <a:ext cx="4443984" cy="14813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Source IP: 172.16.128.7</a:t>
            </a:r>
            <a:endParaRPr lang="en-US" sz="1200" dirty="0"/>
          </a:p>
          <a:p>
            <a:pPr marL="279400" indent="-279400">
              <a:spcAft>
                <a:spcPts val="400"/>
              </a:spcAft>
              <a:buSzPct val="100000"/>
              <a:buChar char="•"/>
            </a:pPr>
            <a:r>
              <a:rPr lang="en-US" sz="1200" dirty="0">
                <a:solidFill>
                  <a:srgbClr val="1F2933"/>
                </a:solidFill>
              </a:rPr>
              <a:t>Mask: 255.255.255.0 (/24)</a:t>
            </a:r>
            <a:endParaRPr lang="en-US" sz="1200" dirty="0"/>
          </a:p>
          <a:p>
            <a:pPr marL="279400" indent="-279400">
              <a:spcAft>
                <a:spcPts val="400"/>
              </a:spcAft>
              <a:buSzPct val="100000"/>
              <a:buChar char="•"/>
            </a:pPr>
            <a:r>
              <a:rPr lang="en-US" sz="1200" dirty="0">
                <a:solidFill>
                  <a:srgbClr val="1F2933"/>
                </a:solidFill>
              </a:rPr>
              <a:t>Destination IP: 172.16.128.2 (or 172.16.64.2)</a:t>
            </a:r>
            <a:endParaRPr lang="en-US" sz="1200" dirty="0"/>
          </a:p>
        </p:txBody>
      </p:sp>
      <p:sp>
        <p:nvSpPr>
          <p:cNvPr id="8" name="Shape 5"/>
          <p:cNvSpPr/>
          <p:nvPr/>
        </p:nvSpPr>
        <p:spPr>
          <a:xfrm>
            <a:off x="6858000" y="3657600"/>
            <a:ext cx="4846320" cy="2468880"/>
          </a:xfrm>
          <a:prstGeom prst="roundRect">
            <a:avLst>
              <a:gd name="adj" fmla="val 4444"/>
            </a:avLst>
          </a:prstGeom>
          <a:solidFill>
            <a:srgbClr val="FFF4E0"/>
          </a:solidFill>
          <a:ln w="9525">
            <a:solidFill>
              <a:srgbClr val="EEF3F7"/>
            </a:solidFill>
            <a:prstDash val="solid"/>
          </a:ln>
        </p:spPr>
        <p:txBody>
          <a:bodyPr/>
          <a:lstStyle/>
          <a:p>
            <a:endParaRPr lang="en-US"/>
          </a:p>
        </p:txBody>
      </p:sp>
      <p:sp>
        <p:nvSpPr>
          <p:cNvPr id="9" name="Text 6"/>
          <p:cNvSpPr txBox="1"/>
          <p:nvPr/>
        </p:nvSpPr>
        <p:spPr>
          <a:xfrm>
            <a:off x="7059168" y="3822192"/>
            <a:ext cx="4443984" cy="365760"/>
          </a:xfrm>
          <a:prstGeom prst="rect">
            <a:avLst/>
          </a:prstGeom>
          <a:noFill/>
          <a:ln/>
        </p:spPr>
        <p:txBody>
          <a:bodyPr wrap="square" lIns="0" tIns="0" rIns="0" bIns="0" rtlCol="0" anchor="t"/>
          <a:lstStyle/>
          <a:p>
            <a:pPr marL="0" indent="0">
              <a:buNone/>
            </a:pPr>
            <a:r>
              <a:rPr lang="en-US" sz="1500" b="1" dirty="0">
                <a:solidFill>
                  <a:srgbClr val="0B3C5D"/>
                </a:solidFill>
              </a:rPr>
              <a:t>Possible outcomes</a:t>
            </a:r>
            <a:endParaRPr lang="en-US" sz="1500" dirty="0"/>
          </a:p>
        </p:txBody>
      </p:sp>
      <p:sp>
        <p:nvSpPr>
          <p:cNvPr id="10" name="Text 7"/>
          <p:cNvSpPr txBox="1"/>
          <p:nvPr/>
        </p:nvSpPr>
        <p:spPr>
          <a:xfrm>
            <a:off x="7059168" y="4233672"/>
            <a:ext cx="4443984" cy="1755648"/>
          </a:xfrm>
          <a:prstGeom prst="rect">
            <a:avLst/>
          </a:prstGeom>
          <a:noFill/>
          <a:ln/>
        </p:spPr>
        <p:txBody>
          <a:bodyPr wrap="square" lIns="0" tIns="0" rIns="0" bIns="0" rtlCol="0" anchor="t"/>
          <a:lstStyle/>
          <a:p>
            <a:pPr marL="279400" indent="-279400">
              <a:spcAft>
                <a:spcPts val="400"/>
              </a:spcAft>
              <a:buSzPct val="100000"/>
              <a:buChar char="•"/>
            </a:pPr>
            <a:r>
              <a:rPr lang="en-US" sz="1200" b="1" dirty="0">
                <a:solidFill>
                  <a:srgbClr val="1F2933"/>
                </a:solidFill>
              </a:rPr>
              <a:t>Local</a:t>
            </a:r>
            <a:r>
              <a:rPr lang="en-US" sz="1200" dirty="0">
                <a:solidFill>
                  <a:srgbClr val="1F2933"/>
                </a:solidFill>
              </a:rPr>
              <a:t> → resolve the destination's MAC (ARP)</a:t>
            </a:r>
            <a:endParaRPr lang="en-US" sz="1200" dirty="0"/>
          </a:p>
          <a:p>
            <a:pPr marL="279400" indent="-279400">
              <a:spcAft>
                <a:spcPts val="400"/>
              </a:spcAft>
              <a:buSzPct val="100000"/>
              <a:buChar char="•"/>
            </a:pPr>
            <a:r>
              <a:rPr lang="en-US" sz="1200" b="1" dirty="0">
                <a:solidFill>
                  <a:srgbClr val="1F2933"/>
                </a:solidFill>
              </a:rPr>
              <a:t>Remote</a:t>
            </a:r>
            <a:r>
              <a:rPr lang="en-US" sz="1200" dirty="0">
                <a:solidFill>
                  <a:srgbClr val="1F2933"/>
                </a:solidFill>
              </a:rPr>
              <a:t> → look up the next hop (gateway) and resolve its MAC</a:t>
            </a:r>
            <a:endParaRPr lang="en-US" sz="1200" dirty="0"/>
          </a:p>
          <a:p>
            <a:pPr marL="279400" indent="-279400">
              <a:spcAft>
                <a:spcPts val="400"/>
              </a:spcAft>
              <a:buSzPct val="100000"/>
              <a:buChar char="•"/>
            </a:pPr>
            <a:r>
              <a:rPr lang="en-US" sz="1200" dirty="0">
                <a:solidFill>
                  <a:srgbClr val="1F2933"/>
                </a:solidFill>
              </a:rPr>
              <a:t>No route → 'network unreachable' error on the host itself</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Route determination logic</a:t>
            </a:r>
            <a:endParaRPr lang="en-US" sz="3000" dirty="0"/>
          </a:p>
        </p:txBody>
      </p:sp>
      <p:sp>
        <p:nvSpPr>
          <p:cNvPr id="4" name="Text 1"/>
          <p:cNvSpPr txBox="1"/>
          <p:nvPr/>
        </p:nvSpPr>
        <p:spPr>
          <a:xfrm>
            <a:off x="3108960" y="1280160"/>
            <a:ext cx="5943600" cy="822960"/>
          </a:xfrm>
          <a:prstGeom prst="rect">
            <a:avLst/>
          </a:prstGeom>
          <a:solidFill>
            <a:srgbClr val="8ECAE6"/>
          </a:solidFill>
          <a:ln w="9525">
            <a:solidFill>
              <a:srgbClr val="8ECAE6"/>
            </a:solidFill>
          </a:ln>
        </p:spPr>
        <p:txBody>
          <a:bodyPr wrap="square" lIns="0" tIns="0" rIns="0" bIns="0" rtlCol="0" anchor="ctr"/>
          <a:lstStyle/>
          <a:p>
            <a:pPr marL="0" indent="0" algn="ctr">
              <a:buNone/>
            </a:pPr>
            <a:r>
              <a:rPr lang="en-US" sz="1300" b="1" dirty="0">
                <a:solidFill>
                  <a:srgbClr val="1F2933"/>
                </a:solidFill>
              </a:rPr>
              <a:t>(destination IP AND mask) = (source IP AND mask)?</a:t>
            </a:r>
            <a:endParaRPr lang="en-US" sz="1300" dirty="0"/>
          </a:p>
        </p:txBody>
      </p:sp>
      <p:sp>
        <p:nvSpPr>
          <p:cNvPr id="5" name="Shape 2"/>
          <p:cNvSpPr/>
          <p:nvPr/>
        </p:nvSpPr>
        <p:spPr>
          <a:xfrm flipH="1">
            <a:off x="2651760" y="2103120"/>
            <a:ext cx="1920240" cy="1097280"/>
          </a:xfrm>
          <a:prstGeom prst="line">
            <a:avLst/>
          </a:prstGeom>
          <a:noFill/>
          <a:ln w="31750">
            <a:solidFill>
              <a:srgbClr val="2A9D6F"/>
            </a:solidFill>
            <a:prstDash val="solid"/>
            <a:tailEnd type="triangle"/>
          </a:ln>
        </p:spPr>
        <p:txBody>
          <a:bodyPr/>
          <a:lstStyle/>
          <a:p>
            <a:endParaRPr lang="en-US"/>
          </a:p>
        </p:txBody>
      </p:sp>
      <p:sp>
        <p:nvSpPr>
          <p:cNvPr id="6" name="Text 3"/>
          <p:cNvSpPr txBox="1"/>
          <p:nvPr/>
        </p:nvSpPr>
        <p:spPr>
          <a:xfrm>
            <a:off x="2788920" y="2606040"/>
            <a:ext cx="1645920" cy="237744"/>
          </a:xfrm>
          <a:prstGeom prst="rect">
            <a:avLst/>
          </a:prstGeom>
          <a:noFill/>
          <a:ln/>
        </p:spPr>
        <p:txBody>
          <a:bodyPr wrap="square" lIns="0" tIns="0" rIns="0" bIns="0" rtlCol="0" anchor="ctr"/>
          <a:lstStyle/>
          <a:p>
            <a:pPr marL="0" indent="0" algn="ctr">
              <a:buNone/>
            </a:pPr>
            <a:r>
              <a:rPr lang="en-US" sz="1000" b="1" dirty="0">
                <a:solidFill>
                  <a:srgbClr val="2A9D6F"/>
                </a:solidFill>
              </a:rPr>
              <a:t>YES</a:t>
            </a:r>
            <a:endParaRPr lang="en-US" sz="1000" dirty="0"/>
          </a:p>
        </p:txBody>
      </p:sp>
      <p:sp>
        <p:nvSpPr>
          <p:cNvPr id="7" name="Shape 4"/>
          <p:cNvSpPr/>
          <p:nvPr/>
        </p:nvSpPr>
        <p:spPr>
          <a:xfrm>
            <a:off x="7589520" y="2103120"/>
            <a:ext cx="1920240" cy="1097280"/>
          </a:xfrm>
          <a:prstGeom prst="line">
            <a:avLst/>
          </a:prstGeom>
          <a:noFill/>
          <a:ln w="31750">
            <a:solidFill>
              <a:srgbClr val="D64545"/>
            </a:solidFill>
            <a:prstDash val="solid"/>
            <a:tailEnd type="triangle"/>
          </a:ln>
        </p:spPr>
        <p:txBody>
          <a:bodyPr/>
          <a:lstStyle/>
          <a:p>
            <a:endParaRPr lang="en-US"/>
          </a:p>
        </p:txBody>
      </p:sp>
      <p:sp>
        <p:nvSpPr>
          <p:cNvPr id="8" name="Text 5"/>
          <p:cNvSpPr txBox="1"/>
          <p:nvPr/>
        </p:nvSpPr>
        <p:spPr>
          <a:xfrm>
            <a:off x="7726680" y="2606040"/>
            <a:ext cx="1645920" cy="237744"/>
          </a:xfrm>
          <a:prstGeom prst="rect">
            <a:avLst/>
          </a:prstGeom>
          <a:noFill/>
          <a:ln/>
        </p:spPr>
        <p:txBody>
          <a:bodyPr wrap="square" lIns="0" tIns="0" rIns="0" bIns="0" rtlCol="0" anchor="ctr"/>
          <a:lstStyle/>
          <a:p>
            <a:pPr marL="0" indent="0" algn="ctr">
              <a:buNone/>
            </a:pPr>
            <a:r>
              <a:rPr lang="en-US" sz="1000" b="1" dirty="0">
                <a:solidFill>
                  <a:srgbClr val="D64545"/>
                </a:solidFill>
              </a:rPr>
              <a:t>NO</a:t>
            </a:r>
            <a:endParaRPr lang="en-US" sz="1000" dirty="0"/>
          </a:p>
        </p:txBody>
      </p:sp>
      <p:sp>
        <p:nvSpPr>
          <p:cNvPr id="9" name="Text 6"/>
          <p:cNvSpPr txBox="1"/>
          <p:nvPr/>
        </p:nvSpPr>
        <p:spPr>
          <a:xfrm>
            <a:off x="548640" y="3200400"/>
            <a:ext cx="4572000" cy="1188720"/>
          </a:xfrm>
          <a:prstGeom prst="rect">
            <a:avLst/>
          </a:prstGeom>
          <a:solidFill>
            <a:srgbClr val="E8F5EE"/>
          </a:solidFill>
          <a:ln w="9525">
            <a:solidFill>
              <a:srgbClr val="2A9D6F"/>
            </a:solidFill>
          </a:ln>
        </p:spPr>
        <p:txBody>
          <a:bodyPr wrap="square" lIns="0" tIns="0" rIns="0" bIns="0" rtlCol="0" anchor="ctr"/>
          <a:lstStyle/>
          <a:p>
            <a:pPr marL="0" indent="0" algn="ctr">
              <a:buNone/>
            </a:pPr>
            <a:r>
              <a:rPr lang="en-US" sz="1200" dirty="0">
                <a:solidFill>
                  <a:srgbClr val="1F2933"/>
                </a:solidFill>
              </a:rPr>
              <a:t>LOCAL destination</a:t>
            </a:r>
            <a:endParaRPr lang="en-US" sz="1200" dirty="0"/>
          </a:p>
          <a:p>
            <a:pPr marL="0" indent="0" algn="ctr">
              <a:buNone/>
            </a:pPr>
            <a:r>
              <a:rPr lang="en-US" sz="1200" dirty="0">
                <a:solidFill>
                  <a:srgbClr val="1F2933"/>
                </a:solidFill>
              </a:rPr>
              <a:t>Both stations are on the same link. The source sends directly to the destination.</a:t>
            </a:r>
            <a:endParaRPr lang="en-US" sz="1200" dirty="0"/>
          </a:p>
        </p:txBody>
      </p:sp>
      <p:sp>
        <p:nvSpPr>
          <p:cNvPr id="10" name="Text 7"/>
          <p:cNvSpPr txBox="1"/>
          <p:nvPr/>
        </p:nvSpPr>
        <p:spPr>
          <a:xfrm>
            <a:off x="7040880" y="3200400"/>
            <a:ext cx="4572000" cy="1188720"/>
          </a:xfrm>
          <a:prstGeom prst="rect">
            <a:avLst/>
          </a:prstGeom>
          <a:solidFill>
            <a:srgbClr val="FDECEC"/>
          </a:solidFill>
          <a:ln w="9525">
            <a:solidFill>
              <a:srgbClr val="D64545"/>
            </a:solidFill>
          </a:ln>
        </p:spPr>
        <p:txBody>
          <a:bodyPr wrap="square" lIns="0" tIns="0" rIns="0" bIns="0" rtlCol="0" anchor="ctr"/>
          <a:lstStyle/>
          <a:p>
            <a:pPr marL="0" indent="0" algn="ctr">
              <a:buNone/>
            </a:pPr>
            <a:r>
              <a:rPr lang="en-US" sz="1200" dirty="0">
                <a:solidFill>
                  <a:srgbClr val="1F2933"/>
                </a:solidFill>
              </a:rPr>
              <a:t>REMOTE destination</a:t>
            </a:r>
            <a:endParaRPr lang="en-US" sz="1200" dirty="0"/>
          </a:p>
          <a:p>
            <a:pPr marL="0" indent="0" algn="ctr">
              <a:buNone/>
            </a:pPr>
            <a:r>
              <a:rPr lang="en-US" sz="1200" dirty="0">
                <a:solidFill>
                  <a:srgbClr val="1F2933"/>
                </a:solidFill>
              </a:rPr>
              <a:t>The source consults its route table, picks the next hop (gateway) and sends the packets to it.</a:t>
            </a:r>
            <a:endParaRPr lang="en-US" sz="1200" dirty="0"/>
          </a:p>
        </p:txBody>
      </p:sp>
      <p:sp>
        <p:nvSpPr>
          <p:cNvPr id="11" name="Shape 8"/>
          <p:cNvSpPr/>
          <p:nvPr/>
        </p:nvSpPr>
        <p:spPr>
          <a:xfrm>
            <a:off x="2834640" y="4389120"/>
            <a:ext cx="2286000" cy="822960"/>
          </a:xfrm>
          <a:prstGeom prst="line">
            <a:avLst/>
          </a:prstGeom>
          <a:noFill/>
          <a:ln w="25400">
            <a:solidFill>
              <a:srgbClr val="0B3C5D"/>
            </a:solidFill>
            <a:prstDash val="solid"/>
            <a:tailEnd type="triangle"/>
          </a:ln>
        </p:spPr>
        <p:txBody>
          <a:bodyPr/>
          <a:lstStyle/>
          <a:p>
            <a:endParaRPr lang="en-US"/>
          </a:p>
        </p:txBody>
      </p:sp>
      <p:sp>
        <p:nvSpPr>
          <p:cNvPr id="12" name="Shape 9"/>
          <p:cNvSpPr/>
          <p:nvPr/>
        </p:nvSpPr>
        <p:spPr>
          <a:xfrm flipH="1">
            <a:off x="7040880" y="4389120"/>
            <a:ext cx="2286000" cy="822960"/>
          </a:xfrm>
          <a:prstGeom prst="line">
            <a:avLst/>
          </a:prstGeom>
          <a:noFill/>
          <a:ln w="25400">
            <a:solidFill>
              <a:srgbClr val="0B3C5D"/>
            </a:solidFill>
            <a:prstDash val="solid"/>
            <a:tailEnd type="triangle"/>
          </a:ln>
        </p:spPr>
        <p:txBody>
          <a:bodyPr/>
          <a:lstStyle/>
          <a:p>
            <a:endParaRPr lang="en-US"/>
          </a:p>
        </p:txBody>
      </p:sp>
      <p:sp>
        <p:nvSpPr>
          <p:cNvPr id="13" name="Text 10"/>
          <p:cNvSpPr txBox="1"/>
          <p:nvPr/>
        </p:nvSpPr>
        <p:spPr>
          <a:xfrm>
            <a:off x="3566160" y="5212080"/>
            <a:ext cx="5029200" cy="822960"/>
          </a:xfrm>
          <a:prstGeom prst="rect">
            <a:avLst/>
          </a:prstGeom>
          <a:solidFill>
            <a:srgbClr val="F0A332"/>
          </a:solidFill>
          <a:ln/>
        </p:spPr>
        <p:txBody>
          <a:bodyPr wrap="square" lIns="0" tIns="0" rIns="0" bIns="0" rtlCol="0" anchor="ctr"/>
          <a:lstStyle/>
          <a:p>
            <a:pPr marL="0" indent="0" algn="ctr">
              <a:buNone/>
            </a:pPr>
            <a:r>
              <a:rPr lang="en-US" sz="1200" b="1" dirty="0">
                <a:solidFill>
                  <a:srgbClr val="1F2933"/>
                </a:solidFill>
              </a:rPr>
              <a:t>Address resolution (ARP / ND)</a:t>
            </a:r>
            <a:endParaRPr lang="en-US" sz="1200" dirty="0"/>
          </a:p>
          <a:p>
            <a:pPr marL="0" indent="0" algn="ctr">
              <a:buNone/>
            </a:pPr>
            <a:r>
              <a:rPr lang="en-US" sz="1200" b="1" dirty="0">
                <a:solidFill>
                  <a:srgbClr val="1F2933"/>
                </a:solidFill>
              </a:rPr>
              <a:t>for the IP of the destination (local) or of the gateway (remote)</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Local or remote: example with AND</a:t>
            </a:r>
            <a:endParaRPr lang="en-US" sz="3000" dirty="0"/>
          </a:p>
        </p:txBody>
      </p:sp>
      <p:sp>
        <p:nvSpPr>
          <p:cNvPr id="4" name="Text 1"/>
          <p:cNvSpPr txBox="1"/>
          <p:nvPr/>
        </p:nvSpPr>
        <p:spPr>
          <a:xfrm>
            <a:off x="457200" y="1234440"/>
            <a:ext cx="11247120" cy="274320"/>
          </a:xfrm>
          <a:prstGeom prst="rect">
            <a:avLst/>
          </a:prstGeom>
          <a:noFill/>
          <a:ln/>
        </p:spPr>
        <p:txBody>
          <a:bodyPr wrap="square" lIns="0" tIns="0" rIns="0" bIns="0" rtlCol="0" anchor="ctr"/>
          <a:lstStyle/>
          <a:p>
            <a:pPr marL="0" indent="0" algn="l">
              <a:buNone/>
            </a:pPr>
            <a:r>
              <a:rPr lang="en-US" sz="1300" b="1" dirty="0">
                <a:solidFill>
                  <a:srgbClr val="0B3C5D"/>
                </a:solidFill>
              </a:rPr>
              <a:t>Destination: 172.16.128.2</a:t>
            </a:r>
            <a:endParaRPr lang="en-US" sz="1300" dirty="0"/>
          </a:p>
        </p:txBody>
      </p:sp>
      <p:sp>
        <p:nvSpPr>
          <p:cNvPr id="5" name="Text 2"/>
          <p:cNvSpPr txBox="1"/>
          <p:nvPr/>
        </p:nvSpPr>
        <p:spPr>
          <a:xfrm>
            <a:off x="457200" y="1554480"/>
            <a:ext cx="2468880" cy="384048"/>
          </a:xfrm>
          <a:prstGeom prst="rect">
            <a:avLst/>
          </a:prstGeom>
          <a:noFill/>
          <a:ln/>
        </p:spPr>
        <p:txBody>
          <a:bodyPr wrap="square" lIns="0" tIns="0" rIns="0" bIns="0" rtlCol="0" anchor="ctr"/>
          <a:lstStyle/>
          <a:p>
            <a:pPr marL="0" indent="0" algn="r">
              <a:buNone/>
            </a:pPr>
            <a:r>
              <a:rPr lang="en-US" sz="1100" b="1" dirty="0">
                <a:solidFill>
                  <a:srgbClr val="1F2933"/>
                </a:solidFill>
              </a:rPr>
              <a:t>172.16.128.2 (destination)</a:t>
            </a:r>
            <a:endParaRPr lang="en-US" sz="1100" dirty="0"/>
          </a:p>
        </p:txBody>
      </p:sp>
      <p:sp>
        <p:nvSpPr>
          <p:cNvPr id="6" name="Text 3"/>
          <p:cNvSpPr/>
          <p:nvPr/>
        </p:nvSpPr>
        <p:spPr>
          <a:xfrm>
            <a:off x="3108960" y="155448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10101100</a:t>
            </a:r>
            <a:endParaRPr lang="en-US" sz="1200" dirty="0"/>
          </a:p>
        </p:txBody>
      </p:sp>
      <p:sp>
        <p:nvSpPr>
          <p:cNvPr id="7" name="Text 4"/>
          <p:cNvSpPr/>
          <p:nvPr/>
        </p:nvSpPr>
        <p:spPr>
          <a:xfrm>
            <a:off x="4617720" y="155448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00010000</a:t>
            </a:r>
            <a:endParaRPr lang="en-US" sz="1200" dirty="0"/>
          </a:p>
        </p:txBody>
      </p:sp>
      <p:sp>
        <p:nvSpPr>
          <p:cNvPr id="8" name="Text 5"/>
          <p:cNvSpPr/>
          <p:nvPr/>
        </p:nvSpPr>
        <p:spPr>
          <a:xfrm>
            <a:off x="6126480" y="155448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10000000</a:t>
            </a:r>
            <a:endParaRPr lang="en-US" sz="1200" dirty="0"/>
          </a:p>
        </p:txBody>
      </p:sp>
      <p:sp>
        <p:nvSpPr>
          <p:cNvPr id="9" name="Text 6"/>
          <p:cNvSpPr/>
          <p:nvPr/>
        </p:nvSpPr>
        <p:spPr>
          <a:xfrm>
            <a:off x="7635240" y="155448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00000010</a:t>
            </a:r>
            <a:endParaRPr lang="en-US" sz="1200" dirty="0"/>
          </a:p>
        </p:txBody>
      </p:sp>
      <p:sp>
        <p:nvSpPr>
          <p:cNvPr id="10" name="Text 7"/>
          <p:cNvSpPr txBox="1"/>
          <p:nvPr/>
        </p:nvSpPr>
        <p:spPr>
          <a:xfrm>
            <a:off x="457200" y="1965960"/>
            <a:ext cx="2468880" cy="384048"/>
          </a:xfrm>
          <a:prstGeom prst="rect">
            <a:avLst/>
          </a:prstGeom>
          <a:noFill/>
          <a:ln/>
        </p:spPr>
        <p:txBody>
          <a:bodyPr wrap="square" lIns="0" tIns="0" rIns="0" bIns="0" rtlCol="0" anchor="ctr"/>
          <a:lstStyle/>
          <a:p>
            <a:pPr marL="0" indent="0" algn="r">
              <a:buNone/>
            </a:pPr>
            <a:r>
              <a:rPr lang="en-US" sz="1100" b="1" dirty="0">
                <a:solidFill>
                  <a:srgbClr val="1F2933"/>
                </a:solidFill>
              </a:rPr>
              <a:t>AND 255.255.255.0</a:t>
            </a:r>
            <a:endParaRPr lang="en-US" sz="1100" dirty="0"/>
          </a:p>
        </p:txBody>
      </p:sp>
      <p:sp>
        <p:nvSpPr>
          <p:cNvPr id="11" name="Text 8"/>
          <p:cNvSpPr/>
          <p:nvPr/>
        </p:nvSpPr>
        <p:spPr>
          <a:xfrm>
            <a:off x="3108960" y="196596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11111111</a:t>
            </a:r>
            <a:endParaRPr lang="en-US" sz="1200" dirty="0"/>
          </a:p>
        </p:txBody>
      </p:sp>
      <p:sp>
        <p:nvSpPr>
          <p:cNvPr id="12" name="Text 9"/>
          <p:cNvSpPr/>
          <p:nvPr/>
        </p:nvSpPr>
        <p:spPr>
          <a:xfrm>
            <a:off x="4617720" y="196596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11111111</a:t>
            </a:r>
            <a:endParaRPr lang="en-US" sz="1200" dirty="0"/>
          </a:p>
        </p:txBody>
      </p:sp>
      <p:sp>
        <p:nvSpPr>
          <p:cNvPr id="13" name="Text 10"/>
          <p:cNvSpPr/>
          <p:nvPr/>
        </p:nvSpPr>
        <p:spPr>
          <a:xfrm>
            <a:off x="6126480" y="196596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11111111</a:t>
            </a:r>
            <a:endParaRPr lang="en-US" sz="1200" dirty="0"/>
          </a:p>
        </p:txBody>
      </p:sp>
      <p:sp>
        <p:nvSpPr>
          <p:cNvPr id="14" name="Text 11"/>
          <p:cNvSpPr/>
          <p:nvPr/>
        </p:nvSpPr>
        <p:spPr>
          <a:xfrm>
            <a:off x="7635240" y="196596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00000000</a:t>
            </a:r>
            <a:endParaRPr lang="en-US" sz="1200" dirty="0"/>
          </a:p>
        </p:txBody>
      </p:sp>
      <p:sp>
        <p:nvSpPr>
          <p:cNvPr id="15" name="Text 12"/>
          <p:cNvSpPr txBox="1"/>
          <p:nvPr/>
        </p:nvSpPr>
        <p:spPr>
          <a:xfrm>
            <a:off x="457200" y="2377440"/>
            <a:ext cx="2468880" cy="384048"/>
          </a:xfrm>
          <a:prstGeom prst="rect">
            <a:avLst/>
          </a:prstGeom>
          <a:noFill/>
          <a:ln/>
        </p:spPr>
        <p:txBody>
          <a:bodyPr wrap="square" lIns="0" tIns="0" rIns="0" bIns="0" rtlCol="0" anchor="ctr"/>
          <a:lstStyle/>
          <a:p>
            <a:pPr marL="0" indent="0" algn="r">
              <a:buNone/>
            </a:pPr>
            <a:r>
              <a:rPr lang="en-US" sz="1100" b="1" dirty="0">
                <a:solidFill>
                  <a:srgbClr val="0B3C5D"/>
                </a:solidFill>
              </a:rPr>
              <a:t>result</a:t>
            </a:r>
            <a:endParaRPr lang="en-US" sz="1100" dirty="0"/>
          </a:p>
        </p:txBody>
      </p:sp>
      <p:sp>
        <p:nvSpPr>
          <p:cNvPr id="16" name="Text 13"/>
          <p:cNvSpPr/>
          <p:nvPr/>
        </p:nvSpPr>
        <p:spPr>
          <a:xfrm>
            <a:off x="3108960" y="2377440"/>
            <a:ext cx="150876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200" b="1" dirty="0">
                <a:solidFill>
                  <a:srgbClr val="1F2933"/>
                </a:solidFill>
                <a:latin typeface="Courier New" pitchFamily="34" charset="0"/>
                <a:ea typeface="Courier New" pitchFamily="34" charset="-122"/>
                <a:cs typeface="Courier New" pitchFamily="34" charset="-120"/>
              </a:rPr>
              <a:t>10101100</a:t>
            </a:r>
            <a:endParaRPr lang="en-US" sz="1200" dirty="0"/>
          </a:p>
        </p:txBody>
      </p:sp>
      <p:sp>
        <p:nvSpPr>
          <p:cNvPr id="17" name="Text 14"/>
          <p:cNvSpPr/>
          <p:nvPr/>
        </p:nvSpPr>
        <p:spPr>
          <a:xfrm>
            <a:off x="4617720" y="2377440"/>
            <a:ext cx="150876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200" b="1" dirty="0">
                <a:solidFill>
                  <a:srgbClr val="1F2933"/>
                </a:solidFill>
                <a:latin typeface="Courier New" pitchFamily="34" charset="0"/>
                <a:ea typeface="Courier New" pitchFamily="34" charset="-122"/>
                <a:cs typeface="Courier New" pitchFamily="34" charset="-120"/>
              </a:rPr>
              <a:t>00010000</a:t>
            </a:r>
            <a:endParaRPr lang="en-US" sz="1200" dirty="0"/>
          </a:p>
        </p:txBody>
      </p:sp>
      <p:sp>
        <p:nvSpPr>
          <p:cNvPr id="18" name="Text 15"/>
          <p:cNvSpPr/>
          <p:nvPr/>
        </p:nvSpPr>
        <p:spPr>
          <a:xfrm>
            <a:off x="6126480" y="2377440"/>
            <a:ext cx="150876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200" b="1" dirty="0">
                <a:solidFill>
                  <a:srgbClr val="1F2933"/>
                </a:solidFill>
                <a:latin typeface="Courier New" pitchFamily="34" charset="0"/>
                <a:ea typeface="Courier New" pitchFamily="34" charset="-122"/>
                <a:cs typeface="Courier New" pitchFamily="34" charset="-120"/>
              </a:rPr>
              <a:t>10000000</a:t>
            </a:r>
            <a:endParaRPr lang="en-US" sz="1200" dirty="0"/>
          </a:p>
        </p:txBody>
      </p:sp>
      <p:sp>
        <p:nvSpPr>
          <p:cNvPr id="19" name="Text 16"/>
          <p:cNvSpPr/>
          <p:nvPr/>
        </p:nvSpPr>
        <p:spPr>
          <a:xfrm>
            <a:off x="7635240" y="2377440"/>
            <a:ext cx="150876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200" b="1" dirty="0">
                <a:solidFill>
                  <a:srgbClr val="1F2933"/>
                </a:solidFill>
                <a:latin typeface="Courier New" pitchFamily="34" charset="0"/>
                <a:ea typeface="Courier New" pitchFamily="34" charset="-122"/>
                <a:cs typeface="Courier New" pitchFamily="34" charset="-120"/>
              </a:rPr>
              <a:t>00000000</a:t>
            </a:r>
            <a:endParaRPr lang="en-US" sz="1200" dirty="0"/>
          </a:p>
        </p:txBody>
      </p:sp>
      <p:sp>
        <p:nvSpPr>
          <p:cNvPr id="20" name="Text 17"/>
          <p:cNvSpPr txBox="1"/>
          <p:nvPr/>
        </p:nvSpPr>
        <p:spPr>
          <a:xfrm>
            <a:off x="9326880" y="2377440"/>
            <a:ext cx="2560320" cy="384048"/>
          </a:xfrm>
          <a:prstGeom prst="rect">
            <a:avLst/>
          </a:prstGeom>
          <a:noFill/>
          <a:ln/>
        </p:spPr>
        <p:txBody>
          <a:bodyPr wrap="square" lIns="0" tIns="0" rIns="0" bIns="0" rtlCol="0" anchor="ctr"/>
          <a:lstStyle/>
          <a:p>
            <a:pPr marL="0" indent="0" algn="l">
              <a:buNone/>
            </a:pPr>
            <a:r>
              <a:rPr lang="en-US" sz="1100" b="1" dirty="0">
                <a:solidFill>
                  <a:srgbClr val="0B3C5D"/>
                </a:solidFill>
              </a:rPr>
              <a:t>172.16.128.0</a:t>
            </a:r>
            <a:endParaRPr lang="en-US" sz="1100" dirty="0"/>
          </a:p>
        </p:txBody>
      </p:sp>
      <p:sp>
        <p:nvSpPr>
          <p:cNvPr id="21" name="Text 18"/>
          <p:cNvSpPr txBox="1"/>
          <p:nvPr/>
        </p:nvSpPr>
        <p:spPr>
          <a:xfrm>
            <a:off x="457200" y="2926080"/>
            <a:ext cx="2468880" cy="384048"/>
          </a:xfrm>
          <a:prstGeom prst="rect">
            <a:avLst/>
          </a:prstGeom>
          <a:noFill/>
          <a:ln/>
        </p:spPr>
        <p:txBody>
          <a:bodyPr wrap="square" lIns="0" tIns="0" rIns="0" bIns="0" rtlCol="0" anchor="ctr"/>
          <a:lstStyle/>
          <a:p>
            <a:pPr marL="0" indent="0" algn="r">
              <a:buNone/>
            </a:pPr>
            <a:r>
              <a:rPr lang="en-US" sz="1100" b="1" dirty="0">
                <a:solidFill>
                  <a:srgbClr val="1F2933"/>
                </a:solidFill>
              </a:rPr>
              <a:t>172.16.128.7 (source)</a:t>
            </a:r>
            <a:endParaRPr lang="en-US" sz="1100" dirty="0"/>
          </a:p>
        </p:txBody>
      </p:sp>
      <p:sp>
        <p:nvSpPr>
          <p:cNvPr id="22" name="Text 19"/>
          <p:cNvSpPr/>
          <p:nvPr/>
        </p:nvSpPr>
        <p:spPr>
          <a:xfrm>
            <a:off x="3108960" y="292608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10101100</a:t>
            </a:r>
            <a:endParaRPr lang="en-US" sz="1200" dirty="0"/>
          </a:p>
        </p:txBody>
      </p:sp>
      <p:sp>
        <p:nvSpPr>
          <p:cNvPr id="23" name="Text 20"/>
          <p:cNvSpPr/>
          <p:nvPr/>
        </p:nvSpPr>
        <p:spPr>
          <a:xfrm>
            <a:off x="4617720" y="292608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00010000</a:t>
            </a:r>
            <a:endParaRPr lang="en-US" sz="1200" dirty="0"/>
          </a:p>
        </p:txBody>
      </p:sp>
      <p:sp>
        <p:nvSpPr>
          <p:cNvPr id="24" name="Text 21"/>
          <p:cNvSpPr/>
          <p:nvPr/>
        </p:nvSpPr>
        <p:spPr>
          <a:xfrm>
            <a:off x="6126480" y="292608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10000000</a:t>
            </a:r>
            <a:endParaRPr lang="en-US" sz="1200" dirty="0"/>
          </a:p>
        </p:txBody>
      </p:sp>
      <p:sp>
        <p:nvSpPr>
          <p:cNvPr id="25" name="Text 22"/>
          <p:cNvSpPr/>
          <p:nvPr/>
        </p:nvSpPr>
        <p:spPr>
          <a:xfrm>
            <a:off x="7635240" y="292608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00000111</a:t>
            </a:r>
            <a:endParaRPr lang="en-US" sz="1200" dirty="0"/>
          </a:p>
        </p:txBody>
      </p:sp>
      <p:sp>
        <p:nvSpPr>
          <p:cNvPr id="26" name="Text 23"/>
          <p:cNvSpPr txBox="1"/>
          <p:nvPr/>
        </p:nvSpPr>
        <p:spPr>
          <a:xfrm>
            <a:off x="457200" y="3337560"/>
            <a:ext cx="2468880" cy="384048"/>
          </a:xfrm>
          <a:prstGeom prst="rect">
            <a:avLst/>
          </a:prstGeom>
          <a:noFill/>
          <a:ln/>
        </p:spPr>
        <p:txBody>
          <a:bodyPr wrap="square" lIns="0" tIns="0" rIns="0" bIns="0" rtlCol="0" anchor="ctr"/>
          <a:lstStyle/>
          <a:p>
            <a:pPr marL="0" indent="0" algn="r">
              <a:buNone/>
            </a:pPr>
            <a:r>
              <a:rPr lang="en-US" sz="1100" b="1" dirty="0">
                <a:solidFill>
                  <a:srgbClr val="1F2933"/>
                </a:solidFill>
              </a:rPr>
              <a:t>AND 255.255.255.0</a:t>
            </a:r>
            <a:endParaRPr lang="en-US" sz="1100" dirty="0"/>
          </a:p>
        </p:txBody>
      </p:sp>
      <p:sp>
        <p:nvSpPr>
          <p:cNvPr id="27" name="Text 24"/>
          <p:cNvSpPr/>
          <p:nvPr/>
        </p:nvSpPr>
        <p:spPr>
          <a:xfrm>
            <a:off x="3108960" y="333756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11111111</a:t>
            </a:r>
            <a:endParaRPr lang="en-US" sz="1200" dirty="0"/>
          </a:p>
        </p:txBody>
      </p:sp>
      <p:sp>
        <p:nvSpPr>
          <p:cNvPr id="28" name="Text 25"/>
          <p:cNvSpPr/>
          <p:nvPr/>
        </p:nvSpPr>
        <p:spPr>
          <a:xfrm>
            <a:off x="4617720" y="333756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11111111</a:t>
            </a:r>
            <a:endParaRPr lang="en-US" sz="1200" dirty="0"/>
          </a:p>
        </p:txBody>
      </p:sp>
      <p:sp>
        <p:nvSpPr>
          <p:cNvPr id="29" name="Text 26"/>
          <p:cNvSpPr/>
          <p:nvPr/>
        </p:nvSpPr>
        <p:spPr>
          <a:xfrm>
            <a:off x="6126480" y="333756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11111111</a:t>
            </a:r>
            <a:endParaRPr lang="en-US" sz="1200" dirty="0"/>
          </a:p>
        </p:txBody>
      </p:sp>
      <p:sp>
        <p:nvSpPr>
          <p:cNvPr id="30" name="Text 27"/>
          <p:cNvSpPr/>
          <p:nvPr/>
        </p:nvSpPr>
        <p:spPr>
          <a:xfrm>
            <a:off x="7635240" y="333756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00000000</a:t>
            </a:r>
            <a:endParaRPr lang="en-US" sz="1200" dirty="0"/>
          </a:p>
        </p:txBody>
      </p:sp>
      <p:sp>
        <p:nvSpPr>
          <p:cNvPr id="31" name="Text 28"/>
          <p:cNvSpPr txBox="1"/>
          <p:nvPr/>
        </p:nvSpPr>
        <p:spPr>
          <a:xfrm>
            <a:off x="457200" y="3749040"/>
            <a:ext cx="2468880" cy="384048"/>
          </a:xfrm>
          <a:prstGeom prst="rect">
            <a:avLst/>
          </a:prstGeom>
          <a:noFill/>
          <a:ln/>
        </p:spPr>
        <p:txBody>
          <a:bodyPr wrap="square" lIns="0" tIns="0" rIns="0" bIns="0" rtlCol="0" anchor="ctr"/>
          <a:lstStyle/>
          <a:p>
            <a:pPr marL="0" indent="0" algn="r">
              <a:buNone/>
            </a:pPr>
            <a:r>
              <a:rPr lang="en-US" sz="1100" b="1" dirty="0">
                <a:solidFill>
                  <a:srgbClr val="0B3C5D"/>
                </a:solidFill>
              </a:rPr>
              <a:t>result</a:t>
            </a:r>
            <a:endParaRPr lang="en-US" sz="1100" dirty="0"/>
          </a:p>
        </p:txBody>
      </p:sp>
      <p:sp>
        <p:nvSpPr>
          <p:cNvPr id="32" name="Text 29"/>
          <p:cNvSpPr/>
          <p:nvPr/>
        </p:nvSpPr>
        <p:spPr>
          <a:xfrm>
            <a:off x="3108960" y="3749040"/>
            <a:ext cx="150876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200" b="1" dirty="0">
                <a:solidFill>
                  <a:srgbClr val="1F2933"/>
                </a:solidFill>
                <a:latin typeface="Courier New" pitchFamily="34" charset="0"/>
                <a:ea typeface="Courier New" pitchFamily="34" charset="-122"/>
                <a:cs typeface="Courier New" pitchFamily="34" charset="-120"/>
              </a:rPr>
              <a:t>10101100</a:t>
            </a:r>
            <a:endParaRPr lang="en-US" sz="1200" dirty="0"/>
          </a:p>
        </p:txBody>
      </p:sp>
      <p:sp>
        <p:nvSpPr>
          <p:cNvPr id="33" name="Text 30"/>
          <p:cNvSpPr/>
          <p:nvPr/>
        </p:nvSpPr>
        <p:spPr>
          <a:xfrm>
            <a:off x="4617720" y="3749040"/>
            <a:ext cx="150876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200" b="1" dirty="0">
                <a:solidFill>
                  <a:srgbClr val="1F2933"/>
                </a:solidFill>
                <a:latin typeface="Courier New" pitchFamily="34" charset="0"/>
                <a:ea typeface="Courier New" pitchFamily="34" charset="-122"/>
                <a:cs typeface="Courier New" pitchFamily="34" charset="-120"/>
              </a:rPr>
              <a:t>00010000</a:t>
            </a:r>
            <a:endParaRPr lang="en-US" sz="1200" dirty="0"/>
          </a:p>
        </p:txBody>
      </p:sp>
      <p:sp>
        <p:nvSpPr>
          <p:cNvPr id="34" name="Text 31"/>
          <p:cNvSpPr/>
          <p:nvPr/>
        </p:nvSpPr>
        <p:spPr>
          <a:xfrm>
            <a:off x="6126480" y="3749040"/>
            <a:ext cx="150876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200" b="1" dirty="0">
                <a:solidFill>
                  <a:srgbClr val="1F2933"/>
                </a:solidFill>
                <a:latin typeface="Courier New" pitchFamily="34" charset="0"/>
                <a:ea typeface="Courier New" pitchFamily="34" charset="-122"/>
                <a:cs typeface="Courier New" pitchFamily="34" charset="-120"/>
              </a:rPr>
              <a:t>10000000</a:t>
            </a:r>
            <a:endParaRPr lang="en-US" sz="1200" dirty="0"/>
          </a:p>
        </p:txBody>
      </p:sp>
      <p:sp>
        <p:nvSpPr>
          <p:cNvPr id="35" name="Text 32"/>
          <p:cNvSpPr/>
          <p:nvPr/>
        </p:nvSpPr>
        <p:spPr>
          <a:xfrm>
            <a:off x="7635240" y="3749040"/>
            <a:ext cx="150876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200" b="1" dirty="0">
                <a:solidFill>
                  <a:srgbClr val="1F2933"/>
                </a:solidFill>
                <a:latin typeface="Courier New" pitchFamily="34" charset="0"/>
                <a:ea typeface="Courier New" pitchFamily="34" charset="-122"/>
                <a:cs typeface="Courier New" pitchFamily="34" charset="-120"/>
              </a:rPr>
              <a:t>00000000</a:t>
            </a:r>
            <a:endParaRPr lang="en-US" sz="1200" dirty="0"/>
          </a:p>
        </p:txBody>
      </p:sp>
      <p:sp>
        <p:nvSpPr>
          <p:cNvPr id="36" name="Text 33"/>
          <p:cNvSpPr txBox="1"/>
          <p:nvPr/>
        </p:nvSpPr>
        <p:spPr>
          <a:xfrm>
            <a:off x="9326880" y="3749040"/>
            <a:ext cx="2560320" cy="384048"/>
          </a:xfrm>
          <a:prstGeom prst="rect">
            <a:avLst/>
          </a:prstGeom>
          <a:noFill/>
          <a:ln/>
        </p:spPr>
        <p:txBody>
          <a:bodyPr wrap="square" lIns="0" tIns="0" rIns="0" bIns="0" rtlCol="0" anchor="ctr"/>
          <a:lstStyle/>
          <a:p>
            <a:pPr marL="0" indent="0" algn="l">
              <a:buNone/>
            </a:pPr>
            <a:r>
              <a:rPr lang="en-US" sz="1100" b="1" dirty="0">
                <a:solidFill>
                  <a:srgbClr val="0B3C5D"/>
                </a:solidFill>
              </a:rPr>
              <a:t>172.16.128.0</a:t>
            </a:r>
            <a:endParaRPr lang="en-US" sz="1100" dirty="0"/>
          </a:p>
        </p:txBody>
      </p:sp>
      <p:sp>
        <p:nvSpPr>
          <p:cNvPr id="37" name="Text 34"/>
          <p:cNvSpPr/>
          <p:nvPr/>
        </p:nvSpPr>
        <p:spPr>
          <a:xfrm>
            <a:off x="457200" y="4297680"/>
            <a:ext cx="5394960" cy="548640"/>
          </a:xfrm>
          <a:prstGeom prst="roundRect">
            <a:avLst>
              <a:gd name="adj" fmla="val 16667"/>
            </a:avLst>
          </a:prstGeom>
          <a:solidFill>
            <a:srgbClr val="E8F5EE"/>
          </a:solidFill>
          <a:ln>
            <a:solidFill>
              <a:srgbClr val="E8F5EE"/>
            </a:solidFill>
          </a:ln>
        </p:spPr>
        <p:txBody>
          <a:bodyPr wrap="square" lIns="76200" tIns="152400" rIns="152400" bIns="76200" rtlCol="0" anchor="ctr"/>
          <a:lstStyle/>
          <a:p>
            <a:pPr marL="0" indent="0" algn="l">
              <a:buNone/>
            </a:pPr>
            <a:r>
              <a:rPr lang="en-US" sz="1300" b="1" dirty="0">
                <a:solidFill>
                  <a:srgbClr val="1F2933"/>
                </a:solidFill>
              </a:rPr>
              <a:t>Equal results → LOCAL destination (same link)</a:t>
            </a:r>
            <a:endParaRPr lang="en-US" sz="1300" dirty="0"/>
          </a:p>
        </p:txBody>
      </p:sp>
      <p:sp>
        <p:nvSpPr>
          <p:cNvPr id="38" name="Text 35"/>
          <p:cNvSpPr txBox="1"/>
          <p:nvPr/>
        </p:nvSpPr>
        <p:spPr>
          <a:xfrm>
            <a:off x="6035040" y="4297680"/>
            <a:ext cx="5669280" cy="548640"/>
          </a:xfrm>
          <a:prstGeom prst="rect">
            <a:avLst/>
          </a:prstGeom>
          <a:solidFill>
            <a:srgbClr val="FDECEC"/>
          </a:solidFill>
          <a:ln/>
        </p:spPr>
        <p:txBody>
          <a:bodyPr wrap="square" lIns="0" tIns="0" rIns="0" bIns="0" rtlCol="0" anchor="ctr"/>
          <a:lstStyle/>
          <a:p>
            <a:pPr marL="0" indent="0" algn="l">
              <a:buNone/>
            </a:pPr>
            <a:r>
              <a:rPr lang="en-US" sz="1200" b="1" dirty="0">
                <a:solidFill>
                  <a:srgbClr val="1F2933"/>
                </a:solidFill>
              </a:rPr>
              <a:t>What if the destination were 172.16.64.2? AND → 172.16.64.0 ≠ 172.16.128.0 → REMOTE</a:t>
            </a:r>
            <a:endParaRPr lang="en-US" sz="1200" dirty="0"/>
          </a:p>
        </p:txBody>
      </p:sp>
      <p:sp>
        <p:nvSpPr>
          <p:cNvPr id="39" name="Shape 36"/>
          <p:cNvSpPr/>
          <p:nvPr/>
        </p:nvSpPr>
        <p:spPr>
          <a:xfrm>
            <a:off x="457200" y="5029200"/>
            <a:ext cx="11247120" cy="1188720"/>
          </a:xfrm>
          <a:prstGeom prst="roundRect">
            <a:avLst>
              <a:gd name="adj" fmla="val 9231"/>
            </a:avLst>
          </a:prstGeom>
          <a:solidFill>
            <a:srgbClr val="EEF3F7"/>
          </a:solidFill>
          <a:ln w="9525">
            <a:solidFill>
              <a:srgbClr val="EEF3F7"/>
            </a:solidFill>
            <a:prstDash val="solid"/>
          </a:ln>
        </p:spPr>
        <p:txBody>
          <a:bodyPr/>
          <a:lstStyle/>
          <a:p>
            <a:endParaRPr lang="en-US"/>
          </a:p>
        </p:txBody>
      </p:sp>
      <p:sp>
        <p:nvSpPr>
          <p:cNvPr id="40" name="Text 37"/>
          <p:cNvSpPr txBox="1"/>
          <p:nvPr/>
        </p:nvSpPr>
        <p:spPr>
          <a:xfrm>
            <a:off x="658368" y="5193792"/>
            <a:ext cx="10844784" cy="365760"/>
          </a:xfrm>
          <a:prstGeom prst="rect">
            <a:avLst/>
          </a:prstGeom>
          <a:noFill/>
          <a:ln/>
        </p:spPr>
        <p:txBody>
          <a:bodyPr wrap="square" lIns="0" tIns="0" rIns="0" bIns="0" rtlCol="0" anchor="t"/>
          <a:lstStyle/>
          <a:p>
            <a:pPr marL="0" indent="0">
              <a:buNone/>
            </a:pPr>
            <a:r>
              <a:rPr lang="en-US" sz="1500" b="1" dirty="0">
                <a:solidFill>
                  <a:srgbClr val="0B3C5D"/>
                </a:solidFill>
              </a:rPr>
              <a:t>Check it on the operating system</a:t>
            </a:r>
            <a:endParaRPr lang="en-US" sz="1500" dirty="0"/>
          </a:p>
        </p:txBody>
      </p:sp>
      <p:sp>
        <p:nvSpPr>
          <p:cNvPr id="41" name="Text 38"/>
          <p:cNvSpPr txBox="1"/>
          <p:nvPr/>
        </p:nvSpPr>
        <p:spPr>
          <a:xfrm>
            <a:off x="658368" y="5605272"/>
            <a:ext cx="10844784" cy="47548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Linux: ip route get 172.16.128.2 → 'dev eth0' (local); ip route get 172.16.64.2 → 'via 172.16.128.1' (remote, through the gateway)</a:t>
            </a:r>
            <a:endParaRPr lang="en-US" sz="12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Local destinations</a:t>
            </a:r>
            <a:endParaRPr lang="en-US" sz="3000" dirty="0"/>
          </a:p>
        </p:txBody>
      </p:sp>
      <p:sp>
        <p:nvSpPr>
          <p:cNvPr id="4" name="Text 1"/>
          <p:cNvSpPr txBox="1"/>
          <p:nvPr/>
        </p:nvSpPr>
        <p:spPr>
          <a:xfrm>
            <a:off x="457200" y="1188720"/>
            <a:ext cx="6217920" cy="4937760"/>
          </a:xfrm>
          <a:prstGeom prst="rect">
            <a:avLst/>
          </a:prstGeom>
          <a:noFill/>
          <a:ln/>
        </p:spPr>
        <p:txBody>
          <a:bodyPr wrap="square" lIns="0" tIns="0" rIns="0" bIns="0" rtlCol="0" anchor="t"/>
          <a:lstStyle/>
          <a:p>
            <a:pPr marL="279400" indent="-279400">
              <a:spcAft>
                <a:spcPts val="800"/>
              </a:spcAft>
              <a:buSzPct val="100000"/>
              <a:buChar char="•"/>
            </a:pPr>
            <a:r>
              <a:rPr lang="en-US" sz="1500" dirty="0">
                <a:solidFill>
                  <a:srgbClr val="1F2933"/>
                </a:solidFill>
              </a:rPr>
              <a:t>If the destination subnet is the same as the source's, communication happens </a:t>
            </a:r>
            <a:r>
              <a:rPr lang="en-US" sz="1500" b="1" dirty="0">
                <a:solidFill>
                  <a:srgbClr val="1F2933"/>
                </a:solidFill>
              </a:rPr>
              <a:t>without a router</a:t>
            </a:r>
            <a:endParaRPr lang="en-US" sz="1500" dirty="0"/>
          </a:p>
          <a:p>
            <a:pPr marL="279400" indent="-279400">
              <a:spcAft>
                <a:spcPts val="800"/>
              </a:spcAft>
              <a:buSzPct val="100000"/>
              <a:buChar char="•"/>
            </a:pPr>
            <a:r>
              <a:rPr lang="en-US" sz="1500" dirty="0">
                <a:solidFill>
                  <a:srgbClr val="1F2933"/>
                </a:solidFill>
              </a:rPr>
              <a:t>Frames are transmitted directly on the </a:t>
            </a:r>
            <a:r>
              <a:rPr lang="en-US" sz="1500" b="1" dirty="0">
                <a:solidFill>
                  <a:srgbClr val="1F2933"/>
                </a:solidFill>
              </a:rPr>
              <a:t>attached link</a:t>
            </a:r>
            <a:r>
              <a:rPr lang="en-US" sz="1500" dirty="0">
                <a:solidFill>
                  <a:srgbClr val="1F2933"/>
                </a:solidFill>
              </a:rPr>
              <a:t> (L2 switches along the way are transparent; 'same link' = same VLAN)</a:t>
            </a:r>
            <a:endParaRPr lang="en-US" sz="1500" dirty="0"/>
          </a:p>
          <a:p>
            <a:pPr marL="279400" indent="-279400">
              <a:spcAft>
                <a:spcPts val="800"/>
              </a:spcAft>
              <a:buSzPct val="100000"/>
              <a:buChar char="•"/>
            </a:pPr>
            <a:r>
              <a:rPr lang="en-US" sz="1500" dirty="0">
                <a:solidFill>
                  <a:srgbClr val="1F2933"/>
                </a:solidFill>
              </a:rPr>
              <a:t>The source moves immediately to </a:t>
            </a:r>
            <a:r>
              <a:rPr lang="en-US" sz="1500" b="1" dirty="0">
                <a:solidFill>
                  <a:srgbClr val="1F2933"/>
                </a:solidFill>
              </a:rPr>
              <a:t>address resolution</a:t>
            </a:r>
            <a:r>
              <a:rPr lang="en-US" sz="1500" dirty="0">
                <a:solidFill>
                  <a:srgbClr val="1F2933"/>
                </a:solidFill>
              </a:rPr>
              <a:t> (ARP) to obtain the destination's MAC</a:t>
            </a:r>
            <a:endParaRPr lang="en-US" sz="1500" dirty="0"/>
          </a:p>
          <a:p>
            <a:pPr marL="279400" indent="-279400">
              <a:spcAft>
                <a:spcPts val="800"/>
              </a:spcAft>
              <a:buSzPct val="100000"/>
              <a:buChar char="•"/>
            </a:pPr>
            <a:r>
              <a:rPr lang="en-US" sz="1500" dirty="0">
                <a:solidFill>
                  <a:srgbClr val="1F2933"/>
                </a:solidFill>
              </a:rPr>
              <a:t>Common troubleshooting mistake: a wrong mask makes the host believe a remote destination is local (and the ARP is never answered)</a:t>
            </a:r>
            <a:endParaRPr lang="en-US" sz="1500" dirty="0"/>
          </a:p>
        </p:txBody>
      </p:sp>
      <p:sp>
        <p:nvSpPr>
          <p:cNvPr id="5" name="Text 2"/>
          <p:cNvSpPr/>
          <p:nvPr/>
        </p:nvSpPr>
        <p:spPr>
          <a:xfrm>
            <a:off x="7580376" y="199339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6" name="Shape 3"/>
          <p:cNvSpPr/>
          <p:nvPr/>
        </p:nvSpPr>
        <p:spPr>
          <a:xfrm>
            <a:off x="7735824" y="2395728"/>
            <a:ext cx="256032" cy="64008"/>
          </a:xfrm>
          <a:prstGeom prst="rect">
            <a:avLst/>
          </a:prstGeom>
          <a:solidFill>
            <a:srgbClr val="2A9D6F"/>
          </a:solidFill>
          <a:ln w="12700">
            <a:solidFill>
              <a:srgbClr val="2A9D6F"/>
            </a:solidFill>
            <a:prstDash val="solid"/>
          </a:ln>
        </p:spPr>
        <p:txBody>
          <a:bodyPr/>
          <a:lstStyle/>
          <a:p>
            <a:endParaRPr lang="en-US"/>
          </a:p>
        </p:txBody>
      </p:sp>
      <p:sp>
        <p:nvSpPr>
          <p:cNvPr id="7" name="Text 4"/>
          <p:cNvSpPr txBox="1"/>
          <p:nvPr/>
        </p:nvSpPr>
        <p:spPr>
          <a:xfrm>
            <a:off x="7040880" y="2487168"/>
            <a:ext cx="1645920" cy="274320"/>
          </a:xfrm>
          <a:prstGeom prst="rect">
            <a:avLst/>
          </a:prstGeom>
          <a:noFill/>
          <a:ln/>
        </p:spPr>
        <p:txBody>
          <a:bodyPr wrap="square" lIns="0" tIns="0" rIns="0" bIns="0" rtlCol="0" anchor="ctr"/>
          <a:lstStyle/>
          <a:p>
            <a:pPr marL="0" indent="0" algn="ctr">
              <a:buNone/>
            </a:pPr>
            <a:r>
              <a:rPr lang="en-US" sz="1000" dirty="0">
                <a:solidFill>
                  <a:srgbClr val="1F2933"/>
                </a:solidFill>
              </a:rPr>
              <a:t>172.16.128.7 /24</a:t>
            </a:r>
            <a:endParaRPr lang="en-US" sz="1000" dirty="0"/>
          </a:p>
        </p:txBody>
      </p:sp>
      <p:sp>
        <p:nvSpPr>
          <p:cNvPr id="8" name="Text 5"/>
          <p:cNvSpPr/>
          <p:nvPr/>
        </p:nvSpPr>
        <p:spPr>
          <a:xfrm>
            <a:off x="10323576" y="199339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9" name="Shape 6"/>
          <p:cNvSpPr/>
          <p:nvPr/>
        </p:nvSpPr>
        <p:spPr>
          <a:xfrm>
            <a:off x="10479024" y="2395728"/>
            <a:ext cx="256032" cy="64008"/>
          </a:xfrm>
          <a:prstGeom prst="rect">
            <a:avLst/>
          </a:prstGeom>
          <a:solidFill>
            <a:srgbClr val="2A9D6F"/>
          </a:solidFill>
          <a:ln w="12700">
            <a:solidFill>
              <a:srgbClr val="2A9D6F"/>
            </a:solidFill>
            <a:prstDash val="solid"/>
          </a:ln>
        </p:spPr>
        <p:txBody>
          <a:bodyPr/>
          <a:lstStyle/>
          <a:p>
            <a:endParaRPr lang="en-US"/>
          </a:p>
        </p:txBody>
      </p:sp>
      <p:sp>
        <p:nvSpPr>
          <p:cNvPr id="10" name="Text 7"/>
          <p:cNvSpPr txBox="1"/>
          <p:nvPr/>
        </p:nvSpPr>
        <p:spPr>
          <a:xfrm>
            <a:off x="9784080" y="2487168"/>
            <a:ext cx="1645920" cy="274320"/>
          </a:xfrm>
          <a:prstGeom prst="rect">
            <a:avLst/>
          </a:prstGeom>
          <a:noFill/>
          <a:ln/>
        </p:spPr>
        <p:txBody>
          <a:bodyPr wrap="square" lIns="0" tIns="0" rIns="0" bIns="0" rtlCol="0" anchor="ctr"/>
          <a:lstStyle/>
          <a:p>
            <a:pPr marL="0" indent="0" algn="ctr">
              <a:buNone/>
            </a:pPr>
            <a:r>
              <a:rPr lang="en-US" sz="1000" dirty="0">
                <a:solidFill>
                  <a:srgbClr val="1F2933"/>
                </a:solidFill>
              </a:rPr>
              <a:t>172.16.128.2 /24</a:t>
            </a:r>
            <a:endParaRPr lang="en-US" sz="1000" dirty="0"/>
          </a:p>
        </p:txBody>
      </p:sp>
      <p:sp>
        <p:nvSpPr>
          <p:cNvPr id="11" name="Text 8"/>
          <p:cNvSpPr/>
          <p:nvPr/>
        </p:nvSpPr>
        <p:spPr>
          <a:xfrm>
            <a:off x="8458200" y="3383280"/>
            <a:ext cx="1554480" cy="365760"/>
          </a:xfrm>
          <a:prstGeom prst="roundRect">
            <a:avLst>
              <a:gd name="adj" fmla="val 20000"/>
            </a:avLst>
          </a:prstGeom>
          <a:solidFill>
            <a:srgbClr val="8ECAE6"/>
          </a:solidFill>
          <a:ln>
            <a:solidFill>
              <a:srgbClr val="8ECAE6"/>
            </a:solidFill>
          </a:ln>
        </p:spPr>
        <p:txBody>
          <a:bodyPr wrap="square" lIns="0" tIns="0" rIns="0" bIns="0" rtlCol="0" anchor="ctr"/>
          <a:lstStyle/>
          <a:p>
            <a:pPr marL="0" indent="0" algn="ctr">
              <a:buNone/>
            </a:pPr>
            <a:r>
              <a:rPr lang="en-US" sz="1100" b="1" dirty="0">
                <a:solidFill>
                  <a:srgbClr val="0B3C5D"/>
                </a:solidFill>
              </a:rPr>
              <a:t>SW (VLAN 128)</a:t>
            </a:r>
            <a:endParaRPr lang="en-US" sz="1100" dirty="0"/>
          </a:p>
        </p:txBody>
      </p:sp>
      <p:sp>
        <p:nvSpPr>
          <p:cNvPr id="12" name="Shape 9"/>
          <p:cNvSpPr/>
          <p:nvPr/>
        </p:nvSpPr>
        <p:spPr>
          <a:xfrm>
            <a:off x="7863840" y="2423160"/>
            <a:ext cx="914400" cy="960120"/>
          </a:xfrm>
          <a:prstGeom prst="line">
            <a:avLst/>
          </a:prstGeom>
          <a:noFill/>
          <a:ln w="25400">
            <a:solidFill>
              <a:srgbClr val="0B3C5D"/>
            </a:solidFill>
            <a:prstDash val="solid"/>
          </a:ln>
        </p:spPr>
        <p:txBody>
          <a:bodyPr/>
          <a:lstStyle/>
          <a:p>
            <a:endParaRPr lang="en-US"/>
          </a:p>
        </p:txBody>
      </p:sp>
      <p:sp>
        <p:nvSpPr>
          <p:cNvPr id="13" name="Shape 10"/>
          <p:cNvSpPr/>
          <p:nvPr/>
        </p:nvSpPr>
        <p:spPr>
          <a:xfrm flipH="1">
            <a:off x="9692640" y="2423160"/>
            <a:ext cx="914400" cy="960120"/>
          </a:xfrm>
          <a:prstGeom prst="line">
            <a:avLst/>
          </a:prstGeom>
          <a:noFill/>
          <a:ln w="25400">
            <a:solidFill>
              <a:srgbClr val="0B3C5D"/>
            </a:solidFill>
            <a:prstDash val="solid"/>
          </a:ln>
        </p:spPr>
        <p:txBody>
          <a:bodyPr/>
          <a:lstStyle/>
          <a:p>
            <a:endParaRPr lang="en-US"/>
          </a:p>
        </p:txBody>
      </p:sp>
      <p:sp>
        <p:nvSpPr>
          <p:cNvPr id="14" name="Shape 11"/>
          <p:cNvSpPr/>
          <p:nvPr/>
        </p:nvSpPr>
        <p:spPr>
          <a:xfrm>
            <a:off x="8183880" y="1920240"/>
            <a:ext cx="2103120" cy="0"/>
          </a:xfrm>
          <a:prstGeom prst="line">
            <a:avLst/>
          </a:prstGeom>
          <a:noFill/>
          <a:ln w="31750">
            <a:solidFill>
              <a:srgbClr val="F0A332"/>
            </a:solidFill>
            <a:prstDash val="solid"/>
            <a:tailEnd type="triangle"/>
          </a:ln>
        </p:spPr>
        <p:txBody>
          <a:bodyPr/>
          <a:lstStyle/>
          <a:p>
            <a:endParaRPr lang="en-US"/>
          </a:p>
        </p:txBody>
      </p:sp>
      <p:sp>
        <p:nvSpPr>
          <p:cNvPr id="15" name="Text 12"/>
          <p:cNvSpPr txBox="1"/>
          <p:nvPr/>
        </p:nvSpPr>
        <p:spPr>
          <a:xfrm>
            <a:off x="8412480" y="1645920"/>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direct frame: MAC B</a:t>
            </a:r>
            <a:endParaRPr lang="en-US" sz="1000" dirty="0"/>
          </a:p>
        </p:txBody>
      </p:sp>
      <p:sp>
        <p:nvSpPr>
          <p:cNvPr id="16" name="Text 13"/>
          <p:cNvSpPr txBox="1"/>
          <p:nvPr/>
        </p:nvSpPr>
        <p:spPr>
          <a:xfrm>
            <a:off x="6858000" y="4206240"/>
            <a:ext cx="4846320" cy="548640"/>
          </a:xfrm>
          <a:prstGeom prst="rect">
            <a:avLst/>
          </a:prstGeom>
          <a:solidFill>
            <a:srgbClr val="E8F5EE"/>
          </a:solidFill>
          <a:ln w="9525">
            <a:solidFill>
              <a:srgbClr val="2A9D6F"/>
            </a:solidFill>
          </a:ln>
        </p:spPr>
        <p:txBody>
          <a:bodyPr wrap="square" lIns="0" tIns="0" rIns="0" bIns="0" rtlCol="0" anchor="ctr"/>
          <a:lstStyle/>
          <a:p>
            <a:pPr marL="0" indent="0" algn="ctr">
              <a:buNone/>
            </a:pPr>
            <a:r>
              <a:rPr lang="en-US" sz="1100" dirty="0">
                <a:solidFill>
                  <a:srgbClr val="1F2933"/>
                </a:solidFill>
              </a:rPr>
              <a:t>Subnet 172.16.128.0/24: no router involved</a:t>
            </a:r>
            <a:endParaRPr lang="en-US" sz="11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Remote destinations</a:t>
            </a:r>
            <a:endParaRPr lang="en-US" sz="3000" dirty="0"/>
          </a:p>
        </p:txBody>
      </p:sp>
      <p:sp>
        <p:nvSpPr>
          <p:cNvPr id="4" name="Text 1"/>
          <p:cNvSpPr txBox="1"/>
          <p:nvPr/>
        </p:nvSpPr>
        <p:spPr>
          <a:xfrm>
            <a:off x="457200" y="1188720"/>
            <a:ext cx="6217920" cy="4937760"/>
          </a:xfrm>
          <a:prstGeom prst="rect">
            <a:avLst/>
          </a:prstGeom>
          <a:noFill/>
          <a:ln/>
        </p:spPr>
        <p:txBody>
          <a:bodyPr wrap="square" lIns="0" tIns="0" rIns="0" bIns="0" rtlCol="0" anchor="t"/>
          <a:lstStyle/>
          <a:p>
            <a:pPr marL="279400" indent="-279400">
              <a:spcAft>
                <a:spcPts val="800"/>
              </a:spcAft>
              <a:buSzPct val="100000"/>
              <a:buChar char="•"/>
            </a:pPr>
            <a:r>
              <a:rPr lang="en-US" sz="1500" dirty="0">
                <a:solidFill>
                  <a:srgbClr val="1F2933"/>
                </a:solidFill>
              </a:rPr>
              <a:t>Remote destination: an </a:t>
            </a:r>
            <a:r>
              <a:rPr lang="en-US" sz="1500" b="1" dirty="0">
                <a:solidFill>
                  <a:srgbClr val="1F2933"/>
                </a:solidFill>
              </a:rPr>
              <a:t>intermediate step</a:t>
            </a:r>
            <a:r>
              <a:rPr lang="en-US" sz="1500" dirty="0">
                <a:solidFill>
                  <a:srgbClr val="1F2933"/>
                </a:solidFill>
              </a:rPr>
              <a:t> is required before address resolution</a:t>
            </a:r>
            <a:endParaRPr lang="en-US" sz="1500" dirty="0"/>
          </a:p>
          <a:p>
            <a:pPr marL="279400" indent="-279400">
              <a:spcAft>
                <a:spcPts val="800"/>
              </a:spcAft>
              <a:buSzPct val="100000"/>
              <a:buChar char="•"/>
            </a:pPr>
            <a:r>
              <a:rPr lang="en-US" sz="1500" b="1" dirty="0">
                <a:solidFill>
                  <a:srgbClr val="1F2933"/>
                </a:solidFill>
              </a:rPr>
              <a:t>Next-hop gateway lookup</a:t>
            </a:r>
            <a:r>
              <a:rPr lang="en-US" sz="1500" dirty="0">
                <a:solidFill>
                  <a:srgbClr val="1F2933"/>
                </a:solidFill>
              </a:rPr>
              <a:t>: which router to use to reach the remote network?</a:t>
            </a:r>
            <a:endParaRPr lang="en-US" sz="1500" dirty="0"/>
          </a:p>
          <a:p>
            <a:pPr marL="279400" indent="-279400">
              <a:spcAft>
                <a:spcPts val="800"/>
              </a:spcAft>
              <a:buSzPct val="100000"/>
              <a:buChar char="•"/>
            </a:pPr>
            <a:r>
              <a:rPr lang="en-US" sz="1500" dirty="0">
                <a:solidFill>
                  <a:srgbClr val="1F2933"/>
                </a:solidFill>
              </a:rPr>
              <a:t>The source then resolves the MAC </a:t>
            </a:r>
            <a:r>
              <a:rPr lang="en-US" sz="1500" b="1" dirty="0">
                <a:solidFill>
                  <a:srgbClr val="1F2933"/>
                </a:solidFill>
              </a:rPr>
              <a:t>of the gateway</a:t>
            </a:r>
            <a:r>
              <a:rPr lang="en-US" sz="1500" dirty="0">
                <a:solidFill>
                  <a:srgbClr val="1F2933"/>
                </a:solidFill>
              </a:rPr>
              <a:t>, not of the final destination</a:t>
            </a:r>
            <a:endParaRPr lang="en-US" sz="1500" dirty="0"/>
          </a:p>
          <a:p>
            <a:pPr marL="279400" indent="-279400">
              <a:spcAft>
                <a:spcPts val="800"/>
              </a:spcAft>
              <a:buSzPct val="100000"/>
              <a:buChar char="•"/>
            </a:pPr>
            <a:r>
              <a:rPr lang="en-US" sz="1500" dirty="0">
                <a:solidFill>
                  <a:srgbClr val="1F2933"/>
                </a:solidFill>
              </a:rPr>
              <a:t>The IP packet is still addressed to the final destination; only the Ethernet frame is addressed to the gateway</a:t>
            </a:r>
            <a:endParaRPr lang="en-US" sz="1500" dirty="0"/>
          </a:p>
        </p:txBody>
      </p:sp>
      <p:sp>
        <p:nvSpPr>
          <p:cNvPr id="5" name="Text 2"/>
          <p:cNvSpPr/>
          <p:nvPr/>
        </p:nvSpPr>
        <p:spPr>
          <a:xfrm>
            <a:off x="7031736" y="199339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6" name="Shape 3"/>
          <p:cNvSpPr/>
          <p:nvPr/>
        </p:nvSpPr>
        <p:spPr>
          <a:xfrm>
            <a:off x="7187184" y="2395728"/>
            <a:ext cx="256032" cy="64008"/>
          </a:xfrm>
          <a:prstGeom prst="rect">
            <a:avLst/>
          </a:prstGeom>
          <a:solidFill>
            <a:srgbClr val="2A9D6F"/>
          </a:solidFill>
          <a:ln w="12700">
            <a:solidFill>
              <a:srgbClr val="2A9D6F"/>
            </a:solidFill>
            <a:prstDash val="solid"/>
          </a:ln>
        </p:spPr>
        <p:txBody>
          <a:bodyPr/>
          <a:lstStyle/>
          <a:p>
            <a:endParaRPr lang="en-US"/>
          </a:p>
        </p:txBody>
      </p:sp>
      <p:sp>
        <p:nvSpPr>
          <p:cNvPr id="7" name="Text 4"/>
          <p:cNvSpPr txBox="1"/>
          <p:nvPr/>
        </p:nvSpPr>
        <p:spPr>
          <a:xfrm>
            <a:off x="6492240" y="2487168"/>
            <a:ext cx="1645920" cy="274320"/>
          </a:xfrm>
          <a:prstGeom prst="rect">
            <a:avLst/>
          </a:prstGeom>
          <a:noFill/>
          <a:ln/>
        </p:spPr>
        <p:txBody>
          <a:bodyPr wrap="square" lIns="0" tIns="0" rIns="0" bIns="0" rtlCol="0" anchor="ctr"/>
          <a:lstStyle/>
          <a:p>
            <a:pPr marL="0" indent="0" algn="ctr">
              <a:buNone/>
            </a:pPr>
            <a:r>
              <a:rPr lang="en-US" sz="1000" dirty="0">
                <a:solidFill>
                  <a:srgbClr val="1F2933"/>
                </a:solidFill>
              </a:rPr>
              <a:t>172.16.128.7 /24</a:t>
            </a:r>
            <a:endParaRPr lang="en-US" sz="1000" dirty="0"/>
          </a:p>
        </p:txBody>
      </p:sp>
      <p:sp>
        <p:nvSpPr>
          <p:cNvPr id="8" name="Text 5"/>
          <p:cNvSpPr/>
          <p:nvPr/>
        </p:nvSpPr>
        <p:spPr>
          <a:xfrm>
            <a:off x="9144000" y="19202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9" name="Text 6"/>
          <p:cNvSpPr txBox="1"/>
          <p:nvPr/>
        </p:nvSpPr>
        <p:spPr>
          <a:xfrm>
            <a:off x="8503920" y="2496312"/>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gw .128.1</a:t>
            </a:r>
            <a:endParaRPr lang="en-US" sz="1000" dirty="0"/>
          </a:p>
        </p:txBody>
      </p:sp>
      <p:sp>
        <p:nvSpPr>
          <p:cNvPr id="10" name="Text 7"/>
          <p:cNvSpPr/>
          <p:nvPr/>
        </p:nvSpPr>
        <p:spPr>
          <a:xfrm>
            <a:off x="11055096" y="199339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11" name="Shape 8"/>
          <p:cNvSpPr/>
          <p:nvPr/>
        </p:nvSpPr>
        <p:spPr>
          <a:xfrm>
            <a:off x="11210544" y="2395728"/>
            <a:ext cx="256032" cy="64008"/>
          </a:xfrm>
          <a:prstGeom prst="rect">
            <a:avLst/>
          </a:prstGeom>
          <a:solidFill>
            <a:srgbClr val="2A9D6F"/>
          </a:solidFill>
          <a:ln w="12700">
            <a:solidFill>
              <a:srgbClr val="2A9D6F"/>
            </a:solidFill>
            <a:prstDash val="solid"/>
          </a:ln>
        </p:spPr>
        <p:txBody>
          <a:bodyPr/>
          <a:lstStyle/>
          <a:p>
            <a:endParaRPr lang="en-US"/>
          </a:p>
        </p:txBody>
      </p:sp>
      <p:sp>
        <p:nvSpPr>
          <p:cNvPr id="12" name="Text 9"/>
          <p:cNvSpPr txBox="1"/>
          <p:nvPr/>
        </p:nvSpPr>
        <p:spPr>
          <a:xfrm>
            <a:off x="10515600" y="2487168"/>
            <a:ext cx="1645920" cy="274320"/>
          </a:xfrm>
          <a:prstGeom prst="rect">
            <a:avLst/>
          </a:prstGeom>
          <a:noFill/>
          <a:ln/>
        </p:spPr>
        <p:txBody>
          <a:bodyPr wrap="square" lIns="0" tIns="0" rIns="0" bIns="0" rtlCol="0" anchor="ctr"/>
          <a:lstStyle/>
          <a:p>
            <a:pPr marL="0" indent="0" algn="ctr">
              <a:buNone/>
            </a:pPr>
            <a:r>
              <a:rPr lang="en-US" sz="1000" dirty="0">
                <a:solidFill>
                  <a:srgbClr val="1F2933"/>
                </a:solidFill>
              </a:rPr>
              <a:t>172.16.64.2 /24</a:t>
            </a:r>
            <a:endParaRPr lang="en-US" sz="1000" dirty="0"/>
          </a:p>
        </p:txBody>
      </p:sp>
      <p:sp>
        <p:nvSpPr>
          <p:cNvPr id="13" name="Shape 10"/>
          <p:cNvSpPr/>
          <p:nvPr/>
        </p:nvSpPr>
        <p:spPr>
          <a:xfrm>
            <a:off x="7635240" y="2194560"/>
            <a:ext cx="1508760" cy="0"/>
          </a:xfrm>
          <a:prstGeom prst="line">
            <a:avLst/>
          </a:prstGeom>
          <a:noFill/>
          <a:ln w="25400">
            <a:solidFill>
              <a:srgbClr val="0B3C5D"/>
            </a:solidFill>
            <a:prstDash val="solid"/>
          </a:ln>
        </p:spPr>
        <p:txBody>
          <a:bodyPr/>
          <a:lstStyle/>
          <a:p>
            <a:endParaRPr lang="en-US"/>
          </a:p>
        </p:txBody>
      </p:sp>
      <p:sp>
        <p:nvSpPr>
          <p:cNvPr id="14" name="Shape 11"/>
          <p:cNvSpPr/>
          <p:nvPr/>
        </p:nvSpPr>
        <p:spPr>
          <a:xfrm>
            <a:off x="9692640" y="2194560"/>
            <a:ext cx="1325880" cy="0"/>
          </a:xfrm>
          <a:prstGeom prst="line">
            <a:avLst/>
          </a:prstGeom>
          <a:noFill/>
          <a:ln w="25400">
            <a:solidFill>
              <a:srgbClr val="0B3C5D"/>
            </a:solidFill>
            <a:prstDash val="solid"/>
          </a:ln>
        </p:spPr>
        <p:txBody>
          <a:bodyPr/>
          <a:lstStyle/>
          <a:p>
            <a:endParaRPr lang="en-US"/>
          </a:p>
        </p:txBody>
      </p:sp>
      <p:sp>
        <p:nvSpPr>
          <p:cNvPr id="15" name="Shape 12"/>
          <p:cNvSpPr/>
          <p:nvPr/>
        </p:nvSpPr>
        <p:spPr>
          <a:xfrm>
            <a:off x="7589520" y="1737360"/>
            <a:ext cx="1554480" cy="0"/>
          </a:xfrm>
          <a:prstGeom prst="line">
            <a:avLst/>
          </a:prstGeom>
          <a:noFill/>
          <a:ln w="31750">
            <a:solidFill>
              <a:srgbClr val="F0A332"/>
            </a:solidFill>
            <a:prstDash val="solid"/>
            <a:tailEnd type="triangle"/>
          </a:ln>
        </p:spPr>
        <p:txBody>
          <a:bodyPr/>
          <a:lstStyle/>
          <a:p>
            <a:endParaRPr lang="en-US"/>
          </a:p>
        </p:txBody>
      </p:sp>
      <p:sp>
        <p:nvSpPr>
          <p:cNvPr id="16" name="Text 13"/>
          <p:cNvSpPr txBox="1"/>
          <p:nvPr/>
        </p:nvSpPr>
        <p:spPr>
          <a:xfrm>
            <a:off x="7543800" y="1463040"/>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frame: MAC R1</a:t>
            </a:r>
            <a:endParaRPr lang="en-US" sz="1000" dirty="0"/>
          </a:p>
        </p:txBody>
      </p:sp>
      <p:sp>
        <p:nvSpPr>
          <p:cNvPr id="17" name="Text 14"/>
          <p:cNvSpPr txBox="1"/>
          <p:nvPr/>
        </p:nvSpPr>
        <p:spPr>
          <a:xfrm>
            <a:off x="6858000" y="3108960"/>
            <a:ext cx="4846320" cy="822960"/>
          </a:xfrm>
          <a:prstGeom prst="rect">
            <a:avLst/>
          </a:prstGeom>
          <a:solidFill>
            <a:srgbClr val="FFF4E0"/>
          </a:solidFill>
          <a:ln/>
        </p:spPr>
        <p:txBody>
          <a:bodyPr wrap="square" lIns="0" tIns="0" rIns="0" bIns="0" rtlCol="0" anchor="ctr"/>
          <a:lstStyle/>
          <a:p>
            <a:pPr marL="0" indent="0" algn="l">
              <a:buNone/>
            </a:pPr>
            <a:r>
              <a:rPr lang="en-US" sz="1100" dirty="0">
                <a:solidFill>
                  <a:srgbClr val="1F2933"/>
                </a:solidFill>
              </a:rPr>
              <a:t>IP packet: source 172.16.128.7 → destination 172.16.64.2</a:t>
            </a:r>
            <a:endParaRPr lang="en-US" sz="1100" dirty="0"/>
          </a:p>
          <a:p>
            <a:pPr marL="0" indent="0" algn="l">
              <a:buNone/>
            </a:pPr>
            <a:r>
              <a:rPr lang="en-US" sz="1100" dirty="0">
                <a:solidFill>
                  <a:srgbClr val="1F2933"/>
                </a:solidFill>
              </a:rPr>
              <a:t>Ethernet frame: MAC A → MAC R1</a:t>
            </a:r>
            <a:endParaRPr lang="en-US" sz="1100" dirty="0"/>
          </a:p>
        </p:txBody>
      </p:sp>
      <p:sp>
        <p:nvSpPr>
          <p:cNvPr id="18" name="Text 15"/>
          <p:cNvSpPr txBox="1"/>
          <p:nvPr/>
        </p:nvSpPr>
        <p:spPr>
          <a:xfrm>
            <a:off x="6858000" y="4114800"/>
            <a:ext cx="4846320" cy="548640"/>
          </a:xfrm>
          <a:prstGeom prst="rect">
            <a:avLst/>
          </a:prstGeom>
          <a:solidFill>
            <a:srgbClr val="FDECEC"/>
          </a:solidFill>
          <a:ln w="9525">
            <a:solidFill>
              <a:srgbClr val="D64545"/>
            </a:solidFill>
          </a:ln>
        </p:spPr>
        <p:txBody>
          <a:bodyPr wrap="square" lIns="0" tIns="0" rIns="0" bIns="0" rtlCol="0" anchor="ctr"/>
          <a:lstStyle/>
          <a:p>
            <a:pPr marL="0" indent="0" algn="ctr">
              <a:buNone/>
            </a:pPr>
            <a:r>
              <a:rPr lang="en-US" sz="1100" dirty="0">
                <a:solidFill>
                  <a:srgbClr val="1F2933"/>
                </a:solidFill>
              </a:rPr>
              <a:t>Different subnets (128.0/24 and 64.0/24): a router is mandatory</a:t>
            </a:r>
            <a:endParaRPr lang="en-US" sz="11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Next-hop gateway lookup</a:t>
            </a:r>
            <a:endParaRPr lang="en-US" sz="3000" dirty="0"/>
          </a:p>
        </p:txBody>
      </p:sp>
      <p:sp>
        <p:nvSpPr>
          <p:cNvPr id="4" name="Text 1"/>
          <p:cNvSpPr txBox="1"/>
          <p:nvPr/>
        </p:nvSpPr>
        <p:spPr>
          <a:xfrm>
            <a:off x="457200" y="1188720"/>
            <a:ext cx="5760720" cy="4937760"/>
          </a:xfrm>
          <a:prstGeom prst="rect">
            <a:avLst/>
          </a:prstGeom>
          <a:noFill/>
          <a:ln/>
        </p:spPr>
        <p:txBody>
          <a:bodyPr wrap="square" lIns="0" tIns="0" rIns="0" bIns="0" rtlCol="0" anchor="t"/>
          <a:lstStyle/>
          <a:p>
            <a:pPr marL="279400" indent="-279400">
              <a:spcAft>
                <a:spcPts val="800"/>
              </a:spcAft>
              <a:buSzPct val="100000"/>
              <a:buChar char="•"/>
            </a:pPr>
            <a:r>
              <a:rPr lang="en-US" sz="1400" dirty="0">
                <a:solidFill>
                  <a:srgbClr val="1F2933"/>
                </a:solidFill>
              </a:rPr>
              <a:t>The source consults its </a:t>
            </a:r>
            <a:r>
              <a:rPr lang="en-US" sz="1400" b="1" dirty="0">
                <a:solidFill>
                  <a:srgbClr val="1F2933"/>
                </a:solidFill>
              </a:rPr>
              <a:t>route table</a:t>
            </a:r>
            <a:r>
              <a:rPr lang="en-US" sz="1400" dirty="0">
                <a:solidFill>
                  <a:srgbClr val="1F2933"/>
                </a:solidFill>
              </a:rPr>
              <a:t> to find the next hop for the remote network</a:t>
            </a:r>
            <a:endParaRPr lang="en-US" sz="1400" dirty="0"/>
          </a:p>
          <a:p>
            <a:pPr marL="279400" indent="-279400">
              <a:spcAft>
                <a:spcPts val="800"/>
              </a:spcAft>
              <a:buSzPct val="100000"/>
              <a:buChar char="•"/>
            </a:pPr>
            <a:r>
              <a:rPr lang="en-US" sz="1400" dirty="0">
                <a:solidFill>
                  <a:srgbClr val="1F2933"/>
                </a:solidFill>
              </a:rPr>
              <a:t>Sources of a host's table: the </a:t>
            </a:r>
            <a:r>
              <a:rPr lang="en-US" sz="1400" b="1" dirty="0">
                <a:solidFill>
                  <a:srgbClr val="1F2933"/>
                </a:solidFill>
              </a:rPr>
              <a:t>connected-subnet route</a:t>
            </a:r>
            <a:r>
              <a:rPr lang="en-US" sz="1400" dirty="0">
                <a:solidFill>
                  <a:srgbClr val="1F2933"/>
                </a:solidFill>
              </a:rPr>
              <a:t>, the </a:t>
            </a:r>
            <a:r>
              <a:rPr lang="en-US" sz="1400" b="1" dirty="0">
                <a:solidFill>
                  <a:srgbClr val="1F2933"/>
                </a:solidFill>
              </a:rPr>
              <a:t>default gateway</a:t>
            </a:r>
            <a:r>
              <a:rPr lang="en-US" sz="1400" dirty="0">
                <a:solidFill>
                  <a:srgbClr val="1F2933"/>
                </a:solidFill>
              </a:rPr>
              <a:t> (DHCP or RA), static routes, and on servers/routers, dynamic protocols (RIP, OSPF, BGP)</a:t>
            </a:r>
            <a:endParaRPr lang="en-US" sz="1400" dirty="0"/>
          </a:p>
          <a:p>
            <a:pPr marL="279400" indent="-279400">
              <a:spcAft>
                <a:spcPts val="800"/>
              </a:spcAft>
              <a:buSzPct val="100000"/>
              <a:buChar char="•"/>
            </a:pPr>
            <a:r>
              <a:rPr lang="en-US" sz="1400" dirty="0">
                <a:solidFill>
                  <a:srgbClr val="1F2933"/>
                </a:solidFill>
              </a:rPr>
              <a:t>Selection by </a:t>
            </a:r>
            <a:r>
              <a:rPr lang="en-US" sz="1400" b="1" dirty="0">
                <a:solidFill>
                  <a:srgbClr val="1F2933"/>
                </a:solidFill>
              </a:rPr>
              <a:t>longest prefix match</a:t>
            </a:r>
            <a:r>
              <a:rPr lang="en-US" sz="1400" dirty="0">
                <a:solidFill>
                  <a:srgbClr val="1F2933"/>
                </a:solidFill>
              </a:rPr>
              <a:t>: the most specific route wins; /0 (default) matches everything and is used last</a:t>
            </a:r>
            <a:endParaRPr lang="en-US" sz="1400" dirty="0"/>
          </a:p>
          <a:p>
            <a:pPr marL="279400" indent="-279400">
              <a:spcAft>
                <a:spcPts val="800"/>
              </a:spcAft>
              <a:buSzPct val="100000"/>
              <a:buChar char="•"/>
            </a:pPr>
            <a:r>
              <a:rPr lang="en-US" sz="1400" dirty="0">
                <a:solidFill>
                  <a:srgbClr val="1F2933"/>
                </a:solidFill>
              </a:rPr>
              <a:t>Result: the IP of a router </a:t>
            </a:r>
            <a:r>
              <a:rPr lang="en-US" sz="1400" b="1" dirty="0">
                <a:solidFill>
                  <a:srgbClr val="1F2933"/>
                </a:solidFill>
              </a:rPr>
              <a:t>on the same link</a:t>
            </a:r>
            <a:r>
              <a:rPr lang="en-US" sz="1400" dirty="0">
                <a:solidFill>
                  <a:srgbClr val="1F2933"/>
                </a:solidFill>
              </a:rPr>
              <a:t> as the source</a:t>
            </a:r>
            <a:endParaRPr lang="en-US" sz="1400" dirty="0"/>
          </a:p>
        </p:txBody>
      </p:sp>
      <p:graphicFrame>
        <p:nvGraphicFramePr>
          <p:cNvPr id="75" name="Table 0"/>
          <p:cNvGraphicFramePr>
            <a:graphicFrameLocks noGrp="1"/>
          </p:cNvGraphicFramePr>
          <p:nvPr>
            <p:extLst>
              <p:ext uri="{D42A27DB-BD31-4B8C-83A1-F6EECF244321}">
                <p14:modId xmlns:p14="http://schemas.microsoft.com/office/powerpoint/2010/main" val="1579011935"/>
              </p:ext>
            </p:extLst>
          </p:nvPr>
        </p:nvGraphicFramePr>
        <p:xfrm>
          <a:off x="6583680" y="1280160"/>
          <a:ext cx="5120640" cy="914400"/>
        </p:xfrm>
        <a:graphic>
          <a:graphicData uri="http://schemas.openxmlformats.org/drawingml/2006/table">
            <a:tbl>
              <a:tblPr/>
              <a:tblGrid>
                <a:gridCol w="1371600">
                  <a:extLst>
                    <a:ext uri="{9D8B030D-6E8A-4147-A177-3AD203B41FA5}">
                      <a16:colId xmlns:a16="http://schemas.microsoft.com/office/drawing/2014/main" val="20000"/>
                    </a:ext>
                  </a:extLst>
                </a:gridCol>
                <a:gridCol w="118872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gridCol w="1737360">
                  <a:extLst>
                    <a:ext uri="{9D8B030D-6E8A-4147-A177-3AD203B41FA5}">
                      <a16:colId xmlns:a16="http://schemas.microsoft.com/office/drawing/2014/main" val="20003"/>
                    </a:ext>
                  </a:extLst>
                </a:gridCol>
              </a:tblGrid>
              <a:tr h="329184">
                <a:tc>
                  <a:txBody>
                    <a:bodyPr/>
                    <a:lstStyle/>
                    <a:p>
                      <a:pPr marL="0" indent="0" algn="l">
                        <a:buNone/>
                      </a:pPr>
                      <a:r>
                        <a:rPr lang="en-US" sz="1000" b="1" dirty="0">
                          <a:solidFill>
                            <a:srgbClr val="FFFFFF"/>
                          </a:solidFill>
                        </a:rPr>
                        <a:t>Destination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Next hop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Interface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Route source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329184">
                <a:tc>
                  <a:txBody>
                    <a:bodyPr/>
                    <a:lstStyle/>
                    <a:p>
                      <a:pPr marL="0" indent="0" algn="l">
                        <a:buNone/>
                      </a:pPr>
                      <a:r>
                        <a:rPr lang="en-US" sz="1000" dirty="0">
                          <a:solidFill>
                            <a:srgbClr val="1F2933"/>
                          </a:solidFill>
                        </a:rPr>
                        <a:t>172.16.128.0/24</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connected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eth0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interface address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29184">
                <a:tc>
                  <a:txBody>
                    <a:bodyPr/>
                    <a:lstStyle/>
                    <a:p>
                      <a:pPr marL="0" indent="0" algn="l">
                        <a:buNone/>
                      </a:pPr>
                      <a:r>
                        <a:rPr lang="en-US" sz="1000" dirty="0">
                          <a:solidFill>
                            <a:srgbClr val="1F2933"/>
                          </a:solidFill>
                        </a:rPr>
                        <a:t>172.16.64.0/24</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172.16.128.1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eth0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static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329184">
                <a:tc>
                  <a:txBody>
                    <a:bodyPr/>
                    <a:lstStyle/>
                    <a:p>
                      <a:pPr marL="0" indent="0" algn="l">
                        <a:buNone/>
                      </a:pPr>
                      <a:r>
                        <a:rPr lang="en-US" sz="1000" dirty="0">
                          <a:solidFill>
                            <a:srgbClr val="1F2933"/>
                          </a:solidFill>
                        </a:rPr>
                        <a:t>10.0.0.0/8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172.16.128.2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eth0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static (VPN)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29184">
                <a:tc>
                  <a:txBody>
                    <a:bodyPr/>
                    <a:lstStyle/>
                    <a:p>
                      <a:pPr marL="0" indent="0" algn="l">
                        <a:buNone/>
                      </a:pPr>
                      <a:r>
                        <a:rPr lang="en-US" sz="1000" dirty="0">
                          <a:solidFill>
                            <a:srgbClr val="1F2933"/>
                          </a:solidFill>
                        </a:rPr>
                        <a:t>0.0.0.0/0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172.16.128.1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eth0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DHCP (default gateway)</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6" name="Text 2"/>
          <p:cNvSpPr txBox="1"/>
          <p:nvPr/>
        </p:nvSpPr>
        <p:spPr>
          <a:xfrm>
            <a:off x="6583680" y="3017520"/>
            <a:ext cx="5120640" cy="274320"/>
          </a:xfrm>
          <a:prstGeom prst="rect">
            <a:avLst/>
          </a:prstGeom>
          <a:noFill/>
          <a:ln/>
        </p:spPr>
        <p:txBody>
          <a:bodyPr wrap="square" lIns="0" tIns="0" rIns="0" bIns="0" rtlCol="0" anchor="ctr"/>
          <a:lstStyle/>
          <a:p>
            <a:pPr marL="0" indent="0" algn="l">
              <a:buNone/>
            </a:pPr>
            <a:r>
              <a:rPr lang="en-US" sz="1000" dirty="0">
                <a:solidFill>
                  <a:srgbClr val="6B7B8C"/>
                </a:solidFill>
              </a:rPr>
              <a:t>Route table of a host (ip route / route print)</a:t>
            </a:r>
            <a:endParaRPr lang="en-US" sz="1000" dirty="0"/>
          </a:p>
        </p:txBody>
      </p:sp>
      <p:sp>
        <p:nvSpPr>
          <p:cNvPr id="7" name="Shape 3"/>
          <p:cNvSpPr/>
          <p:nvPr/>
        </p:nvSpPr>
        <p:spPr>
          <a:xfrm>
            <a:off x="6583680" y="3474720"/>
            <a:ext cx="5120640" cy="2651760"/>
          </a:xfrm>
          <a:prstGeom prst="roundRect">
            <a:avLst>
              <a:gd name="adj" fmla="val 4138"/>
            </a:avLst>
          </a:prstGeom>
          <a:solidFill>
            <a:srgbClr val="FFF4E0"/>
          </a:solidFill>
          <a:ln w="9525">
            <a:solidFill>
              <a:srgbClr val="EEF3F7"/>
            </a:solidFill>
            <a:prstDash val="solid"/>
          </a:ln>
        </p:spPr>
        <p:txBody>
          <a:bodyPr/>
          <a:lstStyle/>
          <a:p>
            <a:endParaRPr lang="en-US"/>
          </a:p>
        </p:txBody>
      </p:sp>
      <p:sp>
        <p:nvSpPr>
          <p:cNvPr id="8" name="Text 4"/>
          <p:cNvSpPr txBox="1"/>
          <p:nvPr/>
        </p:nvSpPr>
        <p:spPr>
          <a:xfrm>
            <a:off x="6784848" y="3639312"/>
            <a:ext cx="4718304" cy="365760"/>
          </a:xfrm>
          <a:prstGeom prst="rect">
            <a:avLst/>
          </a:prstGeom>
          <a:noFill/>
          <a:ln/>
        </p:spPr>
        <p:txBody>
          <a:bodyPr wrap="square" lIns="0" tIns="0" rIns="0" bIns="0" rtlCol="0" anchor="t"/>
          <a:lstStyle/>
          <a:p>
            <a:pPr marL="0" indent="0">
              <a:buNone/>
            </a:pPr>
            <a:r>
              <a:rPr lang="en-US" sz="1500" b="1" dirty="0">
                <a:solidFill>
                  <a:srgbClr val="0B3C5D"/>
                </a:solidFill>
              </a:rPr>
              <a:t>Lookup examples</a:t>
            </a:r>
            <a:endParaRPr lang="en-US" sz="1500" dirty="0"/>
          </a:p>
        </p:txBody>
      </p:sp>
      <p:sp>
        <p:nvSpPr>
          <p:cNvPr id="9" name="Text 5"/>
          <p:cNvSpPr txBox="1"/>
          <p:nvPr/>
        </p:nvSpPr>
        <p:spPr>
          <a:xfrm>
            <a:off x="6784848" y="4050792"/>
            <a:ext cx="4718304" cy="19385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172.16.128.9 → matches the connected /24 → local</a:t>
            </a:r>
            <a:endParaRPr lang="en-US" sz="1200" dirty="0"/>
          </a:p>
          <a:p>
            <a:pPr marL="279400" indent="-279400">
              <a:spcAft>
                <a:spcPts val="400"/>
              </a:spcAft>
              <a:buSzPct val="100000"/>
              <a:buChar char="•"/>
            </a:pPr>
            <a:r>
              <a:rPr lang="en-US" sz="1200" dirty="0">
                <a:solidFill>
                  <a:srgbClr val="1F2933"/>
                </a:solidFill>
              </a:rPr>
              <a:t>172.16.64.2 → matches the static /24 → via 172.16.128.1</a:t>
            </a:r>
            <a:endParaRPr lang="en-US" sz="1200" dirty="0"/>
          </a:p>
          <a:p>
            <a:pPr marL="279400" indent="-279400">
              <a:spcAft>
                <a:spcPts val="400"/>
              </a:spcAft>
              <a:buSzPct val="100000"/>
              <a:buChar char="•"/>
            </a:pPr>
            <a:r>
              <a:rPr lang="en-US" sz="1200" dirty="0">
                <a:solidFill>
                  <a:srgbClr val="1F2933"/>
                </a:solidFill>
              </a:rPr>
              <a:t>10.1.2.3 → matches the /8 → via 172.16.128.2</a:t>
            </a:r>
            <a:endParaRPr lang="en-US" sz="1200" dirty="0"/>
          </a:p>
          <a:p>
            <a:pPr marL="279400" indent="-279400">
              <a:spcAft>
                <a:spcPts val="400"/>
              </a:spcAft>
              <a:buSzPct val="100000"/>
              <a:buChar char="•"/>
            </a:pPr>
            <a:r>
              <a:rPr lang="en-US" sz="1200" dirty="0">
                <a:solidFill>
                  <a:srgbClr val="1F2933"/>
                </a:solidFill>
              </a:rPr>
              <a:t>8.8.8.8 → only the /0 → via 172.16.128.1</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IP communication: what the host knows at this point</a:t>
            </a:r>
            <a:endParaRPr lang="en-US" sz="3000" dirty="0"/>
          </a:p>
        </p:txBody>
      </p:sp>
      <p:sp>
        <p:nvSpPr>
          <p:cNvPr id="4" name="Shape 1"/>
          <p:cNvSpPr/>
          <p:nvPr/>
        </p:nvSpPr>
        <p:spPr>
          <a:xfrm>
            <a:off x="457200" y="128016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2A9D6F"/>
                </a:solidFill>
              </a:rPr>
              <a:t>Already determined (network layer)</a:t>
            </a:r>
            <a:endParaRPr lang="en-US" sz="1500" dirty="0"/>
          </a:p>
        </p:txBody>
      </p:sp>
      <p:sp>
        <p:nvSpPr>
          <p:cNvPr id="6" name="Text 3"/>
          <p:cNvSpPr txBox="1"/>
          <p:nvPr/>
        </p:nvSpPr>
        <p:spPr>
          <a:xfrm>
            <a:off x="658368" y="185623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Whether the destination is local or remote</a:t>
            </a:r>
            <a:endParaRPr lang="en-US" sz="1300" dirty="0"/>
          </a:p>
          <a:p>
            <a:pPr marL="279400" indent="-279400">
              <a:spcAft>
                <a:spcPts val="400"/>
              </a:spcAft>
              <a:buSzPct val="100000"/>
              <a:buChar char="•"/>
            </a:pPr>
            <a:r>
              <a:rPr lang="en-US" sz="1300" dirty="0">
                <a:solidFill>
                  <a:srgbClr val="1F2933"/>
                </a:solidFill>
              </a:rPr>
              <a:t>If remote, the IP address of the next hop (router)</a:t>
            </a:r>
            <a:endParaRPr lang="en-US" sz="1300" dirty="0"/>
          </a:p>
          <a:p>
            <a:pPr marL="279400" indent="-279400">
              <a:spcAft>
                <a:spcPts val="400"/>
              </a:spcAft>
              <a:buSzPct val="100000"/>
              <a:buChar char="•"/>
            </a:pPr>
            <a:r>
              <a:rPr lang="en-US" sz="1300" dirty="0">
                <a:solidFill>
                  <a:srgbClr val="1F2933"/>
                </a:solidFill>
              </a:rPr>
              <a:t>The IP packet can be built: source, destination, TTL, protocol...</a:t>
            </a:r>
            <a:endParaRPr lang="en-US" sz="1300" dirty="0"/>
          </a:p>
        </p:txBody>
      </p:sp>
      <p:sp>
        <p:nvSpPr>
          <p:cNvPr id="7" name="Shape 4"/>
          <p:cNvSpPr/>
          <p:nvPr/>
        </p:nvSpPr>
        <p:spPr>
          <a:xfrm>
            <a:off x="6245352" y="128016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D64545"/>
                </a:solidFill>
              </a:rPr>
              <a:t>Still missing (data link layer)</a:t>
            </a:r>
            <a:endParaRPr lang="en-US" sz="1500" dirty="0"/>
          </a:p>
        </p:txBody>
      </p:sp>
      <p:sp>
        <p:nvSpPr>
          <p:cNvPr id="9" name="Text 6"/>
          <p:cNvSpPr txBox="1"/>
          <p:nvPr/>
        </p:nvSpPr>
        <p:spPr>
          <a:xfrm>
            <a:off x="6446520" y="185623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The MAC address of the destination (if local) or of the next hop (if remote)</a:t>
            </a:r>
            <a:endParaRPr lang="en-US" sz="1300" dirty="0"/>
          </a:p>
          <a:p>
            <a:pPr marL="279400" indent="-279400">
              <a:spcAft>
                <a:spcPts val="400"/>
              </a:spcAft>
              <a:buSzPct val="100000"/>
              <a:buChar char="•"/>
            </a:pPr>
            <a:r>
              <a:rPr lang="en-US" sz="1300" dirty="0">
                <a:solidFill>
                  <a:srgbClr val="1F2933"/>
                </a:solidFill>
              </a:rPr>
              <a:t>Without it, the Ethernet frame cannot be built</a:t>
            </a:r>
            <a:endParaRPr lang="en-US" sz="1300" dirty="0"/>
          </a:p>
          <a:p>
            <a:pPr marL="279400" indent="-279400">
              <a:spcAft>
                <a:spcPts val="400"/>
              </a:spcAft>
              <a:buSzPct val="100000"/>
              <a:buChar char="•"/>
            </a:pPr>
            <a:r>
              <a:rPr lang="en-US" sz="1300" dirty="0">
                <a:solidFill>
                  <a:srgbClr val="1F2933"/>
                </a:solidFill>
              </a:rPr>
              <a:t>Solution: ARP (IPv4) or ND (IPv6), with a cache</a:t>
            </a:r>
            <a:endParaRPr lang="en-US" sz="1300" dirty="0"/>
          </a:p>
        </p:txBody>
      </p:sp>
      <p:sp>
        <p:nvSpPr>
          <p:cNvPr id="10" name="Text 7"/>
          <p:cNvSpPr/>
          <p:nvPr/>
        </p:nvSpPr>
        <p:spPr>
          <a:xfrm>
            <a:off x="1371600" y="4114800"/>
            <a:ext cx="1734954" cy="640080"/>
          </a:xfrm>
          <a:prstGeom prst="rect">
            <a:avLst/>
          </a:prstGeom>
          <a:solidFill>
            <a:srgbClr val="FDECEC"/>
          </a:solidFill>
          <a:ln w="12700">
            <a:solidFill>
              <a:srgbClr val="FFFFFF"/>
            </a:solidFill>
          </a:ln>
        </p:spPr>
        <p:txBody>
          <a:bodyPr wrap="square" lIns="25400" tIns="25400" rIns="25400" bIns="25400" rtlCol="0" anchor="ctr"/>
          <a:lstStyle/>
          <a:p>
            <a:pPr marL="0" indent="0" algn="ctr">
              <a:buNone/>
            </a:pPr>
            <a:r>
              <a:rPr lang="en-US" sz="1200" b="1" dirty="0">
                <a:solidFill>
                  <a:srgbClr val="D64545"/>
                </a:solidFill>
              </a:rPr>
              <a:t>Destination MAC = ?</a:t>
            </a:r>
            <a:endParaRPr lang="en-US" sz="1200" dirty="0"/>
          </a:p>
        </p:txBody>
      </p:sp>
      <p:sp>
        <p:nvSpPr>
          <p:cNvPr id="11" name="Text 8"/>
          <p:cNvSpPr/>
          <p:nvPr/>
        </p:nvSpPr>
        <p:spPr>
          <a:xfrm>
            <a:off x="3106554" y="4114800"/>
            <a:ext cx="1734954" cy="640080"/>
          </a:xfrm>
          <a:prstGeom prst="rect">
            <a:avLst/>
          </a:prstGeom>
          <a:solidFill>
            <a:srgbClr val="E8F5EE"/>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rPr>
              <a:t>Source MAC = A</a:t>
            </a:r>
            <a:endParaRPr lang="en-US" sz="1200" dirty="0"/>
          </a:p>
        </p:txBody>
      </p:sp>
      <p:sp>
        <p:nvSpPr>
          <p:cNvPr id="12" name="Text 9"/>
          <p:cNvSpPr/>
          <p:nvPr/>
        </p:nvSpPr>
        <p:spPr>
          <a:xfrm>
            <a:off x="4841507" y="4114800"/>
            <a:ext cx="991402" cy="64008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rPr>
              <a:t>0x0800</a:t>
            </a:r>
            <a:endParaRPr lang="en-US" sz="1200" dirty="0"/>
          </a:p>
        </p:txBody>
      </p:sp>
      <p:sp>
        <p:nvSpPr>
          <p:cNvPr id="13" name="Text 10"/>
          <p:cNvSpPr/>
          <p:nvPr/>
        </p:nvSpPr>
        <p:spPr>
          <a:xfrm>
            <a:off x="5832909" y="4114800"/>
            <a:ext cx="4337384" cy="64008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200" b="1" dirty="0">
                <a:solidFill>
                  <a:srgbClr val="1F2933"/>
                </a:solidFill>
              </a:rPr>
              <a:t>IP: 172.16.128.7 → 172.16.64.2  |  data</a:t>
            </a:r>
            <a:endParaRPr lang="en-US" sz="1200" dirty="0"/>
          </a:p>
        </p:txBody>
      </p:sp>
      <p:sp>
        <p:nvSpPr>
          <p:cNvPr id="14" name="Text 11"/>
          <p:cNvSpPr/>
          <p:nvPr/>
        </p:nvSpPr>
        <p:spPr>
          <a:xfrm>
            <a:off x="10170294" y="4114800"/>
            <a:ext cx="619626" cy="64008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rPr>
              <a:t>FCS</a:t>
            </a:r>
            <a:endParaRPr lang="en-US" sz="1200" dirty="0"/>
          </a:p>
        </p:txBody>
      </p:sp>
      <p:sp>
        <p:nvSpPr>
          <p:cNvPr id="15" name="Text 12"/>
          <p:cNvSpPr txBox="1"/>
          <p:nvPr/>
        </p:nvSpPr>
        <p:spPr>
          <a:xfrm>
            <a:off x="1371600" y="4800600"/>
            <a:ext cx="9418320" cy="274320"/>
          </a:xfrm>
          <a:prstGeom prst="rect">
            <a:avLst/>
          </a:prstGeom>
          <a:noFill/>
          <a:ln/>
        </p:spPr>
        <p:txBody>
          <a:bodyPr wrap="square" lIns="0" tIns="0" rIns="0" bIns="0" rtlCol="0" anchor="ctr"/>
          <a:lstStyle/>
          <a:p>
            <a:pPr marL="0" indent="0" algn="ctr">
              <a:buNone/>
            </a:pPr>
            <a:r>
              <a:rPr lang="en-US" sz="1100" dirty="0">
                <a:solidFill>
                  <a:srgbClr val="6B7B8C"/>
                </a:solidFill>
              </a:rPr>
              <a:t>The frame is ready except for the destination MAC: ARP resolves that</a:t>
            </a:r>
            <a:endParaRPr lang="en-US" sz="11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Address resolution: ARP (RFC 826)</a:t>
            </a:r>
            <a:endParaRPr lang="en-US" sz="3000" dirty="0"/>
          </a:p>
        </p:txBody>
      </p:sp>
      <p:sp>
        <p:nvSpPr>
          <p:cNvPr id="4" name="Text 1"/>
          <p:cNvSpPr txBox="1"/>
          <p:nvPr/>
        </p:nvSpPr>
        <p:spPr>
          <a:xfrm>
            <a:off x="457200" y="1188720"/>
            <a:ext cx="6400800" cy="4937760"/>
          </a:xfrm>
          <a:prstGeom prst="rect">
            <a:avLst/>
          </a:prstGeom>
          <a:noFill/>
          <a:ln/>
        </p:spPr>
        <p:txBody>
          <a:bodyPr wrap="square" lIns="0" tIns="0" rIns="0" bIns="0" rtlCol="0" anchor="t"/>
          <a:lstStyle/>
          <a:p>
            <a:pPr marL="279400" indent="-279400">
              <a:spcAft>
                <a:spcPts val="800"/>
              </a:spcAft>
              <a:buSzPct val="100000"/>
              <a:buChar char="•"/>
            </a:pPr>
            <a:r>
              <a:rPr lang="en-US" sz="1400" dirty="0">
                <a:solidFill>
                  <a:srgbClr val="1F2933"/>
                </a:solidFill>
              </a:rPr>
              <a:t>Direct transmission or via the gateway, communication on the link is always </a:t>
            </a:r>
            <a:r>
              <a:rPr lang="en-US" sz="1400" b="1" dirty="0">
                <a:solidFill>
                  <a:srgbClr val="1F2933"/>
                </a:solidFill>
              </a:rPr>
              <a:t>MAC to MAC</a:t>
            </a:r>
            <a:endParaRPr lang="en-US" sz="1400" dirty="0"/>
          </a:p>
          <a:p>
            <a:pPr marL="279400" indent="-279400">
              <a:spcAft>
                <a:spcPts val="800"/>
              </a:spcAft>
              <a:buSzPct val="100000"/>
              <a:buChar char="•"/>
            </a:pPr>
            <a:r>
              <a:rPr lang="en-US" sz="1400" dirty="0">
                <a:solidFill>
                  <a:srgbClr val="1F2933"/>
                </a:solidFill>
              </a:rPr>
              <a:t>The source must </a:t>
            </a:r>
            <a:r>
              <a:rPr lang="en-US" sz="1400" b="1" dirty="0">
                <a:solidFill>
                  <a:srgbClr val="1F2933"/>
                </a:solidFill>
              </a:rPr>
              <a:t>resolve the MAC</a:t>
            </a:r>
            <a:r>
              <a:rPr lang="en-US" sz="1400" dirty="0">
                <a:solidFill>
                  <a:srgbClr val="1F2933"/>
                </a:solidFill>
              </a:rPr>
              <a:t> of the destination or of the next hop before transmitting</a:t>
            </a:r>
            <a:endParaRPr lang="en-US" sz="1400" dirty="0"/>
          </a:p>
          <a:p>
            <a:pPr marL="279400" indent="-279400">
              <a:spcAft>
                <a:spcPts val="800"/>
              </a:spcAft>
              <a:buSzPct val="100000"/>
              <a:buChar char="•"/>
            </a:pPr>
            <a:r>
              <a:rPr lang="en-US" sz="1400" b="1" dirty="0">
                <a:solidFill>
                  <a:srgbClr val="1F2933"/>
                </a:solidFill>
              </a:rPr>
              <a:t>ARP</a:t>
            </a:r>
            <a:r>
              <a:rPr lang="en-US" sz="1400" dirty="0">
                <a:solidFill>
                  <a:srgbClr val="1F2933"/>
                </a:solidFill>
              </a:rPr>
              <a:t> (RFC 826): a broadcast question 'who has IP X?'; the owner replies in unicast with its MAC</a:t>
            </a:r>
            <a:endParaRPr lang="en-US" sz="1400" dirty="0"/>
          </a:p>
          <a:p>
            <a:pPr marL="279400" indent="-279400">
              <a:spcAft>
                <a:spcPts val="800"/>
              </a:spcAft>
              <a:buSzPct val="100000"/>
              <a:buChar char="•"/>
            </a:pPr>
            <a:r>
              <a:rPr lang="en-US" sz="1400" dirty="0">
                <a:solidFill>
                  <a:srgbClr val="1F2933"/>
                </a:solidFill>
              </a:rPr>
              <a:t>Every host keeps an </a:t>
            </a:r>
            <a:r>
              <a:rPr lang="en-US" sz="1400" b="1" dirty="0">
                <a:solidFill>
                  <a:srgbClr val="1F2933"/>
                </a:solidFill>
              </a:rPr>
              <a:t>ARP cache</a:t>
            </a:r>
            <a:r>
              <a:rPr lang="en-US" sz="1400" dirty="0">
                <a:solidFill>
                  <a:srgbClr val="1F2933"/>
                </a:solidFill>
              </a:rPr>
              <a:t> with the IP → MAC mappings (entries expire: Linux revalidates after ≈ 30 s; Cisco IOS 4 h)</a:t>
            </a:r>
            <a:endParaRPr lang="en-US" sz="1400" dirty="0"/>
          </a:p>
          <a:p>
            <a:pPr marL="279400" indent="-279400">
              <a:spcAft>
                <a:spcPts val="800"/>
              </a:spcAft>
              <a:buSzPct val="100000"/>
              <a:buChar char="•"/>
            </a:pPr>
            <a:r>
              <a:rPr lang="en-US" sz="1400" dirty="0">
                <a:solidFill>
                  <a:srgbClr val="1F2933"/>
                </a:solidFill>
              </a:rPr>
              <a:t>Encapsulated directly in Ethernet (</a:t>
            </a:r>
            <a:r>
              <a:rPr lang="en-US" sz="1400" b="1" dirty="0">
                <a:solidFill>
                  <a:srgbClr val="1F2933"/>
                </a:solidFill>
              </a:rPr>
              <a:t>0x0806</a:t>
            </a:r>
            <a:r>
              <a:rPr lang="en-US" sz="1400" dirty="0">
                <a:solidFill>
                  <a:srgbClr val="1F2933"/>
                </a:solidFill>
              </a:rPr>
              <a:t>), never crosses routers; in IPv6 it is replaced by </a:t>
            </a:r>
            <a:r>
              <a:rPr lang="en-US" sz="1400" b="1" dirty="0">
                <a:solidFill>
                  <a:srgbClr val="1F2933"/>
                </a:solidFill>
              </a:rPr>
              <a:t>Neighbor Discovery</a:t>
            </a:r>
            <a:r>
              <a:rPr lang="en-US" sz="1400" dirty="0">
                <a:solidFill>
                  <a:srgbClr val="1F2933"/>
                </a:solidFill>
              </a:rPr>
              <a:t> (ND)</a:t>
            </a:r>
            <a:endParaRPr lang="en-US" sz="1400" dirty="0"/>
          </a:p>
        </p:txBody>
      </p:sp>
      <p:sp>
        <p:nvSpPr>
          <p:cNvPr id="5" name="Text 2"/>
          <p:cNvSpPr/>
          <p:nvPr/>
        </p:nvSpPr>
        <p:spPr>
          <a:xfrm>
            <a:off x="7763256" y="181051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6" name="Shape 3"/>
          <p:cNvSpPr/>
          <p:nvPr/>
        </p:nvSpPr>
        <p:spPr>
          <a:xfrm>
            <a:off x="7918704" y="2212848"/>
            <a:ext cx="256032" cy="64008"/>
          </a:xfrm>
          <a:prstGeom prst="rect">
            <a:avLst/>
          </a:prstGeom>
          <a:solidFill>
            <a:srgbClr val="2A9D6F"/>
          </a:solidFill>
          <a:ln w="12700">
            <a:solidFill>
              <a:srgbClr val="2A9D6F"/>
            </a:solidFill>
            <a:prstDash val="solid"/>
          </a:ln>
        </p:spPr>
        <p:txBody>
          <a:bodyPr/>
          <a:lstStyle/>
          <a:p>
            <a:endParaRPr lang="en-US"/>
          </a:p>
        </p:txBody>
      </p:sp>
      <p:sp>
        <p:nvSpPr>
          <p:cNvPr id="7" name="Text 4"/>
          <p:cNvSpPr txBox="1"/>
          <p:nvPr/>
        </p:nvSpPr>
        <p:spPr>
          <a:xfrm>
            <a:off x="7406640" y="2304288"/>
            <a:ext cx="1280160" cy="274320"/>
          </a:xfrm>
          <a:prstGeom prst="rect">
            <a:avLst/>
          </a:prstGeom>
          <a:noFill/>
          <a:ln/>
        </p:spPr>
        <p:txBody>
          <a:bodyPr wrap="square" lIns="0" tIns="0" rIns="0" bIns="0" rtlCol="0" anchor="ctr"/>
          <a:lstStyle/>
          <a:p>
            <a:pPr marL="0" indent="0" algn="ctr">
              <a:buNone/>
            </a:pPr>
            <a:r>
              <a:rPr lang="en-US" sz="1000" dirty="0">
                <a:solidFill>
                  <a:srgbClr val="1F2933"/>
                </a:solidFill>
              </a:rPr>
              <a:t>172.16.10.1</a:t>
            </a:r>
            <a:endParaRPr lang="en-US" sz="1000" dirty="0"/>
          </a:p>
        </p:txBody>
      </p:sp>
      <p:sp>
        <p:nvSpPr>
          <p:cNvPr id="8" name="Text 5"/>
          <p:cNvSpPr/>
          <p:nvPr/>
        </p:nvSpPr>
        <p:spPr>
          <a:xfrm>
            <a:off x="10689336" y="181051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9" name="Shape 6"/>
          <p:cNvSpPr/>
          <p:nvPr/>
        </p:nvSpPr>
        <p:spPr>
          <a:xfrm>
            <a:off x="10844784" y="2212848"/>
            <a:ext cx="256032" cy="64008"/>
          </a:xfrm>
          <a:prstGeom prst="rect">
            <a:avLst/>
          </a:prstGeom>
          <a:solidFill>
            <a:srgbClr val="2A9D6F"/>
          </a:solidFill>
          <a:ln w="12700">
            <a:solidFill>
              <a:srgbClr val="2A9D6F"/>
            </a:solidFill>
            <a:prstDash val="solid"/>
          </a:ln>
        </p:spPr>
        <p:txBody>
          <a:bodyPr/>
          <a:lstStyle/>
          <a:p>
            <a:endParaRPr lang="en-US"/>
          </a:p>
        </p:txBody>
      </p:sp>
      <p:sp>
        <p:nvSpPr>
          <p:cNvPr id="10" name="Text 7"/>
          <p:cNvSpPr txBox="1"/>
          <p:nvPr/>
        </p:nvSpPr>
        <p:spPr>
          <a:xfrm>
            <a:off x="10287000" y="2304288"/>
            <a:ext cx="1371600" cy="274320"/>
          </a:xfrm>
          <a:prstGeom prst="rect">
            <a:avLst/>
          </a:prstGeom>
          <a:noFill/>
          <a:ln/>
        </p:spPr>
        <p:txBody>
          <a:bodyPr wrap="square" lIns="0" tIns="0" rIns="0" bIns="0" rtlCol="0" anchor="ctr"/>
          <a:lstStyle/>
          <a:p>
            <a:pPr marL="0" indent="0" algn="ctr">
              <a:buNone/>
            </a:pPr>
            <a:r>
              <a:rPr lang="en-US" sz="1000" dirty="0">
                <a:solidFill>
                  <a:srgbClr val="1F2933"/>
                </a:solidFill>
              </a:rPr>
              <a:t>172.16.10.200</a:t>
            </a:r>
            <a:endParaRPr lang="en-US" sz="1000" dirty="0"/>
          </a:p>
        </p:txBody>
      </p:sp>
      <p:sp>
        <p:nvSpPr>
          <p:cNvPr id="11" name="Shape 8"/>
          <p:cNvSpPr/>
          <p:nvPr/>
        </p:nvSpPr>
        <p:spPr>
          <a:xfrm>
            <a:off x="7315200" y="2926080"/>
            <a:ext cx="4389120" cy="0"/>
          </a:xfrm>
          <a:prstGeom prst="line">
            <a:avLst/>
          </a:prstGeom>
          <a:noFill/>
          <a:ln w="50800">
            <a:solidFill>
              <a:srgbClr val="0B3C5D"/>
            </a:solidFill>
            <a:prstDash val="solid"/>
          </a:ln>
        </p:spPr>
        <p:txBody>
          <a:bodyPr/>
          <a:lstStyle/>
          <a:p>
            <a:endParaRPr lang="en-US"/>
          </a:p>
        </p:txBody>
      </p:sp>
      <p:sp>
        <p:nvSpPr>
          <p:cNvPr id="12" name="Shape 9"/>
          <p:cNvSpPr/>
          <p:nvPr/>
        </p:nvSpPr>
        <p:spPr>
          <a:xfrm>
            <a:off x="8046720" y="2578608"/>
            <a:ext cx="0" cy="347472"/>
          </a:xfrm>
          <a:prstGeom prst="line">
            <a:avLst/>
          </a:prstGeom>
          <a:noFill/>
          <a:ln w="19050">
            <a:solidFill>
              <a:srgbClr val="0B3C5D"/>
            </a:solidFill>
            <a:prstDash val="solid"/>
          </a:ln>
        </p:spPr>
        <p:txBody>
          <a:bodyPr/>
          <a:lstStyle/>
          <a:p>
            <a:endParaRPr lang="en-US"/>
          </a:p>
        </p:txBody>
      </p:sp>
      <p:sp>
        <p:nvSpPr>
          <p:cNvPr id="13" name="Shape 10"/>
          <p:cNvSpPr/>
          <p:nvPr/>
        </p:nvSpPr>
        <p:spPr>
          <a:xfrm>
            <a:off x="10972800" y="2578608"/>
            <a:ext cx="0" cy="347472"/>
          </a:xfrm>
          <a:prstGeom prst="line">
            <a:avLst/>
          </a:prstGeom>
          <a:noFill/>
          <a:ln w="19050">
            <a:solidFill>
              <a:srgbClr val="0B3C5D"/>
            </a:solidFill>
            <a:prstDash val="solid"/>
          </a:ln>
        </p:spPr>
        <p:txBody>
          <a:bodyPr/>
          <a:lstStyle/>
          <a:p>
            <a:endParaRPr lang="en-US"/>
          </a:p>
        </p:txBody>
      </p:sp>
      <p:sp>
        <p:nvSpPr>
          <p:cNvPr id="14" name="Shape 11"/>
          <p:cNvSpPr/>
          <p:nvPr/>
        </p:nvSpPr>
        <p:spPr>
          <a:xfrm>
            <a:off x="8412480" y="1600200"/>
            <a:ext cx="2194560" cy="0"/>
          </a:xfrm>
          <a:prstGeom prst="line">
            <a:avLst/>
          </a:prstGeom>
          <a:noFill/>
          <a:ln w="31750">
            <a:solidFill>
              <a:srgbClr val="F0A332"/>
            </a:solidFill>
            <a:prstDash val="solid"/>
            <a:tailEnd type="triangle"/>
          </a:ln>
        </p:spPr>
        <p:txBody>
          <a:bodyPr/>
          <a:lstStyle/>
          <a:p>
            <a:endParaRPr lang="en-US"/>
          </a:p>
        </p:txBody>
      </p:sp>
      <p:sp>
        <p:nvSpPr>
          <p:cNvPr id="15" name="Text 12"/>
          <p:cNvSpPr txBox="1"/>
          <p:nvPr/>
        </p:nvSpPr>
        <p:spPr>
          <a:xfrm>
            <a:off x="8412480" y="1325880"/>
            <a:ext cx="2194560" cy="237744"/>
          </a:xfrm>
          <a:prstGeom prst="rect">
            <a:avLst/>
          </a:prstGeom>
          <a:noFill/>
          <a:ln/>
        </p:spPr>
        <p:txBody>
          <a:bodyPr wrap="square" lIns="0" tIns="0" rIns="0" bIns="0" rtlCol="0" anchor="ctr"/>
          <a:lstStyle/>
          <a:p>
            <a:pPr marL="0" indent="0" algn="ctr">
              <a:buNone/>
            </a:pPr>
            <a:r>
              <a:rPr lang="en-US" sz="1000" b="1" dirty="0">
                <a:solidFill>
                  <a:srgbClr val="1F2933"/>
                </a:solidFill>
              </a:rPr>
              <a:t>1. ARP Request (broadcast)</a:t>
            </a:r>
            <a:endParaRPr lang="en-US" sz="1000" dirty="0"/>
          </a:p>
        </p:txBody>
      </p:sp>
      <p:sp>
        <p:nvSpPr>
          <p:cNvPr id="16" name="Shape 13"/>
          <p:cNvSpPr/>
          <p:nvPr/>
        </p:nvSpPr>
        <p:spPr>
          <a:xfrm flipH="1">
            <a:off x="8412480" y="3383280"/>
            <a:ext cx="2194560" cy="0"/>
          </a:xfrm>
          <a:prstGeom prst="line">
            <a:avLst/>
          </a:prstGeom>
          <a:noFill/>
          <a:ln w="31750">
            <a:solidFill>
              <a:srgbClr val="2A9D6F"/>
            </a:solidFill>
            <a:prstDash val="solid"/>
            <a:tailEnd type="triangle"/>
          </a:ln>
        </p:spPr>
        <p:txBody>
          <a:bodyPr/>
          <a:lstStyle/>
          <a:p>
            <a:endParaRPr lang="en-US"/>
          </a:p>
        </p:txBody>
      </p:sp>
      <p:sp>
        <p:nvSpPr>
          <p:cNvPr id="17" name="Text 14"/>
          <p:cNvSpPr txBox="1"/>
          <p:nvPr/>
        </p:nvSpPr>
        <p:spPr>
          <a:xfrm>
            <a:off x="8412480" y="3429000"/>
            <a:ext cx="2194560" cy="237744"/>
          </a:xfrm>
          <a:prstGeom prst="rect">
            <a:avLst/>
          </a:prstGeom>
          <a:noFill/>
          <a:ln/>
        </p:spPr>
        <p:txBody>
          <a:bodyPr wrap="square" lIns="0" tIns="0" rIns="0" bIns="0" rtlCol="0" anchor="ctr"/>
          <a:lstStyle/>
          <a:p>
            <a:pPr marL="0" indent="0" algn="ctr">
              <a:buNone/>
            </a:pPr>
            <a:r>
              <a:rPr lang="en-US" sz="1000" b="1" dirty="0">
                <a:solidFill>
                  <a:srgbClr val="1F2933"/>
                </a:solidFill>
              </a:rPr>
              <a:t>2. ARP Reply (unicast)</a:t>
            </a:r>
            <a:endParaRPr lang="en-US" sz="1000" dirty="0"/>
          </a:p>
        </p:txBody>
      </p:sp>
      <p:graphicFrame>
        <p:nvGraphicFramePr>
          <p:cNvPr id="77" name="Table 0"/>
          <p:cNvGraphicFramePr>
            <a:graphicFrameLocks noGrp="1"/>
          </p:cNvGraphicFramePr>
          <p:nvPr>
            <p:extLst>
              <p:ext uri="{D42A27DB-BD31-4B8C-83A1-F6EECF244321}">
                <p14:modId xmlns:p14="http://schemas.microsoft.com/office/powerpoint/2010/main" val="1579011935"/>
              </p:ext>
            </p:extLst>
          </p:nvPr>
        </p:nvGraphicFramePr>
        <p:xfrm>
          <a:off x="7315200" y="4023360"/>
          <a:ext cx="4389120" cy="914400"/>
        </p:xfrm>
        <a:graphic>
          <a:graphicData uri="http://schemas.openxmlformats.org/drawingml/2006/table">
            <a:tbl>
              <a:tblPr/>
              <a:tblGrid>
                <a:gridCol w="13716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731520">
                  <a:extLst>
                    <a:ext uri="{9D8B030D-6E8A-4147-A177-3AD203B41FA5}">
                      <a16:colId xmlns:a16="http://schemas.microsoft.com/office/drawing/2014/main" val="20002"/>
                    </a:ext>
                  </a:extLst>
                </a:gridCol>
              </a:tblGrid>
              <a:tr h="274320">
                <a:tc>
                  <a:txBody>
                    <a:bodyPr/>
                    <a:lstStyle/>
                    <a:p>
                      <a:pPr marL="0" indent="0" algn="l">
                        <a:buNone/>
                      </a:pPr>
                      <a:r>
                        <a:rPr lang="en-US" sz="1000" b="1" dirty="0">
                          <a:solidFill>
                            <a:srgbClr val="FFFFFF"/>
                          </a:solidFill>
                        </a:rPr>
                        <a:t>IP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MAC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Age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1000" dirty="0">
                          <a:solidFill>
                            <a:srgbClr val="1F2933"/>
                          </a:solidFill>
                        </a:rPr>
                        <a:t>172.16.10.200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latin typeface="Courier New" pitchFamily="34" charset="0"/>
                          <a:ea typeface="Courier New" pitchFamily="34" charset="-122"/>
                          <a:cs typeface="Courier New" pitchFamily="34" charset="-120"/>
                        </a:rPr>
                        <a:t>00-00-5E-00-53-0B</a:t>
                      </a:r>
                      <a:endParaRPr lang="en-US" sz="10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0 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sp>
        <p:nvSpPr>
          <p:cNvPr id="19" name="Text 15"/>
          <p:cNvSpPr txBox="1"/>
          <p:nvPr/>
        </p:nvSpPr>
        <p:spPr>
          <a:xfrm>
            <a:off x="7315200" y="4663440"/>
            <a:ext cx="4389120" cy="274320"/>
          </a:xfrm>
          <a:prstGeom prst="rect">
            <a:avLst/>
          </a:prstGeom>
          <a:noFill/>
          <a:ln/>
        </p:spPr>
        <p:txBody>
          <a:bodyPr wrap="square" lIns="0" tIns="0" rIns="0" bIns="0" rtlCol="0" anchor="ctr"/>
          <a:lstStyle/>
          <a:p>
            <a:pPr marL="0" indent="0" algn="l">
              <a:buNone/>
            </a:pPr>
            <a:r>
              <a:rPr lang="en-US" sz="1000" dirty="0">
                <a:solidFill>
                  <a:srgbClr val="6B7B8C"/>
                </a:solidFill>
              </a:rPr>
              <a:t>ARP cache of A after the exchange (arp -a / ip neigh)</a:t>
            </a:r>
            <a:endParaRPr lang="en-US" sz="10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ARP, local host example (1 of 6): the scenario</a:t>
            </a:r>
            <a:endParaRPr lang="en-US" sz="3000" dirty="0"/>
          </a:p>
        </p:txBody>
      </p:sp>
      <p:sp>
        <p:nvSpPr>
          <p:cNvPr id="4" name="Text 1"/>
          <p:cNvSpPr/>
          <p:nvPr/>
        </p:nvSpPr>
        <p:spPr>
          <a:xfrm>
            <a:off x="154533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5" name="Shape 2"/>
          <p:cNvSpPr/>
          <p:nvPr/>
        </p:nvSpPr>
        <p:spPr>
          <a:xfrm>
            <a:off x="170078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6" name="Text 3"/>
          <p:cNvSpPr txBox="1"/>
          <p:nvPr/>
        </p:nvSpPr>
        <p:spPr>
          <a:xfrm>
            <a:off x="73152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172.16.10.1 /24</a:t>
            </a:r>
            <a:endParaRPr lang="en-US" sz="900" dirty="0"/>
          </a:p>
          <a:p>
            <a:pPr marL="0" indent="0" algn="ctr">
              <a:buNone/>
            </a:pPr>
            <a:r>
              <a:rPr lang="en-US" sz="900" dirty="0">
                <a:solidFill>
                  <a:srgbClr val="1F2933"/>
                </a:solidFill>
              </a:rPr>
              <a:t>00-00-5E-00-53-0A</a:t>
            </a:r>
            <a:endParaRPr lang="en-US" sz="900" dirty="0"/>
          </a:p>
        </p:txBody>
      </p:sp>
      <p:sp>
        <p:nvSpPr>
          <p:cNvPr id="7" name="Text 4"/>
          <p:cNvSpPr/>
          <p:nvPr/>
        </p:nvSpPr>
        <p:spPr>
          <a:xfrm>
            <a:off x="100492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8" name="Shape 5"/>
          <p:cNvSpPr/>
          <p:nvPr/>
        </p:nvSpPr>
        <p:spPr>
          <a:xfrm>
            <a:off x="102047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9" name="Text 6"/>
          <p:cNvSpPr txBox="1"/>
          <p:nvPr/>
        </p:nvSpPr>
        <p:spPr>
          <a:xfrm>
            <a:off x="923544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172.16.10.200 /24</a:t>
            </a:r>
            <a:endParaRPr lang="en-US" sz="900" dirty="0"/>
          </a:p>
          <a:p>
            <a:pPr marL="0" indent="0" algn="ctr">
              <a:buNone/>
            </a:pPr>
            <a:r>
              <a:rPr lang="en-US" sz="900" dirty="0">
                <a:solidFill>
                  <a:srgbClr val="1F2933"/>
                </a:solidFill>
              </a:rPr>
              <a:t>00-00-5E-00-53-0B</a:t>
            </a:r>
            <a:endParaRPr lang="en-US" sz="900" dirty="0"/>
          </a:p>
        </p:txBody>
      </p:sp>
      <p:sp>
        <p:nvSpPr>
          <p:cNvPr id="10" name="Shape 7"/>
          <p:cNvSpPr/>
          <p:nvPr/>
        </p:nvSpPr>
        <p:spPr>
          <a:xfrm>
            <a:off x="914400" y="3291840"/>
            <a:ext cx="10332720" cy="0"/>
          </a:xfrm>
          <a:prstGeom prst="line">
            <a:avLst/>
          </a:prstGeom>
          <a:noFill/>
          <a:ln w="50800">
            <a:solidFill>
              <a:srgbClr val="0B3C5D"/>
            </a:solidFill>
            <a:prstDash val="solid"/>
          </a:ln>
        </p:spPr>
        <p:txBody>
          <a:bodyPr/>
          <a:lstStyle/>
          <a:p>
            <a:endParaRPr lang="en-US"/>
          </a:p>
        </p:txBody>
      </p:sp>
      <p:sp>
        <p:nvSpPr>
          <p:cNvPr id="11" name="Text 8"/>
          <p:cNvSpPr txBox="1"/>
          <p:nvPr/>
        </p:nvSpPr>
        <p:spPr>
          <a:xfrm>
            <a:off x="914400" y="3346704"/>
            <a:ext cx="10332720" cy="256032"/>
          </a:xfrm>
          <a:prstGeom prst="rect">
            <a:avLst/>
          </a:prstGeom>
          <a:noFill/>
          <a:ln/>
        </p:spPr>
        <p:txBody>
          <a:bodyPr wrap="square" lIns="0" tIns="0" rIns="0" bIns="0" rtlCol="0" anchor="ctr"/>
          <a:lstStyle/>
          <a:p>
            <a:pPr marL="0" indent="0" algn="ctr">
              <a:buNone/>
            </a:pPr>
            <a:r>
              <a:rPr lang="en-US" sz="1000" dirty="0">
                <a:solidFill>
                  <a:srgbClr val="6B7B8C"/>
                </a:solidFill>
              </a:rPr>
              <a:t>Ethernet link: subnet 172.16.10.0/24</a:t>
            </a:r>
            <a:endParaRPr lang="en-US" sz="1000" dirty="0"/>
          </a:p>
        </p:txBody>
      </p:sp>
      <p:sp>
        <p:nvSpPr>
          <p:cNvPr id="12" name="Shape 9"/>
          <p:cNvSpPr/>
          <p:nvPr/>
        </p:nvSpPr>
        <p:spPr>
          <a:xfrm>
            <a:off x="1828800" y="2651760"/>
            <a:ext cx="0" cy="640080"/>
          </a:xfrm>
          <a:prstGeom prst="line">
            <a:avLst/>
          </a:prstGeom>
          <a:noFill/>
          <a:ln w="19050">
            <a:solidFill>
              <a:srgbClr val="0B3C5D"/>
            </a:solidFill>
            <a:prstDash val="solid"/>
          </a:ln>
        </p:spPr>
        <p:txBody>
          <a:bodyPr/>
          <a:lstStyle/>
          <a:p>
            <a:endParaRPr lang="en-US"/>
          </a:p>
        </p:txBody>
      </p:sp>
      <p:sp>
        <p:nvSpPr>
          <p:cNvPr id="13" name="Shape 10"/>
          <p:cNvSpPr/>
          <p:nvPr/>
        </p:nvSpPr>
        <p:spPr>
          <a:xfrm>
            <a:off x="10332720" y="2651760"/>
            <a:ext cx="0" cy="640080"/>
          </a:xfrm>
          <a:prstGeom prst="line">
            <a:avLst/>
          </a:prstGeom>
          <a:noFill/>
          <a:ln w="19050">
            <a:solidFill>
              <a:srgbClr val="0B3C5D"/>
            </a:solidFill>
            <a:prstDash val="solid"/>
          </a:ln>
        </p:spPr>
        <p:txBody>
          <a:bodyPr/>
          <a:lstStyle/>
          <a:p>
            <a:endParaRPr lang="en-US"/>
          </a:p>
        </p:txBody>
      </p:sp>
      <p:sp>
        <p:nvSpPr>
          <p:cNvPr id="14" name="Text 11"/>
          <p:cNvSpPr/>
          <p:nvPr/>
        </p:nvSpPr>
        <p:spPr>
          <a:xfrm>
            <a:off x="5797296" y="2176272"/>
            <a:ext cx="566928" cy="402336"/>
          </a:xfrm>
          <a:prstGeom prst="roundRect">
            <a:avLst>
              <a:gd name="adj" fmla="val 13636"/>
            </a:avLst>
          </a:prstGeom>
          <a:solidFill>
            <a:srgbClr val="6B7B8C"/>
          </a:solidFill>
          <a:ln>
            <a:solidFill>
              <a:srgbClr val="6B7B8C"/>
            </a:solidFill>
          </a:ln>
        </p:spPr>
        <p:txBody>
          <a:bodyPr wrap="square" lIns="0" tIns="0" rIns="0" bIns="0" rtlCol="0" anchor="ctr"/>
          <a:lstStyle/>
          <a:p>
            <a:pPr marL="0" indent="0" algn="ctr">
              <a:buNone/>
            </a:pPr>
            <a:r>
              <a:rPr lang="en-US" sz="1200" b="1" dirty="0">
                <a:solidFill>
                  <a:srgbClr val="FFFFFF"/>
                </a:solidFill>
              </a:rPr>
              <a:t>C</a:t>
            </a:r>
            <a:endParaRPr lang="en-US" sz="1200" dirty="0"/>
          </a:p>
        </p:txBody>
      </p:sp>
      <p:sp>
        <p:nvSpPr>
          <p:cNvPr id="15" name="Shape 12"/>
          <p:cNvSpPr/>
          <p:nvPr/>
        </p:nvSpPr>
        <p:spPr>
          <a:xfrm>
            <a:off x="5952744" y="2578608"/>
            <a:ext cx="256032" cy="64008"/>
          </a:xfrm>
          <a:prstGeom prst="rect">
            <a:avLst/>
          </a:prstGeom>
          <a:solidFill>
            <a:srgbClr val="6B7B8C"/>
          </a:solidFill>
          <a:ln w="12700">
            <a:solidFill>
              <a:srgbClr val="6B7B8C"/>
            </a:solidFill>
            <a:prstDash val="solid"/>
          </a:ln>
        </p:spPr>
        <p:txBody>
          <a:bodyPr/>
          <a:lstStyle/>
          <a:p>
            <a:endParaRPr lang="en-US"/>
          </a:p>
        </p:txBody>
      </p:sp>
      <p:sp>
        <p:nvSpPr>
          <p:cNvPr id="16" name="Text 13"/>
          <p:cNvSpPr txBox="1"/>
          <p:nvPr/>
        </p:nvSpPr>
        <p:spPr>
          <a:xfrm>
            <a:off x="5349240" y="1865376"/>
            <a:ext cx="1463040" cy="274320"/>
          </a:xfrm>
          <a:prstGeom prst="rect">
            <a:avLst/>
          </a:prstGeom>
          <a:noFill/>
          <a:ln/>
        </p:spPr>
        <p:txBody>
          <a:bodyPr wrap="square" lIns="0" tIns="0" rIns="0" bIns="0" rtlCol="0" anchor="ctr"/>
          <a:lstStyle/>
          <a:p>
            <a:pPr marL="0" indent="0" algn="ctr">
              <a:buNone/>
            </a:pPr>
            <a:r>
              <a:rPr lang="en-US" sz="900" dirty="0">
                <a:solidFill>
                  <a:srgbClr val="1F2933"/>
                </a:solidFill>
              </a:rPr>
              <a:t>another station</a:t>
            </a:r>
            <a:endParaRPr lang="en-US" sz="900" dirty="0"/>
          </a:p>
        </p:txBody>
      </p:sp>
      <p:sp>
        <p:nvSpPr>
          <p:cNvPr id="17" name="Shape 14"/>
          <p:cNvSpPr/>
          <p:nvPr/>
        </p:nvSpPr>
        <p:spPr>
          <a:xfrm>
            <a:off x="6080760" y="2651760"/>
            <a:ext cx="0" cy="640080"/>
          </a:xfrm>
          <a:prstGeom prst="line">
            <a:avLst/>
          </a:prstGeom>
          <a:noFill/>
          <a:ln w="19050">
            <a:solidFill>
              <a:srgbClr val="0B3C5D"/>
            </a:solidFill>
            <a:prstDash val="solid"/>
          </a:ln>
        </p:spPr>
        <p:txBody>
          <a:bodyPr/>
          <a:lstStyle/>
          <a:p>
            <a:endParaRPr lang="en-US"/>
          </a:p>
        </p:txBody>
      </p:sp>
      <p:sp>
        <p:nvSpPr>
          <p:cNvPr id="18" name="Text 15"/>
          <p:cNvSpPr txBox="1"/>
          <p:nvPr/>
        </p:nvSpPr>
        <p:spPr>
          <a:xfrm>
            <a:off x="457200" y="3931920"/>
            <a:ext cx="11247120" cy="2194560"/>
          </a:xfrm>
          <a:prstGeom prst="rect">
            <a:avLst/>
          </a:prstGeom>
          <a:noFill/>
          <a:ln/>
        </p:spPr>
        <p:txBody>
          <a:bodyPr wrap="square" lIns="0" tIns="0" rIns="0" bIns="0" rtlCol="0" anchor="t"/>
          <a:lstStyle/>
          <a:p>
            <a:pPr marL="279400" indent="-279400">
              <a:spcAft>
                <a:spcPts val="800"/>
              </a:spcAft>
              <a:buSzPct val="100000"/>
              <a:buChar char="•"/>
            </a:pPr>
            <a:r>
              <a:rPr lang="en-US" sz="1500" dirty="0">
                <a:solidFill>
                  <a:srgbClr val="1F2933"/>
                </a:solidFill>
              </a:rPr>
              <a:t>Host A has yet to communicate with host B</a:t>
            </a:r>
            <a:endParaRPr lang="en-US" sz="1500" dirty="0"/>
          </a:p>
          <a:p>
            <a:pPr marL="279400" indent="-279400">
              <a:spcAft>
                <a:spcPts val="800"/>
              </a:spcAft>
              <a:buSzPct val="100000"/>
              <a:buChar char="•"/>
            </a:pPr>
            <a:r>
              <a:rPr lang="en-US" sz="1500" dirty="0">
                <a:solidFill>
                  <a:srgbClr val="1F2933"/>
                </a:solidFill>
              </a:rPr>
              <a:t>A wants to open an </a:t>
            </a:r>
            <a:r>
              <a:rPr lang="en-US" sz="1500" b="1" dirty="0">
                <a:solidFill>
                  <a:srgbClr val="1F2933"/>
                </a:solidFill>
              </a:rPr>
              <a:t>SSH</a:t>
            </a:r>
            <a:r>
              <a:rPr lang="en-US" sz="1500" dirty="0">
                <a:solidFill>
                  <a:srgbClr val="1F2933"/>
                </a:solidFill>
              </a:rPr>
              <a:t> session (TCP 22) to B</a:t>
            </a:r>
            <a:endParaRPr lang="en-US" sz="1500" dirty="0"/>
          </a:p>
          <a:p>
            <a:pPr marL="279400" indent="-279400">
              <a:spcAft>
                <a:spcPts val="800"/>
              </a:spcAft>
              <a:buSzPct val="100000"/>
              <a:buChar char="•"/>
            </a:pPr>
            <a:r>
              <a:rPr lang="en-US" sz="1500" dirty="0">
                <a:solidFill>
                  <a:srgbClr val="1F2933"/>
                </a:solidFill>
              </a:rPr>
              <a:t>A's TCP/IP stack applies the </a:t>
            </a:r>
            <a:r>
              <a:rPr lang="en-US" sz="1500" b="1" dirty="0">
                <a:solidFill>
                  <a:srgbClr val="1F2933"/>
                </a:solidFill>
              </a:rPr>
              <a:t>route determination logic</a:t>
            </a:r>
            <a:r>
              <a:rPr lang="en-US" sz="1500" dirty="0">
                <a:solidFill>
                  <a:srgbClr val="1F2933"/>
                </a:solidFill>
              </a:rPr>
              <a:t>: is B local or remote?</a:t>
            </a:r>
            <a:endParaRPr lang="en-US" sz="15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ARP, local host example (2 of 6): B is local; empty cache</a:t>
            </a:r>
            <a:endParaRPr lang="en-US" sz="3000" dirty="0"/>
          </a:p>
        </p:txBody>
      </p:sp>
      <p:sp>
        <p:nvSpPr>
          <p:cNvPr id="4" name="Text 1"/>
          <p:cNvSpPr/>
          <p:nvPr/>
        </p:nvSpPr>
        <p:spPr>
          <a:xfrm>
            <a:off x="154533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5" name="Shape 2"/>
          <p:cNvSpPr/>
          <p:nvPr/>
        </p:nvSpPr>
        <p:spPr>
          <a:xfrm>
            <a:off x="170078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6" name="Text 3"/>
          <p:cNvSpPr txBox="1"/>
          <p:nvPr/>
        </p:nvSpPr>
        <p:spPr>
          <a:xfrm>
            <a:off x="73152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172.16.10.1 /24</a:t>
            </a:r>
            <a:endParaRPr lang="en-US" sz="900" dirty="0"/>
          </a:p>
          <a:p>
            <a:pPr marL="0" indent="0" algn="ctr">
              <a:buNone/>
            </a:pPr>
            <a:r>
              <a:rPr lang="en-US" sz="900" dirty="0">
                <a:solidFill>
                  <a:srgbClr val="1F2933"/>
                </a:solidFill>
              </a:rPr>
              <a:t>00-00-5E-00-53-0A</a:t>
            </a:r>
            <a:endParaRPr lang="en-US" sz="900" dirty="0"/>
          </a:p>
        </p:txBody>
      </p:sp>
      <p:sp>
        <p:nvSpPr>
          <p:cNvPr id="7" name="Text 4"/>
          <p:cNvSpPr/>
          <p:nvPr/>
        </p:nvSpPr>
        <p:spPr>
          <a:xfrm>
            <a:off x="100492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8" name="Shape 5"/>
          <p:cNvSpPr/>
          <p:nvPr/>
        </p:nvSpPr>
        <p:spPr>
          <a:xfrm>
            <a:off x="102047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9" name="Text 6"/>
          <p:cNvSpPr txBox="1"/>
          <p:nvPr/>
        </p:nvSpPr>
        <p:spPr>
          <a:xfrm>
            <a:off x="923544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172.16.10.200 /24</a:t>
            </a:r>
            <a:endParaRPr lang="en-US" sz="900" dirty="0"/>
          </a:p>
          <a:p>
            <a:pPr marL="0" indent="0" algn="ctr">
              <a:buNone/>
            </a:pPr>
            <a:r>
              <a:rPr lang="en-US" sz="900" dirty="0">
                <a:solidFill>
                  <a:srgbClr val="1F2933"/>
                </a:solidFill>
              </a:rPr>
              <a:t>00-00-5E-00-53-0B</a:t>
            </a:r>
            <a:endParaRPr lang="en-US" sz="900" dirty="0"/>
          </a:p>
        </p:txBody>
      </p:sp>
      <p:sp>
        <p:nvSpPr>
          <p:cNvPr id="10" name="Shape 7"/>
          <p:cNvSpPr/>
          <p:nvPr/>
        </p:nvSpPr>
        <p:spPr>
          <a:xfrm>
            <a:off x="914400" y="3291840"/>
            <a:ext cx="10332720" cy="0"/>
          </a:xfrm>
          <a:prstGeom prst="line">
            <a:avLst/>
          </a:prstGeom>
          <a:noFill/>
          <a:ln w="50800">
            <a:solidFill>
              <a:srgbClr val="0B3C5D"/>
            </a:solidFill>
            <a:prstDash val="solid"/>
          </a:ln>
        </p:spPr>
        <p:txBody>
          <a:bodyPr/>
          <a:lstStyle/>
          <a:p>
            <a:endParaRPr lang="en-US"/>
          </a:p>
        </p:txBody>
      </p:sp>
      <p:sp>
        <p:nvSpPr>
          <p:cNvPr id="11" name="Text 8"/>
          <p:cNvSpPr txBox="1"/>
          <p:nvPr/>
        </p:nvSpPr>
        <p:spPr>
          <a:xfrm>
            <a:off x="914400" y="3346704"/>
            <a:ext cx="10332720" cy="256032"/>
          </a:xfrm>
          <a:prstGeom prst="rect">
            <a:avLst/>
          </a:prstGeom>
          <a:noFill/>
          <a:ln/>
        </p:spPr>
        <p:txBody>
          <a:bodyPr wrap="square" lIns="0" tIns="0" rIns="0" bIns="0" rtlCol="0" anchor="ctr"/>
          <a:lstStyle/>
          <a:p>
            <a:pPr marL="0" indent="0" algn="ctr">
              <a:buNone/>
            </a:pPr>
            <a:r>
              <a:rPr lang="en-US" sz="1000" dirty="0">
                <a:solidFill>
                  <a:srgbClr val="6B7B8C"/>
                </a:solidFill>
              </a:rPr>
              <a:t>Ethernet link: subnet 172.16.10.0/24</a:t>
            </a:r>
            <a:endParaRPr lang="en-US" sz="1000" dirty="0"/>
          </a:p>
        </p:txBody>
      </p:sp>
      <p:sp>
        <p:nvSpPr>
          <p:cNvPr id="12" name="Shape 9"/>
          <p:cNvSpPr/>
          <p:nvPr/>
        </p:nvSpPr>
        <p:spPr>
          <a:xfrm>
            <a:off x="1828800" y="2651760"/>
            <a:ext cx="0" cy="640080"/>
          </a:xfrm>
          <a:prstGeom prst="line">
            <a:avLst/>
          </a:prstGeom>
          <a:noFill/>
          <a:ln w="19050">
            <a:solidFill>
              <a:srgbClr val="0B3C5D"/>
            </a:solidFill>
            <a:prstDash val="solid"/>
          </a:ln>
        </p:spPr>
        <p:txBody>
          <a:bodyPr/>
          <a:lstStyle/>
          <a:p>
            <a:endParaRPr lang="en-US"/>
          </a:p>
        </p:txBody>
      </p:sp>
      <p:sp>
        <p:nvSpPr>
          <p:cNvPr id="13" name="Shape 10"/>
          <p:cNvSpPr/>
          <p:nvPr/>
        </p:nvSpPr>
        <p:spPr>
          <a:xfrm>
            <a:off x="10332720" y="2651760"/>
            <a:ext cx="0" cy="640080"/>
          </a:xfrm>
          <a:prstGeom prst="line">
            <a:avLst/>
          </a:prstGeom>
          <a:noFill/>
          <a:ln w="19050">
            <a:solidFill>
              <a:srgbClr val="0B3C5D"/>
            </a:solidFill>
            <a:prstDash val="solid"/>
          </a:ln>
        </p:spPr>
        <p:txBody>
          <a:bodyPr/>
          <a:lstStyle/>
          <a:p>
            <a:endParaRPr lang="en-US"/>
          </a:p>
        </p:txBody>
      </p:sp>
      <p:sp>
        <p:nvSpPr>
          <p:cNvPr id="14" name="Text 11"/>
          <p:cNvSpPr/>
          <p:nvPr/>
        </p:nvSpPr>
        <p:spPr>
          <a:xfrm>
            <a:off x="5797296" y="2176272"/>
            <a:ext cx="566928" cy="402336"/>
          </a:xfrm>
          <a:prstGeom prst="roundRect">
            <a:avLst>
              <a:gd name="adj" fmla="val 13636"/>
            </a:avLst>
          </a:prstGeom>
          <a:solidFill>
            <a:srgbClr val="6B7B8C"/>
          </a:solidFill>
          <a:ln>
            <a:solidFill>
              <a:srgbClr val="6B7B8C"/>
            </a:solidFill>
          </a:ln>
        </p:spPr>
        <p:txBody>
          <a:bodyPr wrap="square" lIns="0" tIns="0" rIns="0" bIns="0" rtlCol="0" anchor="ctr"/>
          <a:lstStyle/>
          <a:p>
            <a:pPr marL="0" indent="0" algn="ctr">
              <a:buNone/>
            </a:pPr>
            <a:r>
              <a:rPr lang="en-US" sz="1200" b="1" dirty="0">
                <a:solidFill>
                  <a:srgbClr val="FFFFFF"/>
                </a:solidFill>
              </a:rPr>
              <a:t>C</a:t>
            </a:r>
            <a:endParaRPr lang="en-US" sz="1200" dirty="0"/>
          </a:p>
        </p:txBody>
      </p:sp>
      <p:sp>
        <p:nvSpPr>
          <p:cNvPr id="15" name="Shape 12"/>
          <p:cNvSpPr/>
          <p:nvPr/>
        </p:nvSpPr>
        <p:spPr>
          <a:xfrm>
            <a:off x="5952744" y="2578608"/>
            <a:ext cx="256032" cy="64008"/>
          </a:xfrm>
          <a:prstGeom prst="rect">
            <a:avLst/>
          </a:prstGeom>
          <a:solidFill>
            <a:srgbClr val="6B7B8C"/>
          </a:solidFill>
          <a:ln w="12700">
            <a:solidFill>
              <a:srgbClr val="6B7B8C"/>
            </a:solidFill>
            <a:prstDash val="solid"/>
          </a:ln>
        </p:spPr>
        <p:txBody>
          <a:bodyPr/>
          <a:lstStyle/>
          <a:p>
            <a:endParaRPr lang="en-US"/>
          </a:p>
        </p:txBody>
      </p:sp>
      <p:sp>
        <p:nvSpPr>
          <p:cNvPr id="16" name="Text 13"/>
          <p:cNvSpPr txBox="1"/>
          <p:nvPr/>
        </p:nvSpPr>
        <p:spPr>
          <a:xfrm>
            <a:off x="5349240" y="1865376"/>
            <a:ext cx="1463040" cy="274320"/>
          </a:xfrm>
          <a:prstGeom prst="rect">
            <a:avLst/>
          </a:prstGeom>
          <a:noFill/>
          <a:ln/>
        </p:spPr>
        <p:txBody>
          <a:bodyPr wrap="square" lIns="0" tIns="0" rIns="0" bIns="0" rtlCol="0" anchor="ctr"/>
          <a:lstStyle/>
          <a:p>
            <a:pPr marL="0" indent="0" algn="ctr">
              <a:buNone/>
            </a:pPr>
            <a:r>
              <a:rPr lang="en-US" sz="900" dirty="0">
                <a:solidFill>
                  <a:srgbClr val="1F2933"/>
                </a:solidFill>
              </a:rPr>
              <a:t>another station</a:t>
            </a:r>
            <a:endParaRPr lang="en-US" sz="900" dirty="0"/>
          </a:p>
        </p:txBody>
      </p:sp>
      <p:sp>
        <p:nvSpPr>
          <p:cNvPr id="17" name="Shape 14"/>
          <p:cNvSpPr/>
          <p:nvPr/>
        </p:nvSpPr>
        <p:spPr>
          <a:xfrm>
            <a:off x="6080760" y="2651760"/>
            <a:ext cx="0" cy="640080"/>
          </a:xfrm>
          <a:prstGeom prst="line">
            <a:avLst/>
          </a:prstGeom>
          <a:noFill/>
          <a:ln w="19050">
            <a:solidFill>
              <a:srgbClr val="0B3C5D"/>
            </a:solidFill>
            <a:prstDash val="solid"/>
          </a:ln>
        </p:spPr>
        <p:txBody>
          <a:bodyPr/>
          <a:lstStyle/>
          <a:p>
            <a:endParaRPr lang="en-US"/>
          </a:p>
        </p:txBody>
      </p:sp>
      <p:sp>
        <p:nvSpPr>
          <p:cNvPr id="18" name="Shape 15"/>
          <p:cNvSpPr/>
          <p:nvPr/>
        </p:nvSpPr>
        <p:spPr>
          <a:xfrm>
            <a:off x="914400" y="3931920"/>
            <a:ext cx="5120640" cy="2194560"/>
          </a:xfrm>
          <a:prstGeom prst="roundRect">
            <a:avLst>
              <a:gd name="adj" fmla="val 5000"/>
            </a:avLst>
          </a:prstGeom>
          <a:solidFill>
            <a:srgbClr val="EEF3F7"/>
          </a:solidFill>
          <a:ln w="9525">
            <a:solidFill>
              <a:srgbClr val="EEF3F7"/>
            </a:solidFill>
            <a:prstDash val="solid"/>
          </a:ln>
        </p:spPr>
        <p:txBody>
          <a:bodyPr/>
          <a:lstStyle/>
          <a:p>
            <a:endParaRPr lang="en-US"/>
          </a:p>
        </p:txBody>
      </p:sp>
      <p:sp>
        <p:nvSpPr>
          <p:cNvPr id="19" name="Text 16"/>
          <p:cNvSpPr txBox="1"/>
          <p:nvPr/>
        </p:nvSpPr>
        <p:spPr>
          <a:xfrm>
            <a:off x="1115568" y="4096512"/>
            <a:ext cx="4718304" cy="365760"/>
          </a:xfrm>
          <a:prstGeom prst="rect">
            <a:avLst/>
          </a:prstGeom>
          <a:noFill/>
          <a:ln/>
        </p:spPr>
        <p:txBody>
          <a:bodyPr wrap="square" lIns="0" tIns="0" rIns="0" bIns="0" rtlCol="0" anchor="t"/>
          <a:lstStyle/>
          <a:p>
            <a:pPr marL="0" indent="0">
              <a:buNone/>
            </a:pPr>
            <a:r>
              <a:rPr lang="en-US" sz="1500" b="1" dirty="0">
                <a:solidFill>
                  <a:srgbClr val="0B3C5D"/>
                </a:solidFill>
              </a:rPr>
              <a:t>Route determination</a:t>
            </a:r>
            <a:endParaRPr lang="en-US" sz="1500" dirty="0"/>
          </a:p>
        </p:txBody>
      </p:sp>
      <p:sp>
        <p:nvSpPr>
          <p:cNvPr id="20" name="Text 17"/>
          <p:cNvSpPr txBox="1"/>
          <p:nvPr/>
        </p:nvSpPr>
        <p:spPr>
          <a:xfrm>
            <a:off x="1115568" y="4507992"/>
            <a:ext cx="4718304" cy="14813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172.16.10.200 AND /24 = 172.16.10.0</a:t>
            </a:r>
            <a:endParaRPr lang="en-US" sz="1200" dirty="0"/>
          </a:p>
          <a:p>
            <a:pPr marL="279400" indent="-279400">
              <a:spcAft>
                <a:spcPts val="400"/>
              </a:spcAft>
              <a:buSzPct val="100000"/>
              <a:buChar char="•"/>
            </a:pPr>
            <a:r>
              <a:rPr lang="en-US" sz="1200" dirty="0">
                <a:solidFill>
                  <a:srgbClr val="1F2933"/>
                </a:solidFill>
              </a:rPr>
              <a:t>172.16.10.1 AND /24 = 172.16.10.0</a:t>
            </a:r>
            <a:endParaRPr lang="en-US" sz="1200" dirty="0"/>
          </a:p>
          <a:p>
            <a:pPr marL="279400" indent="-279400">
              <a:spcAft>
                <a:spcPts val="400"/>
              </a:spcAft>
              <a:buSzPct val="100000"/>
              <a:buChar char="•"/>
            </a:pPr>
            <a:r>
              <a:rPr lang="en-US" sz="1200" b="1" dirty="0">
                <a:solidFill>
                  <a:srgbClr val="1F2933"/>
                </a:solidFill>
              </a:rPr>
              <a:t>Equal → B is local</a:t>
            </a:r>
            <a:endParaRPr lang="en-US" sz="1200" dirty="0"/>
          </a:p>
        </p:txBody>
      </p:sp>
      <p:sp>
        <p:nvSpPr>
          <p:cNvPr id="21" name="Shape 18"/>
          <p:cNvSpPr/>
          <p:nvPr/>
        </p:nvSpPr>
        <p:spPr>
          <a:xfrm>
            <a:off x="6400800" y="3931920"/>
            <a:ext cx="4846320" cy="2194560"/>
          </a:xfrm>
          <a:prstGeom prst="roundRect">
            <a:avLst>
              <a:gd name="adj" fmla="val 5000"/>
            </a:avLst>
          </a:prstGeom>
          <a:solidFill>
            <a:srgbClr val="FDECEC"/>
          </a:solidFill>
          <a:ln w="9525">
            <a:solidFill>
              <a:srgbClr val="EEF3F7"/>
            </a:solidFill>
            <a:prstDash val="solid"/>
          </a:ln>
        </p:spPr>
        <p:txBody>
          <a:bodyPr/>
          <a:lstStyle/>
          <a:p>
            <a:endParaRPr lang="en-US"/>
          </a:p>
        </p:txBody>
      </p:sp>
      <p:sp>
        <p:nvSpPr>
          <p:cNvPr id="22" name="Text 19"/>
          <p:cNvSpPr txBox="1"/>
          <p:nvPr/>
        </p:nvSpPr>
        <p:spPr>
          <a:xfrm>
            <a:off x="6601968" y="4096512"/>
            <a:ext cx="4443984" cy="365760"/>
          </a:xfrm>
          <a:prstGeom prst="rect">
            <a:avLst/>
          </a:prstGeom>
          <a:noFill/>
          <a:ln/>
        </p:spPr>
        <p:txBody>
          <a:bodyPr wrap="square" lIns="0" tIns="0" rIns="0" bIns="0" rtlCol="0" anchor="t"/>
          <a:lstStyle/>
          <a:p>
            <a:pPr marL="0" indent="0">
              <a:buNone/>
            </a:pPr>
            <a:r>
              <a:rPr lang="en-US" sz="1500" b="1" dirty="0">
                <a:solidFill>
                  <a:srgbClr val="0B3C5D"/>
                </a:solidFill>
              </a:rPr>
              <a:t>ARP cache of A</a:t>
            </a:r>
            <a:endParaRPr lang="en-US" sz="1500" dirty="0"/>
          </a:p>
        </p:txBody>
      </p:sp>
      <p:sp>
        <p:nvSpPr>
          <p:cNvPr id="23" name="Text 20"/>
          <p:cNvSpPr txBox="1"/>
          <p:nvPr/>
        </p:nvSpPr>
        <p:spPr>
          <a:xfrm>
            <a:off x="6601968" y="4507992"/>
            <a:ext cx="4443984" cy="14813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Looks up 172.16.10.200 → </a:t>
            </a:r>
            <a:r>
              <a:rPr lang="en-US" sz="1200" b="1" dirty="0">
                <a:solidFill>
                  <a:srgbClr val="1F2933"/>
                </a:solidFill>
              </a:rPr>
              <a:t>not found</a:t>
            </a:r>
            <a:endParaRPr lang="en-US" sz="1200" dirty="0"/>
          </a:p>
          <a:p>
            <a:pPr marL="279400" indent="-279400">
              <a:spcAft>
                <a:spcPts val="400"/>
              </a:spcAft>
              <a:buSzPct val="100000"/>
              <a:buChar char="•"/>
            </a:pPr>
            <a:r>
              <a:rPr lang="en-US" sz="1200" dirty="0">
                <a:solidFill>
                  <a:srgbClr val="1F2933"/>
                </a:solidFill>
              </a:rPr>
              <a:t>A must send an ARP Request</a:t>
            </a:r>
            <a:endParaRPr lang="en-US" sz="1200" dirty="0"/>
          </a:p>
          <a:p>
            <a:pPr marL="279400" indent="-279400">
              <a:spcAft>
                <a:spcPts val="400"/>
              </a:spcAft>
              <a:buSzPct val="100000"/>
              <a:buChar char="•"/>
            </a:pPr>
            <a:r>
              <a:rPr lang="en-US" sz="1200" dirty="0">
                <a:solidFill>
                  <a:srgbClr val="1F2933"/>
                </a:solidFill>
              </a:rPr>
              <a:t>The SSH packet waits in the queue until the reply</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ARP, local host (3 of 6): ARP Request in broadcast</a:t>
            </a:r>
            <a:endParaRPr lang="en-US" sz="3000" dirty="0"/>
          </a:p>
        </p:txBody>
      </p:sp>
      <p:sp>
        <p:nvSpPr>
          <p:cNvPr id="4" name="Text 1"/>
          <p:cNvSpPr/>
          <p:nvPr/>
        </p:nvSpPr>
        <p:spPr>
          <a:xfrm>
            <a:off x="154533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5" name="Shape 2"/>
          <p:cNvSpPr/>
          <p:nvPr/>
        </p:nvSpPr>
        <p:spPr>
          <a:xfrm>
            <a:off x="170078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6" name="Text 3"/>
          <p:cNvSpPr txBox="1"/>
          <p:nvPr/>
        </p:nvSpPr>
        <p:spPr>
          <a:xfrm>
            <a:off x="73152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172.16.10.1 /24</a:t>
            </a:r>
            <a:endParaRPr lang="en-US" sz="900" dirty="0"/>
          </a:p>
          <a:p>
            <a:pPr marL="0" indent="0" algn="ctr">
              <a:buNone/>
            </a:pPr>
            <a:r>
              <a:rPr lang="en-US" sz="900" dirty="0">
                <a:solidFill>
                  <a:srgbClr val="1F2933"/>
                </a:solidFill>
              </a:rPr>
              <a:t>00-00-5E-00-53-0A</a:t>
            </a:r>
            <a:endParaRPr lang="en-US" sz="900" dirty="0"/>
          </a:p>
        </p:txBody>
      </p:sp>
      <p:sp>
        <p:nvSpPr>
          <p:cNvPr id="7" name="Text 4"/>
          <p:cNvSpPr/>
          <p:nvPr/>
        </p:nvSpPr>
        <p:spPr>
          <a:xfrm>
            <a:off x="100492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8" name="Shape 5"/>
          <p:cNvSpPr/>
          <p:nvPr/>
        </p:nvSpPr>
        <p:spPr>
          <a:xfrm>
            <a:off x="102047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9" name="Text 6"/>
          <p:cNvSpPr txBox="1"/>
          <p:nvPr/>
        </p:nvSpPr>
        <p:spPr>
          <a:xfrm>
            <a:off x="923544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172.16.10.200 /24</a:t>
            </a:r>
            <a:endParaRPr lang="en-US" sz="900" dirty="0"/>
          </a:p>
          <a:p>
            <a:pPr marL="0" indent="0" algn="ctr">
              <a:buNone/>
            </a:pPr>
            <a:r>
              <a:rPr lang="en-US" sz="900" dirty="0">
                <a:solidFill>
                  <a:srgbClr val="1F2933"/>
                </a:solidFill>
              </a:rPr>
              <a:t>00-00-5E-00-53-0B</a:t>
            </a:r>
            <a:endParaRPr lang="en-US" sz="900" dirty="0"/>
          </a:p>
        </p:txBody>
      </p:sp>
      <p:sp>
        <p:nvSpPr>
          <p:cNvPr id="10" name="Shape 7"/>
          <p:cNvSpPr/>
          <p:nvPr/>
        </p:nvSpPr>
        <p:spPr>
          <a:xfrm>
            <a:off x="914400" y="3291840"/>
            <a:ext cx="10332720" cy="0"/>
          </a:xfrm>
          <a:prstGeom prst="line">
            <a:avLst/>
          </a:prstGeom>
          <a:noFill/>
          <a:ln w="50800">
            <a:solidFill>
              <a:srgbClr val="0B3C5D"/>
            </a:solidFill>
            <a:prstDash val="solid"/>
          </a:ln>
        </p:spPr>
        <p:txBody>
          <a:bodyPr/>
          <a:lstStyle/>
          <a:p>
            <a:endParaRPr lang="en-US"/>
          </a:p>
        </p:txBody>
      </p:sp>
      <p:sp>
        <p:nvSpPr>
          <p:cNvPr id="11" name="Text 8"/>
          <p:cNvSpPr txBox="1"/>
          <p:nvPr/>
        </p:nvSpPr>
        <p:spPr>
          <a:xfrm>
            <a:off x="914400" y="3346704"/>
            <a:ext cx="10332720" cy="256032"/>
          </a:xfrm>
          <a:prstGeom prst="rect">
            <a:avLst/>
          </a:prstGeom>
          <a:noFill/>
          <a:ln/>
        </p:spPr>
        <p:txBody>
          <a:bodyPr wrap="square" lIns="0" tIns="0" rIns="0" bIns="0" rtlCol="0" anchor="ctr"/>
          <a:lstStyle/>
          <a:p>
            <a:pPr marL="0" indent="0" algn="ctr">
              <a:buNone/>
            </a:pPr>
            <a:r>
              <a:rPr lang="en-US" sz="1000" dirty="0">
                <a:solidFill>
                  <a:srgbClr val="6B7B8C"/>
                </a:solidFill>
              </a:rPr>
              <a:t>Ethernet link: subnet 172.16.10.0/24</a:t>
            </a:r>
            <a:endParaRPr lang="en-US" sz="1000" dirty="0"/>
          </a:p>
        </p:txBody>
      </p:sp>
      <p:sp>
        <p:nvSpPr>
          <p:cNvPr id="12" name="Shape 9"/>
          <p:cNvSpPr/>
          <p:nvPr/>
        </p:nvSpPr>
        <p:spPr>
          <a:xfrm>
            <a:off x="1828800" y="2651760"/>
            <a:ext cx="0" cy="640080"/>
          </a:xfrm>
          <a:prstGeom prst="line">
            <a:avLst/>
          </a:prstGeom>
          <a:noFill/>
          <a:ln w="19050">
            <a:solidFill>
              <a:srgbClr val="0B3C5D"/>
            </a:solidFill>
            <a:prstDash val="solid"/>
          </a:ln>
        </p:spPr>
        <p:txBody>
          <a:bodyPr/>
          <a:lstStyle/>
          <a:p>
            <a:endParaRPr lang="en-US"/>
          </a:p>
        </p:txBody>
      </p:sp>
      <p:sp>
        <p:nvSpPr>
          <p:cNvPr id="13" name="Shape 10"/>
          <p:cNvSpPr/>
          <p:nvPr/>
        </p:nvSpPr>
        <p:spPr>
          <a:xfrm>
            <a:off x="10332720" y="2651760"/>
            <a:ext cx="0" cy="640080"/>
          </a:xfrm>
          <a:prstGeom prst="line">
            <a:avLst/>
          </a:prstGeom>
          <a:noFill/>
          <a:ln w="19050">
            <a:solidFill>
              <a:srgbClr val="0B3C5D"/>
            </a:solidFill>
            <a:prstDash val="solid"/>
          </a:ln>
        </p:spPr>
        <p:txBody>
          <a:bodyPr/>
          <a:lstStyle/>
          <a:p>
            <a:endParaRPr lang="en-US"/>
          </a:p>
        </p:txBody>
      </p:sp>
      <p:sp>
        <p:nvSpPr>
          <p:cNvPr id="14" name="Text 11"/>
          <p:cNvSpPr/>
          <p:nvPr/>
        </p:nvSpPr>
        <p:spPr>
          <a:xfrm>
            <a:off x="5797296" y="2176272"/>
            <a:ext cx="566928" cy="402336"/>
          </a:xfrm>
          <a:prstGeom prst="roundRect">
            <a:avLst>
              <a:gd name="adj" fmla="val 13636"/>
            </a:avLst>
          </a:prstGeom>
          <a:solidFill>
            <a:srgbClr val="6B7B8C"/>
          </a:solidFill>
          <a:ln>
            <a:solidFill>
              <a:srgbClr val="6B7B8C"/>
            </a:solidFill>
          </a:ln>
        </p:spPr>
        <p:txBody>
          <a:bodyPr wrap="square" lIns="0" tIns="0" rIns="0" bIns="0" rtlCol="0" anchor="ctr"/>
          <a:lstStyle/>
          <a:p>
            <a:pPr marL="0" indent="0" algn="ctr">
              <a:buNone/>
            </a:pPr>
            <a:r>
              <a:rPr lang="en-US" sz="1200" b="1" dirty="0">
                <a:solidFill>
                  <a:srgbClr val="FFFFFF"/>
                </a:solidFill>
              </a:rPr>
              <a:t>C</a:t>
            </a:r>
            <a:endParaRPr lang="en-US" sz="1200" dirty="0"/>
          </a:p>
        </p:txBody>
      </p:sp>
      <p:sp>
        <p:nvSpPr>
          <p:cNvPr id="15" name="Shape 12"/>
          <p:cNvSpPr/>
          <p:nvPr/>
        </p:nvSpPr>
        <p:spPr>
          <a:xfrm>
            <a:off x="5952744" y="2578608"/>
            <a:ext cx="256032" cy="64008"/>
          </a:xfrm>
          <a:prstGeom prst="rect">
            <a:avLst/>
          </a:prstGeom>
          <a:solidFill>
            <a:srgbClr val="6B7B8C"/>
          </a:solidFill>
          <a:ln w="12700">
            <a:solidFill>
              <a:srgbClr val="6B7B8C"/>
            </a:solidFill>
            <a:prstDash val="solid"/>
          </a:ln>
        </p:spPr>
        <p:txBody>
          <a:bodyPr/>
          <a:lstStyle/>
          <a:p>
            <a:endParaRPr lang="en-US"/>
          </a:p>
        </p:txBody>
      </p:sp>
      <p:sp>
        <p:nvSpPr>
          <p:cNvPr id="16" name="Text 13"/>
          <p:cNvSpPr txBox="1"/>
          <p:nvPr/>
        </p:nvSpPr>
        <p:spPr>
          <a:xfrm>
            <a:off x="5349240" y="1865376"/>
            <a:ext cx="1463040" cy="274320"/>
          </a:xfrm>
          <a:prstGeom prst="rect">
            <a:avLst/>
          </a:prstGeom>
          <a:noFill/>
          <a:ln/>
        </p:spPr>
        <p:txBody>
          <a:bodyPr wrap="square" lIns="0" tIns="0" rIns="0" bIns="0" rtlCol="0" anchor="ctr"/>
          <a:lstStyle/>
          <a:p>
            <a:pPr marL="0" indent="0" algn="ctr">
              <a:buNone/>
            </a:pPr>
            <a:r>
              <a:rPr lang="en-US" sz="900" dirty="0">
                <a:solidFill>
                  <a:srgbClr val="1F2933"/>
                </a:solidFill>
              </a:rPr>
              <a:t>another station</a:t>
            </a:r>
            <a:endParaRPr lang="en-US" sz="900" dirty="0"/>
          </a:p>
        </p:txBody>
      </p:sp>
      <p:sp>
        <p:nvSpPr>
          <p:cNvPr id="17" name="Shape 14"/>
          <p:cNvSpPr/>
          <p:nvPr/>
        </p:nvSpPr>
        <p:spPr>
          <a:xfrm>
            <a:off x="6080760" y="2651760"/>
            <a:ext cx="0" cy="640080"/>
          </a:xfrm>
          <a:prstGeom prst="line">
            <a:avLst/>
          </a:prstGeom>
          <a:noFill/>
          <a:ln w="19050">
            <a:solidFill>
              <a:srgbClr val="0B3C5D"/>
            </a:solidFill>
            <a:prstDash val="solid"/>
          </a:ln>
        </p:spPr>
        <p:txBody>
          <a:bodyPr/>
          <a:lstStyle/>
          <a:p>
            <a:endParaRPr lang="en-US"/>
          </a:p>
        </p:txBody>
      </p:sp>
      <p:sp>
        <p:nvSpPr>
          <p:cNvPr id="18" name="Shape 15"/>
          <p:cNvSpPr/>
          <p:nvPr/>
        </p:nvSpPr>
        <p:spPr>
          <a:xfrm>
            <a:off x="2194560" y="1325880"/>
            <a:ext cx="7772400" cy="0"/>
          </a:xfrm>
          <a:prstGeom prst="line">
            <a:avLst/>
          </a:prstGeom>
          <a:noFill/>
          <a:ln w="38100">
            <a:solidFill>
              <a:srgbClr val="F0A332"/>
            </a:solidFill>
            <a:prstDash val="solid"/>
            <a:tailEnd type="triangle"/>
          </a:ln>
        </p:spPr>
        <p:txBody>
          <a:bodyPr/>
          <a:lstStyle/>
          <a:p>
            <a:endParaRPr lang="en-US"/>
          </a:p>
        </p:txBody>
      </p:sp>
      <p:sp>
        <p:nvSpPr>
          <p:cNvPr id="19" name="Text 16"/>
          <p:cNvSpPr txBox="1"/>
          <p:nvPr/>
        </p:nvSpPr>
        <p:spPr>
          <a:xfrm>
            <a:off x="3794760" y="1371600"/>
            <a:ext cx="4572000" cy="237744"/>
          </a:xfrm>
          <a:prstGeom prst="rect">
            <a:avLst/>
          </a:prstGeom>
          <a:noFill/>
          <a:ln/>
        </p:spPr>
        <p:txBody>
          <a:bodyPr wrap="square" lIns="0" tIns="0" rIns="0" bIns="0" rtlCol="0" anchor="ctr"/>
          <a:lstStyle/>
          <a:p>
            <a:pPr marL="0" indent="0" algn="ctr">
              <a:buNone/>
            </a:pPr>
            <a:r>
              <a:rPr lang="en-US" sz="1000" b="1" dirty="0">
                <a:solidFill>
                  <a:srgbClr val="1F2933"/>
                </a:solidFill>
              </a:rPr>
              <a:t>ARP Request: broadcast FF-FF-FF-FF-FF-FF (everyone receives it)</a:t>
            </a:r>
            <a:endParaRPr lang="en-US" sz="1000" dirty="0"/>
          </a:p>
        </p:txBody>
      </p:sp>
      <p:sp>
        <p:nvSpPr>
          <p:cNvPr id="20" name="Text 17"/>
          <p:cNvSpPr txBox="1"/>
          <p:nvPr/>
        </p:nvSpPr>
        <p:spPr>
          <a:xfrm>
            <a:off x="457200" y="3931920"/>
            <a:ext cx="11247120" cy="2194560"/>
          </a:xfrm>
          <a:prstGeom prst="rect">
            <a:avLst/>
          </a:prstGeom>
          <a:noFill/>
          <a:ln/>
        </p:spPr>
        <p:txBody>
          <a:bodyPr wrap="square" lIns="0" tIns="0" rIns="0" bIns="0" rtlCol="0" anchor="t"/>
          <a:lstStyle/>
          <a:p>
            <a:pPr marL="279400" indent="-279400">
              <a:spcAft>
                <a:spcPts val="800"/>
              </a:spcAft>
              <a:buSzPct val="100000"/>
              <a:buChar char="•"/>
            </a:pPr>
            <a:r>
              <a:rPr lang="en-US" sz="1400" dirty="0">
                <a:solidFill>
                  <a:srgbClr val="1F2933"/>
                </a:solidFill>
              </a:rPr>
              <a:t>A sends an </a:t>
            </a:r>
            <a:r>
              <a:rPr lang="en-US" sz="1400" b="1" dirty="0">
                <a:solidFill>
                  <a:srgbClr val="1F2933"/>
                </a:solidFill>
              </a:rPr>
              <a:t>ARP Request</a:t>
            </a:r>
            <a:r>
              <a:rPr lang="en-US" sz="1400" dirty="0">
                <a:solidFill>
                  <a:srgbClr val="1F2933"/>
                </a:solidFill>
              </a:rPr>
              <a:t> in a </a:t>
            </a:r>
            <a:r>
              <a:rPr lang="en-US" sz="1400" b="1" dirty="0">
                <a:solidFill>
                  <a:srgbClr val="1F2933"/>
                </a:solidFill>
              </a:rPr>
              <a:t>broadcast</a:t>
            </a:r>
            <a:r>
              <a:rPr lang="en-US" sz="1400" dirty="0">
                <a:solidFill>
                  <a:srgbClr val="1F2933"/>
                </a:solidFill>
              </a:rPr>
              <a:t> Ethernet frame (FF-FF-FF-FF-FF-FF, EtherType 0x0806)</a:t>
            </a:r>
            <a:endParaRPr lang="en-US" sz="1400" dirty="0"/>
          </a:p>
          <a:p>
            <a:pPr marL="279400" indent="-279400">
              <a:spcAft>
                <a:spcPts val="800"/>
              </a:spcAft>
              <a:buSzPct val="100000"/>
              <a:buChar char="•"/>
            </a:pPr>
            <a:r>
              <a:rPr lang="en-US" sz="1400" dirty="0">
                <a:solidFill>
                  <a:srgbClr val="1F2933"/>
                </a:solidFill>
              </a:rPr>
              <a:t>Every station on the link receives the frame and examines the request (including C)</a:t>
            </a:r>
            <a:endParaRPr lang="en-US" sz="1400" dirty="0"/>
          </a:p>
          <a:p>
            <a:pPr marL="279400" indent="-279400">
              <a:spcAft>
                <a:spcPts val="800"/>
              </a:spcAft>
              <a:buSzPct val="100000"/>
              <a:buChar char="•"/>
            </a:pPr>
            <a:r>
              <a:rPr lang="en-US" sz="1400" dirty="0">
                <a:solidFill>
                  <a:srgbClr val="1F2933"/>
                </a:solidFill>
              </a:rPr>
              <a:t>Question: 'who has 172.16.10.200? reply to 172.16.10.1 (00-00-5E-00-53-0A)'</a:t>
            </a:r>
            <a:endParaRPr lang="en-US" sz="14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The ARP Request packet</a:t>
            </a:r>
            <a:endParaRPr lang="en-US" sz="3000" dirty="0"/>
          </a:p>
        </p:txBody>
      </p:sp>
      <p:sp>
        <p:nvSpPr>
          <p:cNvPr id="4" name="Text 1"/>
          <p:cNvSpPr txBox="1"/>
          <p:nvPr/>
        </p:nvSpPr>
        <p:spPr>
          <a:xfrm>
            <a:off x="457200" y="1280160"/>
            <a:ext cx="5943600" cy="274320"/>
          </a:xfrm>
          <a:prstGeom prst="rect">
            <a:avLst/>
          </a:prstGeom>
          <a:noFill/>
          <a:ln/>
        </p:spPr>
        <p:txBody>
          <a:bodyPr wrap="square" lIns="0" tIns="0" rIns="0" bIns="0" rtlCol="0" anchor="ctr"/>
          <a:lstStyle/>
          <a:p>
            <a:pPr marL="0" indent="0" algn="l">
              <a:buNone/>
            </a:pPr>
            <a:r>
              <a:rPr lang="en-US" sz="1200" b="1" dirty="0">
                <a:solidFill>
                  <a:srgbClr val="0B3C5D"/>
                </a:solidFill>
              </a:rPr>
              <a:t>ARP packet (RFC 826), operation = 1 (Request)</a:t>
            </a:r>
            <a:endParaRPr lang="en-US" sz="1200" dirty="0"/>
          </a:p>
        </p:txBody>
      </p:sp>
      <p:sp>
        <p:nvSpPr>
          <p:cNvPr id="5" name="Text 2"/>
          <p:cNvSpPr/>
          <p:nvPr/>
        </p:nvSpPr>
        <p:spPr>
          <a:xfrm>
            <a:off x="457200" y="1600200"/>
            <a:ext cx="29718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Hardware type = 1 (Ethernet)</a:t>
            </a:r>
            <a:endParaRPr lang="en-US" sz="1000" dirty="0"/>
          </a:p>
        </p:txBody>
      </p:sp>
      <p:sp>
        <p:nvSpPr>
          <p:cNvPr id="6" name="Text 3"/>
          <p:cNvSpPr/>
          <p:nvPr/>
        </p:nvSpPr>
        <p:spPr>
          <a:xfrm>
            <a:off x="3429000" y="1600200"/>
            <a:ext cx="29718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Protocol type = 0x0800 (IPv4)</a:t>
            </a:r>
            <a:endParaRPr lang="en-US" sz="1000" dirty="0"/>
          </a:p>
        </p:txBody>
      </p:sp>
      <p:sp>
        <p:nvSpPr>
          <p:cNvPr id="7" name="Text 4"/>
          <p:cNvSpPr/>
          <p:nvPr/>
        </p:nvSpPr>
        <p:spPr>
          <a:xfrm>
            <a:off x="457200" y="2057400"/>
            <a:ext cx="14859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HLEN = 6</a:t>
            </a:r>
            <a:endParaRPr lang="en-US" sz="1000" dirty="0"/>
          </a:p>
        </p:txBody>
      </p:sp>
      <p:sp>
        <p:nvSpPr>
          <p:cNvPr id="8" name="Text 5"/>
          <p:cNvSpPr/>
          <p:nvPr/>
        </p:nvSpPr>
        <p:spPr>
          <a:xfrm>
            <a:off x="1943100" y="2057400"/>
            <a:ext cx="14859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PLEN = 4</a:t>
            </a:r>
            <a:endParaRPr lang="en-US" sz="1000" dirty="0"/>
          </a:p>
        </p:txBody>
      </p:sp>
      <p:sp>
        <p:nvSpPr>
          <p:cNvPr id="9" name="Text 6"/>
          <p:cNvSpPr/>
          <p:nvPr/>
        </p:nvSpPr>
        <p:spPr>
          <a:xfrm>
            <a:off x="3429000" y="2057400"/>
            <a:ext cx="2971800" cy="45720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000" b="1" dirty="0">
                <a:solidFill>
                  <a:srgbClr val="1F2933"/>
                </a:solidFill>
              </a:rPr>
              <a:t>Operation = 1 (Request)</a:t>
            </a:r>
            <a:endParaRPr lang="en-US" sz="1000" dirty="0"/>
          </a:p>
        </p:txBody>
      </p:sp>
      <p:sp>
        <p:nvSpPr>
          <p:cNvPr id="10" name="Text 7"/>
          <p:cNvSpPr/>
          <p:nvPr/>
        </p:nvSpPr>
        <p:spPr>
          <a:xfrm>
            <a:off x="457200" y="2514600"/>
            <a:ext cx="59436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Sender MAC (A): 00-00-5E-00-53-0A</a:t>
            </a:r>
            <a:endParaRPr lang="en-US" sz="1000" dirty="0"/>
          </a:p>
        </p:txBody>
      </p:sp>
      <p:sp>
        <p:nvSpPr>
          <p:cNvPr id="11" name="Text 8"/>
          <p:cNvSpPr/>
          <p:nvPr/>
        </p:nvSpPr>
        <p:spPr>
          <a:xfrm>
            <a:off x="457200" y="2971800"/>
            <a:ext cx="59436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Sender IP (A): 172.16.10.1</a:t>
            </a:r>
            <a:endParaRPr lang="en-US" sz="1000" dirty="0"/>
          </a:p>
        </p:txBody>
      </p:sp>
      <p:sp>
        <p:nvSpPr>
          <p:cNvPr id="12" name="Text 9"/>
          <p:cNvSpPr/>
          <p:nvPr/>
        </p:nvSpPr>
        <p:spPr>
          <a:xfrm>
            <a:off x="457200" y="3429000"/>
            <a:ext cx="5943600" cy="457200"/>
          </a:xfrm>
          <a:prstGeom prst="rect">
            <a:avLst/>
          </a:prstGeom>
          <a:solidFill>
            <a:srgbClr val="FDECEC"/>
          </a:solidFill>
          <a:ln w="12700">
            <a:solidFill>
              <a:srgbClr val="FFFFFF"/>
            </a:solidFill>
          </a:ln>
        </p:spPr>
        <p:txBody>
          <a:bodyPr wrap="square" lIns="25400" tIns="25400" rIns="25400" bIns="25400" rtlCol="0" anchor="ctr"/>
          <a:lstStyle/>
          <a:p>
            <a:pPr marL="0" indent="0" algn="ctr">
              <a:buNone/>
            </a:pPr>
            <a:r>
              <a:rPr lang="en-US" sz="1000" dirty="0">
                <a:solidFill>
                  <a:srgbClr val="D64545"/>
                </a:solidFill>
              </a:rPr>
              <a:t>Target MAC: 00-00-00-00-00-00 (unknown)</a:t>
            </a:r>
            <a:endParaRPr lang="en-US" sz="1000" dirty="0"/>
          </a:p>
        </p:txBody>
      </p:sp>
      <p:sp>
        <p:nvSpPr>
          <p:cNvPr id="13" name="Text 10"/>
          <p:cNvSpPr/>
          <p:nvPr/>
        </p:nvSpPr>
        <p:spPr>
          <a:xfrm>
            <a:off x="457200" y="3886200"/>
            <a:ext cx="59436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Target IP (B): 172.16.10.200</a:t>
            </a:r>
            <a:endParaRPr lang="en-US" sz="1000" dirty="0"/>
          </a:p>
        </p:txBody>
      </p:sp>
      <p:sp>
        <p:nvSpPr>
          <p:cNvPr id="14" name="Text 11"/>
          <p:cNvSpPr txBox="1"/>
          <p:nvPr/>
        </p:nvSpPr>
        <p:spPr>
          <a:xfrm>
            <a:off x="6675120" y="1280160"/>
            <a:ext cx="5029200" cy="274320"/>
          </a:xfrm>
          <a:prstGeom prst="rect">
            <a:avLst/>
          </a:prstGeom>
          <a:noFill/>
          <a:ln/>
        </p:spPr>
        <p:txBody>
          <a:bodyPr wrap="square" lIns="0" tIns="0" rIns="0" bIns="0" rtlCol="0" anchor="ctr"/>
          <a:lstStyle/>
          <a:p>
            <a:pPr marL="0" indent="0" algn="l">
              <a:buNone/>
            </a:pPr>
            <a:r>
              <a:rPr lang="en-US" sz="1200" b="1" dirty="0">
                <a:solidFill>
                  <a:srgbClr val="0B3C5D"/>
                </a:solidFill>
              </a:rPr>
              <a:t>Ethernet frame that carries it</a:t>
            </a:r>
            <a:endParaRPr lang="en-US" sz="1200" dirty="0"/>
          </a:p>
        </p:txBody>
      </p:sp>
      <p:sp>
        <p:nvSpPr>
          <p:cNvPr id="15" name="Text 12"/>
          <p:cNvSpPr/>
          <p:nvPr/>
        </p:nvSpPr>
        <p:spPr>
          <a:xfrm>
            <a:off x="6675120" y="1600200"/>
            <a:ext cx="1236689" cy="822960"/>
          </a:xfrm>
          <a:prstGeom prst="rect">
            <a:avLst/>
          </a:prstGeom>
          <a:solidFill>
            <a:srgbClr val="F0A332"/>
          </a:solidFill>
          <a:ln w="12700">
            <a:solidFill>
              <a:srgbClr val="C9D3DC"/>
            </a:solidFill>
          </a:ln>
        </p:spPr>
        <p:txBody>
          <a:bodyPr wrap="square" lIns="25400" tIns="25400" rIns="25400" bIns="25400" rtlCol="0" anchor="ctr"/>
          <a:lstStyle/>
          <a:p>
            <a:pPr marL="0" indent="0" algn="ctr">
              <a:buNone/>
            </a:pPr>
            <a:r>
              <a:rPr lang="en-US" sz="900" b="1" dirty="0">
                <a:solidFill>
                  <a:srgbClr val="1F2933"/>
                </a:solidFill>
              </a:rPr>
              <a:t>Destination</a:t>
            </a:r>
            <a:endParaRPr lang="en-US" sz="900" dirty="0"/>
          </a:p>
          <a:p>
            <a:pPr marL="0" indent="0" algn="ctr">
              <a:buNone/>
            </a:pPr>
            <a:r>
              <a:rPr lang="en-US" sz="900" b="1" dirty="0">
                <a:solidFill>
                  <a:srgbClr val="1F2933"/>
                </a:solidFill>
              </a:rPr>
              <a:t>FF-FF-FF-FF-FF-FF</a:t>
            </a:r>
            <a:endParaRPr lang="en-US" sz="900" dirty="0"/>
          </a:p>
        </p:txBody>
      </p:sp>
      <p:sp>
        <p:nvSpPr>
          <p:cNvPr id="16" name="Text 13"/>
          <p:cNvSpPr/>
          <p:nvPr/>
        </p:nvSpPr>
        <p:spPr>
          <a:xfrm>
            <a:off x="7911809" y="1600200"/>
            <a:ext cx="1236689" cy="822960"/>
          </a:xfrm>
          <a:prstGeom prst="rect">
            <a:avLst/>
          </a:prstGeom>
          <a:solidFill>
            <a:srgbClr val="8ECAE6"/>
          </a:solidFill>
          <a:ln w="12700">
            <a:solidFill>
              <a:srgbClr val="C9D3DC"/>
            </a:solidFill>
          </a:ln>
        </p:spPr>
        <p:txBody>
          <a:bodyPr wrap="square" lIns="25400" tIns="25400" rIns="25400" bIns="25400" rtlCol="0" anchor="ctr"/>
          <a:lstStyle/>
          <a:p>
            <a:pPr marL="0" indent="0" algn="ctr">
              <a:buNone/>
            </a:pPr>
            <a:r>
              <a:rPr lang="en-US" sz="900" dirty="0">
                <a:solidFill>
                  <a:srgbClr val="1F2933"/>
                </a:solidFill>
              </a:rPr>
              <a:t>Source</a:t>
            </a:r>
            <a:endParaRPr lang="en-US" sz="900" dirty="0"/>
          </a:p>
          <a:p>
            <a:pPr marL="0" indent="0" algn="ctr">
              <a:buNone/>
            </a:pPr>
            <a:r>
              <a:rPr lang="en-US" sz="900" dirty="0">
                <a:solidFill>
                  <a:srgbClr val="1F2933"/>
                </a:solidFill>
              </a:rPr>
              <a:t>00-00-5E-00-53-0A</a:t>
            </a:r>
            <a:endParaRPr lang="en-US" sz="900" dirty="0"/>
          </a:p>
        </p:txBody>
      </p:sp>
      <p:sp>
        <p:nvSpPr>
          <p:cNvPr id="17" name="Text 14"/>
          <p:cNvSpPr/>
          <p:nvPr/>
        </p:nvSpPr>
        <p:spPr>
          <a:xfrm>
            <a:off x="9148497" y="1600200"/>
            <a:ext cx="659567" cy="822960"/>
          </a:xfrm>
          <a:prstGeom prst="rect">
            <a:avLst/>
          </a:prstGeom>
          <a:solidFill>
            <a:srgbClr val="EEF3F7"/>
          </a:solidFill>
          <a:ln w="12700">
            <a:solidFill>
              <a:srgbClr val="C9D3DC"/>
            </a:solidFill>
          </a:ln>
        </p:spPr>
        <p:txBody>
          <a:bodyPr wrap="square" lIns="25400" tIns="25400" rIns="25400" bIns="25400" rtlCol="0" anchor="ctr"/>
          <a:lstStyle/>
          <a:p>
            <a:pPr marL="0" indent="0" algn="ctr">
              <a:buNone/>
            </a:pPr>
            <a:r>
              <a:rPr lang="en-US" sz="900" dirty="0">
                <a:solidFill>
                  <a:srgbClr val="1F2933"/>
                </a:solidFill>
              </a:rPr>
              <a:t>Type</a:t>
            </a:r>
            <a:endParaRPr lang="en-US" sz="900" dirty="0"/>
          </a:p>
          <a:p>
            <a:pPr marL="0" indent="0" algn="ctr">
              <a:buNone/>
            </a:pPr>
            <a:r>
              <a:rPr lang="en-US" sz="900" dirty="0">
                <a:solidFill>
                  <a:srgbClr val="1F2933"/>
                </a:solidFill>
              </a:rPr>
              <a:t>0x0806</a:t>
            </a:r>
            <a:endParaRPr lang="en-US" sz="900" dirty="0"/>
          </a:p>
        </p:txBody>
      </p:sp>
      <p:sp>
        <p:nvSpPr>
          <p:cNvPr id="18" name="Text 15"/>
          <p:cNvSpPr/>
          <p:nvPr/>
        </p:nvSpPr>
        <p:spPr>
          <a:xfrm>
            <a:off x="9808064" y="1600200"/>
            <a:ext cx="1484026" cy="822960"/>
          </a:xfrm>
          <a:prstGeom prst="rect">
            <a:avLst/>
          </a:prstGeom>
          <a:solidFill>
            <a:srgbClr val="FFFFFF"/>
          </a:solidFill>
          <a:ln w="12700">
            <a:solidFill>
              <a:srgbClr val="C9D3DC"/>
            </a:solidFill>
          </a:ln>
        </p:spPr>
        <p:txBody>
          <a:bodyPr wrap="square" lIns="25400" tIns="25400" rIns="25400" bIns="25400" rtlCol="0" anchor="ctr"/>
          <a:lstStyle/>
          <a:p>
            <a:pPr marL="0" indent="0" algn="ctr">
              <a:buNone/>
            </a:pPr>
            <a:r>
              <a:rPr lang="en-US" sz="900" dirty="0">
                <a:solidFill>
                  <a:srgbClr val="1F2933"/>
                </a:solidFill>
              </a:rPr>
              <a:t>ARP (28 B) + padding (18 B)</a:t>
            </a:r>
            <a:endParaRPr lang="en-US" sz="900" dirty="0"/>
          </a:p>
        </p:txBody>
      </p:sp>
      <p:sp>
        <p:nvSpPr>
          <p:cNvPr id="19" name="Text 16"/>
          <p:cNvSpPr/>
          <p:nvPr/>
        </p:nvSpPr>
        <p:spPr>
          <a:xfrm>
            <a:off x="11292090" y="1600200"/>
            <a:ext cx="412230" cy="822960"/>
          </a:xfrm>
          <a:prstGeom prst="rect">
            <a:avLst/>
          </a:prstGeom>
          <a:solidFill>
            <a:srgbClr val="EEF3F7"/>
          </a:solidFill>
          <a:ln w="12700">
            <a:solidFill>
              <a:srgbClr val="C9D3DC"/>
            </a:solidFill>
          </a:ln>
        </p:spPr>
        <p:txBody>
          <a:bodyPr wrap="square" lIns="25400" tIns="25400" rIns="25400" bIns="25400" rtlCol="0" anchor="ctr"/>
          <a:lstStyle/>
          <a:p>
            <a:pPr marL="0" indent="0" algn="ctr">
              <a:buNone/>
            </a:pPr>
            <a:r>
              <a:rPr lang="en-US" sz="900" dirty="0">
                <a:solidFill>
                  <a:srgbClr val="1F2933"/>
                </a:solidFill>
              </a:rPr>
              <a:t>FCS</a:t>
            </a:r>
            <a:endParaRPr lang="en-US" sz="900" dirty="0"/>
          </a:p>
        </p:txBody>
      </p:sp>
      <p:sp>
        <p:nvSpPr>
          <p:cNvPr id="20" name="Shape 17"/>
          <p:cNvSpPr/>
          <p:nvPr/>
        </p:nvSpPr>
        <p:spPr>
          <a:xfrm>
            <a:off x="6675120" y="2651760"/>
            <a:ext cx="5029200" cy="3474720"/>
          </a:xfrm>
          <a:prstGeom prst="roundRect">
            <a:avLst>
              <a:gd name="adj" fmla="val 3158"/>
            </a:avLst>
          </a:prstGeom>
          <a:solidFill>
            <a:srgbClr val="EEF3F7"/>
          </a:solidFill>
          <a:ln w="9525">
            <a:solidFill>
              <a:srgbClr val="EEF3F7"/>
            </a:solidFill>
            <a:prstDash val="solid"/>
          </a:ln>
        </p:spPr>
        <p:txBody>
          <a:bodyPr/>
          <a:lstStyle/>
          <a:p>
            <a:endParaRPr lang="en-US"/>
          </a:p>
        </p:txBody>
      </p:sp>
      <p:sp>
        <p:nvSpPr>
          <p:cNvPr id="21" name="Text 18"/>
          <p:cNvSpPr txBox="1"/>
          <p:nvPr/>
        </p:nvSpPr>
        <p:spPr>
          <a:xfrm>
            <a:off x="6876288" y="2816352"/>
            <a:ext cx="4626864" cy="365760"/>
          </a:xfrm>
          <a:prstGeom prst="rect">
            <a:avLst/>
          </a:prstGeom>
          <a:noFill/>
          <a:ln/>
        </p:spPr>
        <p:txBody>
          <a:bodyPr wrap="square" lIns="0" tIns="0" rIns="0" bIns="0" rtlCol="0" anchor="t"/>
          <a:lstStyle/>
          <a:p>
            <a:pPr marL="0" indent="0">
              <a:buNone/>
            </a:pPr>
            <a:r>
              <a:rPr lang="en-US" sz="1500" b="1" dirty="0">
                <a:solidFill>
                  <a:srgbClr val="0B3C5D"/>
                </a:solidFill>
              </a:rPr>
              <a:t>Notes</a:t>
            </a:r>
            <a:endParaRPr lang="en-US" sz="1500" dirty="0"/>
          </a:p>
        </p:txBody>
      </p:sp>
      <p:sp>
        <p:nvSpPr>
          <p:cNvPr id="22" name="Text 19"/>
          <p:cNvSpPr txBox="1"/>
          <p:nvPr/>
        </p:nvSpPr>
        <p:spPr>
          <a:xfrm>
            <a:off x="6876288" y="3227832"/>
            <a:ext cx="4626864" cy="276148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The target MAC is zeroed: it is exactly what we want to discover</a:t>
            </a:r>
            <a:endParaRPr lang="en-US" sz="1200" dirty="0"/>
          </a:p>
          <a:p>
            <a:pPr marL="279400" indent="-279400">
              <a:spcAft>
                <a:spcPts val="400"/>
              </a:spcAft>
              <a:buSzPct val="100000"/>
              <a:buChar char="•"/>
            </a:pPr>
            <a:r>
              <a:rPr lang="en-US" sz="1200" dirty="0">
                <a:solidFill>
                  <a:srgbClr val="1F2933"/>
                </a:solidFill>
              </a:rPr>
              <a:t>The hardware and protocol fields allow ARP for other pairs (e.g., Token Ring/IPX in 1999); today only Ethernet/Wi-Fi + IPv4</a:t>
            </a:r>
            <a:endParaRPr lang="en-US" sz="1200" dirty="0"/>
          </a:p>
          <a:p>
            <a:pPr marL="279400" indent="-279400">
              <a:spcAft>
                <a:spcPts val="400"/>
              </a:spcAft>
              <a:buSzPct val="100000"/>
              <a:buChar char="•"/>
            </a:pPr>
            <a:r>
              <a:rPr lang="en-US" sz="1200" dirty="0">
                <a:solidFill>
                  <a:srgbClr val="1F2933"/>
                </a:solidFill>
              </a:rPr>
              <a:t>Whoever receives the request also learns the sender's IP/MAC pair (many stacks cache it)</a:t>
            </a:r>
            <a:endParaRPr lang="en-US" sz="1200" dirty="0"/>
          </a:p>
          <a:p>
            <a:pPr marL="279400" indent="-279400">
              <a:spcAft>
                <a:spcPts val="400"/>
              </a:spcAft>
              <a:buSzPct val="100000"/>
              <a:buChar char="•"/>
            </a:pPr>
            <a:r>
              <a:rPr lang="en-US" sz="1200" dirty="0">
                <a:solidFill>
                  <a:srgbClr val="1F2933"/>
                </a:solidFill>
              </a:rPr>
              <a:t>Wireshark capture: filter 'arp'</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ARP, local host example (4 of 6): B processes the request</a:t>
            </a:r>
            <a:endParaRPr lang="en-US" sz="3000" dirty="0"/>
          </a:p>
        </p:txBody>
      </p:sp>
      <p:sp>
        <p:nvSpPr>
          <p:cNvPr id="4" name="Text 1"/>
          <p:cNvSpPr/>
          <p:nvPr/>
        </p:nvSpPr>
        <p:spPr>
          <a:xfrm>
            <a:off x="154533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5" name="Shape 2"/>
          <p:cNvSpPr/>
          <p:nvPr/>
        </p:nvSpPr>
        <p:spPr>
          <a:xfrm>
            <a:off x="170078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6" name="Text 3"/>
          <p:cNvSpPr txBox="1"/>
          <p:nvPr/>
        </p:nvSpPr>
        <p:spPr>
          <a:xfrm>
            <a:off x="73152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172.16.10.1 /24</a:t>
            </a:r>
            <a:endParaRPr lang="en-US" sz="900" dirty="0"/>
          </a:p>
          <a:p>
            <a:pPr marL="0" indent="0" algn="ctr">
              <a:buNone/>
            </a:pPr>
            <a:r>
              <a:rPr lang="en-US" sz="900" dirty="0">
                <a:solidFill>
                  <a:srgbClr val="1F2933"/>
                </a:solidFill>
              </a:rPr>
              <a:t>00-00-5E-00-53-0A</a:t>
            </a:r>
            <a:endParaRPr lang="en-US" sz="900" dirty="0"/>
          </a:p>
        </p:txBody>
      </p:sp>
      <p:sp>
        <p:nvSpPr>
          <p:cNvPr id="7" name="Text 4"/>
          <p:cNvSpPr/>
          <p:nvPr/>
        </p:nvSpPr>
        <p:spPr>
          <a:xfrm>
            <a:off x="100492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8" name="Shape 5"/>
          <p:cNvSpPr/>
          <p:nvPr/>
        </p:nvSpPr>
        <p:spPr>
          <a:xfrm>
            <a:off x="102047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9" name="Text 6"/>
          <p:cNvSpPr txBox="1"/>
          <p:nvPr/>
        </p:nvSpPr>
        <p:spPr>
          <a:xfrm>
            <a:off x="923544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172.16.10.200 /24</a:t>
            </a:r>
            <a:endParaRPr lang="en-US" sz="900" dirty="0"/>
          </a:p>
          <a:p>
            <a:pPr marL="0" indent="0" algn="ctr">
              <a:buNone/>
            </a:pPr>
            <a:r>
              <a:rPr lang="en-US" sz="900" dirty="0">
                <a:solidFill>
                  <a:srgbClr val="1F2933"/>
                </a:solidFill>
              </a:rPr>
              <a:t>00-00-5E-00-53-0B</a:t>
            </a:r>
            <a:endParaRPr lang="en-US" sz="900" dirty="0"/>
          </a:p>
        </p:txBody>
      </p:sp>
      <p:sp>
        <p:nvSpPr>
          <p:cNvPr id="10" name="Shape 7"/>
          <p:cNvSpPr/>
          <p:nvPr/>
        </p:nvSpPr>
        <p:spPr>
          <a:xfrm>
            <a:off x="914400" y="3291840"/>
            <a:ext cx="10332720" cy="0"/>
          </a:xfrm>
          <a:prstGeom prst="line">
            <a:avLst/>
          </a:prstGeom>
          <a:noFill/>
          <a:ln w="50800">
            <a:solidFill>
              <a:srgbClr val="0B3C5D"/>
            </a:solidFill>
            <a:prstDash val="solid"/>
          </a:ln>
        </p:spPr>
        <p:txBody>
          <a:bodyPr/>
          <a:lstStyle/>
          <a:p>
            <a:endParaRPr lang="en-US"/>
          </a:p>
        </p:txBody>
      </p:sp>
      <p:sp>
        <p:nvSpPr>
          <p:cNvPr id="11" name="Text 8"/>
          <p:cNvSpPr txBox="1"/>
          <p:nvPr/>
        </p:nvSpPr>
        <p:spPr>
          <a:xfrm>
            <a:off x="914400" y="3346704"/>
            <a:ext cx="10332720" cy="256032"/>
          </a:xfrm>
          <a:prstGeom prst="rect">
            <a:avLst/>
          </a:prstGeom>
          <a:noFill/>
          <a:ln/>
        </p:spPr>
        <p:txBody>
          <a:bodyPr wrap="square" lIns="0" tIns="0" rIns="0" bIns="0" rtlCol="0" anchor="ctr"/>
          <a:lstStyle/>
          <a:p>
            <a:pPr marL="0" indent="0" algn="ctr">
              <a:buNone/>
            </a:pPr>
            <a:r>
              <a:rPr lang="en-US" sz="1000" dirty="0">
                <a:solidFill>
                  <a:srgbClr val="6B7B8C"/>
                </a:solidFill>
              </a:rPr>
              <a:t>Ethernet link: subnet 172.16.10.0/24</a:t>
            </a:r>
            <a:endParaRPr lang="en-US" sz="1000" dirty="0"/>
          </a:p>
        </p:txBody>
      </p:sp>
      <p:sp>
        <p:nvSpPr>
          <p:cNvPr id="12" name="Shape 9"/>
          <p:cNvSpPr/>
          <p:nvPr/>
        </p:nvSpPr>
        <p:spPr>
          <a:xfrm>
            <a:off x="1828800" y="2651760"/>
            <a:ext cx="0" cy="640080"/>
          </a:xfrm>
          <a:prstGeom prst="line">
            <a:avLst/>
          </a:prstGeom>
          <a:noFill/>
          <a:ln w="19050">
            <a:solidFill>
              <a:srgbClr val="0B3C5D"/>
            </a:solidFill>
            <a:prstDash val="solid"/>
          </a:ln>
        </p:spPr>
        <p:txBody>
          <a:bodyPr/>
          <a:lstStyle/>
          <a:p>
            <a:endParaRPr lang="en-US"/>
          </a:p>
        </p:txBody>
      </p:sp>
      <p:sp>
        <p:nvSpPr>
          <p:cNvPr id="13" name="Shape 10"/>
          <p:cNvSpPr/>
          <p:nvPr/>
        </p:nvSpPr>
        <p:spPr>
          <a:xfrm>
            <a:off x="10332720" y="2651760"/>
            <a:ext cx="0" cy="640080"/>
          </a:xfrm>
          <a:prstGeom prst="line">
            <a:avLst/>
          </a:prstGeom>
          <a:noFill/>
          <a:ln w="19050">
            <a:solidFill>
              <a:srgbClr val="0B3C5D"/>
            </a:solidFill>
            <a:prstDash val="solid"/>
          </a:ln>
        </p:spPr>
        <p:txBody>
          <a:bodyPr/>
          <a:lstStyle/>
          <a:p>
            <a:endParaRPr lang="en-US"/>
          </a:p>
        </p:txBody>
      </p:sp>
      <p:sp>
        <p:nvSpPr>
          <p:cNvPr id="14" name="Text 11"/>
          <p:cNvSpPr/>
          <p:nvPr/>
        </p:nvSpPr>
        <p:spPr>
          <a:xfrm>
            <a:off x="5797296" y="2176272"/>
            <a:ext cx="566928" cy="402336"/>
          </a:xfrm>
          <a:prstGeom prst="roundRect">
            <a:avLst>
              <a:gd name="adj" fmla="val 13636"/>
            </a:avLst>
          </a:prstGeom>
          <a:solidFill>
            <a:srgbClr val="6B7B8C"/>
          </a:solidFill>
          <a:ln>
            <a:solidFill>
              <a:srgbClr val="6B7B8C"/>
            </a:solidFill>
          </a:ln>
        </p:spPr>
        <p:txBody>
          <a:bodyPr wrap="square" lIns="0" tIns="0" rIns="0" bIns="0" rtlCol="0" anchor="ctr"/>
          <a:lstStyle/>
          <a:p>
            <a:pPr marL="0" indent="0" algn="ctr">
              <a:buNone/>
            </a:pPr>
            <a:r>
              <a:rPr lang="en-US" sz="1200" b="1" dirty="0">
                <a:solidFill>
                  <a:srgbClr val="FFFFFF"/>
                </a:solidFill>
              </a:rPr>
              <a:t>C</a:t>
            </a:r>
            <a:endParaRPr lang="en-US" sz="1200" dirty="0"/>
          </a:p>
        </p:txBody>
      </p:sp>
      <p:sp>
        <p:nvSpPr>
          <p:cNvPr id="15" name="Shape 12"/>
          <p:cNvSpPr/>
          <p:nvPr/>
        </p:nvSpPr>
        <p:spPr>
          <a:xfrm>
            <a:off x="5952744" y="2578608"/>
            <a:ext cx="256032" cy="64008"/>
          </a:xfrm>
          <a:prstGeom prst="rect">
            <a:avLst/>
          </a:prstGeom>
          <a:solidFill>
            <a:srgbClr val="6B7B8C"/>
          </a:solidFill>
          <a:ln w="12700">
            <a:solidFill>
              <a:srgbClr val="6B7B8C"/>
            </a:solidFill>
            <a:prstDash val="solid"/>
          </a:ln>
        </p:spPr>
        <p:txBody>
          <a:bodyPr/>
          <a:lstStyle/>
          <a:p>
            <a:endParaRPr lang="en-US"/>
          </a:p>
        </p:txBody>
      </p:sp>
      <p:sp>
        <p:nvSpPr>
          <p:cNvPr id="16" name="Text 13"/>
          <p:cNvSpPr txBox="1"/>
          <p:nvPr/>
        </p:nvSpPr>
        <p:spPr>
          <a:xfrm>
            <a:off x="5349240" y="1865376"/>
            <a:ext cx="1463040" cy="274320"/>
          </a:xfrm>
          <a:prstGeom prst="rect">
            <a:avLst/>
          </a:prstGeom>
          <a:noFill/>
          <a:ln/>
        </p:spPr>
        <p:txBody>
          <a:bodyPr wrap="square" lIns="0" tIns="0" rIns="0" bIns="0" rtlCol="0" anchor="ctr"/>
          <a:lstStyle/>
          <a:p>
            <a:pPr marL="0" indent="0" algn="ctr">
              <a:buNone/>
            </a:pPr>
            <a:r>
              <a:rPr lang="en-US" sz="900" dirty="0">
                <a:solidFill>
                  <a:srgbClr val="1F2933"/>
                </a:solidFill>
              </a:rPr>
              <a:t>another station</a:t>
            </a:r>
            <a:endParaRPr lang="en-US" sz="900" dirty="0"/>
          </a:p>
        </p:txBody>
      </p:sp>
      <p:sp>
        <p:nvSpPr>
          <p:cNvPr id="17" name="Shape 14"/>
          <p:cNvSpPr/>
          <p:nvPr/>
        </p:nvSpPr>
        <p:spPr>
          <a:xfrm>
            <a:off x="6080760" y="2651760"/>
            <a:ext cx="0" cy="640080"/>
          </a:xfrm>
          <a:prstGeom prst="line">
            <a:avLst/>
          </a:prstGeom>
          <a:noFill/>
          <a:ln w="19050">
            <a:solidFill>
              <a:srgbClr val="0B3C5D"/>
            </a:solidFill>
            <a:prstDash val="solid"/>
          </a:ln>
        </p:spPr>
        <p:txBody>
          <a:bodyPr/>
          <a:lstStyle/>
          <a:p>
            <a:endParaRPr lang="en-US"/>
          </a:p>
        </p:txBody>
      </p:sp>
      <p:sp>
        <p:nvSpPr>
          <p:cNvPr id="18" name="Text 15"/>
          <p:cNvSpPr/>
          <p:nvPr/>
        </p:nvSpPr>
        <p:spPr>
          <a:xfrm>
            <a:off x="457200" y="388620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19" name="Text 16"/>
          <p:cNvSpPr txBox="1"/>
          <p:nvPr/>
        </p:nvSpPr>
        <p:spPr>
          <a:xfrm>
            <a:off x="1005840" y="3840480"/>
            <a:ext cx="10698480" cy="731520"/>
          </a:xfrm>
          <a:prstGeom prst="rect">
            <a:avLst/>
          </a:prstGeom>
          <a:noFill/>
          <a:ln/>
        </p:spPr>
        <p:txBody>
          <a:bodyPr wrap="square" lIns="0" tIns="0" rIns="0" bIns="0" rtlCol="0" anchor="t"/>
          <a:lstStyle/>
          <a:p>
            <a:pPr marL="0" indent="0">
              <a:buNone/>
            </a:pPr>
            <a:r>
              <a:rPr lang="en-US" sz="1400" b="1" dirty="0">
                <a:solidFill>
                  <a:srgbClr val="0B3C5D"/>
                </a:solidFill>
              </a:rPr>
              <a:t>Delivery to ARP</a:t>
            </a:r>
            <a:endParaRPr lang="en-US" sz="1400" dirty="0"/>
          </a:p>
          <a:p>
            <a:pPr marL="0" indent="0">
              <a:buNone/>
            </a:pPr>
            <a:r>
              <a:rPr lang="en-US" sz="1200" dirty="0">
                <a:solidFill>
                  <a:srgbClr val="1F2933"/>
                </a:solidFill>
              </a:rPr>
              <a:t>B's MAC layer forwards the ARP Request to the ARP software in B's IP stack (EtherType 0x0806).</a:t>
            </a:r>
            <a:endParaRPr lang="en-US" sz="1400" dirty="0"/>
          </a:p>
        </p:txBody>
      </p:sp>
      <p:sp>
        <p:nvSpPr>
          <p:cNvPr id="20" name="Text 17"/>
          <p:cNvSpPr/>
          <p:nvPr/>
        </p:nvSpPr>
        <p:spPr>
          <a:xfrm>
            <a:off x="457200" y="461772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21" name="Text 18"/>
          <p:cNvSpPr txBox="1"/>
          <p:nvPr/>
        </p:nvSpPr>
        <p:spPr>
          <a:xfrm>
            <a:off x="1005840" y="4572000"/>
            <a:ext cx="10698480" cy="731520"/>
          </a:xfrm>
          <a:prstGeom prst="rect">
            <a:avLst/>
          </a:prstGeom>
          <a:noFill/>
          <a:ln/>
        </p:spPr>
        <p:txBody>
          <a:bodyPr wrap="square" lIns="0" tIns="0" rIns="0" bIns="0" rtlCol="0" anchor="t"/>
          <a:lstStyle/>
          <a:p>
            <a:pPr marL="0" indent="0">
              <a:buNone/>
            </a:pPr>
            <a:r>
              <a:rPr lang="en-US" sz="1400" b="1" dirty="0">
                <a:solidFill>
                  <a:srgbClr val="0B3C5D"/>
                </a:solidFill>
              </a:rPr>
              <a:t>Recognition</a:t>
            </a:r>
            <a:endParaRPr lang="en-US" sz="1400" dirty="0"/>
          </a:p>
          <a:p>
            <a:pPr marL="0" indent="0">
              <a:buNone/>
            </a:pPr>
            <a:r>
              <a:rPr lang="en-US" sz="1200" dirty="0">
                <a:solidFill>
                  <a:srgbClr val="1F2933"/>
                </a:solidFill>
              </a:rPr>
              <a:t>B's ARP recognizes the target IP, 172.16.10.200, as its own; the other stations (C) discard the request.</a:t>
            </a:r>
            <a:endParaRPr lang="en-US" sz="1400" dirty="0"/>
          </a:p>
        </p:txBody>
      </p:sp>
      <p:sp>
        <p:nvSpPr>
          <p:cNvPr id="22" name="Text 19"/>
          <p:cNvSpPr/>
          <p:nvPr/>
        </p:nvSpPr>
        <p:spPr>
          <a:xfrm>
            <a:off x="457200" y="534924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3</a:t>
            </a:r>
            <a:endParaRPr lang="en-US" sz="1300" dirty="0"/>
          </a:p>
        </p:txBody>
      </p:sp>
      <p:sp>
        <p:nvSpPr>
          <p:cNvPr id="23" name="Text 20"/>
          <p:cNvSpPr txBox="1"/>
          <p:nvPr/>
        </p:nvSpPr>
        <p:spPr>
          <a:xfrm>
            <a:off x="1005840" y="5303520"/>
            <a:ext cx="10698480" cy="731520"/>
          </a:xfrm>
          <a:prstGeom prst="rect">
            <a:avLst/>
          </a:prstGeom>
          <a:noFill/>
          <a:ln/>
        </p:spPr>
        <p:txBody>
          <a:bodyPr wrap="square" lIns="0" tIns="0" rIns="0" bIns="0" rtlCol="0" anchor="t"/>
          <a:lstStyle/>
          <a:p>
            <a:pPr marL="0" indent="0">
              <a:buNone/>
            </a:pPr>
            <a:r>
              <a:rPr lang="en-US" sz="1400" b="1" dirty="0">
                <a:solidFill>
                  <a:srgbClr val="0B3C5D"/>
                </a:solidFill>
              </a:rPr>
              <a:t>Reply</a:t>
            </a:r>
            <a:endParaRPr lang="en-US" sz="1400" dirty="0"/>
          </a:p>
          <a:p>
            <a:pPr marL="0" indent="0">
              <a:buNone/>
            </a:pPr>
            <a:r>
              <a:rPr lang="en-US" sz="1200" dirty="0">
                <a:solidFill>
                  <a:srgbClr val="1F2933"/>
                </a:solidFill>
              </a:rPr>
              <a:t>B's ARP process formulates an ARP Reply and hands it to the MAC layer for unicast transmission to A.</a:t>
            </a:r>
            <a:endParaRPr lang="en-US" sz="14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ARP, local host example (5 of 6): ARP Reply in unicast</a:t>
            </a:r>
            <a:endParaRPr lang="en-US" sz="3000" dirty="0"/>
          </a:p>
        </p:txBody>
      </p:sp>
      <p:sp>
        <p:nvSpPr>
          <p:cNvPr id="4" name="Text 1"/>
          <p:cNvSpPr/>
          <p:nvPr/>
        </p:nvSpPr>
        <p:spPr>
          <a:xfrm>
            <a:off x="154533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5" name="Shape 2"/>
          <p:cNvSpPr/>
          <p:nvPr/>
        </p:nvSpPr>
        <p:spPr>
          <a:xfrm>
            <a:off x="170078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6" name="Text 3"/>
          <p:cNvSpPr txBox="1"/>
          <p:nvPr/>
        </p:nvSpPr>
        <p:spPr>
          <a:xfrm>
            <a:off x="73152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172.16.10.1 /24</a:t>
            </a:r>
            <a:endParaRPr lang="en-US" sz="900" dirty="0"/>
          </a:p>
          <a:p>
            <a:pPr marL="0" indent="0" algn="ctr">
              <a:buNone/>
            </a:pPr>
            <a:r>
              <a:rPr lang="en-US" sz="900" dirty="0">
                <a:solidFill>
                  <a:srgbClr val="1F2933"/>
                </a:solidFill>
              </a:rPr>
              <a:t>00-00-5E-00-53-0A</a:t>
            </a:r>
            <a:endParaRPr lang="en-US" sz="900" dirty="0"/>
          </a:p>
        </p:txBody>
      </p:sp>
      <p:sp>
        <p:nvSpPr>
          <p:cNvPr id="7" name="Text 4"/>
          <p:cNvSpPr/>
          <p:nvPr/>
        </p:nvSpPr>
        <p:spPr>
          <a:xfrm>
            <a:off x="100492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8" name="Shape 5"/>
          <p:cNvSpPr/>
          <p:nvPr/>
        </p:nvSpPr>
        <p:spPr>
          <a:xfrm>
            <a:off x="102047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9" name="Text 6"/>
          <p:cNvSpPr txBox="1"/>
          <p:nvPr/>
        </p:nvSpPr>
        <p:spPr>
          <a:xfrm>
            <a:off x="923544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172.16.10.200 /24</a:t>
            </a:r>
            <a:endParaRPr lang="en-US" sz="900" dirty="0"/>
          </a:p>
          <a:p>
            <a:pPr marL="0" indent="0" algn="ctr">
              <a:buNone/>
            </a:pPr>
            <a:r>
              <a:rPr lang="en-US" sz="900" dirty="0">
                <a:solidFill>
                  <a:srgbClr val="1F2933"/>
                </a:solidFill>
              </a:rPr>
              <a:t>00-00-5E-00-53-0B</a:t>
            </a:r>
            <a:endParaRPr lang="en-US" sz="900" dirty="0"/>
          </a:p>
        </p:txBody>
      </p:sp>
      <p:sp>
        <p:nvSpPr>
          <p:cNvPr id="10" name="Shape 7"/>
          <p:cNvSpPr/>
          <p:nvPr/>
        </p:nvSpPr>
        <p:spPr>
          <a:xfrm>
            <a:off x="914400" y="3291840"/>
            <a:ext cx="10332720" cy="0"/>
          </a:xfrm>
          <a:prstGeom prst="line">
            <a:avLst/>
          </a:prstGeom>
          <a:noFill/>
          <a:ln w="50800">
            <a:solidFill>
              <a:srgbClr val="0B3C5D"/>
            </a:solidFill>
            <a:prstDash val="solid"/>
          </a:ln>
        </p:spPr>
        <p:txBody>
          <a:bodyPr/>
          <a:lstStyle/>
          <a:p>
            <a:endParaRPr lang="en-US"/>
          </a:p>
        </p:txBody>
      </p:sp>
      <p:sp>
        <p:nvSpPr>
          <p:cNvPr id="11" name="Text 8"/>
          <p:cNvSpPr txBox="1"/>
          <p:nvPr/>
        </p:nvSpPr>
        <p:spPr>
          <a:xfrm>
            <a:off x="914400" y="3346704"/>
            <a:ext cx="10332720" cy="256032"/>
          </a:xfrm>
          <a:prstGeom prst="rect">
            <a:avLst/>
          </a:prstGeom>
          <a:noFill/>
          <a:ln/>
        </p:spPr>
        <p:txBody>
          <a:bodyPr wrap="square" lIns="0" tIns="0" rIns="0" bIns="0" rtlCol="0" anchor="ctr"/>
          <a:lstStyle/>
          <a:p>
            <a:pPr marL="0" indent="0" algn="ctr">
              <a:buNone/>
            </a:pPr>
            <a:r>
              <a:rPr lang="en-US" sz="1000" dirty="0">
                <a:solidFill>
                  <a:srgbClr val="6B7B8C"/>
                </a:solidFill>
              </a:rPr>
              <a:t>Ethernet link: subnet 172.16.10.0/24</a:t>
            </a:r>
            <a:endParaRPr lang="en-US" sz="1000" dirty="0"/>
          </a:p>
        </p:txBody>
      </p:sp>
      <p:sp>
        <p:nvSpPr>
          <p:cNvPr id="12" name="Shape 9"/>
          <p:cNvSpPr/>
          <p:nvPr/>
        </p:nvSpPr>
        <p:spPr>
          <a:xfrm>
            <a:off x="1828800" y="2651760"/>
            <a:ext cx="0" cy="640080"/>
          </a:xfrm>
          <a:prstGeom prst="line">
            <a:avLst/>
          </a:prstGeom>
          <a:noFill/>
          <a:ln w="19050">
            <a:solidFill>
              <a:srgbClr val="0B3C5D"/>
            </a:solidFill>
            <a:prstDash val="solid"/>
          </a:ln>
        </p:spPr>
        <p:txBody>
          <a:bodyPr/>
          <a:lstStyle/>
          <a:p>
            <a:endParaRPr lang="en-US"/>
          </a:p>
        </p:txBody>
      </p:sp>
      <p:sp>
        <p:nvSpPr>
          <p:cNvPr id="13" name="Shape 10"/>
          <p:cNvSpPr/>
          <p:nvPr/>
        </p:nvSpPr>
        <p:spPr>
          <a:xfrm>
            <a:off x="10332720" y="2651760"/>
            <a:ext cx="0" cy="640080"/>
          </a:xfrm>
          <a:prstGeom prst="line">
            <a:avLst/>
          </a:prstGeom>
          <a:noFill/>
          <a:ln w="19050">
            <a:solidFill>
              <a:srgbClr val="0B3C5D"/>
            </a:solidFill>
            <a:prstDash val="solid"/>
          </a:ln>
        </p:spPr>
        <p:txBody>
          <a:bodyPr/>
          <a:lstStyle/>
          <a:p>
            <a:endParaRPr lang="en-US"/>
          </a:p>
        </p:txBody>
      </p:sp>
      <p:sp>
        <p:nvSpPr>
          <p:cNvPr id="14" name="Text 11"/>
          <p:cNvSpPr/>
          <p:nvPr/>
        </p:nvSpPr>
        <p:spPr>
          <a:xfrm>
            <a:off x="5797296" y="2176272"/>
            <a:ext cx="566928" cy="402336"/>
          </a:xfrm>
          <a:prstGeom prst="roundRect">
            <a:avLst>
              <a:gd name="adj" fmla="val 13636"/>
            </a:avLst>
          </a:prstGeom>
          <a:solidFill>
            <a:srgbClr val="6B7B8C"/>
          </a:solidFill>
          <a:ln>
            <a:solidFill>
              <a:srgbClr val="6B7B8C"/>
            </a:solidFill>
          </a:ln>
        </p:spPr>
        <p:txBody>
          <a:bodyPr wrap="square" lIns="0" tIns="0" rIns="0" bIns="0" rtlCol="0" anchor="ctr"/>
          <a:lstStyle/>
          <a:p>
            <a:pPr marL="0" indent="0" algn="ctr">
              <a:buNone/>
            </a:pPr>
            <a:r>
              <a:rPr lang="en-US" sz="1200" b="1" dirty="0">
                <a:solidFill>
                  <a:srgbClr val="FFFFFF"/>
                </a:solidFill>
              </a:rPr>
              <a:t>C</a:t>
            </a:r>
            <a:endParaRPr lang="en-US" sz="1200" dirty="0"/>
          </a:p>
        </p:txBody>
      </p:sp>
      <p:sp>
        <p:nvSpPr>
          <p:cNvPr id="15" name="Shape 12"/>
          <p:cNvSpPr/>
          <p:nvPr/>
        </p:nvSpPr>
        <p:spPr>
          <a:xfrm>
            <a:off x="5952744" y="2578608"/>
            <a:ext cx="256032" cy="64008"/>
          </a:xfrm>
          <a:prstGeom prst="rect">
            <a:avLst/>
          </a:prstGeom>
          <a:solidFill>
            <a:srgbClr val="6B7B8C"/>
          </a:solidFill>
          <a:ln w="12700">
            <a:solidFill>
              <a:srgbClr val="6B7B8C"/>
            </a:solidFill>
            <a:prstDash val="solid"/>
          </a:ln>
        </p:spPr>
        <p:txBody>
          <a:bodyPr/>
          <a:lstStyle/>
          <a:p>
            <a:endParaRPr lang="en-US"/>
          </a:p>
        </p:txBody>
      </p:sp>
      <p:sp>
        <p:nvSpPr>
          <p:cNvPr id="16" name="Text 13"/>
          <p:cNvSpPr txBox="1"/>
          <p:nvPr/>
        </p:nvSpPr>
        <p:spPr>
          <a:xfrm>
            <a:off x="5349240" y="1865376"/>
            <a:ext cx="1463040" cy="274320"/>
          </a:xfrm>
          <a:prstGeom prst="rect">
            <a:avLst/>
          </a:prstGeom>
          <a:noFill/>
          <a:ln/>
        </p:spPr>
        <p:txBody>
          <a:bodyPr wrap="square" lIns="0" tIns="0" rIns="0" bIns="0" rtlCol="0" anchor="ctr"/>
          <a:lstStyle/>
          <a:p>
            <a:pPr marL="0" indent="0" algn="ctr">
              <a:buNone/>
            </a:pPr>
            <a:r>
              <a:rPr lang="en-US" sz="900" dirty="0">
                <a:solidFill>
                  <a:srgbClr val="1F2933"/>
                </a:solidFill>
              </a:rPr>
              <a:t>another station</a:t>
            </a:r>
            <a:endParaRPr lang="en-US" sz="900" dirty="0"/>
          </a:p>
        </p:txBody>
      </p:sp>
      <p:sp>
        <p:nvSpPr>
          <p:cNvPr id="17" name="Shape 14"/>
          <p:cNvSpPr/>
          <p:nvPr/>
        </p:nvSpPr>
        <p:spPr>
          <a:xfrm>
            <a:off x="6080760" y="2651760"/>
            <a:ext cx="0" cy="640080"/>
          </a:xfrm>
          <a:prstGeom prst="line">
            <a:avLst/>
          </a:prstGeom>
          <a:noFill/>
          <a:ln w="19050">
            <a:solidFill>
              <a:srgbClr val="0B3C5D"/>
            </a:solidFill>
            <a:prstDash val="solid"/>
          </a:ln>
        </p:spPr>
        <p:txBody>
          <a:bodyPr/>
          <a:lstStyle/>
          <a:p>
            <a:endParaRPr lang="en-US"/>
          </a:p>
        </p:txBody>
      </p:sp>
      <p:sp>
        <p:nvSpPr>
          <p:cNvPr id="18" name="Shape 15"/>
          <p:cNvSpPr/>
          <p:nvPr/>
        </p:nvSpPr>
        <p:spPr>
          <a:xfrm flipH="1">
            <a:off x="2194560" y="1325880"/>
            <a:ext cx="7772400" cy="0"/>
          </a:xfrm>
          <a:prstGeom prst="line">
            <a:avLst/>
          </a:prstGeom>
          <a:noFill/>
          <a:ln w="38100">
            <a:solidFill>
              <a:srgbClr val="2A9D6F"/>
            </a:solidFill>
            <a:prstDash val="solid"/>
            <a:tailEnd type="triangle"/>
          </a:ln>
        </p:spPr>
        <p:txBody>
          <a:bodyPr/>
          <a:lstStyle/>
          <a:p>
            <a:endParaRPr lang="en-US"/>
          </a:p>
        </p:txBody>
      </p:sp>
      <p:sp>
        <p:nvSpPr>
          <p:cNvPr id="19" name="Text 16"/>
          <p:cNvSpPr txBox="1"/>
          <p:nvPr/>
        </p:nvSpPr>
        <p:spPr>
          <a:xfrm>
            <a:off x="4251960" y="1371600"/>
            <a:ext cx="3657600" cy="237744"/>
          </a:xfrm>
          <a:prstGeom prst="rect">
            <a:avLst/>
          </a:prstGeom>
          <a:noFill/>
          <a:ln/>
        </p:spPr>
        <p:txBody>
          <a:bodyPr wrap="square" lIns="0" tIns="0" rIns="0" bIns="0" rtlCol="0" anchor="ctr"/>
          <a:lstStyle/>
          <a:p>
            <a:pPr marL="0" indent="0" algn="ctr">
              <a:buNone/>
            </a:pPr>
            <a:r>
              <a:rPr lang="en-US" sz="1000" b="1" dirty="0">
                <a:solidFill>
                  <a:srgbClr val="1F2933"/>
                </a:solidFill>
              </a:rPr>
              <a:t>ARP Reply: unicast to 00-00-5E-00-53-0A</a:t>
            </a:r>
            <a:endParaRPr lang="en-US" sz="1000" dirty="0"/>
          </a:p>
        </p:txBody>
      </p:sp>
      <p:sp>
        <p:nvSpPr>
          <p:cNvPr id="20" name="Text 17"/>
          <p:cNvSpPr txBox="1"/>
          <p:nvPr/>
        </p:nvSpPr>
        <p:spPr>
          <a:xfrm>
            <a:off x="457200" y="3931920"/>
            <a:ext cx="11247120" cy="2194560"/>
          </a:xfrm>
          <a:prstGeom prst="rect">
            <a:avLst/>
          </a:prstGeom>
          <a:noFill/>
          <a:ln/>
        </p:spPr>
        <p:txBody>
          <a:bodyPr wrap="square" lIns="0" tIns="0" rIns="0" bIns="0" rtlCol="0" anchor="t"/>
          <a:lstStyle/>
          <a:p>
            <a:pPr marL="279400" indent="-279400">
              <a:spcAft>
                <a:spcPts val="800"/>
              </a:spcAft>
              <a:buSzPct val="100000"/>
              <a:buChar char="•"/>
            </a:pPr>
            <a:r>
              <a:rPr lang="en-US" sz="1400" dirty="0">
                <a:solidFill>
                  <a:srgbClr val="1F2933"/>
                </a:solidFill>
              </a:rPr>
              <a:t>B's ARP sends the </a:t>
            </a:r>
            <a:r>
              <a:rPr lang="en-US" sz="1400" b="1" dirty="0">
                <a:solidFill>
                  <a:srgbClr val="1F2933"/>
                </a:solidFill>
              </a:rPr>
              <a:t>ARP Reply</a:t>
            </a:r>
            <a:r>
              <a:rPr lang="en-US" sz="1400" dirty="0">
                <a:solidFill>
                  <a:srgbClr val="1F2933"/>
                </a:solidFill>
              </a:rPr>
              <a:t> to A, providing B's MAC (00-00-5E-00-53-0B)</a:t>
            </a:r>
            <a:endParaRPr lang="en-US" sz="1400" dirty="0"/>
          </a:p>
          <a:p>
            <a:pPr marL="279400" indent="-279400">
              <a:spcAft>
                <a:spcPts val="800"/>
              </a:spcAft>
              <a:buSzPct val="100000"/>
              <a:buChar char="•"/>
            </a:pPr>
            <a:r>
              <a:rPr lang="en-US" sz="1400" dirty="0">
                <a:solidFill>
                  <a:srgbClr val="1F2933"/>
                </a:solidFill>
              </a:rPr>
              <a:t>The reply is </a:t>
            </a:r>
            <a:r>
              <a:rPr lang="en-US" sz="1400" b="1" dirty="0">
                <a:solidFill>
                  <a:srgbClr val="1F2933"/>
                </a:solidFill>
              </a:rPr>
              <a:t>unicast</a:t>
            </a:r>
            <a:r>
              <a:rPr lang="en-US" sz="1400" dirty="0">
                <a:solidFill>
                  <a:srgbClr val="1F2933"/>
                </a:solidFill>
              </a:rPr>
              <a:t>: a frame from MAC B to MAC A; the other stations do not see it</a:t>
            </a:r>
            <a:endParaRPr lang="en-US" sz="1400" dirty="0"/>
          </a:p>
          <a:p>
            <a:pPr marL="279400" indent="-279400">
              <a:spcAft>
                <a:spcPts val="800"/>
              </a:spcAft>
              <a:buSzPct val="100000"/>
              <a:buChar char="•"/>
            </a:pPr>
            <a:r>
              <a:rPr lang="en-US" sz="1400" dirty="0">
                <a:solidFill>
                  <a:srgbClr val="1F2933"/>
                </a:solidFill>
              </a:rPr>
              <a:t>B normally stores A's IP/MAC pair in its own cache (learned from the request)</a:t>
            </a:r>
            <a:endParaRPr lang="en-US" sz="14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The ARP Reply packet</a:t>
            </a:r>
            <a:endParaRPr lang="en-US" sz="3000" dirty="0"/>
          </a:p>
        </p:txBody>
      </p:sp>
      <p:sp>
        <p:nvSpPr>
          <p:cNvPr id="4" name="Text 1"/>
          <p:cNvSpPr txBox="1"/>
          <p:nvPr/>
        </p:nvSpPr>
        <p:spPr>
          <a:xfrm>
            <a:off x="457200" y="1280160"/>
            <a:ext cx="5943600" cy="274320"/>
          </a:xfrm>
          <a:prstGeom prst="rect">
            <a:avLst/>
          </a:prstGeom>
          <a:noFill/>
          <a:ln/>
        </p:spPr>
        <p:txBody>
          <a:bodyPr wrap="square" lIns="0" tIns="0" rIns="0" bIns="0" rtlCol="0" anchor="ctr"/>
          <a:lstStyle/>
          <a:p>
            <a:pPr marL="0" indent="0" algn="l">
              <a:buNone/>
            </a:pPr>
            <a:r>
              <a:rPr lang="en-US" sz="1200" b="1" dirty="0">
                <a:solidFill>
                  <a:srgbClr val="0B3C5D"/>
                </a:solidFill>
              </a:rPr>
              <a:t>ARP packet (RFC 826), operation = 2 (Reply)</a:t>
            </a:r>
            <a:endParaRPr lang="en-US" sz="1200" dirty="0"/>
          </a:p>
        </p:txBody>
      </p:sp>
      <p:sp>
        <p:nvSpPr>
          <p:cNvPr id="5" name="Text 2"/>
          <p:cNvSpPr/>
          <p:nvPr/>
        </p:nvSpPr>
        <p:spPr>
          <a:xfrm>
            <a:off x="457200" y="1600200"/>
            <a:ext cx="29718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Hardware type = 1 (Ethernet)</a:t>
            </a:r>
            <a:endParaRPr lang="en-US" sz="1000" dirty="0"/>
          </a:p>
        </p:txBody>
      </p:sp>
      <p:sp>
        <p:nvSpPr>
          <p:cNvPr id="6" name="Text 3"/>
          <p:cNvSpPr/>
          <p:nvPr/>
        </p:nvSpPr>
        <p:spPr>
          <a:xfrm>
            <a:off x="3429000" y="1600200"/>
            <a:ext cx="29718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Protocol type = 0x0800 (IPv4)</a:t>
            </a:r>
            <a:endParaRPr lang="en-US" sz="1000" dirty="0"/>
          </a:p>
        </p:txBody>
      </p:sp>
      <p:sp>
        <p:nvSpPr>
          <p:cNvPr id="7" name="Text 4"/>
          <p:cNvSpPr/>
          <p:nvPr/>
        </p:nvSpPr>
        <p:spPr>
          <a:xfrm>
            <a:off x="457200" y="2057400"/>
            <a:ext cx="14859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HLEN = 6</a:t>
            </a:r>
            <a:endParaRPr lang="en-US" sz="1000" dirty="0"/>
          </a:p>
        </p:txBody>
      </p:sp>
      <p:sp>
        <p:nvSpPr>
          <p:cNvPr id="8" name="Text 5"/>
          <p:cNvSpPr/>
          <p:nvPr/>
        </p:nvSpPr>
        <p:spPr>
          <a:xfrm>
            <a:off x="1943100" y="2057400"/>
            <a:ext cx="14859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PLEN = 4</a:t>
            </a:r>
            <a:endParaRPr lang="en-US" sz="1000" dirty="0"/>
          </a:p>
        </p:txBody>
      </p:sp>
      <p:sp>
        <p:nvSpPr>
          <p:cNvPr id="9" name="Text 6"/>
          <p:cNvSpPr/>
          <p:nvPr/>
        </p:nvSpPr>
        <p:spPr>
          <a:xfrm>
            <a:off x="3429000" y="2057400"/>
            <a:ext cx="2971800" cy="457200"/>
          </a:xfrm>
          <a:prstGeom prst="rect">
            <a:avLst/>
          </a:prstGeom>
          <a:solidFill>
            <a:srgbClr val="2A9D6F"/>
          </a:solidFill>
          <a:ln w="12700">
            <a:solidFill>
              <a:srgbClr val="FFFFFF"/>
            </a:solidFill>
          </a:ln>
        </p:spPr>
        <p:txBody>
          <a:bodyPr wrap="square" lIns="25400" tIns="25400" rIns="25400" bIns="25400" rtlCol="0" anchor="ctr"/>
          <a:lstStyle/>
          <a:p>
            <a:pPr marL="0" indent="0" algn="ctr">
              <a:buNone/>
            </a:pPr>
            <a:r>
              <a:rPr lang="en-US" sz="1000" b="1" dirty="0">
                <a:solidFill>
                  <a:srgbClr val="FFFFFF"/>
                </a:solidFill>
              </a:rPr>
              <a:t>Operation = 2 (Reply)</a:t>
            </a:r>
            <a:endParaRPr lang="en-US" sz="1000" dirty="0"/>
          </a:p>
        </p:txBody>
      </p:sp>
      <p:sp>
        <p:nvSpPr>
          <p:cNvPr id="10" name="Text 7"/>
          <p:cNvSpPr/>
          <p:nvPr/>
        </p:nvSpPr>
        <p:spPr>
          <a:xfrm>
            <a:off x="457200" y="2514600"/>
            <a:ext cx="5943600" cy="457200"/>
          </a:xfrm>
          <a:prstGeom prst="rect">
            <a:avLst/>
          </a:prstGeom>
          <a:solidFill>
            <a:srgbClr val="E8F5EE"/>
          </a:solidFill>
          <a:ln w="12700">
            <a:solidFill>
              <a:srgbClr val="FFFFFF"/>
            </a:solidFill>
          </a:ln>
        </p:spPr>
        <p:txBody>
          <a:bodyPr wrap="square" lIns="25400" tIns="25400" rIns="25400" bIns="25400" rtlCol="0" anchor="ctr"/>
          <a:lstStyle/>
          <a:p>
            <a:pPr marL="0" indent="0" algn="ctr">
              <a:buNone/>
            </a:pPr>
            <a:r>
              <a:rPr lang="en-US" sz="1000" b="1" dirty="0">
                <a:solidFill>
                  <a:srgbClr val="1F2933"/>
                </a:solidFill>
              </a:rPr>
              <a:t>Sender MAC (B): 00-00-5E-00-53-0B</a:t>
            </a:r>
            <a:endParaRPr lang="en-US" sz="1000" dirty="0"/>
          </a:p>
        </p:txBody>
      </p:sp>
      <p:sp>
        <p:nvSpPr>
          <p:cNvPr id="11" name="Text 8"/>
          <p:cNvSpPr/>
          <p:nvPr/>
        </p:nvSpPr>
        <p:spPr>
          <a:xfrm>
            <a:off x="457200" y="2971800"/>
            <a:ext cx="59436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Sender IP (B): 172.16.10.200</a:t>
            </a:r>
            <a:endParaRPr lang="en-US" sz="1000" dirty="0"/>
          </a:p>
        </p:txBody>
      </p:sp>
      <p:sp>
        <p:nvSpPr>
          <p:cNvPr id="12" name="Text 9"/>
          <p:cNvSpPr/>
          <p:nvPr/>
        </p:nvSpPr>
        <p:spPr>
          <a:xfrm>
            <a:off x="457200" y="3429000"/>
            <a:ext cx="59436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Target MAC (A): 00-00-5E-00-53-0A</a:t>
            </a:r>
            <a:endParaRPr lang="en-US" sz="1000" dirty="0"/>
          </a:p>
        </p:txBody>
      </p:sp>
      <p:sp>
        <p:nvSpPr>
          <p:cNvPr id="13" name="Text 10"/>
          <p:cNvSpPr/>
          <p:nvPr/>
        </p:nvSpPr>
        <p:spPr>
          <a:xfrm>
            <a:off x="457200" y="3886200"/>
            <a:ext cx="59436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Target IP (A): 172.16.10.1</a:t>
            </a:r>
            <a:endParaRPr lang="en-US" sz="1000" dirty="0"/>
          </a:p>
        </p:txBody>
      </p:sp>
      <p:sp>
        <p:nvSpPr>
          <p:cNvPr id="14" name="Text 11"/>
          <p:cNvSpPr txBox="1"/>
          <p:nvPr/>
        </p:nvSpPr>
        <p:spPr>
          <a:xfrm>
            <a:off x="6675120" y="1280160"/>
            <a:ext cx="5029200" cy="274320"/>
          </a:xfrm>
          <a:prstGeom prst="rect">
            <a:avLst/>
          </a:prstGeom>
          <a:noFill/>
          <a:ln/>
        </p:spPr>
        <p:txBody>
          <a:bodyPr wrap="square" lIns="0" tIns="0" rIns="0" bIns="0" rtlCol="0" anchor="ctr"/>
          <a:lstStyle/>
          <a:p>
            <a:pPr marL="0" indent="0" algn="l">
              <a:buNone/>
            </a:pPr>
            <a:r>
              <a:rPr lang="en-US" sz="1200" b="1" dirty="0">
                <a:solidFill>
                  <a:srgbClr val="0B3C5D"/>
                </a:solidFill>
              </a:rPr>
              <a:t>Ethernet frame that carries it</a:t>
            </a:r>
            <a:endParaRPr lang="en-US" sz="1200" dirty="0"/>
          </a:p>
        </p:txBody>
      </p:sp>
      <p:sp>
        <p:nvSpPr>
          <p:cNvPr id="15" name="Text 12"/>
          <p:cNvSpPr/>
          <p:nvPr/>
        </p:nvSpPr>
        <p:spPr>
          <a:xfrm>
            <a:off x="6675120" y="1600200"/>
            <a:ext cx="1236689" cy="822960"/>
          </a:xfrm>
          <a:prstGeom prst="rect">
            <a:avLst/>
          </a:prstGeom>
          <a:solidFill>
            <a:srgbClr val="8ECAE6"/>
          </a:solidFill>
          <a:ln w="12700">
            <a:solidFill>
              <a:srgbClr val="C9D3DC"/>
            </a:solidFill>
          </a:ln>
        </p:spPr>
        <p:txBody>
          <a:bodyPr wrap="square" lIns="25400" tIns="25400" rIns="25400" bIns="25400" rtlCol="0" anchor="ctr"/>
          <a:lstStyle/>
          <a:p>
            <a:pPr marL="0" indent="0" algn="ctr">
              <a:buNone/>
            </a:pPr>
            <a:r>
              <a:rPr lang="en-US" sz="900" dirty="0">
                <a:solidFill>
                  <a:srgbClr val="1F2933"/>
                </a:solidFill>
              </a:rPr>
              <a:t>Destination</a:t>
            </a:r>
            <a:endParaRPr lang="en-US" sz="900" dirty="0"/>
          </a:p>
          <a:p>
            <a:pPr marL="0" indent="0" algn="ctr">
              <a:buNone/>
            </a:pPr>
            <a:r>
              <a:rPr lang="en-US" sz="900" dirty="0">
                <a:solidFill>
                  <a:srgbClr val="1F2933"/>
                </a:solidFill>
              </a:rPr>
              <a:t>00-00-5E-00-53-0A</a:t>
            </a:r>
            <a:endParaRPr lang="en-US" sz="900" dirty="0"/>
          </a:p>
        </p:txBody>
      </p:sp>
      <p:sp>
        <p:nvSpPr>
          <p:cNvPr id="16" name="Text 13"/>
          <p:cNvSpPr/>
          <p:nvPr/>
        </p:nvSpPr>
        <p:spPr>
          <a:xfrm>
            <a:off x="7911809" y="1600200"/>
            <a:ext cx="1236689" cy="822960"/>
          </a:xfrm>
          <a:prstGeom prst="rect">
            <a:avLst/>
          </a:prstGeom>
          <a:solidFill>
            <a:srgbClr val="E8F5EE"/>
          </a:solidFill>
          <a:ln w="12700">
            <a:solidFill>
              <a:srgbClr val="C9D3DC"/>
            </a:solidFill>
          </a:ln>
        </p:spPr>
        <p:txBody>
          <a:bodyPr wrap="square" lIns="25400" tIns="25400" rIns="25400" bIns="25400" rtlCol="0" anchor="ctr"/>
          <a:lstStyle/>
          <a:p>
            <a:pPr marL="0" indent="0" algn="ctr">
              <a:buNone/>
            </a:pPr>
            <a:r>
              <a:rPr lang="en-US" sz="900" b="1" dirty="0">
                <a:solidFill>
                  <a:srgbClr val="1F2933"/>
                </a:solidFill>
              </a:rPr>
              <a:t>Source</a:t>
            </a:r>
            <a:endParaRPr lang="en-US" sz="900" dirty="0"/>
          </a:p>
          <a:p>
            <a:pPr marL="0" indent="0" algn="ctr">
              <a:buNone/>
            </a:pPr>
            <a:r>
              <a:rPr lang="en-US" sz="900" b="1" dirty="0">
                <a:solidFill>
                  <a:srgbClr val="1F2933"/>
                </a:solidFill>
              </a:rPr>
              <a:t>00-00-5E-00-53-0B</a:t>
            </a:r>
            <a:endParaRPr lang="en-US" sz="900" dirty="0"/>
          </a:p>
        </p:txBody>
      </p:sp>
      <p:sp>
        <p:nvSpPr>
          <p:cNvPr id="17" name="Text 14"/>
          <p:cNvSpPr/>
          <p:nvPr/>
        </p:nvSpPr>
        <p:spPr>
          <a:xfrm>
            <a:off x="9148497" y="1600200"/>
            <a:ext cx="659567" cy="822960"/>
          </a:xfrm>
          <a:prstGeom prst="rect">
            <a:avLst/>
          </a:prstGeom>
          <a:solidFill>
            <a:srgbClr val="EEF3F7"/>
          </a:solidFill>
          <a:ln w="12700">
            <a:solidFill>
              <a:srgbClr val="C9D3DC"/>
            </a:solidFill>
          </a:ln>
        </p:spPr>
        <p:txBody>
          <a:bodyPr wrap="square" lIns="25400" tIns="25400" rIns="25400" bIns="25400" rtlCol="0" anchor="ctr"/>
          <a:lstStyle/>
          <a:p>
            <a:pPr marL="0" indent="0" algn="ctr">
              <a:buNone/>
            </a:pPr>
            <a:r>
              <a:rPr lang="en-US" sz="900" dirty="0">
                <a:solidFill>
                  <a:srgbClr val="1F2933"/>
                </a:solidFill>
              </a:rPr>
              <a:t>Type</a:t>
            </a:r>
            <a:endParaRPr lang="en-US" sz="900" dirty="0"/>
          </a:p>
          <a:p>
            <a:pPr marL="0" indent="0" algn="ctr">
              <a:buNone/>
            </a:pPr>
            <a:r>
              <a:rPr lang="en-US" sz="900" dirty="0">
                <a:solidFill>
                  <a:srgbClr val="1F2933"/>
                </a:solidFill>
              </a:rPr>
              <a:t>0x0806</a:t>
            </a:r>
            <a:endParaRPr lang="en-US" sz="900" dirty="0"/>
          </a:p>
        </p:txBody>
      </p:sp>
      <p:sp>
        <p:nvSpPr>
          <p:cNvPr id="18" name="Text 15"/>
          <p:cNvSpPr/>
          <p:nvPr/>
        </p:nvSpPr>
        <p:spPr>
          <a:xfrm>
            <a:off x="9808064" y="1600200"/>
            <a:ext cx="1484026" cy="822960"/>
          </a:xfrm>
          <a:prstGeom prst="rect">
            <a:avLst/>
          </a:prstGeom>
          <a:solidFill>
            <a:srgbClr val="FFFFFF"/>
          </a:solidFill>
          <a:ln w="12700">
            <a:solidFill>
              <a:srgbClr val="C9D3DC"/>
            </a:solidFill>
          </a:ln>
        </p:spPr>
        <p:txBody>
          <a:bodyPr wrap="square" lIns="25400" tIns="25400" rIns="25400" bIns="25400" rtlCol="0" anchor="ctr"/>
          <a:lstStyle/>
          <a:p>
            <a:pPr marL="0" indent="0" algn="ctr">
              <a:buNone/>
            </a:pPr>
            <a:r>
              <a:rPr lang="en-US" sz="900" dirty="0">
                <a:solidFill>
                  <a:srgbClr val="1F2933"/>
                </a:solidFill>
              </a:rPr>
              <a:t>ARP (28 B) + padding</a:t>
            </a:r>
            <a:endParaRPr lang="en-US" sz="900" dirty="0"/>
          </a:p>
        </p:txBody>
      </p:sp>
      <p:sp>
        <p:nvSpPr>
          <p:cNvPr id="19" name="Text 16"/>
          <p:cNvSpPr/>
          <p:nvPr/>
        </p:nvSpPr>
        <p:spPr>
          <a:xfrm>
            <a:off x="11292090" y="1600200"/>
            <a:ext cx="412230" cy="822960"/>
          </a:xfrm>
          <a:prstGeom prst="rect">
            <a:avLst/>
          </a:prstGeom>
          <a:solidFill>
            <a:srgbClr val="EEF3F7"/>
          </a:solidFill>
          <a:ln w="12700">
            <a:solidFill>
              <a:srgbClr val="C9D3DC"/>
            </a:solidFill>
          </a:ln>
        </p:spPr>
        <p:txBody>
          <a:bodyPr wrap="square" lIns="25400" tIns="25400" rIns="25400" bIns="25400" rtlCol="0" anchor="ctr"/>
          <a:lstStyle/>
          <a:p>
            <a:pPr marL="0" indent="0" algn="ctr">
              <a:buNone/>
            </a:pPr>
            <a:r>
              <a:rPr lang="en-US" sz="900" dirty="0">
                <a:solidFill>
                  <a:srgbClr val="1F2933"/>
                </a:solidFill>
              </a:rPr>
              <a:t>FCS</a:t>
            </a:r>
            <a:endParaRPr lang="en-US" sz="900" dirty="0"/>
          </a:p>
        </p:txBody>
      </p:sp>
      <p:graphicFrame>
        <p:nvGraphicFramePr>
          <p:cNvPr id="84" name="Table 0"/>
          <p:cNvGraphicFramePr>
            <a:graphicFrameLocks noGrp="1"/>
          </p:cNvGraphicFramePr>
          <p:nvPr>
            <p:extLst>
              <p:ext uri="{D42A27DB-BD31-4B8C-83A1-F6EECF244321}">
                <p14:modId xmlns:p14="http://schemas.microsoft.com/office/powerpoint/2010/main" val="1579011935"/>
              </p:ext>
            </p:extLst>
          </p:nvPr>
        </p:nvGraphicFramePr>
        <p:xfrm>
          <a:off x="6675120" y="2743200"/>
          <a:ext cx="5029200" cy="914400"/>
        </p:xfrm>
        <a:graphic>
          <a:graphicData uri="http://schemas.openxmlformats.org/drawingml/2006/table">
            <a:tbl>
              <a:tblPr/>
              <a:tblGrid>
                <a:gridCol w="1463040">
                  <a:extLst>
                    <a:ext uri="{9D8B030D-6E8A-4147-A177-3AD203B41FA5}">
                      <a16:colId xmlns:a16="http://schemas.microsoft.com/office/drawing/2014/main" val="20000"/>
                    </a:ext>
                  </a:extLst>
                </a:gridCol>
                <a:gridCol w="2468880">
                  <a:extLst>
                    <a:ext uri="{9D8B030D-6E8A-4147-A177-3AD203B41FA5}">
                      <a16:colId xmlns:a16="http://schemas.microsoft.com/office/drawing/2014/main" val="20001"/>
                    </a:ext>
                  </a:extLst>
                </a:gridCol>
                <a:gridCol w="1097280">
                  <a:extLst>
                    <a:ext uri="{9D8B030D-6E8A-4147-A177-3AD203B41FA5}">
                      <a16:colId xmlns:a16="http://schemas.microsoft.com/office/drawing/2014/main" val="20002"/>
                    </a:ext>
                  </a:extLst>
                </a:gridCol>
              </a:tblGrid>
              <a:tr h="274320">
                <a:tc>
                  <a:txBody>
                    <a:bodyPr/>
                    <a:lstStyle/>
                    <a:p>
                      <a:pPr marL="0" indent="0" algn="l">
                        <a:buNone/>
                      </a:pPr>
                      <a:r>
                        <a:rPr lang="en-US" sz="1000" b="1" dirty="0">
                          <a:solidFill>
                            <a:srgbClr val="FFFFFF"/>
                          </a:solidFill>
                        </a:rPr>
                        <a:t>IP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MAC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Type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1000" dirty="0">
                          <a:solidFill>
                            <a:srgbClr val="1F2933"/>
                          </a:solidFill>
                        </a:rPr>
                        <a:t>172.16.10.200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latin typeface="Courier New" pitchFamily="34" charset="0"/>
                          <a:ea typeface="Courier New" pitchFamily="34" charset="-122"/>
                          <a:cs typeface="Courier New" pitchFamily="34" charset="-120"/>
                        </a:rPr>
                        <a:t>00-00-5E-00-53-0B</a:t>
                      </a:r>
                      <a:endParaRPr lang="en-US" sz="10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dynamic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sp>
        <p:nvSpPr>
          <p:cNvPr id="21" name="Text 17"/>
          <p:cNvSpPr txBox="1"/>
          <p:nvPr/>
        </p:nvSpPr>
        <p:spPr>
          <a:xfrm>
            <a:off x="6675120" y="3337560"/>
            <a:ext cx="5029200" cy="274320"/>
          </a:xfrm>
          <a:prstGeom prst="rect">
            <a:avLst/>
          </a:prstGeom>
          <a:noFill/>
          <a:ln/>
        </p:spPr>
        <p:txBody>
          <a:bodyPr wrap="square" lIns="0" tIns="0" rIns="0" bIns="0" rtlCol="0" anchor="ctr"/>
          <a:lstStyle/>
          <a:p>
            <a:pPr marL="0" indent="0" algn="l">
              <a:buNone/>
            </a:pPr>
            <a:r>
              <a:rPr lang="en-US" sz="1000" dirty="0">
                <a:solidFill>
                  <a:srgbClr val="6B7B8C"/>
                </a:solidFill>
              </a:rPr>
              <a:t>ARP cache of A after receiving the reply</a:t>
            </a:r>
            <a:endParaRPr lang="en-US" sz="1000" dirty="0"/>
          </a:p>
        </p:txBody>
      </p:sp>
      <p:sp>
        <p:nvSpPr>
          <p:cNvPr id="22" name="Shape 18"/>
          <p:cNvSpPr/>
          <p:nvPr/>
        </p:nvSpPr>
        <p:spPr>
          <a:xfrm>
            <a:off x="6675120" y="3749040"/>
            <a:ext cx="5029200" cy="2377440"/>
          </a:xfrm>
          <a:prstGeom prst="roundRect">
            <a:avLst>
              <a:gd name="adj" fmla="val 4615"/>
            </a:avLst>
          </a:prstGeom>
          <a:solidFill>
            <a:srgbClr val="FFF4E0"/>
          </a:solidFill>
          <a:ln w="9525">
            <a:solidFill>
              <a:srgbClr val="EEF3F7"/>
            </a:solidFill>
            <a:prstDash val="solid"/>
          </a:ln>
        </p:spPr>
        <p:txBody>
          <a:bodyPr/>
          <a:lstStyle/>
          <a:p>
            <a:endParaRPr lang="en-US"/>
          </a:p>
        </p:txBody>
      </p:sp>
      <p:sp>
        <p:nvSpPr>
          <p:cNvPr id="23" name="Text 19"/>
          <p:cNvSpPr txBox="1"/>
          <p:nvPr/>
        </p:nvSpPr>
        <p:spPr>
          <a:xfrm>
            <a:off x="6876288" y="3913632"/>
            <a:ext cx="4626864" cy="365760"/>
          </a:xfrm>
          <a:prstGeom prst="rect">
            <a:avLst/>
          </a:prstGeom>
          <a:noFill/>
          <a:ln/>
        </p:spPr>
        <p:txBody>
          <a:bodyPr wrap="square" lIns="0" tIns="0" rIns="0" bIns="0" rtlCol="0" anchor="t"/>
          <a:lstStyle/>
          <a:p>
            <a:pPr marL="0" indent="0">
              <a:buNone/>
            </a:pPr>
            <a:r>
              <a:rPr lang="en-US" sz="1500" b="1" dirty="0">
                <a:solidFill>
                  <a:srgbClr val="0B3C5D"/>
                </a:solidFill>
              </a:rPr>
              <a:t>Security</a:t>
            </a:r>
            <a:endParaRPr lang="en-US" sz="1500" dirty="0"/>
          </a:p>
        </p:txBody>
      </p:sp>
      <p:sp>
        <p:nvSpPr>
          <p:cNvPr id="24" name="Text 20"/>
          <p:cNvSpPr txBox="1"/>
          <p:nvPr/>
        </p:nvSpPr>
        <p:spPr>
          <a:xfrm>
            <a:off x="6876288" y="4325112"/>
            <a:ext cx="46268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ARP authenticates nothing: any station can answer for any IP (ARP spoofing / poisoning)</a:t>
            </a:r>
            <a:endParaRPr lang="en-US" sz="1200" dirty="0"/>
          </a:p>
          <a:p>
            <a:pPr marL="279400" indent="-279400">
              <a:spcAft>
                <a:spcPts val="400"/>
              </a:spcAft>
              <a:buSzPct val="100000"/>
              <a:buChar char="•"/>
            </a:pPr>
            <a:r>
              <a:rPr lang="en-US" sz="1200" dirty="0">
                <a:solidFill>
                  <a:srgbClr val="1F2933"/>
                </a:solidFill>
              </a:rPr>
              <a:t>Defenses: Dynamic ARP Inspection + DHCP snooping on the switches, static entries on critical hosts</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ARP, local host example (6 of 6): communication proceeds</a:t>
            </a:r>
            <a:endParaRPr lang="en-US" sz="3000" dirty="0"/>
          </a:p>
        </p:txBody>
      </p:sp>
      <p:sp>
        <p:nvSpPr>
          <p:cNvPr id="4" name="Text 1"/>
          <p:cNvSpPr/>
          <p:nvPr/>
        </p:nvSpPr>
        <p:spPr>
          <a:xfrm>
            <a:off x="154533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5" name="Shape 2"/>
          <p:cNvSpPr/>
          <p:nvPr/>
        </p:nvSpPr>
        <p:spPr>
          <a:xfrm>
            <a:off x="170078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6" name="Text 3"/>
          <p:cNvSpPr txBox="1"/>
          <p:nvPr/>
        </p:nvSpPr>
        <p:spPr>
          <a:xfrm>
            <a:off x="73152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172.16.10.1 /24</a:t>
            </a:r>
            <a:endParaRPr lang="en-US" sz="900" dirty="0"/>
          </a:p>
          <a:p>
            <a:pPr marL="0" indent="0" algn="ctr">
              <a:buNone/>
            </a:pPr>
            <a:r>
              <a:rPr lang="en-US" sz="900" dirty="0">
                <a:solidFill>
                  <a:srgbClr val="1F2933"/>
                </a:solidFill>
              </a:rPr>
              <a:t>00-00-5E-00-53-0A</a:t>
            </a:r>
            <a:endParaRPr lang="en-US" sz="900" dirty="0"/>
          </a:p>
        </p:txBody>
      </p:sp>
      <p:sp>
        <p:nvSpPr>
          <p:cNvPr id="7" name="Text 4"/>
          <p:cNvSpPr/>
          <p:nvPr/>
        </p:nvSpPr>
        <p:spPr>
          <a:xfrm>
            <a:off x="100492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8" name="Shape 5"/>
          <p:cNvSpPr/>
          <p:nvPr/>
        </p:nvSpPr>
        <p:spPr>
          <a:xfrm>
            <a:off x="102047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9" name="Text 6"/>
          <p:cNvSpPr txBox="1"/>
          <p:nvPr/>
        </p:nvSpPr>
        <p:spPr>
          <a:xfrm>
            <a:off x="923544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172.16.10.200 /24</a:t>
            </a:r>
            <a:endParaRPr lang="en-US" sz="900" dirty="0"/>
          </a:p>
          <a:p>
            <a:pPr marL="0" indent="0" algn="ctr">
              <a:buNone/>
            </a:pPr>
            <a:r>
              <a:rPr lang="en-US" sz="900" dirty="0">
                <a:solidFill>
                  <a:srgbClr val="1F2933"/>
                </a:solidFill>
              </a:rPr>
              <a:t>00-00-5E-00-53-0B</a:t>
            </a:r>
            <a:endParaRPr lang="en-US" sz="900" dirty="0"/>
          </a:p>
        </p:txBody>
      </p:sp>
      <p:sp>
        <p:nvSpPr>
          <p:cNvPr id="10" name="Shape 7"/>
          <p:cNvSpPr/>
          <p:nvPr/>
        </p:nvSpPr>
        <p:spPr>
          <a:xfrm>
            <a:off x="914400" y="3291840"/>
            <a:ext cx="10332720" cy="0"/>
          </a:xfrm>
          <a:prstGeom prst="line">
            <a:avLst/>
          </a:prstGeom>
          <a:noFill/>
          <a:ln w="50800">
            <a:solidFill>
              <a:srgbClr val="0B3C5D"/>
            </a:solidFill>
            <a:prstDash val="solid"/>
          </a:ln>
        </p:spPr>
        <p:txBody>
          <a:bodyPr/>
          <a:lstStyle/>
          <a:p>
            <a:endParaRPr lang="en-US"/>
          </a:p>
        </p:txBody>
      </p:sp>
      <p:sp>
        <p:nvSpPr>
          <p:cNvPr id="11" name="Text 8"/>
          <p:cNvSpPr txBox="1"/>
          <p:nvPr/>
        </p:nvSpPr>
        <p:spPr>
          <a:xfrm>
            <a:off x="914400" y="3346704"/>
            <a:ext cx="10332720" cy="256032"/>
          </a:xfrm>
          <a:prstGeom prst="rect">
            <a:avLst/>
          </a:prstGeom>
          <a:noFill/>
          <a:ln/>
        </p:spPr>
        <p:txBody>
          <a:bodyPr wrap="square" lIns="0" tIns="0" rIns="0" bIns="0" rtlCol="0" anchor="ctr"/>
          <a:lstStyle/>
          <a:p>
            <a:pPr marL="0" indent="0" algn="ctr">
              <a:buNone/>
            </a:pPr>
            <a:r>
              <a:rPr lang="en-US" sz="1000" dirty="0">
                <a:solidFill>
                  <a:srgbClr val="6B7B8C"/>
                </a:solidFill>
              </a:rPr>
              <a:t>Ethernet link: subnet 172.16.10.0/24</a:t>
            </a:r>
            <a:endParaRPr lang="en-US" sz="1000" dirty="0"/>
          </a:p>
        </p:txBody>
      </p:sp>
      <p:sp>
        <p:nvSpPr>
          <p:cNvPr id="12" name="Shape 9"/>
          <p:cNvSpPr/>
          <p:nvPr/>
        </p:nvSpPr>
        <p:spPr>
          <a:xfrm>
            <a:off x="1828800" y="2651760"/>
            <a:ext cx="0" cy="640080"/>
          </a:xfrm>
          <a:prstGeom prst="line">
            <a:avLst/>
          </a:prstGeom>
          <a:noFill/>
          <a:ln w="19050">
            <a:solidFill>
              <a:srgbClr val="0B3C5D"/>
            </a:solidFill>
            <a:prstDash val="solid"/>
          </a:ln>
        </p:spPr>
        <p:txBody>
          <a:bodyPr/>
          <a:lstStyle/>
          <a:p>
            <a:endParaRPr lang="en-US"/>
          </a:p>
        </p:txBody>
      </p:sp>
      <p:sp>
        <p:nvSpPr>
          <p:cNvPr id="13" name="Shape 10"/>
          <p:cNvSpPr/>
          <p:nvPr/>
        </p:nvSpPr>
        <p:spPr>
          <a:xfrm>
            <a:off x="10332720" y="2651760"/>
            <a:ext cx="0" cy="640080"/>
          </a:xfrm>
          <a:prstGeom prst="line">
            <a:avLst/>
          </a:prstGeom>
          <a:noFill/>
          <a:ln w="19050">
            <a:solidFill>
              <a:srgbClr val="0B3C5D"/>
            </a:solidFill>
            <a:prstDash val="solid"/>
          </a:ln>
        </p:spPr>
        <p:txBody>
          <a:bodyPr/>
          <a:lstStyle/>
          <a:p>
            <a:endParaRPr lang="en-US"/>
          </a:p>
        </p:txBody>
      </p:sp>
      <p:sp>
        <p:nvSpPr>
          <p:cNvPr id="14" name="Text 11"/>
          <p:cNvSpPr/>
          <p:nvPr/>
        </p:nvSpPr>
        <p:spPr>
          <a:xfrm>
            <a:off x="5797296" y="2176272"/>
            <a:ext cx="566928" cy="402336"/>
          </a:xfrm>
          <a:prstGeom prst="roundRect">
            <a:avLst>
              <a:gd name="adj" fmla="val 13636"/>
            </a:avLst>
          </a:prstGeom>
          <a:solidFill>
            <a:srgbClr val="6B7B8C"/>
          </a:solidFill>
          <a:ln>
            <a:solidFill>
              <a:srgbClr val="6B7B8C"/>
            </a:solidFill>
          </a:ln>
        </p:spPr>
        <p:txBody>
          <a:bodyPr wrap="square" lIns="0" tIns="0" rIns="0" bIns="0" rtlCol="0" anchor="ctr"/>
          <a:lstStyle/>
          <a:p>
            <a:pPr marL="0" indent="0" algn="ctr">
              <a:buNone/>
            </a:pPr>
            <a:r>
              <a:rPr lang="en-US" sz="1200" b="1" dirty="0">
                <a:solidFill>
                  <a:srgbClr val="FFFFFF"/>
                </a:solidFill>
              </a:rPr>
              <a:t>C</a:t>
            </a:r>
            <a:endParaRPr lang="en-US" sz="1200" dirty="0"/>
          </a:p>
        </p:txBody>
      </p:sp>
      <p:sp>
        <p:nvSpPr>
          <p:cNvPr id="15" name="Shape 12"/>
          <p:cNvSpPr/>
          <p:nvPr/>
        </p:nvSpPr>
        <p:spPr>
          <a:xfrm>
            <a:off x="5952744" y="2578608"/>
            <a:ext cx="256032" cy="64008"/>
          </a:xfrm>
          <a:prstGeom prst="rect">
            <a:avLst/>
          </a:prstGeom>
          <a:solidFill>
            <a:srgbClr val="6B7B8C"/>
          </a:solidFill>
          <a:ln w="12700">
            <a:solidFill>
              <a:srgbClr val="6B7B8C"/>
            </a:solidFill>
            <a:prstDash val="solid"/>
          </a:ln>
        </p:spPr>
        <p:txBody>
          <a:bodyPr/>
          <a:lstStyle/>
          <a:p>
            <a:endParaRPr lang="en-US"/>
          </a:p>
        </p:txBody>
      </p:sp>
      <p:sp>
        <p:nvSpPr>
          <p:cNvPr id="16" name="Text 13"/>
          <p:cNvSpPr txBox="1"/>
          <p:nvPr/>
        </p:nvSpPr>
        <p:spPr>
          <a:xfrm>
            <a:off x="5349240" y="1865376"/>
            <a:ext cx="1463040" cy="274320"/>
          </a:xfrm>
          <a:prstGeom prst="rect">
            <a:avLst/>
          </a:prstGeom>
          <a:noFill/>
          <a:ln/>
        </p:spPr>
        <p:txBody>
          <a:bodyPr wrap="square" lIns="0" tIns="0" rIns="0" bIns="0" rtlCol="0" anchor="ctr"/>
          <a:lstStyle/>
          <a:p>
            <a:pPr marL="0" indent="0" algn="ctr">
              <a:buNone/>
            </a:pPr>
            <a:r>
              <a:rPr lang="en-US" sz="900" dirty="0">
                <a:solidFill>
                  <a:srgbClr val="1F2933"/>
                </a:solidFill>
              </a:rPr>
              <a:t>another station</a:t>
            </a:r>
            <a:endParaRPr lang="en-US" sz="900" dirty="0"/>
          </a:p>
        </p:txBody>
      </p:sp>
      <p:sp>
        <p:nvSpPr>
          <p:cNvPr id="17" name="Shape 14"/>
          <p:cNvSpPr/>
          <p:nvPr/>
        </p:nvSpPr>
        <p:spPr>
          <a:xfrm>
            <a:off x="6080760" y="2651760"/>
            <a:ext cx="0" cy="640080"/>
          </a:xfrm>
          <a:prstGeom prst="line">
            <a:avLst/>
          </a:prstGeom>
          <a:noFill/>
          <a:ln w="19050">
            <a:solidFill>
              <a:srgbClr val="0B3C5D"/>
            </a:solidFill>
            <a:prstDash val="solid"/>
          </a:ln>
        </p:spPr>
        <p:txBody>
          <a:bodyPr/>
          <a:lstStyle/>
          <a:p>
            <a:endParaRPr lang="en-US"/>
          </a:p>
        </p:txBody>
      </p:sp>
      <p:sp>
        <p:nvSpPr>
          <p:cNvPr id="18" name="Shape 15"/>
          <p:cNvSpPr/>
          <p:nvPr/>
        </p:nvSpPr>
        <p:spPr>
          <a:xfrm>
            <a:off x="2194560" y="1325880"/>
            <a:ext cx="7772400" cy="0"/>
          </a:xfrm>
          <a:prstGeom prst="line">
            <a:avLst/>
          </a:prstGeom>
          <a:noFill/>
          <a:ln w="38100">
            <a:solidFill>
              <a:srgbClr val="0B3C5D"/>
            </a:solidFill>
            <a:prstDash val="solid"/>
            <a:tailEnd type="triangle"/>
          </a:ln>
        </p:spPr>
        <p:txBody>
          <a:bodyPr/>
          <a:lstStyle/>
          <a:p>
            <a:endParaRPr lang="en-US"/>
          </a:p>
        </p:txBody>
      </p:sp>
      <p:sp>
        <p:nvSpPr>
          <p:cNvPr id="19" name="Text 16"/>
          <p:cNvSpPr txBox="1"/>
          <p:nvPr/>
        </p:nvSpPr>
        <p:spPr>
          <a:xfrm>
            <a:off x="4251960" y="1371600"/>
            <a:ext cx="3657600" cy="237744"/>
          </a:xfrm>
          <a:prstGeom prst="rect">
            <a:avLst/>
          </a:prstGeom>
          <a:noFill/>
          <a:ln/>
        </p:spPr>
        <p:txBody>
          <a:bodyPr wrap="square" lIns="0" tIns="0" rIns="0" bIns="0" rtlCol="0" anchor="ctr"/>
          <a:lstStyle/>
          <a:p>
            <a:pPr marL="0" indent="0" algn="ctr">
              <a:buNone/>
            </a:pPr>
            <a:r>
              <a:rPr lang="en-US" sz="1000" b="1" dirty="0">
                <a:solidFill>
                  <a:srgbClr val="1F2933"/>
                </a:solidFill>
              </a:rPr>
              <a:t>SSH: frame to 00-00-5E-00-53-0B</a:t>
            </a:r>
            <a:endParaRPr lang="en-US" sz="1000" dirty="0"/>
          </a:p>
        </p:txBody>
      </p:sp>
      <p:sp>
        <p:nvSpPr>
          <p:cNvPr id="20" name="Text 17"/>
          <p:cNvSpPr txBox="1"/>
          <p:nvPr/>
        </p:nvSpPr>
        <p:spPr>
          <a:xfrm>
            <a:off x="457200" y="3931920"/>
            <a:ext cx="11247120" cy="2194560"/>
          </a:xfrm>
          <a:prstGeom prst="rect">
            <a:avLst/>
          </a:prstGeom>
          <a:noFill/>
          <a:ln/>
        </p:spPr>
        <p:txBody>
          <a:bodyPr wrap="square" lIns="0" tIns="0" rIns="0" bIns="0" rtlCol="0" anchor="t"/>
          <a:lstStyle/>
          <a:p>
            <a:pPr marL="279400" indent="-279400">
              <a:spcAft>
                <a:spcPts val="800"/>
              </a:spcAft>
              <a:buSzPct val="100000"/>
              <a:buChar char="•"/>
            </a:pPr>
            <a:r>
              <a:rPr lang="en-US" sz="1400" dirty="0">
                <a:solidFill>
                  <a:srgbClr val="1F2933"/>
                </a:solidFill>
              </a:rPr>
              <a:t>A installs the entry </a:t>
            </a:r>
            <a:r>
              <a:rPr lang="en-US" sz="1400" b="1" dirty="0">
                <a:solidFill>
                  <a:srgbClr val="1F2933"/>
                </a:solidFill>
              </a:rPr>
              <a:t>172.16.10.200 → 00-00-5E-00-53-0B</a:t>
            </a:r>
            <a:r>
              <a:rPr lang="en-US" sz="1400" dirty="0">
                <a:solidFill>
                  <a:srgbClr val="1F2933"/>
                </a:solidFill>
              </a:rPr>
              <a:t> in its ARP cache</a:t>
            </a:r>
            <a:endParaRPr lang="en-US" sz="1400" dirty="0"/>
          </a:p>
          <a:p>
            <a:pPr marL="279400" indent="-279400">
              <a:spcAft>
                <a:spcPts val="800"/>
              </a:spcAft>
              <a:buSzPct val="100000"/>
              <a:buChar char="•"/>
            </a:pPr>
            <a:r>
              <a:rPr lang="en-US" sz="1400" dirty="0">
                <a:solidFill>
                  <a:srgbClr val="1F2933"/>
                </a:solidFill>
              </a:rPr>
              <a:t>A's stack now has destination IP and MAC: the queued SSH segment is transmitted</a:t>
            </a:r>
            <a:endParaRPr lang="en-US" sz="1400" dirty="0"/>
          </a:p>
          <a:p>
            <a:pPr marL="279400" indent="-279400">
              <a:spcAft>
                <a:spcPts val="800"/>
              </a:spcAft>
              <a:buSzPct val="100000"/>
              <a:buChar char="•"/>
            </a:pPr>
            <a:r>
              <a:rPr lang="en-US" sz="1400" dirty="0">
                <a:solidFill>
                  <a:srgbClr val="1F2933"/>
                </a:solidFill>
              </a:rPr>
              <a:t>Subsequent packets use the cache (no new ARP) until the entry expires or is invalidated</a:t>
            </a:r>
            <a:endParaRPr lang="en-US" sz="14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ARP, remote host example (1 of 4): the scenario</a:t>
            </a:r>
            <a:endParaRPr lang="en-US" sz="3000" dirty="0"/>
          </a:p>
        </p:txBody>
      </p:sp>
      <p:sp>
        <p:nvSpPr>
          <p:cNvPr id="4" name="Text 1"/>
          <p:cNvSpPr/>
          <p:nvPr/>
        </p:nvSpPr>
        <p:spPr>
          <a:xfrm>
            <a:off x="13624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5" name="Shape 2"/>
          <p:cNvSpPr/>
          <p:nvPr/>
        </p:nvSpPr>
        <p:spPr>
          <a:xfrm>
            <a:off x="15179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6" name="Text 3"/>
          <p:cNvSpPr txBox="1"/>
          <p:nvPr/>
        </p:nvSpPr>
        <p:spPr>
          <a:xfrm>
            <a:off x="457200" y="1682496"/>
            <a:ext cx="2377440" cy="457200"/>
          </a:xfrm>
          <a:prstGeom prst="rect">
            <a:avLst/>
          </a:prstGeom>
          <a:noFill/>
          <a:ln/>
        </p:spPr>
        <p:txBody>
          <a:bodyPr wrap="square" lIns="0" tIns="0" rIns="0" bIns="0" rtlCol="0" anchor="ctr"/>
          <a:lstStyle/>
          <a:p>
            <a:pPr marL="0" indent="0" algn="ctr">
              <a:buNone/>
            </a:pPr>
            <a:r>
              <a:rPr lang="en-US" sz="900" dirty="0">
                <a:solidFill>
                  <a:srgbClr val="1F2933"/>
                </a:solidFill>
              </a:rPr>
              <a:t>172.16.10.1 /24</a:t>
            </a:r>
            <a:endParaRPr lang="en-US" sz="900" dirty="0"/>
          </a:p>
          <a:p>
            <a:pPr marL="0" indent="0" algn="ctr">
              <a:buNone/>
            </a:pPr>
            <a:r>
              <a:rPr lang="en-US" sz="900" dirty="0">
                <a:solidFill>
                  <a:srgbClr val="1F2933"/>
                </a:solidFill>
              </a:rPr>
              <a:t>gateway: 172.16.10.254</a:t>
            </a:r>
            <a:endParaRPr lang="en-US" sz="900" dirty="0"/>
          </a:p>
        </p:txBody>
      </p:sp>
      <p:sp>
        <p:nvSpPr>
          <p:cNvPr id="7" name="Shape 4"/>
          <p:cNvSpPr/>
          <p:nvPr/>
        </p:nvSpPr>
        <p:spPr>
          <a:xfrm>
            <a:off x="914400" y="3291840"/>
            <a:ext cx="4389120" cy="0"/>
          </a:xfrm>
          <a:prstGeom prst="line">
            <a:avLst/>
          </a:prstGeom>
          <a:noFill/>
          <a:ln w="50800">
            <a:solidFill>
              <a:srgbClr val="0B3C5D"/>
            </a:solidFill>
            <a:prstDash val="solid"/>
          </a:ln>
        </p:spPr>
        <p:txBody>
          <a:bodyPr/>
          <a:lstStyle/>
          <a:p>
            <a:endParaRPr lang="en-US"/>
          </a:p>
        </p:txBody>
      </p:sp>
      <p:sp>
        <p:nvSpPr>
          <p:cNvPr id="8" name="Text 5"/>
          <p:cNvSpPr txBox="1"/>
          <p:nvPr/>
        </p:nvSpPr>
        <p:spPr>
          <a:xfrm>
            <a:off x="914400" y="3346704"/>
            <a:ext cx="438912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172.16.10.0/24</a:t>
            </a:r>
            <a:endParaRPr lang="en-US" sz="1000" dirty="0"/>
          </a:p>
        </p:txBody>
      </p:sp>
      <p:sp>
        <p:nvSpPr>
          <p:cNvPr id="9" name="Shape 6"/>
          <p:cNvSpPr/>
          <p:nvPr/>
        </p:nvSpPr>
        <p:spPr>
          <a:xfrm>
            <a:off x="1645920" y="2651760"/>
            <a:ext cx="0" cy="640080"/>
          </a:xfrm>
          <a:prstGeom prst="line">
            <a:avLst/>
          </a:prstGeom>
          <a:noFill/>
          <a:ln w="19050">
            <a:solidFill>
              <a:srgbClr val="0B3C5D"/>
            </a:solidFill>
            <a:prstDash val="solid"/>
          </a:ln>
        </p:spPr>
        <p:txBody>
          <a:bodyPr/>
          <a:lstStyle/>
          <a:p>
            <a:endParaRPr lang="en-US"/>
          </a:p>
        </p:txBody>
      </p:sp>
      <p:sp>
        <p:nvSpPr>
          <p:cNvPr id="10" name="Text 7"/>
          <p:cNvSpPr/>
          <p:nvPr/>
        </p:nvSpPr>
        <p:spPr>
          <a:xfrm>
            <a:off x="4480560" y="21031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11" name="Text 8"/>
          <p:cNvSpPr txBox="1"/>
          <p:nvPr/>
        </p:nvSpPr>
        <p:spPr>
          <a:xfrm>
            <a:off x="3840480" y="1801368"/>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.10.254  |  .100.254</a:t>
            </a:r>
            <a:endParaRPr lang="en-US" sz="1000" dirty="0"/>
          </a:p>
        </p:txBody>
      </p:sp>
      <p:sp>
        <p:nvSpPr>
          <p:cNvPr id="12" name="Shape 9"/>
          <p:cNvSpPr/>
          <p:nvPr/>
        </p:nvSpPr>
        <p:spPr>
          <a:xfrm>
            <a:off x="4754880" y="2651760"/>
            <a:ext cx="0" cy="640080"/>
          </a:xfrm>
          <a:prstGeom prst="line">
            <a:avLst/>
          </a:prstGeom>
          <a:noFill/>
          <a:ln w="19050">
            <a:solidFill>
              <a:srgbClr val="0B3C5D"/>
            </a:solidFill>
            <a:prstDash val="solid"/>
          </a:ln>
        </p:spPr>
        <p:txBody>
          <a:bodyPr/>
          <a:lstStyle/>
          <a:p>
            <a:endParaRPr lang="en-US"/>
          </a:p>
        </p:txBody>
      </p:sp>
      <p:sp>
        <p:nvSpPr>
          <p:cNvPr id="13" name="Text 10"/>
          <p:cNvSpPr/>
          <p:nvPr/>
        </p:nvSpPr>
        <p:spPr>
          <a:xfrm>
            <a:off x="5760720" y="1737360"/>
            <a:ext cx="2926080" cy="137160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000" dirty="0">
                <a:solidFill>
                  <a:srgbClr val="0B3C5D"/>
                </a:solidFill>
              </a:rPr>
              <a:t>other subnets</a:t>
            </a:r>
            <a:endParaRPr lang="en-US" sz="1000" dirty="0"/>
          </a:p>
        </p:txBody>
      </p:sp>
      <p:sp>
        <p:nvSpPr>
          <p:cNvPr id="14" name="Shape 11"/>
          <p:cNvSpPr/>
          <p:nvPr/>
        </p:nvSpPr>
        <p:spPr>
          <a:xfrm>
            <a:off x="5029200" y="2377440"/>
            <a:ext cx="914400" cy="0"/>
          </a:xfrm>
          <a:prstGeom prst="line">
            <a:avLst/>
          </a:prstGeom>
          <a:noFill/>
          <a:ln w="25400">
            <a:solidFill>
              <a:srgbClr val="0B3C5D"/>
            </a:solidFill>
            <a:prstDash val="solid"/>
          </a:ln>
        </p:spPr>
        <p:txBody>
          <a:bodyPr/>
          <a:lstStyle/>
          <a:p>
            <a:endParaRPr lang="en-US"/>
          </a:p>
        </p:txBody>
      </p:sp>
      <p:sp>
        <p:nvSpPr>
          <p:cNvPr id="15" name="Shape 12"/>
          <p:cNvSpPr/>
          <p:nvPr/>
        </p:nvSpPr>
        <p:spPr>
          <a:xfrm>
            <a:off x="8412480" y="3291840"/>
            <a:ext cx="2834640" cy="0"/>
          </a:xfrm>
          <a:prstGeom prst="line">
            <a:avLst/>
          </a:prstGeom>
          <a:noFill/>
          <a:ln w="50800">
            <a:solidFill>
              <a:srgbClr val="0B3C5D"/>
            </a:solidFill>
            <a:prstDash val="solid"/>
          </a:ln>
        </p:spPr>
        <p:txBody>
          <a:bodyPr/>
          <a:lstStyle/>
          <a:p>
            <a:endParaRPr lang="en-US"/>
          </a:p>
        </p:txBody>
      </p:sp>
      <p:sp>
        <p:nvSpPr>
          <p:cNvPr id="16" name="Text 13"/>
          <p:cNvSpPr txBox="1"/>
          <p:nvPr/>
        </p:nvSpPr>
        <p:spPr>
          <a:xfrm>
            <a:off x="8412480" y="3346704"/>
            <a:ext cx="283464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172.16.100.0/24</a:t>
            </a:r>
            <a:endParaRPr lang="en-US" sz="1000" dirty="0"/>
          </a:p>
        </p:txBody>
      </p:sp>
      <p:sp>
        <p:nvSpPr>
          <p:cNvPr id="17" name="Shape 14"/>
          <p:cNvSpPr/>
          <p:nvPr/>
        </p:nvSpPr>
        <p:spPr>
          <a:xfrm>
            <a:off x="8595360" y="2377440"/>
            <a:ext cx="548640" cy="914400"/>
          </a:xfrm>
          <a:prstGeom prst="line">
            <a:avLst/>
          </a:prstGeom>
          <a:noFill/>
          <a:ln w="25400">
            <a:solidFill>
              <a:srgbClr val="0B3C5D"/>
            </a:solidFill>
            <a:prstDash val="solid"/>
          </a:ln>
        </p:spPr>
        <p:txBody>
          <a:bodyPr/>
          <a:lstStyle/>
          <a:p>
            <a:endParaRPr lang="en-US"/>
          </a:p>
        </p:txBody>
      </p:sp>
      <p:sp>
        <p:nvSpPr>
          <p:cNvPr id="18" name="Text 15"/>
          <p:cNvSpPr/>
          <p:nvPr/>
        </p:nvSpPr>
        <p:spPr>
          <a:xfrm>
            <a:off x="100492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19" name="Shape 16"/>
          <p:cNvSpPr/>
          <p:nvPr/>
        </p:nvSpPr>
        <p:spPr>
          <a:xfrm>
            <a:off x="102047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20" name="Text 17"/>
          <p:cNvSpPr txBox="1"/>
          <p:nvPr/>
        </p:nvSpPr>
        <p:spPr>
          <a:xfrm>
            <a:off x="923544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172.16.100.1 /24</a:t>
            </a:r>
            <a:endParaRPr lang="en-US" sz="900" dirty="0"/>
          </a:p>
          <a:p>
            <a:pPr marL="0" indent="0" algn="ctr">
              <a:buNone/>
            </a:pPr>
            <a:r>
              <a:rPr lang="en-US" sz="900" dirty="0">
                <a:solidFill>
                  <a:srgbClr val="1F2933"/>
                </a:solidFill>
              </a:rPr>
              <a:t>00-00-5E-00-53-0B</a:t>
            </a:r>
            <a:endParaRPr lang="en-US" sz="900" dirty="0"/>
          </a:p>
        </p:txBody>
      </p:sp>
      <p:sp>
        <p:nvSpPr>
          <p:cNvPr id="21" name="Shape 18"/>
          <p:cNvSpPr/>
          <p:nvPr/>
        </p:nvSpPr>
        <p:spPr>
          <a:xfrm>
            <a:off x="10332720" y="2651760"/>
            <a:ext cx="0" cy="640080"/>
          </a:xfrm>
          <a:prstGeom prst="line">
            <a:avLst/>
          </a:prstGeom>
          <a:noFill/>
          <a:ln w="19050">
            <a:solidFill>
              <a:srgbClr val="0B3C5D"/>
            </a:solidFill>
            <a:prstDash val="solid"/>
          </a:ln>
        </p:spPr>
        <p:txBody>
          <a:bodyPr/>
          <a:lstStyle/>
          <a:p>
            <a:endParaRPr lang="en-US"/>
          </a:p>
        </p:txBody>
      </p:sp>
      <p:sp>
        <p:nvSpPr>
          <p:cNvPr id="22" name="Text 19"/>
          <p:cNvSpPr txBox="1"/>
          <p:nvPr/>
        </p:nvSpPr>
        <p:spPr>
          <a:xfrm>
            <a:off x="457200" y="3931920"/>
            <a:ext cx="11247120" cy="2194560"/>
          </a:xfrm>
          <a:prstGeom prst="rect">
            <a:avLst/>
          </a:prstGeom>
          <a:noFill/>
          <a:ln/>
        </p:spPr>
        <p:txBody>
          <a:bodyPr wrap="square" lIns="0" tIns="0" rIns="0" bIns="0" rtlCol="0" anchor="t"/>
          <a:lstStyle/>
          <a:p>
            <a:pPr marL="279400" indent="-279400">
              <a:spcAft>
                <a:spcPts val="800"/>
              </a:spcAft>
              <a:buSzPct val="100000"/>
              <a:buChar char="•"/>
            </a:pPr>
            <a:r>
              <a:rPr lang="en-US" sz="1400" dirty="0">
                <a:solidFill>
                  <a:srgbClr val="1F2933"/>
                </a:solidFill>
              </a:rPr>
              <a:t>Host A has yet to communicate with B and wants to open an </a:t>
            </a:r>
            <a:r>
              <a:rPr lang="en-US" sz="1400" b="1" dirty="0">
                <a:solidFill>
                  <a:srgbClr val="1F2933"/>
                </a:solidFill>
              </a:rPr>
              <a:t>SSH</a:t>
            </a:r>
            <a:r>
              <a:rPr lang="en-US" sz="1400" dirty="0">
                <a:solidFill>
                  <a:srgbClr val="1F2933"/>
                </a:solidFill>
              </a:rPr>
              <a:t> session</a:t>
            </a:r>
            <a:endParaRPr lang="en-US" sz="1400" dirty="0"/>
          </a:p>
          <a:p>
            <a:pPr marL="279400" indent="-279400">
              <a:spcAft>
                <a:spcPts val="800"/>
              </a:spcAft>
              <a:buSzPct val="100000"/>
              <a:buChar char="•"/>
            </a:pPr>
            <a:r>
              <a:rPr lang="en-US" sz="1400" dirty="0">
                <a:solidFill>
                  <a:srgbClr val="1F2933"/>
                </a:solidFill>
              </a:rPr>
              <a:t>A has a subnet mask (/24) and a </a:t>
            </a:r>
            <a:r>
              <a:rPr lang="en-US" sz="1400" b="1" dirty="0">
                <a:solidFill>
                  <a:srgbClr val="1F2933"/>
                </a:solidFill>
              </a:rPr>
              <a:t>default gateway</a:t>
            </a:r>
            <a:r>
              <a:rPr lang="en-US" sz="1400" dirty="0">
                <a:solidFill>
                  <a:srgbClr val="1F2933"/>
                </a:solidFill>
              </a:rPr>
              <a:t>: R1, 172.16.10.254</a:t>
            </a:r>
            <a:endParaRPr lang="en-US" sz="1400" dirty="0"/>
          </a:p>
          <a:p>
            <a:pPr marL="279400" indent="-279400">
              <a:spcAft>
                <a:spcPts val="800"/>
              </a:spcAft>
              <a:buSzPct val="100000"/>
              <a:buChar char="•"/>
            </a:pPr>
            <a:r>
              <a:rPr lang="en-US" sz="1400" dirty="0">
                <a:solidFill>
                  <a:srgbClr val="1F2933"/>
                </a:solidFill>
              </a:rPr>
              <a:t>The default gateway gives A a next hop for </a:t>
            </a:r>
            <a:r>
              <a:rPr lang="en-US" sz="1400" b="1" dirty="0">
                <a:solidFill>
                  <a:srgbClr val="1F2933"/>
                </a:solidFill>
              </a:rPr>
              <a:t>every destination outside subnet 172.16.10.0/24</a:t>
            </a:r>
            <a:endParaRPr lang="en-US" sz="14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ARP, remote host example (2 of 4): B is remote</a:t>
            </a:r>
            <a:endParaRPr lang="en-US" sz="3000" dirty="0"/>
          </a:p>
        </p:txBody>
      </p:sp>
      <p:sp>
        <p:nvSpPr>
          <p:cNvPr id="4" name="Text 1"/>
          <p:cNvSpPr/>
          <p:nvPr/>
        </p:nvSpPr>
        <p:spPr>
          <a:xfrm>
            <a:off x="13624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5" name="Shape 2"/>
          <p:cNvSpPr/>
          <p:nvPr/>
        </p:nvSpPr>
        <p:spPr>
          <a:xfrm>
            <a:off x="15179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6" name="Text 3"/>
          <p:cNvSpPr txBox="1"/>
          <p:nvPr/>
        </p:nvSpPr>
        <p:spPr>
          <a:xfrm>
            <a:off x="457200" y="1682496"/>
            <a:ext cx="2377440" cy="457200"/>
          </a:xfrm>
          <a:prstGeom prst="rect">
            <a:avLst/>
          </a:prstGeom>
          <a:noFill/>
          <a:ln/>
        </p:spPr>
        <p:txBody>
          <a:bodyPr wrap="square" lIns="0" tIns="0" rIns="0" bIns="0" rtlCol="0" anchor="ctr"/>
          <a:lstStyle/>
          <a:p>
            <a:pPr marL="0" indent="0" algn="ctr">
              <a:buNone/>
            </a:pPr>
            <a:r>
              <a:rPr lang="en-US" sz="900" dirty="0">
                <a:solidFill>
                  <a:srgbClr val="1F2933"/>
                </a:solidFill>
              </a:rPr>
              <a:t>172.16.10.1 /24</a:t>
            </a:r>
            <a:endParaRPr lang="en-US" sz="900" dirty="0"/>
          </a:p>
          <a:p>
            <a:pPr marL="0" indent="0" algn="ctr">
              <a:buNone/>
            </a:pPr>
            <a:r>
              <a:rPr lang="en-US" sz="900" dirty="0">
                <a:solidFill>
                  <a:srgbClr val="1F2933"/>
                </a:solidFill>
              </a:rPr>
              <a:t>gateway: 172.16.10.254</a:t>
            </a:r>
            <a:endParaRPr lang="en-US" sz="900" dirty="0"/>
          </a:p>
        </p:txBody>
      </p:sp>
      <p:sp>
        <p:nvSpPr>
          <p:cNvPr id="7" name="Shape 4"/>
          <p:cNvSpPr/>
          <p:nvPr/>
        </p:nvSpPr>
        <p:spPr>
          <a:xfrm>
            <a:off x="914400" y="3291840"/>
            <a:ext cx="4389120" cy="0"/>
          </a:xfrm>
          <a:prstGeom prst="line">
            <a:avLst/>
          </a:prstGeom>
          <a:noFill/>
          <a:ln w="50800">
            <a:solidFill>
              <a:srgbClr val="0B3C5D"/>
            </a:solidFill>
            <a:prstDash val="solid"/>
          </a:ln>
        </p:spPr>
        <p:txBody>
          <a:bodyPr/>
          <a:lstStyle/>
          <a:p>
            <a:endParaRPr lang="en-US"/>
          </a:p>
        </p:txBody>
      </p:sp>
      <p:sp>
        <p:nvSpPr>
          <p:cNvPr id="8" name="Text 5"/>
          <p:cNvSpPr txBox="1"/>
          <p:nvPr/>
        </p:nvSpPr>
        <p:spPr>
          <a:xfrm>
            <a:off x="914400" y="3346704"/>
            <a:ext cx="438912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172.16.10.0/24</a:t>
            </a:r>
            <a:endParaRPr lang="en-US" sz="1000" dirty="0"/>
          </a:p>
        </p:txBody>
      </p:sp>
      <p:sp>
        <p:nvSpPr>
          <p:cNvPr id="9" name="Shape 6"/>
          <p:cNvSpPr/>
          <p:nvPr/>
        </p:nvSpPr>
        <p:spPr>
          <a:xfrm>
            <a:off x="1645920" y="2651760"/>
            <a:ext cx="0" cy="640080"/>
          </a:xfrm>
          <a:prstGeom prst="line">
            <a:avLst/>
          </a:prstGeom>
          <a:noFill/>
          <a:ln w="19050">
            <a:solidFill>
              <a:srgbClr val="0B3C5D"/>
            </a:solidFill>
            <a:prstDash val="solid"/>
          </a:ln>
        </p:spPr>
        <p:txBody>
          <a:bodyPr/>
          <a:lstStyle/>
          <a:p>
            <a:endParaRPr lang="en-US"/>
          </a:p>
        </p:txBody>
      </p:sp>
      <p:sp>
        <p:nvSpPr>
          <p:cNvPr id="10" name="Text 7"/>
          <p:cNvSpPr/>
          <p:nvPr/>
        </p:nvSpPr>
        <p:spPr>
          <a:xfrm>
            <a:off x="4480560" y="21031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11" name="Text 8"/>
          <p:cNvSpPr txBox="1"/>
          <p:nvPr/>
        </p:nvSpPr>
        <p:spPr>
          <a:xfrm>
            <a:off x="3840480" y="1801368"/>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.10.254  |  .100.254</a:t>
            </a:r>
            <a:endParaRPr lang="en-US" sz="1000" dirty="0"/>
          </a:p>
        </p:txBody>
      </p:sp>
      <p:sp>
        <p:nvSpPr>
          <p:cNvPr id="12" name="Shape 9"/>
          <p:cNvSpPr/>
          <p:nvPr/>
        </p:nvSpPr>
        <p:spPr>
          <a:xfrm>
            <a:off x="4754880" y="2651760"/>
            <a:ext cx="0" cy="640080"/>
          </a:xfrm>
          <a:prstGeom prst="line">
            <a:avLst/>
          </a:prstGeom>
          <a:noFill/>
          <a:ln w="19050">
            <a:solidFill>
              <a:srgbClr val="0B3C5D"/>
            </a:solidFill>
            <a:prstDash val="solid"/>
          </a:ln>
        </p:spPr>
        <p:txBody>
          <a:bodyPr/>
          <a:lstStyle/>
          <a:p>
            <a:endParaRPr lang="en-US"/>
          </a:p>
        </p:txBody>
      </p:sp>
      <p:sp>
        <p:nvSpPr>
          <p:cNvPr id="13" name="Text 10"/>
          <p:cNvSpPr/>
          <p:nvPr/>
        </p:nvSpPr>
        <p:spPr>
          <a:xfrm>
            <a:off x="5760720" y="1737360"/>
            <a:ext cx="2926080" cy="137160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000" dirty="0">
                <a:solidFill>
                  <a:srgbClr val="0B3C5D"/>
                </a:solidFill>
              </a:rPr>
              <a:t>other subnets</a:t>
            </a:r>
            <a:endParaRPr lang="en-US" sz="1000" dirty="0"/>
          </a:p>
        </p:txBody>
      </p:sp>
      <p:sp>
        <p:nvSpPr>
          <p:cNvPr id="14" name="Shape 11"/>
          <p:cNvSpPr/>
          <p:nvPr/>
        </p:nvSpPr>
        <p:spPr>
          <a:xfrm>
            <a:off x="5029200" y="2377440"/>
            <a:ext cx="914400" cy="0"/>
          </a:xfrm>
          <a:prstGeom prst="line">
            <a:avLst/>
          </a:prstGeom>
          <a:noFill/>
          <a:ln w="25400">
            <a:solidFill>
              <a:srgbClr val="0B3C5D"/>
            </a:solidFill>
            <a:prstDash val="solid"/>
          </a:ln>
        </p:spPr>
        <p:txBody>
          <a:bodyPr/>
          <a:lstStyle/>
          <a:p>
            <a:endParaRPr lang="en-US"/>
          </a:p>
        </p:txBody>
      </p:sp>
      <p:sp>
        <p:nvSpPr>
          <p:cNvPr id="15" name="Shape 12"/>
          <p:cNvSpPr/>
          <p:nvPr/>
        </p:nvSpPr>
        <p:spPr>
          <a:xfrm>
            <a:off x="8412480" y="3291840"/>
            <a:ext cx="2834640" cy="0"/>
          </a:xfrm>
          <a:prstGeom prst="line">
            <a:avLst/>
          </a:prstGeom>
          <a:noFill/>
          <a:ln w="50800">
            <a:solidFill>
              <a:srgbClr val="0B3C5D"/>
            </a:solidFill>
            <a:prstDash val="solid"/>
          </a:ln>
        </p:spPr>
        <p:txBody>
          <a:bodyPr/>
          <a:lstStyle/>
          <a:p>
            <a:endParaRPr lang="en-US"/>
          </a:p>
        </p:txBody>
      </p:sp>
      <p:sp>
        <p:nvSpPr>
          <p:cNvPr id="16" name="Text 13"/>
          <p:cNvSpPr txBox="1"/>
          <p:nvPr/>
        </p:nvSpPr>
        <p:spPr>
          <a:xfrm>
            <a:off x="8412480" y="3346704"/>
            <a:ext cx="283464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172.16.100.0/24</a:t>
            </a:r>
            <a:endParaRPr lang="en-US" sz="1000" dirty="0"/>
          </a:p>
        </p:txBody>
      </p:sp>
      <p:sp>
        <p:nvSpPr>
          <p:cNvPr id="17" name="Shape 14"/>
          <p:cNvSpPr/>
          <p:nvPr/>
        </p:nvSpPr>
        <p:spPr>
          <a:xfrm>
            <a:off x="8595360" y="2377440"/>
            <a:ext cx="548640" cy="914400"/>
          </a:xfrm>
          <a:prstGeom prst="line">
            <a:avLst/>
          </a:prstGeom>
          <a:noFill/>
          <a:ln w="25400">
            <a:solidFill>
              <a:srgbClr val="0B3C5D"/>
            </a:solidFill>
            <a:prstDash val="solid"/>
          </a:ln>
        </p:spPr>
        <p:txBody>
          <a:bodyPr/>
          <a:lstStyle/>
          <a:p>
            <a:endParaRPr lang="en-US"/>
          </a:p>
        </p:txBody>
      </p:sp>
      <p:sp>
        <p:nvSpPr>
          <p:cNvPr id="18" name="Text 15"/>
          <p:cNvSpPr/>
          <p:nvPr/>
        </p:nvSpPr>
        <p:spPr>
          <a:xfrm>
            <a:off x="100492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19" name="Shape 16"/>
          <p:cNvSpPr/>
          <p:nvPr/>
        </p:nvSpPr>
        <p:spPr>
          <a:xfrm>
            <a:off x="102047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20" name="Text 17"/>
          <p:cNvSpPr txBox="1"/>
          <p:nvPr/>
        </p:nvSpPr>
        <p:spPr>
          <a:xfrm>
            <a:off x="923544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172.16.100.1 /24</a:t>
            </a:r>
            <a:endParaRPr lang="en-US" sz="900" dirty="0"/>
          </a:p>
          <a:p>
            <a:pPr marL="0" indent="0" algn="ctr">
              <a:buNone/>
            </a:pPr>
            <a:r>
              <a:rPr lang="en-US" sz="900" dirty="0">
                <a:solidFill>
                  <a:srgbClr val="1F2933"/>
                </a:solidFill>
              </a:rPr>
              <a:t>00-00-5E-00-53-0B</a:t>
            </a:r>
            <a:endParaRPr lang="en-US" sz="900" dirty="0"/>
          </a:p>
        </p:txBody>
      </p:sp>
      <p:sp>
        <p:nvSpPr>
          <p:cNvPr id="21" name="Shape 18"/>
          <p:cNvSpPr/>
          <p:nvPr/>
        </p:nvSpPr>
        <p:spPr>
          <a:xfrm>
            <a:off x="10332720" y="2651760"/>
            <a:ext cx="0" cy="640080"/>
          </a:xfrm>
          <a:prstGeom prst="line">
            <a:avLst/>
          </a:prstGeom>
          <a:noFill/>
          <a:ln w="19050">
            <a:solidFill>
              <a:srgbClr val="0B3C5D"/>
            </a:solidFill>
            <a:prstDash val="solid"/>
          </a:ln>
        </p:spPr>
        <p:txBody>
          <a:bodyPr/>
          <a:lstStyle/>
          <a:p>
            <a:endParaRPr lang="en-US"/>
          </a:p>
        </p:txBody>
      </p:sp>
      <p:sp>
        <p:nvSpPr>
          <p:cNvPr id="22" name="Shape 19"/>
          <p:cNvSpPr/>
          <p:nvPr/>
        </p:nvSpPr>
        <p:spPr>
          <a:xfrm>
            <a:off x="914400" y="3931920"/>
            <a:ext cx="5120640" cy="2194560"/>
          </a:xfrm>
          <a:prstGeom prst="roundRect">
            <a:avLst>
              <a:gd name="adj" fmla="val 5000"/>
            </a:avLst>
          </a:prstGeom>
          <a:solidFill>
            <a:srgbClr val="EEF3F7"/>
          </a:solidFill>
          <a:ln w="9525">
            <a:solidFill>
              <a:srgbClr val="EEF3F7"/>
            </a:solidFill>
            <a:prstDash val="solid"/>
          </a:ln>
        </p:spPr>
        <p:txBody>
          <a:bodyPr/>
          <a:lstStyle/>
          <a:p>
            <a:endParaRPr lang="en-US"/>
          </a:p>
        </p:txBody>
      </p:sp>
      <p:sp>
        <p:nvSpPr>
          <p:cNvPr id="23" name="Text 20"/>
          <p:cNvSpPr txBox="1"/>
          <p:nvPr/>
        </p:nvSpPr>
        <p:spPr>
          <a:xfrm>
            <a:off x="1115568" y="4096512"/>
            <a:ext cx="4718304" cy="365760"/>
          </a:xfrm>
          <a:prstGeom prst="rect">
            <a:avLst/>
          </a:prstGeom>
          <a:noFill/>
          <a:ln/>
        </p:spPr>
        <p:txBody>
          <a:bodyPr wrap="square" lIns="0" tIns="0" rIns="0" bIns="0" rtlCol="0" anchor="t"/>
          <a:lstStyle/>
          <a:p>
            <a:pPr marL="0" indent="0">
              <a:buNone/>
            </a:pPr>
            <a:r>
              <a:rPr lang="en-US" sz="1500" b="1" dirty="0">
                <a:solidFill>
                  <a:srgbClr val="0B3C5D"/>
                </a:solidFill>
              </a:rPr>
              <a:t>Route determination</a:t>
            </a:r>
            <a:endParaRPr lang="en-US" sz="1500" dirty="0"/>
          </a:p>
        </p:txBody>
      </p:sp>
      <p:sp>
        <p:nvSpPr>
          <p:cNvPr id="24" name="Text 21"/>
          <p:cNvSpPr txBox="1"/>
          <p:nvPr/>
        </p:nvSpPr>
        <p:spPr>
          <a:xfrm>
            <a:off x="1115568" y="4507992"/>
            <a:ext cx="4718304" cy="14813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172.16.100.1 AND /24 = 172.16.100.0</a:t>
            </a:r>
            <a:endParaRPr lang="en-US" sz="1200" dirty="0"/>
          </a:p>
          <a:p>
            <a:pPr marL="279400" indent="-279400">
              <a:spcAft>
                <a:spcPts val="400"/>
              </a:spcAft>
              <a:buSzPct val="100000"/>
              <a:buChar char="•"/>
            </a:pPr>
            <a:r>
              <a:rPr lang="en-US" sz="1200" dirty="0">
                <a:solidFill>
                  <a:srgbClr val="1F2933"/>
                </a:solidFill>
              </a:rPr>
              <a:t>172.16.10.1 AND /24 = 172.16.10.0</a:t>
            </a:r>
            <a:endParaRPr lang="en-US" sz="1200" dirty="0"/>
          </a:p>
          <a:p>
            <a:pPr marL="279400" indent="-279400">
              <a:spcAft>
                <a:spcPts val="400"/>
              </a:spcAft>
              <a:buSzPct val="100000"/>
              <a:buChar char="•"/>
            </a:pPr>
            <a:r>
              <a:rPr lang="en-US" sz="1200" b="1" dirty="0">
                <a:solidFill>
                  <a:srgbClr val="1F2933"/>
                </a:solidFill>
              </a:rPr>
              <a:t>Different → B is remote</a:t>
            </a:r>
            <a:endParaRPr lang="en-US" sz="1200" dirty="0"/>
          </a:p>
        </p:txBody>
      </p:sp>
      <p:sp>
        <p:nvSpPr>
          <p:cNvPr id="25" name="Shape 22"/>
          <p:cNvSpPr/>
          <p:nvPr/>
        </p:nvSpPr>
        <p:spPr>
          <a:xfrm>
            <a:off x="6400800" y="3931920"/>
            <a:ext cx="4846320" cy="2194560"/>
          </a:xfrm>
          <a:prstGeom prst="roundRect">
            <a:avLst>
              <a:gd name="adj" fmla="val 5000"/>
            </a:avLst>
          </a:prstGeom>
          <a:solidFill>
            <a:srgbClr val="FFF4E0"/>
          </a:solidFill>
          <a:ln w="9525">
            <a:solidFill>
              <a:srgbClr val="EEF3F7"/>
            </a:solidFill>
            <a:prstDash val="solid"/>
          </a:ln>
        </p:spPr>
        <p:txBody>
          <a:bodyPr/>
          <a:lstStyle/>
          <a:p>
            <a:endParaRPr lang="en-US"/>
          </a:p>
        </p:txBody>
      </p:sp>
      <p:sp>
        <p:nvSpPr>
          <p:cNvPr id="26" name="Text 23"/>
          <p:cNvSpPr txBox="1"/>
          <p:nvPr/>
        </p:nvSpPr>
        <p:spPr>
          <a:xfrm>
            <a:off x="6601968" y="4096512"/>
            <a:ext cx="4443984" cy="365760"/>
          </a:xfrm>
          <a:prstGeom prst="rect">
            <a:avLst/>
          </a:prstGeom>
          <a:noFill/>
          <a:ln/>
        </p:spPr>
        <p:txBody>
          <a:bodyPr wrap="square" lIns="0" tIns="0" rIns="0" bIns="0" rtlCol="0" anchor="t"/>
          <a:lstStyle/>
          <a:p>
            <a:pPr marL="0" indent="0">
              <a:buNone/>
            </a:pPr>
            <a:r>
              <a:rPr lang="en-US" sz="1500" b="1" dirty="0">
                <a:solidFill>
                  <a:srgbClr val="0B3C5D"/>
                </a:solidFill>
              </a:rPr>
              <a:t>Next step</a:t>
            </a:r>
            <a:endParaRPr lang="en-US" sz="1500" dirty="0"/>
          </a:p>
        </p:txBody>
      </p:sp>
      <p:sp>
        <p:nvSpPr>
          <p:cNvPr id="27" name="Text 24"/>
          <p:cNvSpPr txBox="1"/>
          <p:nvPr/>
        </p:nvSpPr>
        <p:spPr>
          <a:xfrm>
            <a:off x="6601968" y="4507992"/>
            <a:ext cx="4443984" cy="14813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Next-hop lookup in A's route table</a:t>
            </a:r>
            <a:endParaRPr lang="en-US" sz="1200" dirty="0"/>
          </a:p>
          <a:p>
            <a:pPr marL="279400" indent="-279400">
              <a:spcAft>
                <a:spcPts val="400"/>
              </a:spcAft>
              <a:buSzPct val="100000"/>
              <a:buChar char="•"/>
            </a:pPr>
            <a:r>
              <a:rPr lang="en-US" sz="1200" dirty="0">
                <a:solidFill>
                  <a:srgbClr val="1F2933"/>
                </a:solidFill>
              </a:rPr>
              <a:t>Goal: a router on A's link that reaches 172.16.100.0/24</a:t>
            </a:r>
            <a:endParaRPr lang="en-US" sz="12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ARP, remote host (3 of 4): default route and ARP for the gateway</a:t>
            </a:r>
            <a:endParaRPr lang="en-US" sz="3000" dirty="0"/>
          </a:p>
        </p:txBody>
      </p:sp>
      <p:sp>
        <p:nvSpPr>
          <p:cNvPr id="4" name="Text 1"/>
          <p:cNvSpPr/>
          <p:nvPr/>
        </p:nvSpPr>
        <p:spPr>
          <a:xfrm>
            <a:off x="13624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5" name="Shape 2"/>
          <p:cNvSpPr/>
          <p:nvPr/>
        </p:nvSpPr>
        <p:spPr>
          <a:xfrm>
            <a:off x="15179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6" name="Text 3"/>
          <p:cNvSpPr txBox="1"/>
          <p:nvPr/>
        </p:nvSpPr>
        <p:spPr>
          <a:xfrm>
            <a:off x="457200" y="1682496"/>
            <a:ext cx="2377440" cy="457200"/>
          </a:xfrm>
          <a:prstGeom prst="rect">
            <a:avLst/>
          </a:prstGeom>
          <a:noFill/>
          <a:ln/>
        </p:spPr>
        <p:txBody>
          <a:bodyPr wrap="square" lIns="0" tIns="0" rIns="0" bIns="0" rtlCol="0" anchor="ctr"/>
          <a:lstStyle/>
          <a:p>
            <a:pPr marL="0" indent="0" algn="ctr">
              <a:buNone/>
            </a:pPr>
            <a:r>
              <a:rPr lang="en-US" sz="900" dirty="0">
                <a:solidFill>
                  <a:srgbClr val="1F2933"/>
                </a:solidFill>
              </a:rPr>
              <a:t>172.16.10.1 /24</a:t>
            </a:r>
            <a:endParaRPr lang="en-US" sz="900" dirty="0"/>
          </a:p>
          <a:p>
            <a:pPr marL="0" indent="0" algn="ctr">
              <a:buNone/>
            </a:pPr>
            <a:r>
              <a:rPr lang="en-US" sz="900" dirty="0">
                <a:solidFill>
                  <a:srgbClr val="1F2933"/>
                </a:solidFill>
              </a:rPr>
              <a:t>gateway: 172.16.10.254</a:t>
            </a:r>
            <a:endParaRPr lang="en-US" sz="900" dirty="0"/>
          </a:p>
        </p:txBody>
      </p:sp>
      <p:sp>
        <p:nvSpPr>
          <p:cNvPr id="7" name="Shape 4"/>
          <p:cNvSpPr/>
          <p:nvPr/>
        </p:nvSpPr>
        <p:spPr>
          <a:xfrm>
            <a:off x="914400" y="3291840"/>
            <a:ext cx="4389120" cy="0"/>
          </a:xfrm>
          <a:prstGeom prst="line">
            <a:avLst/>
          </a:prstGeom>
          <a:noFill/>
          <a:ln w="50800">
            <a:solidFill>
              <a:srgbClr val="0B3C5D"/>
            </a:solidFill>
            <a:prstDash val="solid"/>
          </a:ln>
        </p:spPr>
        <p:txBody>
          <a:bodyPr/>
          <a:lstStyle/>
          <a:p>
            <a:endParaRPr lang="en-US"/>
          </a:p>
        </p:txBody>
      </p:sp>
      <p:sp>
        <p:nvSpPr>
          <p:cNvPr id="8" name="Text 5"/>
          <p:cNvSpPr txBox="1"/>
          <p:nvPr/>
        </p:nvSpPr>
        <p:spPr>
          <a:xfrm>
            <a:off x="914400" y="3346704"/>
            <a:ext cx="438912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172.16.10.0/24</a:t>
            </a:r>
            <a:endParaRPr lang="en-US" sz="1000" dirty="0"/>
          </a:p>
        </p:txBody>
      </p:sp>
      <p:sp>
        <p:nvSpPr>
          <p:cNvPr id="9" name="Shape 6"/>
          <p:cNvSpPr/>
          <p:nvPr/>
        </p:nvSpPr>
        <p:spPr>
          <a:xfrm>
            <a:off x="1645920" y="2651760"/>
            <a:ext cx="0" cy="640080"/>
          </a:xfrm>
          <a:prstGeom prst="line">
            <a:avLst/>
          </a:prstGeom>
          <a:noFill/>
          <a:ln w="19050">
            <a:solidFill>
              <a:srgbClr val="0B3C5D"/>
            </a:solidFill>
            <a:prstDash val="solid"/>
          </a:ln>
        </p:spPr>
        <p:txBody>
          <a:bodyPr/>
          <a:lstStyle/>
          <a:p>
            <a:endParaRPr lang="en-US"/>
          </a:p>
        </p:txBody>
      </p:sp>
      <p:sp>
        <p:nvSpPr>
          <p:cNvPr id="10" name="Text 7"/>
          <p:cNvSpPr/>
          <p:nvPr/>
        </p:nvSpPr>
        <p:spPr>
          <a:xfrm>
            <a:off x="4480560" y="21031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11" name="Text 8"/>
          <p:cNvSpPr txBox="1"/>
          <p:nvPr/>
        </p:nvSpPr>
        <p:spPr>
          <a:xfrm>
            <a:off x="3840480" y="1801368"/>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.10.254  |  .100.254</a:t>
            </a:r>
            <a:endParaRPr lang="en-US" sz="1000" dirty="0"/>
          </a:p>
        </p:txBody>
      </p:sp>
      <p:sp>
        <p:nvSpPr>
          <p:cNvPr id="12" name="Shape 9"/>
          <p:cNvSpPr/>
          <p:nvPr/>
        </p:nvSpPr>
        <p:spPr>
          <a:xfrm>
            <a:off x="4754880" y="2651760"/>
            <a:ext cx="0" cy="640080"/>
          </a:xfrm>
          <a:prstGeom prst="line">
            <a:avLst/>
          </a:prstGeom>
          <a:noFill/>
          <a:ln w="19050">
            <a:solidFill>
              <a:srgbClr val="0B3C5D"/>
            </a:solidFill>
            <a:prstDash val="solid"/>
          </a:ln>
        </p:spPr>
        <p:txBody>
          <a:bodyPr/>
          <a:lstStyle/>
          <a:p>
            <a:endParaRPr lang="en-US"/>
          </a:p>
        </p:txBody>
      </p:sp>
      <p:sp>
        <p:nvSpPr>
          <p:cNvPr id="13" name="Text 10"/>
          <p:cNvSpPr/>
          <p:nvPr/>
        </p:nvSpPr>
        <p:spPr>
          <a:xfrm>
            <a:off x="5760720" y="1737360"/>
            <a:ext cx="2926080" cy="137160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000" dirty="0">
                <a:solidFill>
                  <a:srgbClr val="0B3C5D"/>
                </a:solidFill>
              </a:rPr>
              <a:t>other subnets</a:t>
            </a:r>
            <a:endParaRPr lang="en-US" sz="1000" dirty="0"/>
          </a:p>
        </p:txBody>
      </p:sp>
      <p:sp>
        <p:nvSpPr>
          <p:cNvPr id="14" name="Shape 11"/>
          <p:cNvSpPr/>
          <p:nvPr/>
        </p:nvSpPr>
        <p:spPr>
          <a:xfrm>
            <a:off x="5029200" y="2377440"/>
            <a:ext cx="914400" cy="0"/>
          </a:xfrm>
          <a:prstGeom prst="line">
            <a:avLst/>
          </a:prstGeom>
          <a:noFill/>
          <a:ln w="25400">
            <a:solidFill>
              <a:srgbClr val="0B3C5D"/>
            </a:solidFill>
            <a:prstDash val="solid"/>
          </a:ln>
        </p:spPr>
        <p:txBody>
          <a:bodyPr/>
          <a:lstStyle/>
          <a:p>
            <a:endParaRPr lang="en-US"/>
          </a:p>
        </p:txBody>
      </p:sp>
      <p:sp>
        <p:nvSpPr>
          <p:cNvPr id="15" name="Shape 12"/>
          <p:cNvSpPr/>
          <p:nvPr/>
        </p:nvSpPr>
        <p:spPr>
          <a:xfrm>
            <a:off x="8412480" y="3291840"/>
            <a:ext cx="2834640" cy="0"/>
          </a:xfrm>
          <a:prstGeom prst="line">
            <a:avLst/>
          </a:prstGeom>
          <a:noFill/>
          <a:ln w="50800">
            <a:solidFill>
              <a:srgbClr val="0B3C5D"/>
            </a:solidFill>
            <a:prstDash val="solid"/>
          </a:ln>
        </p:spPr>
        <p:txBody>
          <a:bodyPr/>
          <a:lstStyle/>
          <a:p>
            <a:endParaRPr lang="en-US"/>
          </a:p>
        </p:txBody>
      </p:sp>
      <p:sp>
        <p:nvSpPr>
          <p:cNvPr id="16" name="Text 13"/>
          <p:cNvSpPr txBox="1"/>
          <p:nvPr/>
        </p:nvSpPr>
        <p:spPr>
          <a:xfrm>
            <a:off x="8412480" y="3346704"/>
            <a:ext cx="283464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172.16.100.0/24</a:t>
            </a:r>
            <a:endParaRPr lang="en-US" sz="1000" dirty="0"/>
          </a:p>
        </p:txBody>
      </p:sp>
      <p:sp>
        <p:nvSpPr>
          <p:cNvPr id="17" name="Shape 14"/>
          <p:cNvSpPr/>
          <p:nvPr/>
        </p:nvSpPr>
        <p:spPr>
          <a:xfrm>
            <a:off x="8595360" y="2377440"/>
            <a:ext cx="548640" cy="914400"/>
          </a:xfrm>
          <a:prstGeom prst="line">
            <a:avLst/>
          </a:prstGeom>
          <a:noFill/>
          <a:ln w="25400">
            <a:solidFill>
              <a:srgbClr val="0B3C5D"/>
            </a:solidFill>
            <a:prstDash val="solid"/>
          </a:ln>
        </p:spPr>
        <p:txBody>
          <a:bodyPr/>
          <a:lstStyle/>
          <a:p>
            <a:endParaRPr lang="en-US"/>
          </a:p>
        </p:txBody>
      </p:sp>
      <p:sp>
        <p:nvSpPr>
          <p:cNvPr id="18" name="Text 15"/>
          <p:cNvSpPr/>
          <p:nvPr/>
        </p:nvSpPr>
        <p:spPr>
          <a:xfrm>
            <a:off x="100492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19" name="Shape 16"/>
          <p:cNvSpPr/>
          <p:nvPr/>
        </p:nvSpPr>
        <p:spPr>
          <a:xfrm>
            <a:off x="102047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20" name="Text 17"/>
          <p:cNvSpPr txBox="1"/>
          <p:nvPr/>
        </p:nvSpPr>
        <p:spPr>
          <a:xfrm>
            <a:off x="923544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172.16.100.1 /24</a:t>
            </a:r>
            <a:endParaRPr lang="en-US" sz="900" dirty="0"/>
          </a:p>
          <a:p>
            <a:pPr marL="0" indent="0" algn="ctr">
              <a:buNone/>
            </a:pPr>
            <a:r>
              <a:rPr lang="en-US" sz="900" dirty="0">
                <a:solidFill>
                  <a:srgbClr val="1F2933"/>
                </a:solidFill>
              </a:rPr>
              <a:t>00-00-5E-00-53-0B</a:t>
            </a:r>
            <a:endParaRPr lang="en-US" sz="900" dirty="0"/>
          </a:p>
        </p:txBody>
      </p:sp>
      <p:sp>
        <p:nvSpPr>
          <p:cNvPr id="21" name="Shape 18"/>
          <p:cNvSpPr/>
          <p:nvPr/>
        </p:nvSpPr>
        <p:spPr>
          <a:xfrm>
            <a:off x="10332720" y="2651760"/>
            <a:ext cx="0" cy="640080"/>
          </a:xfrm>
          <a:prstGeom prst="line">
            <a:avLst/>
          </a:prstGeom>
          <a:noFill/>
          <a:ln w="19050">
            <a:solidFill>
              <a:srgbClr val="0B3C5D"/>
            </a:solidFill>
            <a:prstDash val="solid"/>
          </a:ln>
        </p:spPr>
        <p:txBody>
          <a:bodyPr/>
          <a:lstStyle/>
          <a:p>
            <a:endParaRPr lang="en-US"/>
          </a:p>
        </p:txBody>
      </p:sp>
      <p:sp>
        <p:nvSpPr>
          <p:cNvPr id="22" name="Shape 19"/>
          <p:cNvSpPr/>
          <p:nvPr/>
        </p:nvSpPr>
        <p:spPr>
          <a:xfrm>
            <a:off x="2011680" y="1325880"/>
            <a:ext cx="2468880" cy="0"/>
          </a:xfrm>
          <a:prstGeom prst="line">
            <a:avLst/>
          </a:prstGeom>
          <a:noFill/>
          <a:ln w="38100">
            <a:solidFill>
              <a:srgbClr val="F0A332"/>
            </a:solidFill>
            <a:prstDash val="solid"/>
            <a:tailEnd type="triangle"/>
          </a:ln>
        </p:spPr>
        <p:txBody>
          <a:bodyPr/>
          <a:lstStyle/>
          <a:p>
            <a:endParaRPr lang="en-US"/>
          </a:p>
        </p:txBody>
      </p:sp>
      <p:sp>
        <p:nvSpPr>
          <p:cNvPr id="23" name="Text 20"/>
          <p:cNvSpPr txBox="1"/>
          <p:nvPr/>
        </p:nvSpPr>
        <p:spPr>
          <a:xfrm>
            <a:off x="1600200" y="1371600"/>
            <a:ext cx="3291840" cy="237744"/>
          </a:xfrm>
          <a:prstGeom prst="rect">
            <a:avLst/>
          </a:prstGeom>
          <a:noFill/>
          <a:ln/>
        </p:spPr>
        <p:txBody>
          <a:bodyPr wrap="square" lIns="0" tIns="0" rIns="0" bIns="0" rtlCol="0" anchor="ctr"/>
          <a:lstStyle/>
          <a:p>
            <a:pPr marL="0" indent="0" algn="ctr">
              <a:buNone/>
            </a:pPr>
            <a:r>
              <a:rPr lang="en-US" sz="1000" b="1" dirty="0">
                <a:solidFill>
                  <a:srgbClr val="1F2933"/>
                </a:solidFill>
              </a:rPr>
              <a:t>ARP Request: who has 172.16.10.254 (R1)?</a:t>
            </a:r>
            <a:endParaRPr lang="en-US" sz="1000" dirty="0"/>
          </a:p>
        </p:txBody>
      </p:sp>
      <p:graphicFrame>
        <p:nvGraphicFramePr>
          <p:cNvPr id="88" name="Table 0"/>
          <p:cNvGraphicFramePr>
            <a:graphicFrameLocks noGrp="1"/>
          </p:cNvGraphicFramePr>
          <p:nvPr>
            <p:extLst>
              <p:ext uri="{D42A27DB-BD31-4B8C-83A1-F6EECF244321}">
                <p14:modId xmlns:p14="http://schemas.microsoft.com/office/powerpoint/2010/main" val="1579011935"/>
              </p:ext>
            </p:extLst>
          </p:nvPr>
        </p:nvGraphicFramePr>
        <p:xfrm>
          <a:off x="914400" y="3931920"/>
          <a:ext cx="5120640" cy="914400"/>
        </p:xfrm>
        <a:graphic>
          <a:graphicData uri="http://schemas.openxmlformats.org/drawingml/2006/table">
            <a:tbl>
              <a:tblPr/>
              <a:tblGrid>
                <a:gridCol w="164592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tblGrid>
              <a:tr h="292608">
                <a:tc>
                  <a:txBody>
                    <a:bodyPr/>
                    <a:lstStyle/>
                    <a:p>
                      <a:pPr marL="0" indent="0" algn="l">
                        <a:buNone/>
                      </a:pPr>
                      <a:r>
                        <a:rPr lang="en-US" sz="1100" b="1" dirty="0">
                          <a:solidFill>
                            <a:srgbClr val="FFFFFF"/>
                          </a:solidFill>
                        </a:rPr>
                        <a:t>Destination</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Next hop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Source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92608">
                <a:tc>
                  <a:txBody>
                    <a:bodyPr/>
                    <a:lstStyle/>
                    <a:p>
                      <a:pPr marL="0" indent="0" algn="l">
                        <a:buNone/>
                      </a:pPr>
                      <a:r>
                        <a:rPr lang="en-US" sz="1100" dirty="0">
                          <a:solidFill>
                            <a:srgbClr val="1F2933"/>
                          </a:solidFill>
                        </a:rPr>
                        <a:t>172.16.10.0/24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connected</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interface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92608">
                <a:tc>
                  <a:txBody>
                    <a:bodyPr/>
                    <a:lstStyle/>
                    <a:p>
                      <a:pPr marL="0" indent="0" algn="l">
                        <a:buNone/>
                      </a:pPr>
                      <a:r>
                        <a:rPr lang="en-US" sz="1100" b="1" dirty="0">
                          <a:solidFill>
                            <a:srgbClr val="1F2933"/>
                          </a:solidFill>
                        </a:rPr>
                        <a:t>0.0.0.0/0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b="1" dirty="0">
                          <a:solidFill>
                            <a:srgbClr val="1F2933"/>
                          </a:solidFill>
                        </a:rPr>
                        <a:t>172.16.10.254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default gateway</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bl>
          </a:graphicData>
        </a:graphic>
      </p:graphicFrame>
      <p:sp>
        <p:nvSpPr>
          <p:cNvPr id="25" name="Text 21"/>
          <p:cNvSpPr txBox="1"/>
          <p:nvPr/>
        </p:nvSpPr>
        <p:spPr>
          <a:xfrm>
            <a:off x="914400" y="4846320"/>
            <a:ext cx="5120640" cy="274320"/>
          </a:xfrm>
          <a:prstGeom prst="rect">
            <a:avLst/>
          </a:prstGeom>
          <a:noFill/>
          <a:ln/>
        </p:spPr>
        <p:txBody>
          <a:bodyPr wrap="square" lIns="0" tIns="0" rIns="0" bIns="0" rtlCol="0" anchor="ctr"/>
          <a:lstStyle/>
          <a:p>
            <a:pPr marL="0" indent="0" algn="l">
              <a:buNone/>
            </a:pPr>
            <a:r>
              <a:rPr lang="en-US" sz="1000" dirty="0">
                <a:solidFill>
                  <a:srgbClr val="6B7B8C"/>
                </a:solidFill>
              </a:rPr>
              <a:t>Route table of host A</a:t>
            </a:r>
            <a:endParaRPr lang="en-US" sz="1000" dirty="0"/>
          </a:p>
        </p:txBody>
      </p:sp>
      <p:sp>
        <p:nvSpPr>
          <p:cNvPr id="26" name="Shape 22"/>
          <p:cNvSpPr/>
          <p:nvPr/>
        </p:nvSpPr>
        <p:spPr>
          <a:xfrm>
            <a:off x="6400800" y="3931920"/>
            <a:ext cx="4846320" cy="2194560"/>
          </a:xfrm>
          <a:prstGeom prst="roundRect">
            <a:avLst>
              <a:gd name="adj" fmla="val 5000"/>
            </a:avLst>
          </a:prstGeom>
          <a:solidFill>
            <a:srgbClr val="FFF4E0"/>
          </a:solidFill>
          <a:ln w="9525">
            <a:solidFill>
              <a:srgbClr val="EEF3F7"/>
            </a:solidFill>
            <a:prstDash val="solid"/>
          </a:ln>
        </p:spPr>
        <p:txBody>
          <a:bodyPr/>
          <a:lstStyle/>
          <a:p>
            <a:endParaRPr lang="en-US"/>
          </a:p>
        </p:txBody>
      </p:sp>
      <p:sp>
        <p:nvSpPr>
          <p:cNvPr id="27" name="Text 23"/>
          <p:cNvSpPr txBox="1"/>
          <p:nvPr/>
        </p:nvSpPr>
        <p:spPr>
          <a:xfrm>
            <a:off x="6601968" y="4096512"/>
            <a:ext cx="4443984" cy="365760"/>
          </a:xfrm>
          <a:prstGeom prst="rect">
            <a:avLst/>
          </a:prstGeom>
          <a:noFill/>
          <a:ln/>
        </p:spPr>
        <p:txBody>
          <a:bodyPr wrap="square" lIns="0" tIns="0" rIns="0" bIns="0" rtlCol="0" anchor="t"/>
          <a:lstStyle/>
          <a:p>
            <a:pPr marL="0" indent="0">
              <a:buNone/>
            </a:pPr>
            <a:r>
              <a:rPr lang="en-US" sz="1500" b="1" dirty="0">
                <a:solidFill>
                  <a:srgbClr val="0B3C5D"/>
                </a:solidFill>
              </a:rPr>
              <a:t>Key point</a:t>
            </a:r>
            <a:endParaRPr lang="en-US" sz="1500" dirty="0"/>
          </a:p>
        </p:txBody>
      </p:sp>
      <p:sp>
        <p:nvSpPr>
          <p:cNvPr id="28" name="Text 24"/>
          <p:cNvSpPr txBox="1"/>
          <p:nvPr/>
        </p:nvSpPr>
        <p:spPr>
          <a:xfrm>
            <a:off x="6601968" y="4507992"/>
            <a:ext cx="4443984" cy="14813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A ARPs for </a:t>
            </a:r>
            <a:r>
              <a:rPr lang="en-US" sz="1200" b="1" dirty="0">
                <a:solidFill>
                  <a:srgbClr val="1F2933"/>
                </a:solidFill>
              </a:rPr>
              <a:t>R1 (172.16.10.254)</a:t>
            </a:r>
            <a:r>
              <a:rPr lang="en-US" sz="1200" dirty="0">
                <a:solidFill>
                  <a:srgbClr val="1F2933"/>
                </a:solidFill>
              </a:rPr>
              <a:t>, NOT for B</a:t>
            </a:r>
            <a:endParaRPr lang="en-US" sz="1200" dirty="0"/>
          </a:p>
          <a:p>
            <a:pPr marL="279400" indent="-279400">
              <a:spcAft>
                <a:spcPts val="400"/>
              </a:spcAft>
              <a:buSzPct val="100000"/>
              <a:buChar char="•"/>
            </a:pPr>
            <a:r>
              <a:rPr lang="en-US" sz="1200" dirty="0">
                <a:solidFill>
                  <a:srgbClr val="1F2933"/>
                </a:solidFill>
              </a:rPr>
              <a:t>The ARP broadcast does not cross the router: an ARP for B would go unanswered</a:t>
            </a:r>
            <a:endParaRPr lang="en-US" sz="12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ARP, remote host example (4 of 4): communication via R1</a:t>
            </a:r>
            <a:endParaRPr lang="en-US" sz="3000" dirty="0"/>
          </a:p>
        </p:txBody>
      </p:sp>
      <p:sp>
        <p:nvSpPr>
          <p:cNvPr id="4" name="Text 1"/>
          <p:cNvSpPr/>
          <p:nvPr/>
        </p:nvSpPr>
        <p:spPr>
          <a:xfrm>
            <a:off x="13624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5" name="Shape 2"/>
          <p:cNvSpPr/>
          <p:nvPr/>
        </p:nvSpPr>
        <p:spPr>
          <a:xfrm>
            <a:off x="15179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6" name="Text 3"/>
          <p:cNvSpPr txBox="1"/>
          <p:nvPr/>
        </p:nvSpPr>
        <p:spPr>
          <a:xfrm>
            <a:off x="457200" y="1682496"/>
            <a:ext cx="2377440" cy="457200"/>
          </a:xfrm>
          <a:prstGeom prst="rect">
            <a:avLst/>
          </a:prstGeom>
          <a:noFill/>
          <a:ln/>
        </p:spPr>
        <p:txBody>
          <a:bodyPr wrap="square" lIns="0" tIns="0" rIns="0" bIns="0" rtlCol="0" anchor="ctr"/>
          <a:lstStyle/>
          <a:p>
            <a:pPr marL="0" indent="0" algn="ctr">
              <a:buNone/>
            </a:pPr>
            <a:r>
              <a:rPr lang="en-US" sz="900" dirty="0">
                <a:solidFill>
                  <a:srgbClr val="1F2933"/>
                </a:solidFill>
              </a:rPr>
              <a:t>172.16.10.1 /24</a:t>
            </a:r>
            <a:endParaRPr lang="en-US" sz="900" dirty="0"/>
          </a:p>
          <a:p>
            <a:pPr marL="0" indent="0" algn="ctr">
              <a:buNone/>
            </a:pPr>
            <a:r>
              <a:rPr lang="en-US" sz="900" dirty="0">
                <a:solidFill>
                  <a:srgbClr val="1F2933"/>
                </a:solidFill>
              </a:rPr>
              <a:t>gateway: 172.16.10.254</a:t>
            </a:r>
            <a:endParaRPr lang="en-US" sz="900" dirty="0"/>
          </a:p>
        </p:txBody>
      </p:sp>
      <p:sp>
        <p:nvSpPr>
          <p:cNvPr id="7" name="Shape 4"/>
          <p:cNvSpPr/>
          <p:nvPr/>
        </p:nvSpPr>
        <p:spPr>
          <a:xfrm>
            <a:off x="914400" y="3291840"/>
            <a:ext cx="4389120" cy="0"/>
          </a:xfrm>
          <a:prstGeom prst="line">
            <a:avLst/>
          </a:prstGeom>
          <a:noFill/>
          <a:ln w="50800">
            <a:solidFill>
              <a:srgbClr val="0B3C5D"/>
            </a:solidFill>
            <a:prstDash val="solid"/>
          </a:ln>
        </p:spPr>
        <p:txBody>
          <a:bodyPr/>
          <a:lstStyle/>
          <a:p>
            <a:endParaRPr lang="en-US"/>
          </a:p>
        </p:txBody>
      </p:sp>
      <p:sp>
        <p:nvSpPr>
          <p:cNvPr id="8" name="Text 5"/>
          <p:cNvSpPr txBox="1"/>
          <p:nvPr/>
        </p:nvSpPr>
        <p:spPr>
          <a:xfrm>
            <a:off x="914400" y="3346704"/>
            <a:ext cx="438912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172.16.10.0/24</a:t>
            </a:r>
            <a:endParaRPr lang="en-US" sz="1000" dirty="0"/>
          </a:p>
        </p:txBody>
      </p:sp>
      <p:sp>
        <p:nvSpPr>
          <p:cNvPr id="9" name="Shape 6"/>
          <p:cNvSpPr/>
          <p:nvPr/>
        </p:nvSpPr>
        <p:spPr>
          <a:xfrm>
            <a:off x="1645920" y="2651760"/>
            <a:ext cx="0" cy="640080"/>
          </a:xfrm>
          <a:prstGeom prst="line">
            <a:avLst/>
          </a:prstGeom>
          <a:noFill/>
          <a:ln w="19050">
            <a:solidFill>
              <a:srgbClr val="0B3C5D"/>
            </a:solidFill>
            <a:prstDash val="solid"/>
          </a:ln>
        </p:spPr>
        <p:txBody>
          <a:bodyPr/>
          <a:lstStyle/>
          <a:p>
            <a:endParaRPr lang="en-US"/>
          </a:p>
        </p:txBody>
      </p:sp>
      <p:sp>
        <p:nvSpPr>
          <p:cNvPr id="10" name="Text 7"/>
          <p:cNvSpPr/>
          <p:nvPr/>
        </p:nvSpPr>
        <p:spPr>
          <a:xfrm>
            <a:off x="4480560" y="21031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11" name="Text 8"/>
          <p:cNvSpPr txBox="1"/>
          <p:nvPr/>
        </p:nvSpPr>
        <p:spPr>
          <a:xfrm>
            <a:off x="3840480" y="1801368"/>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.10.254  |  .100.254</a:t>
            </a:r>
            <a:endParaRPr lang="en-US" sz="1000" dirty="0"/>
          </a:p>
        </p:txBody>
      </p:sp>
      <p:sp>
        <p:nvSpPr>
          <p:cNvPr id="12" name="Shape 9"/>
          <p:cNvSpPr/>
          <p:nvPr/>
        </p:nvSpPr>
        <p:spPr>
          <a:xfrm>
            <a:off x="4754880" y="2651760"/>
            <a:ext cx="0" cy="640080"/>
          </a:xfrm>
          <a:prstGeom prst="line">
            <a:avLst/>
          </a:prstGeom>
          <a:noFill/>
          <a:ln w="19050">
            <a:solidFill>
              <a:srgbClr val="0B3C5D"/>
            </a:solidFill>
            <a:prstDash val="solid"/>
          </a:ln>
        </p:spPr>
        <p:txBody>
          <a:bodyPr/>
          <a:lstStyle/>
          <a:p>
            <a:endParaRPr lang="en-US"/>
          </a:p>
        </p:txBody>
      </p:sp>
      <p:sp>
        <p:nvSpPr>
          <p:cNvPr id="13" name="Text 10"/>
          <p:cNvSpPr/>
          <p:nvPr/>
        </p:nvSpPr>
        <p:spPr>
          <a:xfrm>
            <a:off x="5760720" y="1737360"/>
            <a:ext cx="2926080" cy="137160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000" dirty="0">
                <a:solidFill>
                  <a:srgbClr val="0B3C5D"/>
                </a:solidFill>
              </a:rPr>
              <a:t>other subnets</a:t>
            </a:r>
            <a:endParaRPr lang="en-US" sz="1000" dirty="0"/>
          </a:p>
        </p:txBody>
      </p:sp>
      <p:sp>
        <p:nvSpPr>
          <p:cNvPr id="14" name="Shape 11"/>
          <p:cNvSpPr/>
          <p:nvPr/>
        </p:nvSpPr>
        <p:spPr>
          <a:xfrm>
            <a:off x="5029200" y="2377440"/>
            <a:ext cx="914400" cy="0"/>
          </a:xfrm>
          <a:prstGeom prst="line">
            <a:avLst/>
          </a:prstGeom>
          <a:noFill/>
          <a:ln w="25400">
            <a:solidFill>
              <a:srgbClr val="0B3C5D"/>
            </a:solidFill>
            <a:prstDash val="solid"/>
          </a:ln>
        </p:spPr>
        <p:txBody>
          <a:bodyPr/>
          <a:lstStyle/>
          <a:p>
            <a:endParaRPr lang="en-US"/>
          </a:p>
        </p:txBody>
      </p:sp>
      <p:sp>
        <p:nvSpPr>
          <p:cNvPr id="15" name="Shape 12"/>
          <p:cNvSpPr/>
          <p:nvPr/>
        </p:nvSpPr>
        <p:spPr>
          <a:xfrm>
            <a:off x="8412480" y="3291840"/>
            <a:ext cx="2834640" cy="0"/>
          </a:xfrm>
          <a:prstGeom prst="line">
            <a:avLst/>
          </a:prstGeom>
          <a:noFill/>
          <a:ln w="50800">
            <a:solidFill>
              <a:srgbClr val="0B3C5D"/>
            </a:solidFill>
            <a:prstDash val="solid"/>
          </a:ln>
        </p:spPr>
        <p:txBody>
          <a:bodyPr/>
          <a:lstStyle/>
          <a:p>
            <a:endParaRPr lang="en-US"/>
          </a:p>
        </p:txBody>
      </p:sp>
      <p:sp>
        <p:nvSpPr>
          <p:cNvPr id="16" name="Text 13"/>
          <p:cNvSpPr txBox="1"/>
          <p:nvPr/>
        </p:nvSpPr>
        <p:spPr>
          <a:xfrm>
            <a:off x="8412480" y="3346704"/>
            <a:ext cx="283464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172.16.100.0/24</a:t>
            </a:r>
            <a:endParaRPr lang="en-US" sz="1000" dirty="0"/>
          </a:p>
        </p:txBody>
      </p:sp>
      <p:sp>
        <p:nvSpPr>
          <p:cNvPr id="17" name="Shape 14"/>
          <p:cNvSpPr/>
          <p:nvPr/>
        </p:nvSpPr>
        <p:spPr>
          <a:xfrm>
            <a:off x="8595360" y="2377440"/>
            <a:ext cx="548640" cy="914400"/>
          </a:xfrm>
          <a:prstGeom prst="line">
            <a:avLst/>
          </a:prstGeom>
          <a:noFill/>
          <a:ln w="25400">
            <a:solidFill>
              <a:srgbClr val="0B3C5D"/>
            </a:solidFill>
            <a:prstDash val="solid"/>
          </a:ln>
        </p:spPr>
        <p:txBody>
          <a:bodyPr/>
          <a:lstStyle/>
          <a:p>
            <a:endParaRPr lang="en-US"/>
          </a:p>
        </p:txBody>
      </p:sp>
      <p:sp>
        <p:nvSpPr>
          <p:cNvPr id="18" name="Text 15"/>
          <p:cNvSpPr/>
          <p:nvPr/>
        </p:nvSpPr>
        <p:spPr>
          <a:xfrm>
            <a:off x="100492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19" name="Shape 16"/>
          <p:cNvSpPr/>
          <p:nvPr/>
        </p:nvSpPr>
        <p:spPr>
          <a:xfrm>
            <a:off x="102047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20" name="Text 17"/>
          <p:cNvSpPr txBox="1"/>
          <p:nvPr/>
        </p:nvSpPr>
        <p:spPr>
          <a:xfrm>
            <a:off x="923544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172.16.100.1 /24</a:t>
            </a:r>
            <a:endParaRPr lang="en-US" sz="900" dirty="0"/>
          </a:p>
          <a:p>
            <a:pPr marL="0" indent="0" algn="ctr">
              <a:buNone/>
            </a:pPr>
            <a:r>
              <a:rPr lang="en-US" sz="900" dirty="0">
                <a:solidFill>
                  <a:srgbClr val="1F2933"/>
                </a:solidFill>
              </a:rPr>
              <a:t>00-00-5E-00-53-0B</a:t>
            </a:r>
            <a:endParaRPr lang="en-US" sz="900" dirty="0"/>
          </a:p>
        </p:txBody>
      </p:sp>
      <p:sp>
        <p:nvSpPr>
          <p:cNvPr id="21" name="Shape 18"/>
          <p:cNvSpPr/>
          <p:nvPr/>
        </p:nvSpPr>
        <p:spPr>
          <a:xfrm>
            <a:off x="10332720" y="2651760"/>
            <a:ext cx="0" cy="640080"/>
          </a:xfrm>
          <a:prstGeom prst="line">
            <a:avLst/>
          </a:prstGeom>
          <a:noFill/>
          <a:ln w="19050">
            <a:solidFill>
              <a:srgbClr val="0B3C5D"/>
            </a:solidFill>
            <a:prstDash val="solid"/>
          </a:ln>
        </p:spPr>
        <p:txBody>
          <a:bodyPr/>
          <a:lstStyle/>
          <a:p>
            <a:endParaRPr lang="en-US"/>
          </a:p>
        </p:txBody>
      </p:sp>
      <p:sp>
        <p:nvSpPr>
          <p:cNvPr id="22" name="Shape 19"/>
          <p:cNvSpPr/>
          <p:nvPr/>
        </p:nvSpPr>
        <p:spPr>
          <a:xfrm>
            <a:off x="2011680" y="1325880"/>
            <a:ext cx="2468880" cy="0"/>
          </a:xfrm>
          <a:prstGeom prst="line">
            <a:avLst/>
          </a:prstGeom>
          <a:noFill/>
          <a:ln w="38100">
            <a:solidFill>
              <a:srgbClr val="0B3C5D"/>
            </a:solidFill>
            <a:prstDash val="solid"/>
            <a:tailEnd type="triangle"/>
          </a:ln>
        </p:spPr>
        <p:txBody>
          <a:bodyPr/>
          <a:lstStyle/>
          <a:p>
            <a:endParaRPr lang="en-US"/>
          </a:p>
        </p:txBody>
      </p:sp>
      <p:sp>
        <p:nvSpPr>
          <p:cNvPr id="23" name="Text 20"/>
          <p:cNvSpPr txBox="1"/>
          <p:nvPr/>
        </p:nvSpPr>
        <p:spPr>
          <a:xfrm>
            <a:off x="1600200" y="1371600"/>
            <a:ext cx="3291840" cy="237744"/>
          </a:xfrm>
          <a:prstGeom prst="rect">
            <a:avLst/>
          </a:prstGeom>
          <a:noFill/>
          <a:ln/>
        </p:spPr>
        <p:txBody>
          <a:bodyPr wrap="square" lIns="0" tIns="0" rIns="0" bIns="0" rtlCol="0" anchor="ctr"/>
          <a:lstStyle/>
          <a:p>
            <a:pPr marL="0" indent="0" algn="ctr">
              <a:buNone/>
            </a:pPr>
            <a:r>
              <a:rPr lang="en-US" sz="1000" b="1" dirty="0">
                <a:solidFill>
                  <a:srgbClr val="1F2933"/>
                </a:solidFill>
              </a:rPr>
              <a:t>frame to MAC R1; IP packet to B</a:t>
            </a:r>
            <a:endParaRPr lang="en-US" sz="1000" dirty="0"/>
          </a:p>
        </p:txBody>
      </p:sp>
      <p:sp>
        <p:nvSpPr>
          <p:cNvPr id="24" name="Text 21"/>
          <p:cNvSpPr/>
          <p:nvPr/>
        </p:nvSpPr>
        <p:spPr>
          <a:xfrm>
            <a:off x="914400" y="4023360"/>
            <a:ext cx="2806418" cy="64008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000" b="1" dirty="0">
                <a:solidFill>
                  <a:srgbClr val="1F2933"/>
                </a:solidFill>
              </a:rPr>
              <a:t>Destination MAC: R1 (00-00-5E-00-53-01)</a:t>
            </a:r>
            <a:endParaRPr lang="en-US" sz="1000" dirty="0"/>
          </a:p>
        </p:txBody>
      </p:sp>
      <p:sp>
        <p:nvSpPr>
          <p:cNvPr id="25" name="Text 22"/>
          <p:cNvSpPr/>
          <p:nvPr/>
        </p:nvSpPr>
        <p:spPr>
          <a:xfrm>
            <a:off x="3720818" y="4023360"/>
            <a:ext cx="1530773" cy="64008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Source MAC: A</a:t>
            </a:r>
            <a:endParaRPr lang="en-US" sz="1000" dirty="0"/>
          </a:p>
        </p:txBody>
      </p:sp>
      <p:sp>
        <p:nvSpPr>
          <p:cNvPr id="26" name="Text 23"/>
          <p:cNvSpPr/>
          <p:nvPr/>
        </p:nvSpPr>
        <p:spPr>
          <a:xfrm>
            <a:off x="5251591" y="4023360"/>
            <a:ext cx="892951" cy="64008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0x0800</a:t>
            </a:r>
            <a:endParaRPr lang="en-US" sz="1000" dirty="0"/>
          </a:p>
        </p:txBody>
      </p:sp>
      <p:sp>
        <p:nvSpPr>
          <p:cNvPr id="27" name="Text 24"/>
          <p:cNvSpPr/>
          <p:nvPr/>
        </p:nvSpPr>
        <p:spPr>
          <a:xfrm>
            <a:off x="6144542" y="4023360"/>
            <a:ext cx="4592320" cy="64008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b="1" dirty="0">
                <a:solidFill>
                  <a:srgbClr val="1F2933"/>
                </a:solidFill>
              </a:rPr>
              <a:t>Source IP 172.16.10.1 → destination IP 172.16.100.1 (B)  |  TCP 22</a:t>
            </a:r>
            <a:endParaRPr lang="en-US" sz="1000" dirty="0"/>
          </a:p>
        </p:txBody>
      </p:sp>
      <p:sp>
        <p:nvSpPr>
          <p:cNvPr id="28" name="Text 25"/>
          <p:cNvSpPr/>
          <p:nvPr/>
        </p:nvSpPr>
        <p:spPr>
          <a:xfrm>
            <a:off x="10736862" y="4023360"/>
            <a:ext cx="510258" cy="64008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FCS</a:t>
            </a:r>
            <a:endParaRPr lang="en-US" sz="1000" dirty="0"/>
          </a:p>
        </p:txBody>
      </p:sp>
      <p:sp>
        <p:nvSpPr>
          <p:cNvPr id="29" name="Text 26"/>
          <p:cNvSpPr txBox="1"/>
          <p:nvPr/>
        </p:nvSpPr>
        <p:spPr>
          <a:xfrm>
            <a:off x="457200" y="4846320"/>
            <a:ext cx="11247120" cy="1463040"/>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At the data link layer, A talks to </a:t>
            </a:r>
            <a:r>
              <a:rPr lang="en-US" sz="1300" b="1" dirty="0">
                <a:solidFill>
                  <a:srgbClr val="1F2933"/>
                </a:solidFill>
              </a:rPr>
              <a:t>R1's interface</a:t>
            </a:r>
            <a:r>
              <a:rPr lang="en-US" sz="1300" dirty="0">
                <a:solidFill>
                  <a:srgbClr val="1F2933"/>
                </a:solidFill>
              </a:rPr>
              <a:t>; at the network layer, to </a:t>
            </a:r>
            <a:r>
              <a:rPr lang="en-US" sz="1300" b="1" dirty="0">
                <a:solidFill>
                  <a:srgbClr val="1F2933"/>
                </a:solidFill>
              </a:rPr>
              <a:t>B</a:t>
            </a:r>
            <a:endParaRPr lang="en-US" sz="1300" dirty="0"/>
          </a:p>
          <a:p>
            <a:pPr marL="279400" indent="-279400">
              <a:spcAft>
                <a:spcPts val="400"/>
              </a:spcAft>
              <a:buSzPct val="100000"/>
              <a:buChar char="•"/>
            </a:pPr>
            <a:r>
              <a:rPr lang="en-US" sz="1300" dirty="0">
                <a:solidFill>
                  <a:srgbClr val="1F2933"/>
                </a:solidFill>
              </a:rPr>
              <a:t>R1 receives the frame, discards the Ethernet header and routes by destination IP; on B's link, R1 does its own ARP for B</a:t>
            </a:r>
            <a:endParaRPr lang="en-US" sz="1300" dirty="0"/>
          </a:p>
          <a:p>
            <a:pPr marL="279400" indent="-279400">
              <a:spcAft>
                <a:spcPts val="400"/>
              </a:spcAft>
              <a:buSzPct val="100000"/>
              <a:buChar char="•"/>
            </a:pPr>
            <a:r>
              <a:rPr lang="en-US" sz="1300" dirty="0">
                <a:solidFill>
                  <a:srgbClr val="1F2933"/>
                </a:solidFill>
              </a:rPr>
              <a:t>Resulting caches: A knows R1; R1 knows A and B; B knows R1 (and never A's MAC)</a:t>
            </a:r>
            <a:endParaRPr lang="en-US" sz="13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Proxy ARP</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LEGACY</a:t>
            </a:r>
            <a:endParaRPr lang="en-US" sz="1000" dirty="0"/>
          </a:p>
        </p:txBody>
      </p:sp>
      <p:sp>
        <p:nvSpPr>
          <p:cNvPr id="5" name="Text 2"/>
          <p:cNvSpPr txBox="1"/>
          <p:nvPr/>
        </p:nvSpPr>
        <p:spPr>
          <a:xfrm>
            <a:off x="457200" y="1188720"/>
            <a:ext cx="6766560" cy="4937760"/>
          </a:xfrm>
          <a:prstGeom prst="rect">
            <a:avLst/>
          </a:prstGeom>
          <a:noFill/>
          <a:ln/>
        </p:spPr>
        <p:txBody>
          <a:bodyPr wrap="square" lIns="0" tIns="0" rIns="0" bIns="0" rtlCol="0" anchor="t"/>
          <a:lstStyle/>
          <a:p>
            <a:pPr marL="279400" indent="-279400">
              <a:spcAft>
                <a:spcPts val="800"/>
              </a:spcAft>
              <a:buSzPct val="100000"/>
              <a:buChar char="•"/>
            </a:pPr>
            <a:r>
              <a:rPr lang="en-US" sz="1400" dirty="0">
                <a:solidFill>
                  <a:srgbClr val="1F2933"/>
                </a:solidFill>
              </a:rPr>
              <a:t>An extension of ARP that routers can run: </a:t>
            </a:r>
            <a:r>
              <a:rPr lang="en-US" sz="1400" b="1" dirty="0">
                <a:solidFill>
                  <a:srgbClr val="1F2933"/>
                </a:solidFill>
              </a:rPr>
              <a:t>answer on behalf of hosts on other subnets</a:t>
            </a:r>
            <a:r>
              <a:rPr lang="en-US" sz="1400" dirty="0">
                <a:solidFill>
                  <a:srgbClr val="1F2933"/>
                </a:solidFill>
              </a:rPr>
              <a:t> (RFC 1027)</a:t>
            </a:r>
            <a:endParaRPr lang="en-US" sz="1400" dirty="0"/>
          </a:p>
          <a:p>
            <a:pPr marL="279400" indent="-279400">
              <a:spcAft>
                <a:spcPts val="800"/>
              </a:spcAft>
              <a:buSzPct val="100000"/>
              <a:buChar char="•"/>
            </a:pPr>
            <a:r>
              <a:rPr lang="en-US" sz="1400" dirty="0">
                <a:solidFill>
                  <a:srgbClr val="1F2933"/>
                </a:solidFill>
              </a:rPr>
              <a:t>Original goal: minimize the routing knowledge required of hosts in a subnetted network</a:t>
            </a:r>
            <a:endParaRPr lang="en-US" sz="1400" dirty="0"/>
          </a:p>
          <a:p>
            <a:pPr marL="279400" indent="-279400">
              <a:spcAft>
                <a:spcPts val="800"/>
              </a:spcAft>
              <a:buSzPct val="100000"/>
              <a:buChar char="•"/>
            </a:pPr>
            <a:r>
              <a:rPr lang="en-US" sz="1400" dirty="0">
                <a:solidFill>
                  <a:srgbClr val="1F2933"/>
                </a:solidFill>
              </a:rPr>
              <a:t>With Proxy ARP on the interface, the hosts on that subnet communicate with the whole network </a:t>
            </a:r>
            <a:r>
              <a:rPr lang="en-US" sz="1400" b="1" dirty="0">
                <a:solidFill>
                  <a:srgbClr val="1F2933"/>
                </a:solidFill>
              </a:rPr>
              <a:t>without a static route or a configured gateway</a:t>
            </a:r>
            <a:endParaRPr lang="en-US" sz="1400" dirty="0"/>
          </a:p>
          <a:p>
            <a:pPr marL="279400" indent="-279400">
              <a:spcAft>
                <a:spcPts val="800"/>
              </a:spcAft>
              <a:buSzPct val="100000"/>
              <a:buChar char="•"/>
            </a:pPr>
            <a:r>
              <a:rPr lang="en-US" sz="1400" dirty="0">
                <a:solidFill>
                  <a:srgbClr val="1F2933"/>
                </a:solidFill>
              </a:rPr>
              <a:t>The hosts use the </a:t>
            </a:r>
            <a:r>
              <a:rPr lang="en-US" sz="1400" b="1" dirty="0">
                <a:solidFill>
                  <a:srgbClr val="1F2933"/>
                </a:solidFill>
              </a:rPr>
              <a:t>natural mask</a:t>
            </a:r>
            <a:r>
              <a:rPr lang="en-US" sz="1400" dirty="0">
                <a:solidFill>
                  <a:srgbClr val="1F2933"/>
                </a:solidFill>
              </a:rPr>
              <a:t> (e.g., /16) even though the network is divided into /24 subnets</a:t>
            </a:r>
            <a:endParaRPr lang="en-US" sz="1400" dirty="0"/>
          </a:p>
          <a:p>
            <a:pPr marL="279400" indent="-279400">
              <a:spcAft>
                <a:spcPts val="800"/>
              </a:spcAft>
              <a:buSzPct val="100000"/>
              <a:buChar char="•"/>
            </a:pPr>
            <a:r>
              <a:rPr lang="en-US" sz="1400" dirty="0">
                <a:solidFill>
                  <a:srgbClr val="1F2933"/>
                </a:solidFill>
              </a:rPr>
              <a:t>In 2026: unnecessary with DHCP/RA; kept for special cases (VPN, migrations, legacy hosts); </a:t>
            </a:r>
            <a:r>
              <a:rPr lang="en-US" sz="1400" b="1" dirty="0">
                <a:solidFill>
                  <a:srgbClr val="1F2933"/>
                </a:solidFill>
              </a:rPr>
              <a:t>turn it off if you do not need it</a:t>
            </a:r>
            <a:endParaRPr lang="en-US" sz="1400" dirty="0"/>
          </a:p>
        </p:txBody>
      </p:sp>
      <p:sp>
        <p:nvSpPr>
          <p:cNvPr id="6" name="Shape 3"/>
          <p:cNvSpPr/>
          <p:nvPr/>
        </p:nvSpPr>
        <p:spPr>
          <a:xfrm>
            <a:off x="7589520" y="1280160"/>
            <a:ext cx="4114800" cy="4846320"/>
          </a:xfrm>
          <a:prstGeom prst="roundRect">
            <a:avLst>
              <a:gd name="adj" fmla="val 2667"/>
            </a:avLst>
          </a:prstGeom>
          <a:solidFill>
            <a:srgbClr val="EEF3F7"/>
          </a:solidFill>
          <a:ln w="9525">
            <a:solidFill>
              <a:srgbClr val="EEF3F7"/>
            </a:solidFill>
            <a:prstDash val="solid"/>
          </a:ln>
        </p:spPr>
        <p:txBody>
          <a:bodyPr/>
          <a:lstStyle/>
          <a:p>
            <a:endParaRPr lang="en-US"/>
          </a:p>
        </p:txBody>
      </p:sp>
      <p:sp>
        <p:nvSpPr>
          <p:cNvPr id="7" name="Text 4"/>
          <p:cNvSpPr txBox="1"/>
          <p:nvPr/>
        </p:nvSpPr>
        <p:spPr>
          <a:xfrm>
            <a:off x="7790688" y="1444752"/>
            <a:ext cx="3712464" cy="365760"/>
          </a:xfrm>
          <a:prstGeom prst="rect">
            <a:avLst/>
          </a:prstGeom>
          <a:noFill/>
          <a:ln/>
        </p:spPr>
        <p:txBody>
          <a:bodyPr wrap="square" lIns="0" tIns="0" rIns="0" bIns="0" rtlCol="0" anchor="t"/>
          <a:lstStyle/>
          <a:p>
            <a:pPr marL="0" indent="0">
              <a:buNone/>
            </a:pPr>
            <a:r>
              <a:rPr lang="en-US" sz="1500" b="1" dirty="0">
                <a:solidFill>
                  <a:srgbClr val="0B3C5D"/>
                </a:solidFill>
              </a:rPr>
              <a:t>Where it still shows up</a:t>
            </a:r>
            <a:endParaRPr lang="en-US" sz="1500" dirty="0"/>
          </a:p>
        </p:txBody>
      </p:sp>
      <p:sp>
        <p:nvSpPr>
          <p:cNvPr id="8" name="Text 5"/>
          <p:cNvSpPr txBox="1"/>
          <p:nvPr/>
        </p:nvSpPr>
        <p:spPr>
          <a:xfrm>
            <a:off x="7790688" y="1856232"/>
            <a:ext cx="3712464" cy="413308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VPN concentrators answering for remote clients with LAN IPs</a:t>
            </a:r>
            <a:endParaRPr lang="en-US" sz="1200" dirty="0"/>
          </a:p>
          <a:p>
            <a:pPr marL="279400" indent="-279400">
              <a:spcAft>
                <a:spcPts val="400"/>
              </a:spcAft>
              <a:buSzPct val="100000"/>
              <a:buChar char="•"/>
            </a:pPr>
            <a:r>
              <a:rPr lang="en-US" sz="1200" dirty="0">
                <a:solidFill>
                  <a:srgbClr val="1F2933"/>
                </a:solidFill>
              </a:rPr>
              <a:t>Migration from a flat (bridged) network to a routed one without reconfiguring every host</a:t>
            </a:r>
            <a:endParaRPr lang="en-US" sz="1200" dirty="0"/>
          </a:p>
          <a:p>
            <a:pPr marL="279400" indent="-279400">
              <a:spcAft>
                <a:spcPts val="400"/>
              </a:spcAft>
              <a:buSzPct val="100000"/>
              <a:buChar char="•"/>
            </a:pPr>
            <a:r>
              <a:rPr lang="en-US" sz="1200" dirty="0">
                <a:solidFill>
                  <a:srgbClr val="1F2933"/>
                </a:solidFill>
              </a:rPr>
              <a:t>'Local proxy ARP' to force traffic between hosts on the same VLAN through the router (private VLANs)</a:t>
            </a:r>
            <a:endParaRPr lang="en-US" sz="1200" dirty="0"/>
          </a:p>
          <a:p>
            <a:pPr marL="279400" indent="-279400">
              <a:spcAft>
                <a:spcPts val="400"/>
              </a:spcAft>
              <a:buSzPct val="100000"/>
              <a:buChar char="•"/>
            </a:pPr>
            <a:r>
              <a:rPr lang="en-US" sz="1200" dirty="0">
                <a:solidFill>
                  <a:srgbClr val="1F2933"/>
                </a:solidFill>
              </a:rPr>
              <a:t>Risk: ARP caches full of entries pointing at the router; traffic 'mysteriously' routed</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Proxy ARP, example (1 of 3): host with a 'flat' mask</a:t>
            </a:r>
            <a:endParaRPr lang="en-US" sz="3000" dirty="0"/>
          </a:p>
        </p:txBody>
      </p:sp>
      <p:sp>
        <p:nvSpPr>
          <p:cNvPr id="4" name="Text 1"/>
          <p:cNvSpPr/>
          <p:nvPr/>
        </p:nvSpPr>
        <p:spPr>
          <a:xfrm>
            <a:off x="13624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5" name="Shape 2"/>
          <p:cNvSpPr/>
          <p:nvPr/>
        </p:nvSpPr>
        <p:spPr>
          <a:xfrm>
            <a:off x="15179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6" name="Text 3"/>
          <p:cNvSpPr txBox="1"/>
          <p:nvPr/>
        </p:nvSpPr>
        <p:spPr>
          <a:xfrm>
            <a:off x="274320" y="1682496"/>
            <a:ext cx="2743200" cy="457200"/>
          </a:xfrm>
          <a:prstGeom prst="rect">
            <a:avLst/>
          </a:prstGeom>
          <a:noFill/>
          <a:ln/>
        </p:spPr>
        <p:txBody>
          <a:bodyPr wrap="square" lIns="0" tIns="0" rIns="0" bIns="0" rtlCol="0" anchor="ctr"/>
          <a:lstStyle/>
          <a:p>
            <a:pPr marL="0" indent="0" algn="ctr">
              <a:buNone/>
            </a:pPr>
            <a:r>
              <a:rPr lang="en-US" sz="900" dirty="0">
                <a:solidFill>
                  <a:srgbClr val="1F2933"/>
                </a:solidFill>
              </a:rPr>
              <a:t>172.16.10.1 /16 (natural mask)</a:t>
            </a:r>
            <a:endParaRPr lang="en-US" sz="900" dirty="0"/>
          </a:p>
          <a:p>
            <a:pPr marL="0" indent="0" algn="ctr">
              <a:buNone/>
            </a:pPr>
            <a:r>
              <a:rPr lang="en-US" sz="900" dirty="0">
                <a:solidFill>
                  <a:srgbClr val="1F2933"/>
                </a:solidFill>
              </a:rPr>
              <a:t>no gateway configured</a:t>
            </a:r>
            <a:endParaRPr lang="en-US" sz="900" dirty="0"/>
          </a:p>
        </p:txBody>
      </p:sp>
      <p:sp>
        <p:nvSpPr>
          <p:cNvPr id="7" name="Shape 4"/>
          <p:cNvSpPr/>
          <p:nvPr/>
        </p:nvSpPr>
        <p:spPr>
          <a:xfrm>
            <a:off x="914400" y="3291840"/>
            <a:ext cx="4389120" cy="0"/>
          </a:xfrm>
          <a:prstGeom prst="line">
            <a:avLst/>
          </a:prstGeom>
          <a:noFill/>
          <a:ln w="50800">
            <a:solidFill>
              <a:srgbClr val="0B3C5D"/>
            </a:solidFill>
            <a:prstDash val="solid"/>
          </a:ln>
        </p:spPr>
        <p:txBody>
          <a:bodyPr/>
          <a:lstStyle/>
          <a:p>
            <a:endParaRPr lang="en-US"/>
          </a:p>
        </p:txBody>
      </p:sp>
      <p:sp>
        <p:nvSpPr>
          <p:cNvPr id="8" name="Text 5"/>
          <p:cNvSpPr txBox="1"/>
          <p:nvPr/>
        </p:nvSpPr>
        <p:spPr>
          <a:xfrm>
            <a:off x="914400" y="3346704"/>
            <a:ext cx="438912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172.16.10.0/24</a:t>
            </a:r>
            <a:endParaRPr lang="en-US" sz="1000" dirty="0"/>
          </a:p>
        </p:txBody>
      </p:sp>
      <p:sp>
        <p:nvSpPr>
          <p:cNvPr id="9" name="Shape 6"/>
          <p:cNvSpPr/>
          <p:nvPr/>
        </p:nvSpPr>
        <p:spPr>
          <a:xfrm>
            <a:off x="1645920" y="2651760"/>
            <a:ext cx="0" cy="640080"/>
          </a:xfrm>
          <a:prstGeom prst="line">
            <a:avLst/>
          </a:prstGeom>
          <a:noFill/>
          <a:ln w="19050">
            <a:solidFill>
              <a:srgbClr val="0B3C5D"/>
            </a:solidFill>
            <a:prstDash val="solid"/>
          </a:ln>
        </p:spPr>
        <p:txBody>
          <a:bodyPr/>
          <a:lstStyle/>
          <a:p>
            <a:endParaRPr lang="en-US"/>
          </a:p>
        </p:txBody>
      </p:sp>
      <p:sp>
        <p:nvSpPr>
          <p:cNvPr id="10" name="Text 7"/>
          <p:cNvSpPr/>
          <p:nvPr/>
        </p:nvSpPr>
        <p:spPr>
          <a:xfrm>
            <a:off x="4480560" y="21031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11" name="Text 8"/>
          <p:cNvSpPr txBox="1"/>
          <p:nvPr/>
        </p:nvSpPr>
        <p:spPr>
          <a:xfrm>
            <a:off x="3840480" y="1801368"/>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Proxy ARP enabled</a:t>
            </a:r>
            <a:endParaRPr lang="en-US" sz="1000" dirty="0"/>
          </a:p>
        </p:txBody>
      </p:sp>
      <p:sp>
        <p:nvSpPr>
          <p:cNvPr id="12" name="Shape 9"/>
          <p:cNvSpPr/>
          <p:nvPr/>
        </p:nvSpPr>
        <p:spPr>
          <a:xfrm>
            <a:off x="4754880" y="2651760"/>
            <a:ext cx="0" cy="640080"/>
          </a:xfrm>
          <a:prstGeom prst="line">
            <a:avLst/>
          </a:prstGeom>
          <a:noFill/>
          <a:ln w="19050">
            <a:solidFill>
              <a:srgbClr val="0B3C5D"/>
            </a:solidFill>
            <a:prstDash val="solid"/>
          </a:ln>
        </p:spPr>
        <p:txBody>
          <a:bodyPr/>
          <a:lstStyle/>
          <a:p>
            <a:endParaRPr lang="en-US"/>
          </a:p>
        </p:txBody>
      </p:sp>
      <p:sp>
        <p:nvSpPr>
          <p:cNvPr id="13" name="Text 10"/>
          <p:cNvSpPr/>
          <p:nvPr/>
        </p:nvSpPr>
        <p:spPr>
          <a:xfrm>
            <a:off x="5760720" y="1737360"/>
            <a:ext cx="2926080" cy="1371600"/>
          </a:xfrm>
          <a:prstGeom prst="cloud">
            <a:avLst/>
          </a:prstGeom>
          <a:solidFill>
            <a:srgbClr val="EEF3F7"/>
          </a:solidFill>
          <a:ln w="12700">
            <a:solidFill>
              <a:srgbClr val="6B7B8C"/>
            </a:solidFill>
          </a:ln>
        </p:spPr>
        <p:txBody>
          <a:bodyPr wrap="square" lIns="0" tIns="0" rIns="0" bIns="0" rtlCol="0" anchor="ctr"/>
          <a:lstStyle/>
          <a:p>
            <a:pPr marL="0" indent="0" algn="ctr">
              <a:buNone/>
            </a:pPr>
            <a:endParaRPr lang="en-US" sz="1000" dirty="0"/>
          </a:p>
        </p:txBody>
      </p:sp>
      <p:sp>
        <p:nvSpPr>
          <p:cNvPr id="14" name="Shape 11"/>
          <p:cNvSpPr/>
          <p:nvPr/>
        </p:nvSpPr>
        <p:spPr>
          <a:xfrm>
            <a:off x="5029200" y="2377440"/>
            <a:ext cx="914400" cy="0"/>
          </a:xfrm>
          <a:prstGeom prst="line">
            <a:avLst/>
          </a:prstGeom>
          <a:noFill/>
          <a:ln w="25400">
            <a:solidFill>
              <a:srgbClr val="0B3C5D"/>
            </a:solidFill>
            <a:prstDash val="solid"/>
          </a:ln>
        </p:spPr>
        <p:txBody>
          <a:bodyPr/>
          <a:lstStyle/>
          <a:p>
            <a:endParaRPr lang="en-US"/>
          </a:p>
        </p:txBody>
      </p:sp>
      <p:sp>
        <p:nvSpPr>
          <p:cNvPr id="15" name="Shape 12"/>
          <p:cNvSpPr/>
          <p:nvPr/>
        </p:nvSpPr>
        <p:spPr>
          <a:xfrm>
            <a:off x="8412480" y="3291840"/>
            <a:ext cx="2834640" cy="0"/>
          </a:xfrm>
          <a:prstGeom prst="line">
            <a:avLst/>
          </a:prstGeom>
          <a:noFill/>
          <a:ln w="50800">
            <a:solidFill>
              <a:srgbClr val="0B3C5D"/>
            </a:solidFill>
            <a:prstDash val="solid"/>
          </a:ln>
        </p:spPr>
        <p:txBody>
          <a:bodyPr/>
          <a:lstStyle/>
          <a:p>
            <a:endParaRPr lang="en-US"/>
          </a:p>
        </p:txBody>
      </p:sp>
      <p:sp>
        <p:nvSpPr>
          <p:cNvPr id="16" name="Text 13"/>
          <p:cNvSpPr txBox="1"/>
          <p:nvPr/>
        </p:nvSpPr>
        <p:spPr>
          <a:xfrm>
            <a:off x="8412480" y="3346704"/>
            <a:ext cx="283464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172.16.100.0/24</a:t>
            </a:r>
            <a:endParaRPr lang="en-US" sz="1000" dirty="0"/>
          </a:p>
        </p:txBody>
      </p:sp>
      <p:sp>
        <p:nvSpPr>
          <p:cNvPr id="17" name="Shape 14"/>
          <p:cNvSpPr/>
          <p:nvPr/>
        </p:nvSpPr>
        <p:spPr>
          <a:xfrm>
            <a:off x="8595360" y="2377440"/>
            <a:ext cx="548640" cy="914400"/>
          </a:xfrm>
          <a:prstGeom prst="line">
            <a:avLst/>
          </a:prstGeom>
          <a:noFill/>
          <a:ln w="25400">
            <a:solidFill>
              <a:srgbClr val="0B3C5D"/>
            </a:solidFill>
            <a:prstDash val="solid"/>
          </a:ln>
        </p:spPr>
        <p:txBody>
          <a:bodyPr/>
          <a:lstStyle/>
          <a:p>
            <a:endParaRPr lang="en-US"/>
          </a:p>
        </p:txBody>
      </p:sp>
      <p:sp>
        <p:nvSpPr>
          <p:cNvPr id="18" name="Text 15"/>
          <p:cNvSpPr/>
          <p:nvPr/>
        </p:nvSpPr>
        <p:spPr>
          <a:xfrm>
            <a:off x="100492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19" name="Shape 16"/>
          <p:cNvSpPr/>
          <p:nvPr/>
        </p:nvSpPr>
        <p:spPr>
          <a:xfrm>
            <a:off x="102047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20" name="Text 17"/>
          <p:cNvSpPr txBox="1"/>
          <p:nvPr/>
        </p:nvSpPr>
        <p:spPr>
          <a:xfrm>
            <a:off x="9418320" y="1865376"/>
            <a:ext cx="1828800" cy="274320"/>
          </a:xfrm>
          <a:prstGeom prst="rect">
            <a:avLst/>
          </a:prstGeom>
          <a:noFill/>
          <a:ln/>
        </p:spPr>
        <p:txBody>
          <a:bodyPr wrap="square" lIns="0" tIns="0" rIns="0" bIns="0" rtlCol="0" anchor="ctr"/>
          <a:lstStyle/>
          <a:p>
            <a:pPr marL="0" indent="0" algn="ctr">
              <a:buNone/>
            </a:pPr>
            <a:r>
              <a:rPr lang="en-US" sz="900" dirty="0">
                <a:solidFill>
                  <a:srgbClr val="1F2933"/>
                </a:solidFill>
              </a:rPr>
              <a:t>172.16.100.1 /24</a:t>
            </a:r>
            <a:endParaRPr lang="en-US" sz="900" dirty="0"/>
          </a:p>
        </p:txBody>
      </p:sp>
      <p:sp>
        <p:nvSpPr>
          <p:cNvPr id="21" name="Shape 18"/>
          <p:cNvSpPr/>
          <p:nvPr/>
        </p:nvSpPr>
        <p:spPr>
          <a:xfrm>
            <a:off x="10332720" y="2651760"/>
            <a:ext cx="0" cy="640080"/>
          </a:xfrm>
          <a:prstGeom prst="line">
            <a:avLst/>
          </a:prstGeom>
          <a:noFill/>
          <a:ln w="19050">
            <a:solidFill>
              <a:srgbClr val="0B3C5D"/>
            </a:solidFill>
            <a:prstDash val="solid"/>
          </a:ln>
        </p:spPr>
        <p:txBody>
          <a:bodyPr/>
          <a:lstStyle/>
          <a:p>
            <a:endParaRPr lang="en-US"/>
          </a:p>
        </p:txBody>
      </p:sp>
      <p:sp>
        <p:nvSpPr>
          <p:cNvPr id="22" name="Shape 19"/>
          <p:cNvSpPr/>
          <p:nvPr/>
        </p:nvSpPr>
        <p:spPr>
          <a:xfrm>
            <a:off x="2011680" y="1325880"/>
            <a:ext cx="2468880" cy="0"/>
          </a:xfrm>
          <a:prstGeom prst="line">
            <a:avLst/>
          </a:prstGeom>
          <a:noFill/>
          <a:ln w="38100">
            <a:solidFill>
              <a:srgbClr val="F0A332"/>
            </a:solidFill>
            <a:prstDash val="solid"/>
            <a:tailEnd type="triangle"/>
          </a:ln>
        </p:spPr>
        <p:txBody>
          <a:bodyPr/>
          <a:lstStyle/>
          <a:p>
            <a:endParaRPr lang="en-US"/>
          </a:p>
        </p:txBody>
      </p:sp>
      <p:sp>
        <p:nvSpPr>
          <p:cNvPr id="23" name="Text 20"/>
          <p:cNvSpPr txBox="1"/>
          <p:nvPr/>
        </p:nvSpPr>
        <p:spPr>
          <a:xfrm>
            <a:off x="1600200" y="1371600"/>
            <a:ext cx="3291840" cy="237744"/>
          </a:xfrm>
          <a:prstGeom prst="rect">
            <a:avLst/>
          </a:prstGeom>
          <a:noFill/>
          <a:ln/>
        </p:spPr>
        <p:txBody>
          <a:bodyPr wrap="square" lIns="0" tIns="0" rIns="0" bIns="0" rtlCol="0" anchor="ctr"/>
          <a:lstStyle/>
          <a:p>
            <a:pPr marL="0" indent="0" algn="ctr">
              <a:buNone/>
            </a:pPr>
            <a:r>
              <a:rPr lang="en-US" sz="1000" b="1" dirty="0">
                <a:solidFill>
                  <a:srgbClr val="1F2933"/>
                </a:solidFill>
              </a:rPr>
              <a:t>ARP Request: who has 172.16.100.1 (B)?</a:t>
            </a:r>
            <a:endParaRPr lang="en-US" sz="1000" dirty="0"/>
          </a:p>
        </p:txBody>
      </p:sp>
      <p:sp>
        <p:nvSpPr>
          <p:cNvPr id="24" name="Shape 21"/>
          <p:cNvSpPr/>
          <p:nvPr/>
        </p:nvSpPr>
        <p:spPr>
          <a:xfrm>
            <a:off x="914400" y="3931920"/>
            <a:ext cx="5120640" cy="2194560"/>
          </a:xfrm>
          <a:prstGeom prst="roundRect">
            <a:avLst>
              <a:gd name="adj" fmla="val 5000"/>
            </a:avLst>
          </a:prstGeom>
          <a:solidFill>
            <a:srgbClr val="EEF3F7"/>
          </a:solidFill>
          <a:ln w="9525">
            <a:solidFill>
              <a:srgbClr val="EEF3F7"/>
            </a:solidFill>
            <a:prstDash val="solid"/>
          </a:ln>
        </p:spPr>
        <p:txBody>
          <a:bodyPr/>
          <a:lstStyle/>
          <a:p>
            <a:endParaRPr lang="en-US"/>
          </a:p>
        </p:txBody>
      </p:sp>
      <p:sp>
        <p:nvSpPr>
          <p:cNvPr id="25" name="Text 22"/>
          <p:cNvSpPr txBox="1"/>
          <p:nvPr/>
        </p:nvSpPr>
        <p:spPr>
          <a:xfrm>
            <a:off x="1115568" y="4096512"/>
            <a:ext cx="4718304" cy="365760"/>
          </a:xfrm>
          <a:prstGeom prst="rect">
            <a:avLst/>
          </a:prstGeom>
          <a:noFill/>
          <a:ln/>
        </p:spPr>
        <p:txBody>
          <a:bodyPr wrap="square" lIns="0" tIns="0" rIns="0" bIns="0" rtlCol="0" anchor="t"/>
          <a:lstStyle/>
          <a:p>
            <a:pPr marL="0" indent="0">
              <a:buNone/>
            </a:pPr>
            <a:r>
              <a:rPr lang="en-US" sz="1500" b="1" dirty="0">
                <a:solidFill>
                  <a:srgbClr val="0B3C5D"/>
                </a:solidFill>
              </a:rPr>
              <a:t>Route determination on A (mask /16)</a:t>
            </a:r>
            <a:endParaRPr lang="en-US" sz="1500" dirty="0"/>
          </a:p>
        </p:txBody>
      </p:sp>
      <p:sp>
        <p:nvSpPr>
          <p:cNvPr id="26" name="Text 23"/>
          <p:cNvSpPr txBox="1"/>
          <p:nvPr/>
        </p:nvSpPr>
        <p:spPr>
          <a:xfrm>
            <a:off x="1115568" y="4507992"/>
            <a:ext cx="4718304" cy="14813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172.16.100.1 AND /16 = 172.16.0.0</a:t>
            </a:r>
            <a:endParaRPr lang="en-US" sz="1200" dirty="0"/>
          </a:p>
          <a:p>
            <a:pPr marL="279400" indent="-279400">
              <a:spcAft>
                <a:spcPts val="400"/>
              </a:spcAft>
              <a:buSzPct val="100000"/>
              <a:buChar char="•"/>
            </a:pPr>
            <a:r>
              <a:rPr lang="en-US" sz="1200" dirty="0">
                <a:solidFill>
                  <a:srgbClr val="1F2933"/>
                </a:solidFill>
              </a:rPr>
              <a:t>172.16.10.1 AND /16 = 172.16.0.0</a:t>
            </a:r>
            <a:endParaRPr lang="en-US" sz="1200" dirty="0"/>
          </a:p>
          <a:p>
            <a:pPr marL="279400" indent="-279400">
              <a:spcAft>
                <a:spcPts val="400"/>
              </a:spcAft>
              <a:buSzPct val="100000"/>
              <a:buChar char="•"/>
            </a:pPr>
            <a:r>
              <a:rPr lang="en-US" sz="1200" b="1" dirty="0">
                <a:solidFill>
                  <a:srgbClr val="1F2933"/>
                </a:solidFill>
              </a:rPr>
              <a:t>Equal → A believes B is local</a:t>
            </a:r>
            <a:r>
              <a:rPr lang="en-US" sz="1200" dirty="0">
                <a:solidFill>
                  <a:srgbClr val="1F2933"/>
                </a:solidFill>
              </a:rPr>
              <a:t> and ARPs for B</a:t>
            </a:r>
            <a:endParaRPr lang="en-US" sz="1200" dirty="0"/>
          </a:p>
        </p:txBody>
      </p:sp>
      <p:sp>
        <p:nvSpPr>
          <p:cNvPr id="27" name="Shape 24"/>
          <p:cNvSpPr/>
          <p:nvPr/>
        </p:nvSpPr>
        <p:spPr>
          <a:xfrm>
            <a:off x="6400800" y="3931920"/>
            <a:ext cx="4846320" cy="2194560"/>
          </a:xfrm>
          <a:prstGeom prst="roundRect">
            <a:avLst>
              <a:gd name="adj" fmla="val 5000"/>
            </a:avLst>
          </a:prstGeom>
          <a:solidFill>
            <a:srgbClr val="FDECEC"/>
          </a:solidFill>
          <a:ln w="9525">
            <a:solidFill>
              <a:srgbClr val="EEF3F7"/>
            </a:solidFill>
            <a:prstDash val="solid"/>
          </a:ln>
        </p:spPr>
        <p:txBody>
          <a:bodyPr/>
          <a:lstStyle/>
          <a:p>
            <a:endParaRPr lang="en-US"/>
          </a:p>
        </p:txBody>
      </p:sp>
      <p:sp>
        <p:nvSpPr>
          <p:cNvPr id="28" name="Text 25"/>
          <p:cNvSpPr txBox="1"/>
          <p:nvPr/>
        </p:nvSpPr>
        <p:spPr>
          <a:xfrm>
            <a:off x="6601968" y="4096512"/>
            <a:ext cx="4443984" cy="365760"/>
          </a:xfrm>
          <a:prstGeom prst="rect">
            <a:avLst/>
          </a:prstGeom>
          <a:noFill/>
          <a:ln/>
        </p:spPr>
        <p:txBody>
          <a:bodyPr wrap="square" lIns="0" tIns="0" rIns="0" bIns="0" rtlCol="0" anchor="t"/>
          <a:lstStyle/>
          <a:p>
            <a:pPr marL="0" indent="0">
              <a:buNone/>
            </a:pPr>
            <a:r>
              <a:rPr lang="en-US" sz="1500" b="1" dirty="0">
                <a:solidFill>
                  <a:srgbClr val="0B3C5D"/>
                </a:solidFill>
              </a:rPr>
              <a:t>Without Proxy ARP</a:t>
            </a:r>
            <a:endParaRPr lang="en-US" sz="1500" dirty="0"/>
          </a:p>
        </p:txBody>
      </p:sp>
      <p:sp>
        <p:nvSpPr>
          <p:cNvPr id="29" name="Text 26"/>
          <p:cNvSpPr txBox="1"/>
          <p:nvPr/>
        </p:nvSpPr>
        <p:spPr>
          <a:xfrm>
            <a:off x="6601968" y="4507992"/>
            <a:ext cx="4443984" cy="14813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The ARP broadcast dies on A's link; B never receives it</a:t>
            </a:r>
            <a:endParaRPr lang="en-US" sz="1200" dirty="0"/>
          </a:p>
          <a:p>
            <a:pPr marL="279400" indent="-279400">
              <a:spcAft>
                <a:spcPts val="400"/>
              </a:spcAft>
              <a:buSzPct val="100000"/>
              <a:buChar char="•"/>
            </a:pPr>
            <a:r>
              <a:rPr lang="en-US" sz="1200" dirty="0">
                <a:solidFill>
                  <a:srgbClr val="1F2933"/>
                </a:solidFill>
              </a:rPr>
              <a:t>A has no gateway: communication fails ('host unreachable')</a:t>
            </a:r>
            <a:endParaRPr lang="en-US" sz="12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Proxy ARP, example (2 of 3): R1 steps in</a:t>
            </a:r>
            <a:endParaRPr lang="en-US" sz="3000" dirty="0"/>
          </a:p>
        </p:txBody>
      </p:sp>
      <p:sp>
        <p:nvSpPr>
          <p:cNvPr id="4" name="Text 1"/>
          <p:cNvSpPr/>
          <p:nvPr/>
        </p:nvSpPr>
        <p:spPr>
          <a:xfrm>
            <a:off x="13624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5" name="Shape 2"/>
          <p:cNvSpPr/>
          <p:nvPr/>
        </p:nvSpPr>
        <p:spPr>
          <a:xfrm>
            <a:off x="15179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6" name="Text 3"/>
          <p:cNvSpPr txBox="1"/>
          <p:nvPr/>
        </p:nvSpPr>
        <p:spPr>
          <a:xfrm>
            <a:off x="274320" y="1682496"/>
            <a:ext cx="2743200" cy="457200"/>
          </a:xfrm>
          <a:prstGeom prst="rect">
            <a:avLst/>
          </a:prstGeom>
          <a:noFill/>
          <a:ln/>
        </p:spPr>
        <p:txBody>
          <a:bodyPr wrap="square" lIns="0" tIns="0" rIns="0" bIns="0" rtlCol="0" anchor="ctr"/>
          <a:lstStyle/>
          <a:p>
            <a:pPr marL="0" indent="0" algn="ctr">
              <a:buNone/>
            </a:pPr>
            <a:r>
              <a:rPr lang="en-US" sz="900" dirty="0">
                <a:solidFill>
                  <a:srgbClr val="1F2933"/>
                </a:solidFill>
              </a:rPr>
              <a:t>172.16.10.1 /16 (natural mask)</a:t>
            </a:r>
            <a:endParaRPr lang="en-US" sz="900" dirty="0"/>
          </a:p>
          <a:p>
            <a:pPr marL="0" indent="0" algn="ctr">
              <a:buNone/>
            </a:pPr>
            <a:r>
              <a:rPr lang="en-US" sz="900" dirty="0">
                <a:solidFill>
                  <a:srgbClr val="1F2933"/>
                </a:solidFill>
              </a:rPr>
              <a:t>no gateway configured</a:t>
            </a:r>
            <a:endParaRPr lang="en-US" sz="900" dirty="0"/>
          </a:p>
        </p:txBody>
      </p:sp>
      <p:sp>
        <p:nvSpPr>
          <p:cNvPr id="7" name="Shape 4"/>
          <p:cNvSpPr/>
          <p:nvPr/>
        </p:nvSpPr>
        <p:spPr>
          <a:xfrm>
            <a:off x="914400" y="3291840"/>
            <a:ext cx="4389120" cy="0"/>
          </a:xfrm>
          <a:prstGeom prst="line">
            <a:avLst/>
          </a:prstGeom>
          <a:noFill/>
          <a:ln w="50800">
            <a:solidFill>
              <a:srgbClr val="0B3C5D"/>
            </a:solidFill>
            <a:prstDash val="solid"/>
          </a:ln>
        </p:spPr>
        <p:txBody>
          <a:bodyPr/>
          <a:lstStyle/>
          <a:p>
            <a:endParaRPr lang="en-US"/>
          </a:p>
        </p:txBody>
      </p:sp>
      <p:sp>
        <p:nvSpPr>
          <p:cNvPr id="8" name="Text 5"/>
          <p:cNvSpPr txBox="1"/>
          <p:nvPr/>
        </p:nvSpPr>
        <p:spPr>
          <a:xfrm>
            <a:off x="914400" y="3346704"/>
            <a:ext cx="438912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172.16.10.0/24</a:t>
            </a:r>
            <a:endParaRPr lang="en-US" sz="1000" dirty="0"/>
          </a:p>
        </p:txBody>
      </p:sp>
      <p:sp>
        <p:nvSpPr>
          <p:cNvPr id="9" name="Shape 6"/>
          <p:cNvSpPr/>
          <p:nvPr/>
        </p:nvSpPr>
        <p:spPr>
          <a:xfrm>
            <a:off x="1645920" y="2651760"/>
            <a:ext cx="0" cy="640080"/>
          </a:xfrm>
          <a:prstGeom prst="line">
            <a:avLst/>
          </a:prstGeom>
          <a:noFill/>
          <a:ln w="19050">
            <a:solidFill>
              <a:srgbClr val="0B3C5D"/>
            </a:solidFill>
            <a:prstDash val="solid"/>
          </a:ln>
        </p:spPr>
        <p:txBody>
          <a:bodyPr/>
          <a:lstStyle/>
          <a:p>
            <a:endParaRPr lang="en-US"/>
          </a:p>
        </p:txBody>
      </p:sp>
      <p:sp>
        <p:nvSpPr>
          <p:cNvPr id="10" name="Text 7"/>
          <p:cNvSpPr/>
          <p:nvPr/>
        </p:nvSpPr>
        <p:spPr>
          <a:xfrm>
            <a:off x="4480560" y="21031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11" name="Text 8"/>
          <p:cNvSpPr txBox="1"/>
          <p:nvPr/>
        </p:nvSpPr>
        <p:spPr>
          <a:xfrm>
            <a:off x="3840480" y="1801368"/>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Proxy ARP enabled</a:t>
            </a:r>
            <a:endParaRPr lang="en-US" sz="1000" dirty="0"/>
          </a:p>
        </p:txBody>
      </p:sp>
      <p:sp>
        <p:nvSpPr>
          <p:cNvPr id="12" name="Shape 9"/>
          <p:cNvSpPr/>
          <p:nvPr/>
        </p:nvSpPr>
        <p:spPr>
          <a:xfrm>
            <a:off x="4754880" y="2651760"/>
            <a:ext cx="0" cy="640080"/>
          </a:xfrm>
          <a:prstGeom prst="line">
            <a:avLst/>
          </a:prstGeom>
          <a:noFill/>
          <a:ln w="19050">
            <a:solidFill>
              <a:srgbClr val="0B3C5D"/>
            </a:solidFill>
            <a:prstDash val="solid"/>
          </a:ln>
        </p:spPr>
        <p:txBody>
          <a:bodyPr/>
          <a:lstStyle/>
          <a:p>
            <a:endParaRPr lang="en-US"/>
          </a:p>
        </p:txBody>
      </p:sp>
      <p:sp>
        <p:nvSpPr>
          <p:cNvPr id="13" name="Text 10"/>
          <p:cNvSpPr/>
          <p:nvPr/>
        </p:nvSpPr>
        <p:spPr>
          <a:xfrm>
            <a:off x="5760720" y="1737360"/>
            <a:ext cx="2926080" cy="1371600"/>
          </a:xfrm>
          <a:prstGeom prst="cloud">
            <a:avLst/>
          </a:prstGeom>
          <a:solidFill>
            <a:srgbClr val="EEF3F7"/>
          </a:solidFill>
          <a:ln w="12700">
            <a:solidFill>
              <a:srgbClr val="6B7B8C"/>
            </a:solidFill>
          </a:ln>
        </p:spPr>
        <p:txBody>
          <a:bodyPr wrap="square" lIns="0" tIns="0" rIns="0" bIns="0" rtlCol="0" anchor="ctr"/>
          <a:lstStyle/>
          <a:p>
            <a:pPr marL="0" indent="0" algn="ctr">
              <a:buNone/>
            </a:pPr>
            <a:endParaRPr lang="en-US" sz="1000" dirty="0"/>
          </a:p>
        </p:txBody>
      </p:sp>
      <p:sp>
        <p:nvSpPr>
          <p:cNvPr id="14" name="Shape 11"/>
          <p:cNvSpPr/>
          <p:nvPr/>
        </p:nvSpPr>
        <p:spPr>
          <a:xfrm>
            <a:off x="5029200" y="2377440"/>
            <a:ext cx="914400" cy="0"/>
          </a:xfrm>
          <a:prstGeom prst="line">
            <a:avLst/>
          </a:prstGeom>
          <a:noFill/>
          <a:ln w="25400">
            <a:solidFill>
              <a:srgbClr val="0B3C5D"/>
            </a:solidFill>
            <a:prstDash val="solid"/>
          </a:ln>
        </p:spPr>
        <p:txBody>
          <a:bodyPr/>
          <a:lstStyle/>
          <a:p>
            <a:endParaRPr lang="en-US"/>
          </a:p>
        </p:txBody>
      </p:sp>
      <p:sp>
        <p:nvSpPr>
          <p:cNvPr id="15" name="Shape 12"/>
          <p:cNvSpPr/>
          <p:nvPr/>
        </p:nvSpPr>
        <p:spPr>
          <a:xfrm>
            <a:off x="8412480" y="3291840"/>
            <a:ext cx="2834640" cy="0"/>
          </a:xfrm>
          <a:prstGeom prst="line">
            <a:avLst/>
          </a:prstGeom>
          <a:noFill/>
          <a:ln w="50800">
            <a:solidFill>
              <a:srgbClr val="0B3C5D"/>
            </a:solidFill>
            <a:prstDash val="solid"/>
          </a:ln>
        </p:spPr>
        <p:txBody>
          <a:bodyPr/>
          <a:lstStyle/>
          <a:p>
            <a:endParaRPr lang="en-US"/>
          </a:p>
        </p:txBody>
      </p:sp>
      <p:sp>
        <p:nvSpPr>
          <p:cNvPr id="16" name="Text 13"/>
          <p:cNvSpPr txBox="1"/>
          <p:nvPr/>
        </p:nvSpPr>
        <p:spPr>
          <a:xfrm>
            <a:off x="8412480" y="3346704"/>
            <a:ext cx="283464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172.16.100.0/24</a:t>
            </a:r>
            <a:endParaRPr lang="en-US" sz="1000" dirty="0"/>
          </a:p>
        </p:txBody>
      </p:sp>
      <p:sp>
        <p:nvSpPr>
          <p:cNvPr id="17" name="Shape 14"/>
          <p:cNvSpPr/>
          <p:nvPr/>
        </p:nvSpPr>
        <p:spPr>
          <a:xfrm>
            <a:off x="8595360" y="2377440"/>
            <a:ext cx="548640" cy="914400"/>
          </a:xfrm>
          <a:prstGeom prst="line">
            <a:avLst/>
          </a:prstGeom>
          <a:noFill/>
          <a:ln w="25400">
            <a:solidFill>
              <a:srgbClr val="0B3C5D"/>
            </a:solidFill>
            <a:prstDash val="solid"/>
          </a:ln>
        </p:spPr>
        <p:txBody>
          <a:bodyPr/>
          <a:lstStyle/>
          <a:p>
            <a:endParaRPr lang="en-US"/>
          </a:p>
        </p:txBody>
      </p:sp>
      <p:sp>
        <p:nvSpPr>
          <p:cNvPr id="18" name="Text 15"/>
          <p:cNvSpPr/>
          <p:nvPr/>
        </p:nvSpPr>
        <p:spPr>
          <a:xfrm>
            <a:off x="100492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19" name="Shape 16"/>
          <p:cNvSpPr/>
          <p:nvPr/>
        </p:nvSpPr>
        <p:spPr>
          <a:xfrm>
            <a:off x="102047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20" name="Text 17"/>
          <p:cNvSpPr txBox="1"/>
          <p:nvPr/>
        </p:nvSpPr>
        <p:spPr>
          <a:xfrm>
            <a:off x="9418320" y="1865376"/>
            <a:ext cx="1828800" cy="274320"/>
          </a:xfrm>
          <a:prstGeom prst="rect">
            <a:avLst/>
          </a:prstGeom>
          <a:noFill/>
          <a:ln/>
        </p:spPr>
        <p:txBody>
          <a:bodyPr wrap="square" lIns="0" tIns="0" rIns="0" bIns="0" rtlCol="0" anchor="ctr"/>
          <a:lstStyle/>
          <a:p>
            <a:pPr marL="0" indent="0" algn="ctr">
              <a:buNone/>
            </a:pPr>
            <a:r>
              <a:rPr lang="en-US" sz="900" dirty="0">
                <a:solidFill>
                  <a:srgbClr val="1F2933"/>
                </a:solidFill>
              </a:rPr>
              <a:t>172.16.100.1 /24</a:t>
            </a:r>
            <a:endParaRPr lang="en-US" sz="900" dirty="0"/>
          </a:p>
        </p:txBody>
      </p:sp>
      <p:sp>
        <p:nvSpPr>
          <p:cNvPr id="21" name="Shape 18"/>
          <p:cNvSpPr/>
          <p:nvPr/>
        </p:nvSpPr>
        <p:spPr>
          <a:xfrm>
            <a:off x="10332720" y="2651760"/>
            <a:ext cx="0" cy="640080"/>
          </a:xfrm>
          <a:prstGeom prst="line">
            <a:avLst/>
          </a:prstGeom>
          <a:noFill/>
          <a:ln w="19050">
            <a:solidFill>
              <a:srgbClr val="0B3C5D"/>
            </a:solidFill>
            <a:prstDash val="solid"/>
          </a:ln>
        </p:spPr>
        <p:txBody>
          <a:bodyPr/>
          <a:lstStyle/>
          <a:p>
            <a:endParaRPr lang="en-US"/>
          </a:p>
        </p:txBody>
      </p:sp>
      <p:sp>
        <p:nvSpPr>
          <p:cNvPr id="22" name="Shape 19"/>
          <p:cNvSpPr/>
          <p:nvPr/>
        </p:nvSpPr>
        <p:spPr>
          <a:xfrm>
            <a:off x="2011680" y="1325880"/>
            <a:ext cx="2468880" cy="0"/>
          </a:xfrm>
          <a:prstGeom prst="line">
            <a:avLst/>
          </a:prstGeom>
          <a:noFill/>
          <a:ln w="38100">
            <a:solidFill>
              <a:srgbClr val="F0A332"/>
            </a:solidFill>
            <a:prstDash val="solid"/>
            <a:tailEnd type="triangle"/>
          </a:ln>
        </p:spPr>
        <p:txBody>
          <a:bodyPr/>
          <a:lstStyle/>
          <a:p>
            <a:endParaRPr lang="en-US"/>
          </a:p>
        </p:txBody>
      </p:sp>
      <p:sp>
        <p:nvSpPr>
          <p:cNvPr id="23" name="Text 20"/>
          <p:cNvSpPr txBox="1"/>
          <p:nvPr/>
        </p:nvSpPr>
        <p:spPr>
          <a:xfrm>
            <a:off x="1600200" y="1371600"/>
            <a:ext cx="3291840" cy="237744"/>
          </a:xfrm>
          <a:prstGeom prst="rect">
            <a:avLst/>
          </a:prstGeom>
          <a:noFill/>
          <a:ln/>
        </p:spPr>
        <p:txBody>
          <a:bodyPr wrap="square" lIns="0" tIns="0" rIns="0" bIns="0" rtlCol="0" anchor="ctr"/>
          <a:lstStyle/>
          <a:p>
            <a:pPr marL="0" indent="0" algn="ctr">
              <a:buNone/>
            </a:pPr>
            <a:r>
              <a:rPr lang="en-US" sz="1000" b="1" dirty="0">
                <a:solidFill>
                  <a:srgbClr val="1F2933"/>
                </a:solidFill>
              </a:rPr>
              <a:t>ARP Request: who has 172.16.100.1 (B)?</a:t>
            </a:r>
            <a:endParaRPr lang="en-US" sz="1000" dirty="0"/>
          </a:p>
        </p:txBody>
      </p:sp>
      <p:graphicFrame>
        <p:nvGraphicFramePr>
          <p:cNvPr id="92" name="Table 0"/>
          <p:cNvGraphicFramePr>
            <a:graphicFrameLocks noGrp="1"/>
          </p:cNvGraphicFramePr>
          <p:nvPr>
            <p:extLst>
              <p:ext uri="{D42A27DB-BD31-4B8C-83A1-F6EECF244321}">
                <p14:modId xmlns:p14="http://schemas.microsoft.com/office/powerpoint/2010/main" val="1579011935"/>
              </p:ext>
            </p:extLst>
          </p:nvPr>
        </p:nvGraphicFramePr>
        <p:xfrm>
          <a:off x="914400" y="3931920"/>
          <a:ext cx="5120640" cy="914400"/>
        </p:xfrm>
        <a:graphic>
          <a:graphicData uri="http://schemas.openxmlformats.org/drawingml/2006/table">
            <a:tbl>
              <a:tblPr/>
              <a:tblGrid>
                <a:gridCol w="2194560">
                  <a:extLst>
                    <a:ext uri="{9D8B030D-6E8A-4147-A177-3AD203B41FA5}">
                      <a16:colId xmlns:a16="http://schemas.microsoft.com/office/drawing/2014/main" val="20000"/>
                    </a:ext>
                  </a:extLst>
                </a:gridCol>
                <a:gridCol w="2926080">
                  <a:extLst>
                    <a:ext uri="{9D8B030D-6E8A-4147-A177-3AD203B41FA5}">
                      <a16:colId xmlns:a16="http://schemas.microsoft.com/office/drawing/2014/main" val="20001"/>
                    </a:ext>
                  </a:extLst>
                </a:gridCol>
              </a:tblGrid>
              <a:tr h="292608">
                <a:tc>
                  <a:txBody>
                    <a:bodyPr/>
                    <a:lstStyle/>
                    <a:p>
                      <a:pPr marL="0" indent="0" algn="l">
                        <a:buNone/>
                      </a:pPr>
                      <a:r>
                        <a:rPr lang="en-US" sz="1100" b="1" dirty="0">
                          <a:solidFill>
                            <a:srgbClr val="FFFFFF"/>
                          </a:solidFill>
                        </a:rPr>
                        <a:t>Destination</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Next hop / interface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92608">
                <a:tc>
                  <a:txBody>
                    <a:bodyPr/>
                    <a:lstStyle/>
                    <a:p>
                      <a:pPr marL="0" indent="0" algn="l">
                        <a:buNone/>
                      </a:pPr>
                      <a:r>
                        <a:rPr lang="en-US" sz="1100" dirty="0">
                          <a:solidFill>
                            <a:srgbClr val="1F2933"/>
                          </a:solidFill>
                        </a:rPr>
                        <a:t>172.16.10.0/24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connected, E0 (A's side)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92608">
                <a:tc>
                  <a:txBody>
                    <a:bodyPr/>
                    <a:lstStyle/>
                    <a:p>
                      <a:pPr marL="0" indent="0" algn="l">
                        <a:buNone/>
                      </a:pPr>
                      <a:r>
                        <a:rPr lang="en-US" sz="1100" b="1" dirty="0">
                          <a:solidFill>
                            <a:srgbClr val="1F2933"/>
                          </a:solidFill>
                        </a:rPr>
                        <a:t>172.16.100.0/24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b="1" dirty="0">
                          <a:solidFill>
                            <a:srgbClr val="1F2933"/>
                          </a:solidFill>
                        </a:rPr>
                        <a:t>connected, E1 (B's side)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92608">
                <a:tc>
                  <a:txBody>
                    <a:bodyPr/>
                    <a:lstStyle/>
                    <a:p>
                      <a:pPr marL="0" indent="0" algn="l">
                        <a:buNone/>
                      </a:pPr>
                      <a:r>
                        <a:rPr lang="en-US" sz="1100" dirty="0">
                          <a:solidFill>
                            <a:srgbClr val="1F2933"/>
                          </a:solidFill>
                        </a:rPr>
                        <a:t>172.16.11.0/24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via 172.16.10.230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25" name="Text 21"/>
          <p:cNvSpPr txBox="1"/>
          <p:nvPr/>
        </p:nvSpPr>
        <p:spPr>
          <a:xfrm>
            <a:off x="914400" y="5120640"/>
            <a:ext cx="5120640" cy="274320"/>
          </a:xfrm>
          <a:prstGeom prst="rect">
            <a:avLst/>
          </a:prstGeom>
          <a:noFill/>
          <a:ln/>
        </p:spPr>
        <p:txBody>
          <a:bodyPr wrap="square" lIns="0" tIns="0" rIns="0" bIns="0" rtlCol="0" anchor="ctr"/>
          <a:lstStyle/>
          <a:p>
            <a:pPr marL="0" indent="0" algn="l">
              <a:buNone/>
            </a:pPr>
            <a:r>
              <a:rPr lang="en-US" sz="1000" dirty="0">
                <a:solidFill>
                  <a:srgbClr val="6B7B8C"/>
                </a:solidFill>
              </a:rPr>
              <a:t>Route table of R1</a:t>
            </a:r>
            <a:endParaRPr lang="en-US" sz="1000" dirty="0"/>
          </a:p>
        </p:txBody>
      </p:sp>
      <p:sp>
        <p:nvSpPr>
          <p:cNvPr id="26" name="Shape 22"/>
          <p:cNvSpPr/>
          <p:nvPr/>
        </p:nvSpPr>
        <p:spPr>
          <a:xfrm>
            <a:off x="6400800" y="3931920"/>
            <a:ext cx="4846320" cy="2194560"/>
          </a:xfrm>
          <a:prstGeom prst="roundRect">
            <a:avLst>
              <a:gd name="adj" fmla="val 5000"/>
            </a:avLst>
          </a:prstGeom>
          <a:solidFill>
            <a:srgbClr val="FFF4E0"/>
          </a:solidFill>
          <a:ln w="9525">
            <a:solidFill>
              <a:srgbClr val="EEF3F7"/>
            </a:solidFill>
            <a:prstDash val="solid"/>
          </a:ln>
        </p:spPr>
        <p:txBody>
          <a:bodyPr/>
          <a:lstStyle/>
          <a:p>
            <a:endParaRPr lang="en-US"/>
          </a:p>
        </p:txBody>
      </p:sp>
      <p:sp>
        <p:nvSpPr>
          <p:cNvPr id="27" name="Text 23"/>
          <p:cNvSpPr txBox="1"/>
          <p:nvPr/>
        </p:nvSpPr>
        <p:spPr>
          <a:xfrm>
            <a:off x="6601968" y="4096512"/>
            <a:ext cx="4443984" cy="365760"/>
          </a:xfrm>
          <a:prstGeom prst="rect">
            <a:avLst/>
          </a:prstGeom>
          <a:noFill/>
          <a:ln/>
        </p:spPr>
        <p:txBody>
          <a:bodyPr wrap="square" lIns="0" tIns="0" rIns="0" bIns="0" rtlCol="0" anchor="t"/>
          <a:lstStyle/>
          <a:p>
            <a:pPr marL="0" indent="0">
              <a:buNone/>
            </a:pPr>
            <a:r>
              <a:rPr lang="en-US" sz="1500" b="1" dirty="0">
                <a:solidFill>
                  <a:srgbClr val="0B3C5D"/>
                </a:solidFill>
              </a:rPr>
              <a:t>The proxy's decision</a:t>
            </a:r>
            <a:endParaRPr lang="en-US" sz="1500" dirty="0"/>
          </a:p>
        </p:txBody>
      </p:sp>
      <p:sp>
        <p:nvSpPr>
          <p:cNvPr id="28" name="Text 24"/>
          <p:cNvSpPr txBox="1"/>
          <p:nvPr/>
        </p:nvSpPr>
        <p:spPr>
          <a:xfrm>
            <a:off x="6601968" y="4507992"/>
            <a:ext cx="4443984" cy="14813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Is there a route to the target IP? </a:t>
            </a:r>
            <a:r>
              <a:rPr lang="en-US" sz="1200" b="1" dirty="0">
                <a:solidFill>
                  <a:srgbClr val="1F2933"/>
                </a:solidFill>
              </a:rPr>
              <a:t>Yes</a:t>
            </a:r>
            <a:endParaRPr lang="en-US" sz="1200" dirty="0"/>
          </a:p>
          <a:p>
            <a:pPr marL="279400" indent="-279400">
              <a:spcAft>
                <a:spcPts val="400"/>
              </a:spcAft>
              <a:buSzPct val="100000"/>
              <a:buChar char="•"/>
            </a:pPr>
            <a:r>
              <a:rPr lang="en-US" sz="1200" dirty="0">
                <a:solidFill>
                  <a:srgbClr val="1F2933"/>
                </a:solidFill>
              </a:rPr>
              <a:t>Does the route leave through another interface? </a:t>
            </a:r>
            <a:r>
              <a:rPr lang="en-US" sz="1200" b="1" dirty="0">
                <a:solidFill>
                  <a:srgbClr val="1F2933"/>
                </a:solidFill>
              </a:rPr>
              <a:t>Yes</a:t>
            </a:r>
            <a:r>
              <a:rPr lang="en-US" sz="1200" dirty="0">
                <a:solidFill>
                  <a:srgbClr val="1F2933"/>
                </a:solidFill>
              </a:rPr>
              <a:t> → R1 answers on behalf of B</a:t>
            </a:r>
            <a:endParaRPr lang="en-US" sz="12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Proxy ARP, example (3 of 3): R1 answers with its own MAC</a:t>
            </a:r>
            <a:endParaRPr lang="en-US" sz="3000" dirty="0"/>
          </a:p>
        </p:txBody>
      </p:sp>
      <p:sp>
        <p:nvSpPr>
          <p:cNvPr id="4" name="Text 1"/>
          <p:cNvSpPr/>
          <p:nvPr/>
        </p:nvSpPr>
        <p:spPr>
          <a:xfrm>
            <a:off x="13624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5" name="Shape 2"/>
          <p:cNvSpPr/>
          <p:nvPr/>
        </p:nvSpPr>
        <p:spPr>
          <a:xfrm>
            <a:off x="15179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6" name="Text 3"/>
          <p:cNvSpPr txBox="1"/>
          <p:nvPr/>
        </p:nvSpPr>
        <p:spPr>
          <a:xfrm>
            <a:off x="274320" y="1682496"/>
            <a:ext cx="2743200" cy="457200"/>
          </a:xfrm>
          <a:prstGeom prst="rect">
            <a:avLst/>
          </a:prstGeom>
          <a:noFill/>
          <a:ln/>
        </p:spPr>
        <p:txBody>
          <a:bodyPr wrap="square" lIns="0" tIns="0" rIns="0" bIns="0" rtlCol="0" anchor="ctr"/>
          <a:lstStyle/>
          <a:p>
            <a:pPr marL="0" indent="0" algn="ctr">
              <a:buNone/>
            </a:pPr>
            <a:r>
              <a:rPr lang="en-US" sz="900" dirty="0">
                <a:solidFill>
                  <a:srgbClr val="1F2933"/>
                </a:solidFill>
              </a:rPr>
              <a:t>172.16.10.1 /16 (natural mask)</a:t>
            </a:r>
            <a:endParaRPr lang="en-US" sz="900" dirty="0"/>
          </a:p>
          <a:p>
            <a:pPr marL="0" indent="0" algn="ctr">
              <a:buNone/>
            </a:pPr>
            <a:r>
              <a:rPr lang="en-US" sz="900" dirty="0">
                <a:solidFill>
                  <a:srgbClr val="1F2933"/>
                </a:solidFill>
              </a:rPr>
              <a:t>no gateway configured</a:t>
            </a:r>
            <a:endParaRPr lang="en-US" sz="900" dirty="0"/>
          </a:p>
        </p:txBody>
      </p:sp>
      <p:sp>
        <p:nvSpPr>
          <p:cNvPr id="7" name="Shape 4"/>
          <p:cNvSpPr/>
          <p:nvPr/>
        </p:nvSpPr>
        <p:spPr>
          <a:xfrm>
            <a:off x="914400" y="3291840"/>
            <a:ext cx="4389120" cy="0"/>
          </a:xfrm>
          <a:prstGeom prst="line">
            <a:avLst/>
          </a:prstGeom>
          <a:noFill/>
          <a:ln w="50800">
            <a:solidFill>
              <a:srgbClr val="0B3C5D"/>
            </a:solidFill>
            <a:prstDash val="solid"/>
          </a:ln>
        </p:spPr>
        <p:txBody>
          <a:bodyPr/>
          <a:lstStyle/>
          <a:p>
            <a:endParaRPr lang="en-US"/>
          </a:p>
        </p:txBody>
      </p:sp>
      <p:sp>
        <p:nvSpPr>
          <p:cNvPr id="8" name="Text 5"/>
          <p:cNvSpPr txBox="1"/>
          <p:nvPr/>
        </p:nvSpPr>
        <p:spPr>
          <a:xfrm>
            <a:off x="914400" y="3346704"/>
            <a:ext cx="438912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172.16.10.0/24</a:t>
            </a:r>
            <a:endParaRPr lang="en-US" sz="1000" dirty="0"/>
          </a:p>
        </p:txBody>
      </p:sp>
      <p:sp>
        <p:nvSpPr>
          <p:cNvPr id="9" name="Shape 6"/>
          <p:cNvSpPr/>
          <p:nvPr/>
        </p:nvSpPr>
        <p:spPr>
          <a:xfrm>
            <a:off x="1645920" y="2651760"/>
            <a:ext cx="0" cy="640080"/>
          </a:xfrm>
          <a:prstGeom prst="line">
            <a:avLst/>
          </a:prstGeom>
          <a:noFill/>
          <a:ln w="19050">
            <a:solidFill>
              <a:srgbClr val="0B3C5D"/>
            </a:solidFill>
            <a:prstDash val="solid"/>
          </a:ln>
        </p:spPr>
        <p:txBody>
          <a:bodyPr/>
          <a:lstStyle/>
          <a:p>
            <a:endParaRPr lang="en-US"/>
          </a:p>
        </p:txBody>
      </p:sp>
      <p:sp>
        <p:nvSpPr>
          <p:cNvPr id="10" name="Text 7"/>
          <p:cNvSpPr/>
          <p:nvPr/>
        </p:nvSpPr>
        <p:spPr>
          <a:xfrm>
            <a:off x="4480560" y="21031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11" name="Text 8"/>
          <p:cNvSpPr txBox="1"/>
          <p:nvPr/>
        </p:nvSpPr>
        <p:spPr>
          <a:xfrm>
            <a:off x="3840480" y="1801368"/>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Proxy ARP enabled</a:t>
            </a:r>
            <a:endParaRPr lang="en-US" sz="1000" dirty="0"/>
          </a:p>
        </p:txBody>
      </p:sp>
      <p:sp>
        <p:nvSpPr>
          <p:cNvPr id="12" name="Shape 9"/>
          <p:cNvSpPr/>
          <p:nvPr/>
        </p:nvSpPr>
        <p:spPr>
          <a:xfrm>
            <a:off x="4754880" y="2651760"/>
            <a:ext cx="0" cy="640080"/>
          </a:xfrm>
          <a:prstGeom prst="line">
            <a:avLst/>
          </a:prstGeom>
          <a:noFill/>
          <a:ln w="19050">
            <a:solidFill>
              <a:srgbClr val="0B3C5D"/>
            </a:solidFill>
            <a:prstDash val="solid"/>
          </a:ln>
        </p:spPr>
        <p:txBody>
          <a:bodyPr/>
          <a:lstStyle/>
          <a:p>
            <a:endParaRPr lang="en-US"/>
          </a:p>
        </p:txBody>
      </p:sp>
      <p:sp>
        <p:nvSpPr>
          <p:cNvPr id="13" name="Text 10"/>
          <p:cNvSpPr/>
          <p:nvPr/>
        </p:nvSpPr>
        <p:spPr>
          <a:xfrm>
            <a:off x="5760720" y="1737360"/>
            <a:ext cx="2926080" cy="1371600"/>
          </a:xfrm>
          <a:prstGeom prst="cloud">
            <a:avLst/>
          </a:prstGeom>
          <a:solidFill>
            <a:srgbClr val="EEF3F7"/>
          </a:solidFill>
          <a:ln w="12700">
            <a:solidFill>
              <a:srgbClr val="6B7B8C"/>
            </a:solidFill>
          </a:ln>
        </p:spPr>
        <p:txBody>
          <a:bodyPr wrap="square" lIns="0" tIns="0" rIns="0" bIns="0" rtlCol="0" anchor="ctr"/>
          <a:lstStyle/>
          <a:p>
            <a:pPr marL="0" indent="0" algn="ctr">
              <a:buNone/>
            </a:pPr>
            <a:endParaRPr lang="en-US" sz="1000" dirty="0"/>
          </a:p>
        </p:txBody>
      </p:sp>
      <p:sp>
        <p:nvSpPr>
          <p:cNvPr id="14" name="Shape 11"/>
          <p:cNvSpPr/>
          <p:nvPr/>
        </p:nvSpPr>
        <p:spPr>
          <a:xfrm>
            <a:off x="5029200" y="2377440"/>
            <a:ext cx="914400" cy="0"/>
          </a:xfrm>
          <a:prstGeom prst="line">
            <a:avLst/>
          </a:prstGeom>
          <a:noFill/>
          <a:ln w="25400">
            <a:solidFill>
              <a:srgbClr val="0B3C5D"/>
            </a:solidFill>
            <a:prstDash val="solid"/>
          </a:ln>
        </p:spPr>
        <p:txBody>
          <a:bodyPr/>
          <a:lstStyle/>
          <a:p>
            <a:endParaRPr lang="en-US"/>
          </a:p>
        </p:txBody>
      </p:sp>
      <p:sp>
        <p:nvSpPr>
          <p:cNvPr id="15" name="Shape 12"/>
          <p:cNvSpPr/>
          <p:nvPr/>
        </p:nvSpPr>
        <p:spPr>
          <a:xfrm>
            <a:off x="8412480" y="3291840"/>
            <a:ext cx="2834640" cy="0"/>
          </a:xfrm>
          <a:prstGeom prst="line">
            <a:avLst/>
          </a:prstGeom>
          <a:noFill/>
          <a:ln w="50800">
            <a:solidFill>
              <a:srgbClr val="0B3C5D"/>
            </a:solidFill>
            <a:prstDash val="solid"/>
          </a:ln>
        </p:spPr>
        <p:txBody>
          <a:bodyPr/>
          <a:lstStyle/>
          <a:p>
            <a:endParaRPr lang="en-US"/>
          </a:p>
        </p:txBody>
      </p:sp>
      <p:sp>
        <p:nvSpPr>
          <p:cNvPr id="16" name="Text 13"/>
          <p:cNvSpPr txBox="1"/>
          <p:nvPr/>
        </p:nvSpPr>
        <p:spPr>
          <a:xfrm>
            <a:off x="8412480" y="3346704"/>
            <a:ext cx="283464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172.16.100.0/24</a:t>
            </a:r>
            <a:endParaRPr lang="en-US" sz="1000" dirty="0"/>
          </a:p>
        </p:txBody>
      </p:sp>
      <p:sp>
        <p:nvSpPr>
          <p:cNvPr id="17" name="Shape 14"/>
          <p:cNvSpPr/>
          <p:nvPr/>
        </p:nvSpPr>
        <p:spPr>
          <a:xfrm>
            <a:off x="8595360" y="2377440"/>
            <a:ext cx="548640" cy="914400"/>
          </a:xfrm>
          <a:prstGeom prst="line">
            <a:avLst/>
          </a:prstGeom>
          <a:noFill/>
          <a:ln w="25400">
            <a:solidFill>
              <a:srgbClr val="0B3C5D"/>
            </a:solidFill>
            <a:prstDash val="solid"/>
          </a:ln>
        </p:spPr>
        <p:txBody>
          <a:bodyPr/>
          <a:lstStyle/>
          <a:p>
            <a:endParaRPr lang="en-US"/>
          </a:p>
        </p:txBody>
      </p:sp>
      <p:sp>
        <p:nvSpPr>
          <p:cNvPr id="18" name="Text 15"/>
          <p:cNvSpPr/>
          <p:nvPr/>
        </p:nvSpPr>
        <p:spPr>
          <a:xfrm>
            <a:off x="100492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19" name="Shape 16"/>
          <p:cNvSpPr/>
          <p:nvPr/>
        </p:nvSpPr>
        <p:spPr>
          <a:xfrm>
            <a:off x="102047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20" name="Text 17"/>
          <p:cNvSpPr txBox="1"/>
          <p:nvPr/>
        </p:nvSpPr>
        <p:spPr>
          <a:xfrm>
            <a:off x="9418320" y="1865376"/>
            <a:ext cx="1828800" cy="274320"/>
          </a:xfrm>
          <a:prstGeom prst="rect">
            <a:avLst/>
          </a:prstGeom>
          <a:noFill/>
          <a:ln/>
        </p:spPr>
        <p:txBody>
          <a:bodyPr wrap="square" lIns="0" tIns="0" rIns="0" bIns="0" rtlCol="0" anchor="ctr"/>
          <a:lstStyle/>
          <a:p>
            <a:pPr marL="0" indent="0" algn="ctr">
              <a:buNone/>
            </a:pPr>
            <a:r>
              <a:rPr lang="en-US" sz="900" dirty="0">
                <a:solidFill>
                  <a:srgbClr val="1F2933"/>
                </a:solidFill>
              </a:rPr>
              <a:t>172.16.100.1 /24</a:t>
            </a:r>
            <a:endParaRPr lang="en-US" sz="900" dirty="0"/>
          </a:p>
        </p:txBody>
      </p:sp>
      <p:sp>
        <p:nvSpPr>
          <p:cNvPr id="21" name="Shape 18"/>
          <p:cNvSpPr/>
          <p:nvPr/>
        </p:nvSpPr>
        <p:spPr>
          <a:xfrm>
            <a:off x="10332720" y="2651760"/>
            <a:ext cx="0" cy="640080"/>
          </a:xfrm>
          <a:prstGeom prst="line">
            <a:avLst/>
          </a:prstGeom>
          <a:noFill/>
          <a:ln w="19050">
            <a:solidFill>
              <a:srgbClr val="0B3C5D"/>
            </a:solidFill>
            <a:prstDash val="solid"/>
          </a:ln>
        </p:spPr>
        <p:txBody>
          <a:bodyPr/>
          <a:lstStyle/>
          <a:p>
            <a:endParaRPr lang="en-US"/>
          </a:p>
        </p:txBody>
      </p:sp>
      <p:sp>
        <p:nvSpPr>
          <p:cNvPr id="22" name="Shape 19"/>
          <p:cNvSpPr/>
          <p:nvPr/>
        </p:nvSpPr>
        <p:spPr>
          <a:xfrm flipH="1">
            <a:off x="2011680" y="1325880"/>
            <a:ext cx="2468880" cy="0"/>
          </a:xfrm>
          <a:prstGeom prst="line">
            <a:avLst/>
          </a:prstGeom>
          <a:noFill/>
          <a:ln w="38100">
            <a:solidFill>
              <a:srgbClr val="2A9D6F"/>
            </a:solidFill>
            <a:prstDash val="solid"/>
            <a:tailEnd type="triangle"/>
          </a:ln>
        </p:spPr>
        <p:txBody>
          <a:bodyPr/>
          <a:lstStyle/>
          <a:p>
            <a:endParaRPr lang="en-US"/>
          </a:p>
        </p:txBody>
      </p:sp>
      <p:sp>
        <p:nvSpPr>
          <p:cNvPr id="23" name="Text 20"/>
          <p:cNvSpPr txBox="1"/>
          <p:nvPr/>
        </p:nvSpPr>
        <p:spPr>
          <a:xfrm>
            <a:off x="1600200" y="1371600"/>
            <a:ext cx="3291840" cy="237744"/>
          </a:xfrm>
          <a:prstGeom prst="rect">
            <a:avLst/>
          </a:prstGeom>
          <a:noFill/>
          <a:ln/>
        </p:spPr>
        <p:txBody>
          <a:bodyPr wrap="square" lIns="0" tIns="0" rIns="0" bIns="0" rtlCol="0" anchor="ctr"/>
          <a:lstStyle/>
          <a:p>
            <a:pPr marL="0" indent="0" algn="ctr">
              <a:buNone/>
            </a:pPr>
            <a:r>
              <a:rPr lang="en-US" sz="1000" b="1" dirty="0">
                <a:solidFill>
                  <a:srgbClr val="1F2933"/>
                </a:solidFill>
              </a:rPr>
              <a:t>ARP Reply: 172.16.100.1 is at MAC R1</a:t>
            </a:r>
            <a:endParaRPr lang="en-US" sz="1000" dirty="0"/>
          </a:p>
        </p:txBody>
      </p:sp>
      <p:graphicFrame>
        <p:nvGraphicFramePr>
          <p:cNvPr id="93" name="Table 0"/>
          <p:cNvGraphicFramePr>
            <a:graphicFrameLocks noGrp="1"/>
          </p:cNvGraphicFramePr>
          <p:nvPr>
            <p:extLst>
              <p:ext uri="{D42A27DB-BD31-4B8C-83A1-F6EECF244321}">
                <p14:modId xmlns:p14="http://schemas.microsoft.com/office/powerpoint/2010/main" val="1579011935"/>
              </p:ext>
            </p:extLst>
          </p:nvPr>
        </p:nvGraphicFramePr>
        <p:xfrm>
          <a:off x="914400" y="3931920"/>
          <a:ext cx="5120640" cy="914400"/>
        </p:xfrm>
        <a:graphic>
          <a:graphicData uri="http://schemas.openxmlformats.org/drawingml/2006/table">
            <a:tbl>
              <a:tblPr/>
              <a:tblGrid>
                <a:gridCol w="2011680">
                  <a:extLst>
                    <a:ext uri="{9D8B030D-6E8A-4147-A177-3AD203B41FA5}">
                      <a16:colId xmlns:a16="http://schemas.microsoft.com/office/drawing/2014/main" val="20000"/>
                    </a:ext>
                  </a:extLst>
                </a:gridCol>
                <a:gridCol w="3108960">
                  <a:extLst>
                    <a:ext uri="{9D8B030D-6E8A-4147-A177-3AD203B41FA5}">
                      <a16:colId xmlns:a16="http://schemas.microsoft.com/office/drawing/2014/main" val="20001"/>
                    </a:ext>
                  </a:extLst>
                </a:gridCol>
              </a:tblGrid>
              <a:tr h="274320">
                <a:tc>
                  <a:txBody>
                    <a:bodyPr/>
                    <a:lstStyle/>
                    <a:p>
                      <a:pPr marL="0" indent="0" algn="l">
                        <a:buNone/>
                      </a:pPr>
                      <a:r>
                        <a:rPr lang="en-US" sz="1000" b="1" dirty="0">
                          <a:solidFill>
                            <a:srgbClr val="FFFFFF"/>
                          </a:solidFill>
                        </a:rPr>
                        <a:t>IP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MAC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1000" dirty="0">
                          <a:solidFill>
                            <a:srgbClr val="1F2933"/>
                          </a:solidFill>
                        </a:rPr>
                        <a:t>172.16.100.1 (B)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b="1" dirty="0">
                          <a:solidFill>
                            <a:srgbClr val="1F2933"/>
                          </a:solidFill>
                          <a:latin typeface="Courier New" pitchFamily="34" charset="0"/>
                          <a:ea typeface="Courier New" pitchFamily="34" charset="-122"/>
                          <a:cs typeface="Courier New" pitchFamily="34" charset="-120"/>
                        </a:rPr>
                        <a:t>00-00-5E-00-53-01 (R1!)</a:t>
                      </a:r>
                      <a:endParaRPr lang="en-US" sz="10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marL="0" indent="0" algn="l">
                        <a:buNone/>
                      </a:pPr>
                      <a:r>
                        <a:rPr lang="en-US" sz="1000" dirty="0">
                          <a:solidFill>
                            <a:srgbClr val="1F2933"/>
                          </a:solidFill>
                        </a:rPr>
                        <a:t>172.16.100.9</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latin typeface="Courier New" pitchFamily="34" charset="0"/>
                          <a:ea typeface="Courier New" pitchFamily="34" charset="-122"/>
                          <a:cs typeface="Courier New" pitchFamily="34" charset="-120"/>
                        </a:rPr>
                        <a:t>00-00-5E-00-53-01</a:t>
                      </a:r>
                      <a:endParaRPr lang="en-US" sz="10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74320">
                <a:tc>
                  <a:txBody>
                    <a:bodyPr/>
                    <a:lstStyle/>
                    <a:p>
                      <a:pPr marL="0" indent="0" algn="l">
                        <a:buNone/>
                      </a:pPr>
                      <a:r>
                        <a:rPr lang="en-US" sz="1000" dirty="0">
                          <a:solidFill>
                            <a:srgbClr val="1F2933"/>
                          </a:solidFill>
                        </a:rPr>
                        <a:t>172.16.200.3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latin typeface="Courier New" pitchFamily="34" charset="0"/>
                          <a:ea typeface="Courier New" pitchFamily="34" charset="-122"/>
                          <a:cs typeface="Courier New" pitchFamily="34" charset="-120"/>
                        </a:rPr>
                        <a:t>00-00-5E-00-53-01</a:t>
                      </a:r>
                      <a:endParaRPr lang="en-US" sz="10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25" name="Text 21"/>
          <p:cNvSpPr txBox="1"/>
          <p:nvPr/>
        </p:nvSpPr>
        <p:spPr>
          <a:xfrm>
            <a:off x="914400" y="5074920"/>
            <a:ext cx="5120640" cy="274320"/>
          </a:xfrm>
          <a:prstGeom prst="rect">
            <a:avLst/>
          </a:prstGeom>
          <a:noFill/>
          <a:ln/>
        </p:spPr>
        <p:txBody>
          <a:bodyPr wrap="square" lIns="0" tIns="0" rIns="0" bIns="0" rtlCol="0" anchor="ctr"/>
          <a:lstStyle/>
          <a:p>
            <a:pPr marL="0" indent="0" algn="l">
              <a:buNone/>
            </a:pPr>
            <a:r>
              <a:rPr lang="en-US" sz="1000" dirty="0">
                <a:solidFill>
                  <a:srgbClr val="6B7B8C"/>
                </a:solidFill>
              </a:rPr>
              <a:t>ARP cache of A: several remote IPs → the same MAC (R1)</a:t>
            </a:r>
            <a:endParaRPr lang="en-US" sz="1000" dirty="0"/>
          </a:p>
        </p:txBody>
      </p:sp>
      <p:sp>
        <p:nvSpPr>
          <p:cNvPr id="26" name="Text 22"/>
          <p:cNvSpPr txBox="1"/>
          <p:nvPr/>
        </p:nvSpPr>
        <p:spPr>
          <a:xfrm>
            <a:off x="6400800" y="3931920"/>
            <a:ext cx="4846320" cy="2194560"/>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R1 answers with the </a:t>
            </a:r>
            <a:r>
              <a:rPr lang="en-US" sz="1200" b="1" dirty="0">
                <a:solidFill>
                  <a:srgbClr val="1F2933"/>
                </a:solidFill>
              </a:rPr>
              <a:t>MAC of its interface</a:t>
            </a:r>
            <a:r>
              <a:rPr lang="en-US" sz="1200" dirty="0">
                <a:solidFill>
                  <a:srgbClr val="1F2933"/>
                </a:solidFill>
              </a:rPr>
              <a:t> instead of B's</a:t>
            </a:r>
            <a:endParaRPr lang="en-US" sz="1200" dirty="0"/>
          </a:p>
          <a:p>
            <a:pPr marL="279400" indent="-279400">
              <a:spcAft>
                <a:spcPts val="400"/>
              </a:spcAft>
              <a:buSzPct val="100000"/>
              <a:buChar char="•"/>
            </a:pPr>
            <a:r>
              <a:rPr lang="en-US" sz="1200" dirty="0">
                <a:solidFill>
                  <a:srgbClr val="1F2933"/>
                </a:solidFill>
              </a:rPr>
              <a:t>A records the entry and starts sending frames to R1, which routes them</a:t>
            </a:r>
            <a:endParaRPr lang="en-US" sz="1200" dirty="0"/>
          </a:p>
          <a:p>
            <a:pPr marL="279400" indent="-279400">
              <a:spcAft>
                <a:spcPts val="400"/>
              </a:spcAft>
              <a:buSzPct val="100000"/>
              <a:buChar char="•"/>
            </a:pPr>
            <a:r>
              <a:rPr lang="en-US" sz="1200" dirty="0">
                <a:solidFill>
                  <a:srgbClr val="1F2933"/>
                </a:solidFill>
              </a:rPr>
              <a:t>Troubleshooting: many IPs with the same MAC in the cache = Proxy ARP</a:t>
            </a:r>
            <a:endParaRPr lang="en-US" sz="12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ARP in 2026: gratuitous ARP, cache, security and IPv6</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UPDATED</a:t>
            </a:r>
            <a:endParaRPr lang="en-US" sz="1000" dirty="0"/>
          </a:p>
        </p:txBody>
      </p:sp>
      <p:sp>
        <p:nvSpPr>
          <p:cNvPr id="5" name="Shape 2"/>
          <p:cNvSpPr/>
          <p:nvPr/>
        </p:nvSpPr>
        <p:spPr>
          <a:xfrm>
            <a:off x="457200" y="128016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6" name="Text 3"/>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Gratuitous ARP</a:t>
            </a:r>
            <a:endParaRPr lang="en-US" sz="1500" dirty="0"/>
          </a:p>
        </p:txBody>
      </p:sp>
      <p:sp>
        <p:nvSpPr>
          <p:cNvPr id="7" name="Text 4"/>
          <p:cNvSpPr txBox="1"/>
          <p:nvPr/>
        </p:nvSpPr>
        <p:spPr>
          <a:xfrm>
            <a:off x="658368" y="185623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A host announces its own IP/MAC pair (sender = target)</a:t>
            </a:r>
            <a:endParaRPr lang="en-US" sz="1200" dirty="0"/>
          </a:p>
          <a:p>
            <a:pPr marL="279400" indent="-279400">
              <a:spcAft>
                <a:spcPts val="400"/>
              </a:spcAft>
              <a:buSzPct val="100000"/>
              <a:buChar char="•"/>
            </a:pPr>
            <a:r>
              <a:rPr lang="en-US" sz="1200" dirty="0">
                <a:solidFill>
                  <a:srgbClr val="1F2933"/>
                </a:solidFill>
              </a:rPr>
              <a:t>Uses: detect a duplicate IP; update caches after a MAC change; VRRP/HSRP failover; VM migration</a:t>
            </a:r>
            <a:endParaRPr lang="en-US" sz="1200" dirty="0"/>
          </a:p>
        </p:txBody>
      </p:sp>
      <p:sp>
        <p:nvSpPr>
          <p:cNvPr id="8" name="Shape 5"/>
          <p:cNvSpPr/>
          <p:nvPr/>
        </p:nvSpPr>
        <p:spPr>
          <a:xfrm>
            <a:off x="6245352" y="128016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9" name="Text 6"/>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Cache and timers</a:t>
            </a:r>
            <a:endParaRPr lang="en-US" sz="1500" dirty="0"/>
          </a:p>
        </p:txBody>
      </p:sp>
      <p:sp>
        <p:nvSpPr>
          <p:cNvPr id="10" name="Text 7"/>
          <p:cNvSpPr txBox="1"/>
          <p:nvPr/>
        </p:nvSpPr>
        <p:spPr>
          <a:xfrm>
            <a:off x="6446520" y="185623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Linux: entry 'reachable' for ≈ 30 s (15 to 45 s), then revalidated (ip neigh)</a:t>
            </a:r>
            <a:endParaRPr lang="en-US" sz="1200" dirty="0"/>
          </a:p>
          <a:p>
            <a:pPr marL="279400" indent="-279400">
              <a:spcAft>
                <a:spcPts val="400"/>
              </a:spcAft>
              <a:buSzPct val="100000"/>
              <a:buChar char="•"/>
            </a:pPr>
            <a:r>
              <a:rPr lang="en-US" sz="1200" dirty="0">
                <a:solidFill>
                  <a:srgbClr val="1F2933"/>
                </a:solidFill>
              </a:rPr>
              <a:t>Cisco IOS: 4 h by default (arp timeout); Windows: ≈ 15 to 45 s</a:t>
            </a:r>
            <a:endParaRPr lang="en-US" sz="1200" dirty="0"/>
          </a:p>
          <a:p>
            <a:pPr marL="279400" indent="-279400">
              <a:spcAft>
                <a:spcPts val="400"/>
              </a:spcAft>
              <a:buSzPct val="100000"/>
              <a:buChar char="•"/>
            </a:pPr>
            <a:r>
              <a:rPr lang="en-US" sz="1200" dirty="0">
                <a:solidFill>
                  <a:srgbClr val="1F2933"/>
                </a:solidFill>
              </a:rPr>
              <a:t>Large tables in data centers: thousands of VMs per VLAN</a:t>
            </a:r>
            <a:endParaRPr lang="en-US" sz="1200" dirty="0"/>
          </a:p>
        </p:txBody>
      </p:sp>
      <p:sp>
        <p:nvSpPr>
          <p:cNvPr id="11" name="Shape 8"/>
          <p:cNvSpPr/>
          <p:nvPr/>
        </p:nvSpPr>
        <p:spPr>
          <a:xfrm>
            <a:off x="457200" y="384048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2" name="Text 9"/>
          <p:cNvSpPr txBox="1"/>
          <p:nvPr/>
        </p:nvSpPr>
        <p:spPr>
          <a:xfrm>
            <a:off x="658368" y="4005072"/>
            <a:ext cx="5084064" cy="365760"/>
          </a:xfrm>
          <a:prstGeom prst="rect">
            <a:avLst/>
          </a:prstGeom>
          <a:noFill/>
          <a:ln/>
        </p:spPr>
        <p:txBody>
          <a:bodyPr wrap="square" lIns="0" tIns="0" rIns="0" bIns="0" rtlCol="0" anchor="t"/>
          <a:lstStyle/>
          <a:p>
            <a:pPr marL="0" indent="0">
              <a:buNone/>
            </a:pPr>
            <a:r>
              <a:rPr lang="en-US" sz="1500" b="1" dirty="0">
                <a:solidFill>
                  <a:srgbClr val="D64545"/>
                </a:solidFill>
              </a:rPr>
              <a:t>Security</a:t>
            </a:r>
            <a:endParaRPr lang="en-US" sz="1500" dirty="0"/>
          </a:p>
        </p:txBody>
      </p:sp>
      <p:sp>
        <p:nvSpPr>
          <p:cNvPr id="13" name="Text 10"/>
          <p:cNvSpPr txBox="1"/>
          <p:nvPr/>
        </p:nvSpPr>
        <p:spPr>
          <a:xfrm>
            <a:off x="658368" y="441655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ARP does not authenticate: cache poisoning allows interception (man in the middle)</a:t>
            </a:r>
            <a:endParaRPr lang="en-US" sz="1200" dirty="0"/>
          </a:p>
          <a:p>
            <a:pPr marL="279400" indent="-279400">
              <a:spcAft>
                <a:spcPts val="400"/>
              </a:spcAft>
              <a:buSzPct val="100000"/>
              <a:buChar char="•"/>
            </a:pPr>
            <a:r>
              <a:rPr lang="en-US" sz="1200" dirty="0">
                <a:solidFill>
                  <a:srgbClr val="1F2933"/>
                </a:solidFill>
              </a:rPr>
              <a:t>Defenses: Dynamic ARP Inspection + DHCP snooping; static entries; segmentation</a:t>
            </a:r>
            <a:endParaRPr lang="en-US" sz="1200" dirty="0"/>
          </a:p>
        </p:txBody>
      </p:sp>
      <p:sp>
        <p:nvSpPr>
          <p:cNvPr id="14" name="Shape 11"/>
          <p:cNvSpPr/>
          <p:nvPr/>
        </p:nvSpPr>
        <p:spPr>
          <a:xfrm>
            <a:off x="6245352" y="384048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5" name="Text 12"/>
          <p:cNvSpPr txBox="1"/>
          <p:nvPr/>
        </p:nvSpPr>
        <p:spPr>
          <a:xfrm>
            <a:off x="6446520" y="4005072"/>
            <a:ext cx="5084064" cy="365760"/>
          </a:xfrm>
          <a:prstGeom prst="rect">
            <a:avLst/>
          </a:prstGeom>
          <a:noFill/>
          <a:ln/>
        </p:spPr>
        <p:txBody>
          <a:bodyPr wrap="square" lIns="0" tIns="0" rIns="0" bIns="0" rtlCol="0" anchor="t"/>
          <a:lstStyle/>
          <a:p>
            <a:pPr marL="0" indent="0">
              <a:buNone/>
            </a:pPr>
            <a:r>
              <a:rPr lang="en-US" sz="1500" b="1" dirty="0">
                <a:solidFill>
                  <a:srgbClr val="2A9D6F"/>
                </a:solidFill>
              </a:rPr>
              <a:t>IPv6: Neighbor Discovery instead of ARP</a:t>
            </a:r>
            <a:endParaRPr lang="en-US" sz="1500" dirty="0"/>
          </a:p>
        </p:txBody>
      </p:sp>
      <p:sp>
        <p:nvSpPr>
          <p:cNvPr id="16" name="Text 13"/>
          <p:cNvSpPr txBox="1"/>
          <p:nvPr/>
        </p:nvSpPr>
        <p:spPr>
          <a:xfrm>
            <a:off x="6446520" y="441655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ICMPv6 Neighbor Solicitation / Advertisement (RFC 4861)</a:t>
            </a:r>
            <a:endParaRPr lang="en-US" sz="1200" dirty="0"/>
          </a:p>
          <a:p>
            <a:pPr marL="279400" indent="-279400">
              <a:spcAft>
                <a:spcPts val="400"/>
              </a:spcAft>
              <a:buSzPct val="100000"/>
              <a:buChar char="•"/>
            </a:pPr>
            <a:r>
              <a:rPr lang="en-US" sz="1200" dirty="0">
                <a:solidFill>
                  <a:srgbClr val="1F2933"/>
                </a:solidFill>
              </a:rPr>
              <a:t>Sent to a 'solicited-node' multicast (ff02::1:ffxx:xxxx), not to broadcast: only hosts with that suffix process it</a:t>
            </a:r>
            <a:endParaRPr lang="en-US" sz="1200" dirty="0"/>
          </a:p>
          <a:p>
            <a:pPr marL="279400" indent="-279400">
              <a:spcAft>
                <a:spcPts val="400"/>
              </a:spcAft>
              <a:buSzPct val="100000"/>
              <a:buChar char="•"/>
            </a:pPr>
            <a:r>
              <a:rPr lang="en-US" sz="1200" dirty="0">
                <a:solidFill>
                  <a:srgbClr val="1F2933"/>
                </a:solidFill>
              </a:rPr>
              <a:t>Per-neighbor states: reachable, stale, delay, probe; also Router Discovery and redirects</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spTree>
      <p:nvGrpSpPr>
        <p:cNvPr id="1" name=""/>
        <p:cNvGrpSpPr/>
        <p:nvPr/>
      </p:nvGrpSpPr>
      <p:grpSpPr>
        <a:xfrm>
          <a:off x="0" y="0"/>
          <a:ext cx="0" cy="0"/>
          <a:chOff x="0" y="0"/>
          <a:chExt cx="0" cy="0"/>
        </a:xfrm>
      </p:grpSpPr>
      <p:sp>
        <p:nvSpPr>
          <p:cNvPr id="2" name="Text 0"/>
          <p:cNvSpPr txBox="1"/>
          <p:nvPr/>
        </p:nvSpPr>
        <p:spPr>
          <a:xfrm>
            <a:off x="731520" y="1188720"/>
            <a:ext cx="10698480" cy="822960"/>
          </a:xfrm>
          <a:prstGeom prst="rect">
            <a:avLst/>
          </a:prstGeom>
          <a:noFill/>
          <a:ln/>
        </p:spPr>
        <p:txBody>
          <a:bodyPr wrap="square" lIns="0" tIns="0" rIns="0" bIns="0" rtlCol="0" anchor="ctr"/>
          <a:lstStyle/>
          <a:p>
            <a:pPr marL="0" indent="0">
              <a:buNone/>
            </a:pPr>
            <a:r>
              <a:rPr lang="en-US" sz="2200" b="1" dirty="0">
                <a:solidFill>
                  <a:srgbClr val="F0A332"/>
                </a:solidFill>
              </a:rPr>
              <a:t>MODULE 2  |  PART 3</a:t>
            </a:r>
            <a:endParaRPr lang="en-US" sz="2200" dirty="0"/>
          </a:p>
        </p:txBody>
      </p:sp>
      <p:sp>
        <p:nvSpPr>
          <p:cNvPr id="3" name="Text 0"/>
          <p:cNvSpPr>
            <a:spLocks noGrp="1"/>
          </p:cNvSpPr>
          <p:nvPr>
            <p:ph type="title" idx="100" hasCustomPrompt="1"/>
          </p:nvPr>
        </p:nvSpPr>
        <p:spPr>
          <a:xfrm>
            <a:off x="731520" y="2377440"/>
            <a:ext cx="10698480" cy="1280160"/>
          </a:xfrm>
          <a:prstGeom prst="rect">
            <a:avLst/>
          </a:prstGeom>
          <a:noFill/>
          <a:ln/>
        </p:spPr>
        <p:txBody>
          <a:bodyPr wrap="square" lIns="0" tIns="0" rIns="0" bIns="0" rtlCol="0" anchor="b"/>
          <a:lstStyle/>
          <a:p>
            <a:pPr marL="0" indent="0" algn="l">
              <a:buNone/>
            </a:pPr>
            <a:r>
              <a:rPr lang="en-US" sz="4000" b="1" dirty="0">
                <a:solidFill>
                  <a:srgbClr val="FFFFFF"/>
                </a:solidFill>
              </a:rPr>
              <a:t>IP in a routed internetwork: a complete example</a:t>
            </a:r>
            <a:endParaRPr lang="en-US" sz="4000" dirty="0"/>
          </a:p>
        </p:txBody>
      </p:sp>
      <p:sp>
        <p:nvSpPr>
          <p:cNvPr id="4" name="Text 0"/>
          <p:cNvSpPr>
            <a:spLocks noGrp="1"/>
          </p:cNvSpPr>
          <p:nvPr>
            <p:ph type="body" idx="101" hasCustomPrompt="1"/>
          </p:nvPr>
        </p:nvSpPr>
        <p:spPr>
          <a:xfrm>
            <a:off x="731520" y="3794760"/>
            <a:ext cx="10698480" cy="1463040"/>
          </a:xfrm>
          <a:prstGeom prst="rect">
            <a:avLst/>
          </a:prstGeom>
          <a:noFill/>
          <a:ln/>
        </p:spPr>
        <p:txBody>
          <a:bodyPr wrap="square" lIns="0" tIns="0" rIns="0" bIns="0" rtlCol="0" anchor="t"/>
          <a:lstStyle/>
          <a:p>
            <a:pPr marL="0" indent="0" algn="l">
              <a:buNone/>
            </a:pPr>
            <a:r>
              <a:rPr lang="en-US" sz="1800" dirty="0">
                <a:solidFill>
                  <a:srgbClr val="8ECAE6"/>
                </a:solidFill>
              </a:rPr>
              <a:t>Four links, four routers (W, X, Y, Z) and two users (A and B): what happens to the frames and the packets at every hop</a:t>
            </a:r>
            <a:endParaRPr lang="en-US" sz="1800" dirty="0"/>
          </a:p>
        </p:txBody>
      </p:sp>
      <p:sp>
        <p:nvSpPr>
          <p:cNvPr id="25" name="Slide Number Placeholder 0"/>
          <p:cNvSpPr>
            <a:spLocks noGrp="1"/>
          </p:cNvSpPr>
          <p:nvPr>
            <p:ph type="sldNum" sz="quarter" idx="4294967295"/>
          </p:nvPr>
        </p:nvSpPr>
        <p:spPr>
          <a:xfrm>
            <a:off x="11155680" y="6400800"/>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ECAE6"/>
                </a:solidFill>
              </a:defRPr>
            </a:lvl1pPr>
          </a:lstStyle>
          <a:p>
            <a:pPr algn="r"/>
            <a:fld id="{F7021451-1387-4CA6-816F-3879F97B5CBC}" type="slidenum">
              <a:rPr lang="en-US" b="0"/>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IP in a routed internetwork: the topology</a:t>
            </a:r>
            <a:endParaRPr lang="en-US" sz="3000" dirty="0"/>
          </a:p>
        </p:txBody>
      </p:sp>
      <p:sp>
        <p:nvSpPr>
          <p:cNvPr id="4" name="Shape 1"/>
          <p:cNvSpPr/>
          <p:nvPr/>
        </p:nvSpPr>
        <p:spPr>
          <a:xfrm>
            <a:off x="548640" y="2468880"/>
            <a:ext cx="2743200" cy="0"/>
          </a:xfrm>
          <a:prstGeom prst="line">
            <a:avLst/>
          </a:prstGeom>
          <a:noFill/>
          <a:ln w="50800">
            <a:solidFill>
              <a:srgbClr val="0B3C5D"/>
            </a:solidFill>
            <a:prstDash val="solid"/>
          </a:ln>
        </p:spPr>
        <p:txBody>
          <a:bodyPr/>
          <a:lstStyle/>
          <a:p>
            <a:endParaRPr lang="en-US"/>
          </a:p>
        </p:txBody>
      </p:sp>
      <p:sp>
        <p:nvSpPr>
          <p:cNvPr id="5" name="Text 2"/>
          <p:cNvSpPr txBox="1"/>
          <p:nvPr/>
        </p:nvSpPr>
        <p:spPr>
          <a:xfrm>
            <a:off x="548640" y="2523744"/>
            <a:ext cx="2743200" cy="256032"/>
          </a:xfrm>
          <a:prstGeom prst="rect">
            <a:avLst/>
          </a:prstGeom>
          <a:noFill/>
          <a:ln/>
        </p:spPr>
        <p:txBody>
          <a:bodyPr wrap="square" lIns="0" tIns="0" rIns="0" bIns="0" rtlCol="0" anchor="ctr"/>
          <a:lstStyle/>
          <a:p>
            <a:pPr marL="0" indent="0" algn="ctr">
              <a:buNone/>
            </a:pPr>
            <a:r>
              <a:rPr lang="en-US" sz="1000" dirty="0">
                <a:solidFill>
                  <a:srgbClr val="6B7B8C"/>
                </a:solidFill>
              </a:rPr>
              <a:t>172.16.25.0/24</a:t>
            </a:r>
            <a:endParaRPr lang="en-US" sz="1000" dirty="0"/>
          </a:p>
        </p:txBody>
      </p:sp>
      <p:sp>
        <p:nvSpPr>
          <p:cNvPr id="6" name="Text 3"/>
          <p:cNvSpPr/>
          <p:nvPr/>
        </p:nvSpPr>
        <p:spPr>
          <a:xfrm>
            <a:off x="1051560" y="170992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A</a:t>
            </a:r>
            <a:endParaRPr lang="en-US" sz="1000" dirty="0"/>
          </a:p>
        </p:txBody>
      </p:sp>
      <p:sp>
        <p:nvSpPr>
          <p:cNvPr id="7" name="Shape 4"/>
          <p:cNvSpPr/>
          <p:nvPr/>
        </p:nvSpPr>
        <p:spPr>
          <a:xfrm>
            <a:off x="1152144" y="2039112"/>
            <a:ext cx="256032" cy="64008"/>
          </a:xfrm>
          <a:prstGeom prst="rect">
            <a:avLst/>
          </a:prstGeom>
          <a:solidFill>
            <a:srgbClr val="2A9D6F"/>
          </a:solidFill>
          <a:ln w="12700">
            <a:solidFill>
              <a:srgbClr val="2A9D6F"/>
            </a:solidFill>
            <a:prstDash val="solid"/>
          </a:ln>
        </p:spPr>
        <p:txBody>
          <a:bodyPr/>
          <a:lstStyle/>
          <a:p>
            <a:endParaRPr lang="en-US"/>
          </a:p>
        </p:txBody>
      </p:sp>
      <p:sp>
        <p:nvSpPr>
          <p:cNvPr id="8" name="Shape 5"/>
          <p:cNvSpPr/>
          <p:nvPr/>
        </p:nvSpPr>
        <p:spPr>
          <a:xfrm>
            <a:off x="1280160" y="2084832"/>
            <a:ext cx="0" cy="384048"/>
          </a:xfrm>
          <a:prstGeom prst="line">
            <a:avLst/>
          </a:prstGeom>
          <a:noFill/>
          <a:ln w="19050">
            <a:solidFill>
              <a:srgbClr val="0B3C5D"/>
            </a:solidFill>
            <a:prstDash val="solid"/>
          </a:ln>
        </p:spPr>
        <p:txBody>
          <a:bodyPr/>
          <a:lstStyle/>
          <a:p>
            <a:endParaRPr lang="en-US"/>
          </a:p>
        </p:txBody>
      </p:sp>
      <p:sp>
        <p:nvSpPr>
          <p:cNvPr id="9" name="Text 6"/>
          <p:cNvSpPr txBox="1"/>
          <p:nvPr/>
        </p:nvSpPr>
        <p:spPr>
          <a:xfrm>
            <a:off x="1600200" y="1645920"/>
            <a:ext cx="1737360" cy="457200"/>
          </a:xfrm>
          <a:prstGeom prst="rect">
            <a:avLst/>
          </a:prstGeom>
          <a:noFill/>
          <a:ln/>
        </p:spPr>
        <p:txBody>
          <a:bodyPr wrap="square" lIns="0" tIns="0" rIns="0" bIns="0" rtlCol="0" anchor="ctr"/>
          <a:lstStyle/>
          <a:p>
            <a:pPr marL="0" indent="0" algn="l">
              <a:buNone/>
            </a:pPr>
            <a:r>
              <a:rPr lang="en-US" sz="800" dirty="0">
                <a:solidFill>
                  <a:srgbClr val="6B7B8C"/>
                </a:solidFill>
              </a:rPr>
              <a:t>172.16.25.22</a:t>
            </a:r>
            <a:endParaRPr lang="en-US" sz="800" dirty="0"/>
          </a:p>
          <a:p>
            <a:pPr marL="0" indent="0" algn="l">
              <a:buNone/>
            </a:pPr>
            <a:r>
              <a:rPr lang="en-US" sz="800" dirty="0">
                <a:solidFill>
                  <a:srgbClr val="6B7B8C"/>
                </a:solidFill>
              </a:rPr>
              <a:t>00-00-5E-00-53-0A</a:t>
            </a:r>
            <a:endParaRPr lang="en-US" sz="800" dirty="0"/>
          </a:p>
        </p:txBody>
      </p:sp>
      <p:sp>
        <p:nvSpPr>
          <p:cNvPr id="10" name="Text 7"/>
          <p:cNvSpPr/>
          <p:nvPr/>
        </p:nvSpPr>
        <p:spPr>
          <a:xfrm>
            <a:off x="2770632" y="28620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X</a:t>
            </a:r>
            <a:endParaRPr lang="en-US" sz="1200" dirty="0"/>
          </a:p>
        </p:txBody>
      </p:sp>
      <p:sp>
        <p:nvSpPr>
          <p:cNvPr id="11" name="Shape 8"/>
          <p:cNvSpPr/>
          <p:nvPr/>
        </p:nvSpPr>
        <p:spPr>
          <a:xfrm>
            <a:off x="3017520" y="2468880"/>
            <a:ext cx="0" cy="393192"/>
          </a:xfrm>
          <a:prstGeom prst="line">
            <a:avLst/>
          </a:prstGeom>
          <a:noFill/>
          <a:ln w="19050">
            <a:solidFill>
              <a:srgbClr val="0B3C5D"/>
            </a:solidFill>
            <a:prstDash val="solid"/>
          </a:ln>
        </p:spPr>
        <p:txBody>
          <a:bodyPr/>
          <a:lstStyle/>
          <a:p>
            <a:endParaRPr lang="en-US"/>
          </a:p>
        </p:txBody>
      </p:sp>
      <p:sp>
        <p:nvSpPr>
          <p:cNvPr id="12" name="Text 9"/>
          <p:cNvSpPr txBox="1"/>
          <p:nvPr/>
        </p:nvSpPr>
        <p:spPr>
          <a:xfrm>
            <a:off x="3246120" y="217627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.25.1 53-11</a:t>
            </a:r>
            <a:endParaRPr lang="en-US" sz="800" dirty="0"/>
          </a:p>
        </p:txBody>
      </p:sp>
      <p:sp>
        <p:nvSpPr>
          <p:cNvPr id="13" name="Text 10"/>
          <p:cNvSpPr txBox="1"/>
          <p:nvPr/>
        </p:nvSpPr>
        <p:spPr>
          <a:xfrm>
            <a:off x="3246120" y="347472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.26.1 53-12</a:t>
            </a:r>
            <a:endParaRPr lang="en-US" sz="800" dirty="0"/>
          </a:p>
        </p:txBody>
      </p:sp>
      <p:sp>
        <p:nvSpPr>
          <p:cNvPr id="14" name="Shape 11"/>
          <p:cNvSpPr/>
          <p:nvPr/>
        </p:nvSpPr>
        <p:spPr>
          <a:xfrm>
            <a:off x="2194560" y="3931920"/>
            <a:ext cx="5303520" cy="0"/>
          </a:xfrm>
          <a:prstGeom prst="line">
            <a:avLst/>
          </a:prstGeom>
          <a:noFill/>
          <a:ln w="50800">
            <a:solidFill>
              <a:srgbClr val="0B3C5D"/>
            </a:solidFill>
            <a:prstDash val="solid"/>
          </a:ln>
        </p:spPr>
        <p:txBody>
          <a:bodyPr/>
          <a:lstStyle/>
          <a:p>
            <a:endParaRPr lang="en-US"/>
          </a:p>
        </p:txBody>
      </p:sp>
      <p:sp>
        <p:nvSpPr>
          <p:cNvPr id="15" name="Text 12"/>
          <p:cNvSpPr txBox="1"/>
          <p:nvPr/>
        </p:nvSpPr>
        <p:spPr>
          <a:xfrm>
            <a:off x="2194560" y="3986784"/>
            <a:ext cx="5303520" cy="256032"/>
          </a:xfrm>
          <a:prstGeom prst="rect">
            <a:avLst/>
          </a:prstGeom>
          <a:noFill/>
          <a:ln/>
        </p:spPr>
        <p:txBody>
          <a:bodyPr wrap="square" lIns="0" tIns="0" rIns="0" bIns="0" rtlCol="0" anchor="ctr"/>
          <a:lstStyle/>
          <a:p>
            <a:pPr marL="0" indent="0" algn="ctr">
              <a:buNone/>
            </a:pPr>
            <a:r>
              <a:rPr lang="en-US" sz="1000" dirty="0">
                <a:solidFill>
                  <a:srgbClr val="6B7B8C"/>
                </a:solidFill>
              </a:rPr>
              <a:t>172.16.26.0/24</a:t>
            </a:r>
            <a:endParaRPr lang="en-US" sz="1000" dirty="0"/>
          </a:p>
        </p:txBody>
      </p:sp>
      <p:sp>
        <p:nvSpPr>
          <p:cNvPr id="16" name="Shape 13"/>
          <p:cNvSpPr/>
          <p:nvPr/>
        </p:nvSpPr>
        <p:spPr>
          <a:xfrm>
            <a:off x="3017520" y="3355848"/>
            <a:ext cx="0" cy="576072"/>
          </a:xfrm>
          <a:prstGeom prst="line">
            <a:avLst/>
          </a:prstGeom>
          <a:noFill/>
          <a:ln w="19050">
            <a:solidFill>
              <a:srgbClr val="0B3C5D"/>
            </a:solidFill>
            <a:prstDash val="solid"/>
          </a:ln>
        </p:spPr>
        <p:txBody>
          <a:bodyPr/>
          <a:lstStyle/>
          <a:p>
            <a:endParaRPr lang="en-US"/>
          </a:p>
        </p:txBody>
      </p:sp>
      <p:sp>
        <p:nvSpPr>
          <p:cNvPr id="17" name="Text 14"/>
          <p:cNvSpPr/>
          <p:nvPr/>
        </p:nvSpPr>
        <p:spPr>
          <a:xfrm>
            <a:off x="6153912" y="28620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W</a:t>
            </a:r>
            <a:endParaRPr lang="en-US" sz="1200" dirty="0"/>
          </a:p>
        </p:txBody>
      </p:sp>
      <p:sp>
        <p:nvSpPr>
          <p:cNvPr id="18" name="Shape 15"/>
          <p:cNvSpPr/>
          <p:nvPr/>
        </p:nvSpPr>
        <p:spPr>
          <a:xfrm>
            <a:off x="6400800" y="3355848"/>
            <a:ext cx="0" cy="576072"/>
          </a:xfrm>
          <a:prstGeom prst="line">
            <a:avLst/>
          </a:prstGeom>
          <a:noFill/>
          <a:ln w="19050">
            <a:solidFill>
              <a:srgbClr val="0B3C5D"/>
            </a:solidFill>
            <a:prstDash val="solid"/>
          </a:ln>
        </p:spPr>
        <p:txBody>
          <a:bodyPr/>
          <a:lstStyle/>
          <a:p>
            <a:endParaRPr lang="en-US"/>
          </a:p>
        </p:txBody>
      </p:sp>
      <p:sp>
        <p:nvSpPr>
          <p:cNvPr id="19" name="Text 16"/>
          <p:cNvSpPr txBox="1"/>
          <p:nvPr/>
        </p:nvSpPr>
        <p:spPr>
          <a:xfrm>
            <a:off x="6675120" y="347472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.26.2 53-21</a:t>
            </a:r>
            <a:endParaRPr lang="en-US" sz="800" dirty="0"/>
          </a:p>
        </p:txBody>
      </p:sp>
      <p:sp>
        <p:nvSpPr>
          <p:cNvPr id="20" name="Text 17"/>
          <p:cNvSpPr txBox="1"/>
          <p:nvPr/>
        </p:nvSpPr>
        <p:spPr>
          <a:xfrm>
            <a:off x="6675120" y="217627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.27.1 53-22</a:t>
            </a:r>
            <a:endParaRPr lang="en-US" sz="800" dirty="0"/>
          </a:p>
        </p:txBody>
      </p:sp>
      <p:sp>
        <p:nvSpPr>
          <p:cNvPr id="21" name="Shape 18"/>
          <p:cNvSpPr/>
          <p:nvPr/>
        </p:nvSpPr>
        <p:spPr>
          <a:xfrm>
            <a:off x="6126480" y="2468880"/>
            <a:ext cx="2651760" cy="0"/>
          </a:xfrm>
          <a:prstGeom prst="line">
            <a:avLst/>
          </a:prstGeom>
          <a:noFill/>
          <a:ln w="50800">
            <a:solidFill>
              <a:srgbClr val="0B3C5D"/>
            </a:solidFill>
            <a:prstDash val="solid"/>
          </a:ln>
        </p:spPr>
        <p:txBody>
          <a:bodyPr/>
          <a:lstStyle/>
          <a:p>
            <a:endParaRPr lang="en-US"/>
          </a:p>
        </p:txBody>
      </p:sp>
      <p:sp>
        <p:nvSpPr>
          <p:cNvPr id="22" name="Text 19"/>
          <p:cNvSpPr txBox="1"/>
          <p:nvPr/>
        </p:nvSpPr>
        <p:spPr>
          <a:xfrm>
            <a:off x="6126480" y="2523744"/>
            <a:ext cx="2651760" cy="256032"/>
          </a:xfrm>
          <a:prstGeom prst="rect">
            <a:avLst/>
          </a:prstGeom>
          <a:noFill/>
          <a:ln/>
        </p:spPr>
        <p:txBody>
          <a:bodyPr wrap="square" lIns="0" tIns="0" rIns="0" bIns="0" rtlCol="0" anchor="ctr"/>
          <a:lstStyle/>
          <a:p>
            <a:pPr marL="0" indent="0" algn="ctr">
              <a:buNone/>
            </a:pPr>
            <a:r>
              <a:rPr lang="en-US" sz="1000" dirty="0">
                <a:solidFill>
                  <a:srgbClr val="6B7B8C"/>
                </a:solidFill>
              </a:rPr>
              <a:t>172.16.27.0/24</a:t>
            </a:r>
            <a:endParaRPr lang="en-US" sz="1000" dirty="0"/>
          </a:p>
        </p:txBody>
      </p:sp>
      <p:sp>
        <p:nvSpPr>
          <p:cNvPr id="23" name="Shape 20"/>
          <p:cNvSpPr/>
          <p:nvPr/>
        </p:nvSpPr>
        <p:spPr>
          <a:xfrm>
            <a:off x="6400800" y="2468880"/>
            <a:ext cx="0" cy="393192"/>
          </a:xfrm>
          <a:prstGeom prst="line">
            <a:avLst/>
          </a:prstGeom>
          <a:noFill/>
          <a:ln w="19050">
            <a:solidFill>
              <a:srgbClr val="0B3C5D"/>
            </a:solidFill>
            <a:prstDash val="solid"/>
          </a:ln>
        </p:spPr>
        <p:txBody>
          <a:bodyPr/>
          <a:lstStyle/>
          <a:p>
            <a:endParaRPr lang="en-US"/>
          </a:p>
        </p:txBody>
      </p:sp>
      <p:sp>
        <p:nvSpPr>
          <p:cNvPr id="24" name="Text 21"/>
          <p:cNvSpPr/>
          <p:nvPr/>
        </p:nvSpPr>
        <p:spPr>
          <a:xfrm>
            <a:off x="8001000" y="170992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B</a:t>
            </a:r>
            <a:endParaRPr lang="en-US" sz="1000" dirty="0"/>
          </a:p>
        </p:txBody>
      </p:sp>
      <p:sp>
        <p:nvSpPr>
          <p:cNvPr id="25" name="Shape 22"/>
          <p:cNvSpPr/>
          <p:nvPr/>
        </p:nvSpPr>
        <p:spPr>
          <a:xfrm>
            <a:off x="8101584" y="2039112"/>
            <a:ext cx="256032" cy="64008"/>
          </a:xfrm>
          <a:prstGeom prst="rect">
            <a:avLst/>
          </a:prstGeom>
          <a:solidFill>
            <a:srgbClr val="2A9D6F"/>
          </a:solidFill>
          <a:ln w="12700">
            <a:solidFill>
              <a:srgbClr val="2A9D6F"/>
            </a:solidFill>
            <a:prstDash val="solid"/>
          </a:ln>
        </p:spPr>
        <p:txBody>
          <a:bodyPr/>
          <a:lstStyle/>
          <a:p>
            <a:endParaRPr lang="en-US"/>
          </a:p>
        </p:txBody>
      </p:sp>
      <p:sp>
        <p:nvSpPr>
          <p:cNvPr id="26" name="Shape 23"/>
          <p:cNvSpPr/>
          <p:nvPr/>
        </p:nvSpPr>
        <p:spPr>
          <a:xfrm>
            <a:off x="8229600" y="2084832"/>
            <a:ext cx="0" cy="384048"/>
          </a:xfrm>
          <a:prstGeom prst="line">
            <a:avLst/>
          </a:prstGeom>
          <a:noFill/>
          <a:ln w="19050">
            <a:solidFill>
              <a:srgbClr val="0B3C5D"/>
            </a:solidFill>
            <a:prstDash val="solid"/>
          </a:ln>
        </p:spPr>
        <p:txBody>
          <a:bodyPr/>
          <a:lstStyle/>
          <a:p>
            <a:endParaRPr lang="en-US"/>
          </a:p>
        </p:txBody>
      </p:sp>
      <p:sp>
        <p:nvSpPr>
          <p:cNvPr id="27" name="Text 24"/>
          <p:cNvSpPr txBox="1"/>
          <p:nvPr/>
        </p:nvSpPr>
        <p:spPr>
          <a:xfrm>
            <a:off x="6720840" y="1645920"/>
            <a:ext cx="1188720" cy="457200"/>
          </a:xfrm>
          <a:prstGeom prst="rect">
            <a:avLst/>
          </a:prstGeom>
          <a:noFill/>
          <a:ln/>
        </p:spPr>
        <p:txBody>
          <a:bodyPr wrap="square" lIns="0" tIns="0" rIns="0" bIns="0" rtlCol="0" anchor="ctr"/>
          <a:lstStyle/>
          <a:p>
            <a:pPr marL="0" indent="0" algn="r">
              <a:buNone/>
            </a:pPr>
            <a:r>
              <a:rPr lang="en-US" sz="800" dirty="0">
                <a:solidFill>
                  <a:srgbClr val="6B7B8C"/>
                </a:solidFill>
              </a:rPr>
              <a:t>172.16.27.23</a:t>
            </a:r>
            <a:endParaRPr lang="en-US" sz="800" dirty="0"/>
          </a:p>
          <a:p>
            <a:pPr marL="0" indent="0" algn="r">
              <a:buNone/>
            </a:pPr>
            <a:r>
              <a:rPr lang="en-US" sz="800" dirty="0">
                <a:solidFill>
                  <a:srgbClr val="6B7B8C"/>
                </a:solidFill>
              </a:rPr>
              <a:t>00-53-0B</a:t>
            </a:r>
            <a:endParaRPr lang="en-US" sz="800" dirty="0"/>
          </a:p>
        </p:txBody>
      </p:sp>
      <p:sp>
        <p:nvSpPr>
          <p:cNvPr id="28" name="Text 25"/>
          <p:cNvSpPr/>
          <p:nvPr/>
        </p:nvSpPr>
        <p:spPr>
          <a:xfrm>
            <a:off x="5358384" y="4352544"/>
            <a:ext cx="438912" cy="438912"/>
          </a:xfrm>
          <a:prstGeom prst="ellipse">
            <a:avLst/>
          </a:prstGeom>
          <a:solidFill>
            <a:srgbClr val="6B7B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Y</a:t>
            </a:r>
            <a:endParaRPr lang="en-US" sz="1200" dirty="0"/>
          </a:p>
        </p:txBody>
      </p:sp>
      <p:sp>
        <p:nvSpPr>
          <p:cNvPr id="29" name="Shape 26"/>
          <p:cNvSpPr/>
          <p:nvPr/>
        </p:nvSpPr>
        <p:spPr>
          <a:xfrm>
            <a:off x="5577840" y="3931920"/>
            <a:ext cx="0" cy="420624"/>
          </a:xfrm>
          <a:prstGeom prst="line">
            <a:avLst/>
          </a:prstGeom>
          <a:noFill/>
          <a:ln w="19050">
            <a:solidFill>
              <a:srgbClr val="0B3C5D"/>
            </a:solidFill>
            <a:prstDash val="solid"/>
          </a:ln>
        </p:spPr>
        <p:txBody>
          <a:bodyPr/>
          <a:lstStyle/>
          <a:p>
            <a:endParaRPr lang="en-US"/>
          </a:p>
        </p:txBody>
      </p:sp>
      <p:sp>
        <p:nvSpPr>
          <p:cNvPr id="30" name="Text 27"/>
          <p:cNvSpPr/>
          <p:nvPr/>
        </p:nvSpPr>
        <p:spPr>
          <a:xfrm>
            <a:off x="9838944" y="2889504"/>
            <a:ext cx="438912" cy="438912"/>
          </a:xfrm>
          <a:prstGeom prst="ellipse">
            <a:avLst/>
          </a:prstGeom>
          <a:solidFill>
            <a:srgbClr val="6B7B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Z</a:t>
            </a:r>
            <a:endParaRPr lang="en-US" sz="1200" dirty="0"/>
          </a:p>
        </p:txBody>
      </p:sp>
      <p:sp>
        <p:nvSpPr>
          <p:cNvPr id="31" name="Shape 28"/>
          <p:cNvSpPr/>
          <p:nvPr/>
        </p:nvSpPr>
        <p:spPr>
          <a:xfrm>
            <a:off x="9144000" y="3931920"/>
            <a:ext cx="2377440" cy="0"/>
          </a:xfrm>
          <a:prstGeom prst="line">
            <a:avLst/>
          </a:prstGeom>
          <a:noFill/>
          <a:ln w="50800">
            <a:solidFill>
              <a:srgbClr val="0B3C5D"/>
            </a:solidFill>
            <a:prstDash val="solid"/>
          </a:ln>
        </p:spPr>
        <p:txBody>
          <a:bodyPr/>
          <a:lstStyle/>
          <a:p>
            <a:endParaRPr lang="en-US"/>
          </a:p>
        </p:txBody>
      </p:sp>
      <p:sp>
        <p:nvSpPr>
          <p:cNvPr id="32" name="Text 29"/>
          <p:cNvSpPr txBox="1"/>
          <p:nvPr/>
        </p:nvSpPr>
        <p:spPr>
          <a:xfrm>
            <a:off x="9144000" y="3986784"/>
            <a:ext cx="2377440" cy="256032"/>
          </a:xfrm>
          <a:prstGeom prst="rect">
            <a:avLst/>
          </a:prstGeom>
          <a:noFill/>
          <a:ln/>
        </p:spPr>
        <p:txBody>
          <a:bodyPr wrap="square" lIns="0" tIns="0" rIns="0" bIns="0" rtlCol="0" anchor="ctr"/>
          <a:lstStyle/>
          <a:p>
            <a:pPr marL="0" indent="0" algn="ctr">
              <a:buNone/>
            </a:pPr>
            <a:r>
              <a:rPr lang="en-US" sz="1000" dirty="0">
                <a:solidFill>
                  <a:srgbClr val="6B7B8C"/>
                </a:solidFill>
              </a:rPr>
              <a:t>172.16.28.0/24</a:t>
            </a:r>
            <a:endParaRPr lang="en-US" sz="1000" dirty="0"/>
          </a:p>
        </p:txBody>
      </p:sp>
      <p:sp>
        <p:nvSpPr>
          <p:cNvPr id="33" name="Shape 30"/>
          <p:cNvSpPr/>
          <p:nvPr/>
        </p:nvSpPr>
        <p:spPr>
          <a:xfrm>
            <a:off x="10058400" y="3328416"/>
            <a:ext cx="0" cy="603504"/>
          </a:xfrm>
          <a:prstGeom prst="line">
            <a:avLst/>
          </a:prstGeom>
          <a:noFill/>
          <a:ln w="19050">
            <a:solidFill>
              <a:srgbClr val="0B3C5D"/>
            </a:solidFill>
            <a:prstDash val="solid"/>
          </a:ln>
        </p:spPr>
        <p:txBody>
          <a:bodyPr/>
          <a:lstStyle/>
          <a:p>
            <a:endParaRPr lang="en-US"/>
          </a:p>
        </p:txBody>
      </p:sp>
      <p:sp>
        <p:nvSpPr>
          <p:cNvPr id="34" name="Shape 31"/>
          <p:cNvSpPr/>
          <p:nvPr/>
        </p:nvSpPr>
        <p:spPr>
          <a:xfrm flipH="1" flipV="1">
            <a:off x="8778240" y="2468880"/>
            <a:ext cx="1280160" cy="420624"/>
          </a:xfrm>
          <a:prstGeom prst="line">
            <a:avLst/>
          </a:prstGeom>
          <a:noFill/>
          <a:ln w="19050">
            <a:solidFill>
              <a:srgbClr val="0B3C5D"/>
            </a:solidFill>
            <a:prstDash val="solid"/>
          </a:ln>
        </p:spPr>
        <p:txBody>
          <a:bodyPr/>
          <a:lstStyle/>
          <a:p>
            <a:endParaRPr lang="en-US"/>
          </a:p>
        </p:txBody>
      </p:sp>
      <p:graphicFrame>
        <p:nvGraphicFramePr>
          <p:cNvPr id="96" name="Table 0"/>
          <p:cNvGraphicFramePr>
            <a:graphicFrameLocks noGrp="1"/>
          </p:cNvGraphicFramePr>
          <p:nvPr>
            <p:extLst>
              <p:ext uri="{D42A27DB-BD31-4B8C-83A1-F6EECF244321}">
                <p14:modId xmlns:p14="http://schemas.microsoft.com/office/powerpoint/2010/main" val="1579011935"/>
              </p:ext>
            </p:extLst>
          </p:nvPr>
        </p:nvGraphicFramePr>
        <p:xfrm>
          <a:off x="8869680" y="1097280"/>
          <a:ext cx="2926080" cy="914400"/>
        </p:xfrm>
        <a:graphic>
          <a:graphicData uri="http://schemas.openxmlformats.org/drawingml/2006/table">
            <a:tbl>
              <a:tblPr/>
              <a:tblGrid>
                <a:gridCol w="822960">
                  <a:extLst>
                    <a:ext uri="{9D8B030D-6E8A-4147-A177-3AD203B41FA5}">
                      <a16:colId xmlns:a16="http://schemas.microsoft.com/office/drawing/2014/main" val="20000"/>
                    </a:ext>
                  </a:extLst>
                </a:gridCol>
                <a:gridCol w="2103120">
                  <a:extLst>
                    <a:ext uri="{9D8B030D-6E8A-4147-A177-3AD203B41FA5}">
                      <a16:colId xmlns:a16="http://schemas.microsoft.com/office/drawing/2014/main" val="20001"/>
                    </a:ext>
                  </a:extLst>
                </a:gridCol>
              </a:tblGrid>
              <a:tr h="274320">
                <a:tc>
                  <a:txBody>
                    <a:bodyPr/>
                    <a:lstStyle/>
                    <a:p>
                      <a:pPr marL="0" indent="0" algn="l">
                        <a:buNone/>
                      </a:pPr>
                      <a:r>
                        <a:rPr lang="en-US" sz="900" b="1" dirty="0">
                          <a:solidFill>
                            <a:srgbClr val="FFFFFF"/>
                          </a:solidFill>
                        </a:rPr>
                        <a:t>Element</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900" b="1" dirty="0">
                          <a:solidFill>
                            <a:srgbClr val="FFFFFF"/>
                          </a:solidFill>
                        </a:rPr>
                        <a:t>Addresses</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900" dirty="0">
                          <a:solidFill>
                            <a:srgbClr val="1F2933"/>
                          </a:solidFill>
                        </a:rPr>
                        <a:t>A</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900" dirty="0">
                          <a:solidFill>
                            <a:srgbClr val="1F2933"/>
                          </a:solidFill>
                        </a:rPr>
                        <a:t>172.16.25.22; gw .25.1</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marL="0" indent="0" algn="l">
                        <a:buNone/>
                      </a:pPr>
                      <a:r>
                        <a:rPr lang="en-US" sz="900" dirty="0">
                          <a:solidFill>
                            <a:srgbClr val="1F2933"/>
                          </a:solidFill>
                        </a:rPr>
                        <a:t>X</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900" dirty="0">
                          <a:solidFill>
                            <a:srgbClr val="1F2933"/>
                          </a:solidFill>
                        </a:rPr>
                        <a:t>.25.1 (53-11), .26.1 (53-12)</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74320">
                <a:tc>
                  <a:txBody>
                    <a:bodyPr/>
                    <a:lstStyle/>
                    <a:p>
                      <a:pPr marL="0" indent="0" algn="l">
                        <a:buNone/>
                      </a:pPr>
                      <a:r>
                        <a:rPr lang="en-US" sz="900" dirty="0">
                          <a:solidFill>
                            <a:srgbClr val="1F2933"/>
                          </a:solidFill>
                        </a:rPr>
                        <a:t>W</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900" dirty="0">
                          <a:solidFill>
                            <a:srgbClr val="1F2933"/>
                          </a:solidFill>
                        </a:rPr>
                        <a:t>.26.2 (53-21), .27.1 (53-22)</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74320">
                <a:tc>
                  <a:txBody>
                    <a:bodyPr/>
                    <a:lstStyle/>
                    <a:p>
                      <a:pPr marL="0" indent="0" algn="l">
                        <a:buNone/>
                      </a:pPr>
                      <a:r>
                        <a:rPr lang="en-US" sz="900" dirty="0">
                          <a:solidFill>
                            <a:srgbClr val="1F2933"/>
                          </a:solidFill>
                        </a:rPr>
                        <a:t>B</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900" dirty="0">
                          <a:solidFill>
                            <a:srgbClr val="1F2933"/>
                          </a:solidFill>
                        </a:rPr>
                        <a:t>172.16.27.23; gw .27.1</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36" name="Text 32"/>
          <p:cNvSpPr txBox="1"/>
          <p:nvPr/>
        </p:nvSpPr>
        <p:spPr>
          <a:xfrm>
            <a:off x="548640" y="4389120"/>
            <a:ext cx="3291840" cy="274320"/>
          </a:xfrm>
          <a:prstGeom prst="rect">
            <a:avLst/>
          </a:prstGeom>
          <a:noFill/>
          <a:ln/>
        </p:spPr>
        <p:txBody>
          <a:bodyPr wrap="square" lIns="0" tIns="0" rIns="0" bIns="0" rtlCol="0" anchor="ctr"/>
          <a:lstStyle/>
          <a:p>
            <a:pPr marL="0" indent="0" algn="l">
              <a:buNone/>
            </a:pPr>
            <a:r>
              <a:rPr lang="en-US" sz="800" dirty="0">
                <a:solidFill>
                  <a:srgbClr val="6B7B8C"/>
                </a:solidFill>
              </a:rPr>
              <a:t>MACs: prefix 00-00-5E-00-53 (RFC 7042)</a:t>
            </a:r>
            <a:endParaRPr lang="en-US" sz="800" dirty="0"/>
          </a:p>
        </p:txBody>
      </p:sp>
      <p:sp>
        <p:nvSpPr>
          <p:cNvPr id="37" name="Text 33"/>
          <p:cNvSpPr txBox="1"/>
          <p:nvPr/>
        </p:nvSpPr>
        <p:spPr>
          <a:xfrm>
            <a:off x="457200" y="5120640"/>
            <a:ext cx="11247120" cy="1280160"/>
          </a:xfrm>
          <a:prstGeom prst="rect">
            <a:avLst/>
          </a:prstGeom>
          <a:noFill/>
          <a:ln/>
        </p:spPr>
        <p:txBody>
          <a:bodyPr wrap="square" lIns="0" tIns="0" rIns="0" bIns="0" rtlCol="0" anchor="t"/>
          <a:lstStyle/>
          <a:p>
            <a:pPr marL="279400" indent="-279400">
              <a:spcAft>
                <a:spcPts val="300"/>
              </a:spcAft>
              <a:buSzPct val="100000"/>
              <a:buChar char="•"/>
            </a:pPr>
            <a:r>
              <a:rPr lang="en-US" sz="1300" dirty="0">
                <a:solidFill>
                  <a:srgbClr val="1F2933"/>
                </a:solidFill>
              </a:rPr>
              <a:t>A starts the communication by applying </a:t>
            </a:r>
            <a:r>
              <a:rPr lang="en-US" sz="1300" b="1" dirty="0">
                <a:solidFill>
                  <a:srgbClr val="1F2933"/>
                </a:solidFill>
              </a:rPr>
              <a:t>route determination</a:t>
            </a:r>
            <a:r>
              <a:rPr lang="en-US" sz="1300" dirty="0">
                <a:solidFill>
                  <a:srgbClr val="1F2933"/>
                </a:solidFill>
              </a:rPr>
              <a:t>: is B local or remote?</a:t>
            </a:r>
            <a:endParaRPr lang="en-US" sz="1300" dirty="0"/>
          </a:p>
          <a:p>
            <a:pPr marL="279400" indent="-279400">
              <a:spcAft>
                <a:spcPts val="300"/>
              </a:spcAft>
              <a:buSzPct val="100000"/>
              <a:buChar char="•"/>
            </a:pPr>
            <a:r>
              <a:rPr lang="en-US" sz="1300" dirty="0">
                <a:solidFill>
                  <a:srgbClr val="1F2933"/>
                </a:solidFill>
              </a:rPr>
              <a:t>B is remote: A looks up the next hop and finds the </a:t>
            </a:r>
            <a:r>
              <a:rPr lang="en-US" sz="1300" b="1" dirty="0">
                <a:solidFill>
                  <a:srgbClr val="1F2933"/>
                </a:solidFill>
              </a:rPr>
              <a:t>default route</a:t>
            </a:r>
            <a:r>
              <a:rPr lang="en-US" sz="1300" dirty="0">
                <a:solidFill>
                  <a:srgbClr val="1F2933"/>
                </a:solidFill>
              </a:rPr>
              <a:t> (X); resolves X's MAC with ARP</a:t>
            </a:r>
            <a:endParaRPr lang="en-US" sz="1300" dirty="0"/>
          </a:p>
          <a:p>
            <a:pPr marL="279400" indent="-279400">
              <a:spcAft>
                <a:spcPts val="300"/>
              </a:spcAft>
              <a:buSzPct val="100000"/>
              <a:buChar char="•"/>
            </a:pPr>
            <a:r>
              <a:rPr lang="en-US" sz="1300" dirty="0">
                <a:solidFill>
                  <a:srgbClr val="1F2933"/>
                </a:solidFill>
              </a:rPr>
              <a:t>Two routing hops (X and W) to B's LAN</a:t>
            </a:r>
            <a:endParaRPr lang="en-US" sz="13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The data transfer process: the six steps</a:t>
            </a:r>
            <a:endParaRPr lang="en-US" sz="3000" dirty="0"/>
          </a:p>
        </p:txBody>
      </p:sp>
      <p:sp>
        <p:nvSpPr>
          <p:cNvPr id="4" name="Shape 1"/>
          <p:cNvSpPr/>
          <p:nvPr/>
        </p:nvSpPr>
        <p:spPr>
          <a:xfrm>
            <a:off x="548640" y="2286000"/>
            <a:ext cx="2743200" cy="0"/>
          </a:xfrm>
          <a:prstGeom prst="line">
            <a:avLst/>
          </a:prstGeom>
          <a:noFill/>
          <a:ln w="50800">
            <a:solidFill>
              <a:srgbClr val="0B3C5D"/>
            </a:solidFill>
            <a:prstDash val="solid"/>
          </a:ln>
        </p:spPr>
        <p:txBody>
          <a:bodyPr/>
          <a:lstStyle/>
          <a:p>
            <a:endParaRPr lang="en-US"/>
          </a:p>
        </p:txBody>
      </p:sp>
      <p:sp>
        <p:nvSpPr>
          <p:cNvPr id="5" name="Text 2"/>
          <p:cNvSpPr txBox="1"/>
          <p:nvPr/>
        </p:nvSpPr>
        <p:spPr>
          <a:xfrm>
            <a:off x="548640" y="2340864"/>
            <a:ext cx="2743200" cy="256032"/>
          </a:xfrm>
          <a:prstGeom prst="rect">
            <a:avLst/>
          </a:prstGeom>
          <a:noFill/>
          <a:ln/>
        </p:spPr>
        <p:txBody>
          <a:bodyPr wrap="square" lIns="0" tIns="0" rIns="0" bIns="0" rtlCol="0" anchor="ctr"/>
          <a:lstStyle/>
          <a:p>
            <a:pPr marL="0" indent="0" algn="ctr">
              <a:buNone/>
            </a:pPr>
            <a:r>
              <a:rPr lang="en-US" sz="1000" dirty="0">
                <a:solidFill>
                  <a:srgbClr val="6B7B8C"/>
                </a:solidFill>
              </a:rPr>
              <a:t>172.16.25.0/24</a:t>
            </a:r>
            <a:endParaRPr lang="en-US" sz="1000" dirty="0"/>
          </a:p>
        </p:txBody>
      </p:sp>
      <p:sp>
        <p:nvSpPr>
          <p:cNvPr id="6" name="Text 3"/>
          <p:cNvSpPr/>
          <p:nvPr/>
        </p:nvSpPr>
        <p:spPr>
          <a:xfrm>
            <a:off x="1051560" y="15270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A</a:t>
            </a:r>
            <a:endParaRPr lang="en-US" sz="1000" dirty="0"/>
          </a:p>
        </p:txBody>
      </p:sp>
      <p:sp>
        <p:nvSpPr>
          <p:cNvPr id="7" name="Shape 4"/>
          <p:cNvSpPr/>
          <p:nvPr/>
        </p:nvSpPr>
        <p:spPr>
          <a:xfrm>
            <a:off x="1152144" y="1856232"/>
            <a:ext cx="256032" cy="64008"/>
          </a:xfrm>
          <a:prstGeom prst="rect">
            <a:avLst/>
          </a:prstGeom>
          <a:solidFill>
            <a:srgbClr val="2A9D6F"/>
          </a:solidFill>
          <a:ln w="12700">
            <a:solidFill>
              <a:srgbClr val="2A9D6F"/>
            </a:solidFill>
            <a:prstDash val="solid"/>
          </a:ln>
        </p:spPr>
        <p:txBody>
          <a:bodyPr/>
          <a:lstStyle/>
          <a:p>
            <a:endParaRPr lang="en-US"/>
          </a:p>
        </p:txBody>
      </p:sp>
      <p:sp>
        <p:nvSpPr>
          <p:cNvPr id="8" name="Shape 5"/>
          <p:cNvSpPr/>
          <p:nvPr/>
        </p:nvSpPr>
        <p:spPr>
          <a:xfrm>
            <a:off x="1280160" y="1901952"/>
            <a:ext cx="0" cy="384048"/>
          </a:xfrm>
          <a:prstGeom prst="line">
            <a:avLst/>
          </a:prstGeom>
          <a:noFill/>
          <a:ln w="19050">
            <a:solidFill>
              <a:srgbClr val="0B3C5D"/>
            </a:solidFill>
            <a:prstDash val="solid"/>
          </a:ln>
        </p:spPr>
        <p:txBody>
          <a:bodyPr/>
          <a:lstStyle/>
          <a:p>
            <a:endParaRPr lang="en-US"/>
          </a:p>
        </p:txBody>
      </p:sp>
      <p:sp>
        <p:nvSpPr>
          <p:cNvPr id="9" name="Text 6"/>
          <p:cNvSpPr txBox="1"/>
          <p:nvPr/>
        </p:nvSpPr>
        <p:spPr>
          <a:xfrm>
            <a:off x="1600200" y="1463040"/>
            <a:ext cx="1737360" cy="457200"/>
          </a:xfrm>
          <a:prstGeom prst="rect">
            <a:avLst/>
          </a:prstGeom>
          <a:noFill/>
          <a:ln/>
        </p:spPr>
        <p:txBody>
          <a:bodyPr wrap="square" lIns="0" tIns="0" rIns="0" bIns="0" rtlCol="0" anchor="ctr"/>
          <a:lstStyle/>
          <a:p>
            <a:pPr marL="0" indent="0" algn="l">
              <a:buNone/>
            </a:pPr>
            <a:r>
              <a:rPr lang="en-US" sz="800" dirty="0">
                <a:solidFill>
                  <a:srgbClr val="6B7B8C"/>
                </a:solidFill>
              </a:rPr>
              <a:t>172.16.25.22</a:t>
            </a:r>
            <a:endParaRPr lang="en-US" sz="800" dirty="0"/>
          </a:p>
          <a:p>
            <a:pPr marL="0" indent="0" algn="l">
              <a:buNone/>
            </a:pPr>
            <a:r>
              <a:rPr lang="en-US" sz="800" dirty="0">
                <a:solidFill>
                  <a:srgbClr val="6B7B8C"/>
                </a:solidFill>
              </a:rPr>
              <a:t>00-00-5E-00-53-0A</a:t>
            </a:r>
            <a:endParaRPr lang="en-US" sz="800" dirty="0"/>
          </a:p>
        </p:txBody>
      </p:sp>
      <p:sp>
        <p:nvSpPr>
          <p:cNvPr id="10" name="Text 7"/>
          <p:cNvSpPr/>
          <p:nvPr/>
        </p:nvSpPr>
        <p:spPr>
          <a:xfrm>
            <a:off x="2770632" y="26791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X</a:t>
            </a:r>
            <a:endParaRPr lang="en-US" sz="1200" dirty="0"/>
          </a:p>
        </p:txBody>
      </p:sp>
      <p:sp>
        <p:nvSpPr>
          <p:cNvPr id="11" name="Shape 8"/>
          <p:cNvSpPr/>
          <p:nvPr/>
        </p:nvSpPr>
        <p:spPr>
          <a:xfrm>
            <a:off x="3017520" y="2286000"/>
            <a:ext cx="0" cy="393192"/>
          </a:xfrm>
          <a:prstGeom prst="line">
            <a:avLst/>
          </a:prstGeom>
          <a:noFill/>
          <a:ln w="19050">
            <a:solidFill>
              <a:srgbClr val="0B3C5D"/>
            </a:solidFill>
            <a:prstDash val="solid"/>
          </a:ln>
        </p:spPr>
        <p:txBody>
          <a:bodyPr/>
          <a:lstStyle/>
          <a:p>
            <a:endParaRPr lang="en-US"/>
          </a:p>
        </p:txBody>
      </p:sp>
      <p:sp>
        <p:nvSpPr>
          <p:cNvPr id="12" name="Text 9"/>
          <p:cNvSpPr txBox="1"/>
          <p:nvPr/>
        </p:nvSpPr>
        <p:spPr>
          <a:xfrm>
            <a:off x="3246120" y="199339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.25.1 53-11</a:t>
            </a:r>
            <a:endParaRPr lang="en-US" sz="800" dirty="0"/>
          </a:p>
        </p:txBody>
      </p:sp>
      <p:sp>
        <p:nvSpPr>
          <p:cNvPr id="13" name="Text 10"/>
          <p:cNvSpPr txBox="1"/>
          <p:nvPr/>
        </p:nvSpPr>
        <p:spPr>
          <a:xfrm>
            <a:off x="3246120" y="329184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.26.1 53-12</a:t>
            </a:r>
            <a:endParaRPr lang="en-US" sz="800" dirty="0"/>
          </a:p>
        </p:txBody>
      </p:sp>
      <p:sp>
        <p:nvSpPr>
          <p:cNvPr id="14" name="Shape 11"/>
          <p:cNvSpPr/>
          <p:nvPr/>
        </p:nvSpPr>
        <p:spPr>
          <a:xfrm>
            <a:off x="2194560" y="3749040"/>
            <a:ext cx="5303520" cy="0"/>
          </a:xfrm>
          <a:prstGeom prst="line">
            <a:avLst/>
          </a:prstGeom>
          <a:noFill/>
          <a:ln w="50800">
            <a:solidFill>
              <a:srgbClr val="0B3C5D"/>
            </a:solidFill>
            <a:prstDash val="solid"/>
          </a:ln>
        </p:spPr>
        <p:txBody>
          <a:bodyPr/>
          <a:lstStyle/>
          <a:p>
            <a:endParaRPr lang="en-US"/>
          </a:p>
        </p:txBody>
      </p:sp>
      <p:sp>
        <p:nvSpPr>
          <p:cNvPr id="15" name="Text 12"/>
          <p:cNvSpPr txBox="1"/>
          <p:nvPr/>
        </p:nvSpPr>
        <p:spPr>
          <a:xfrm>
            <a:off x="2194560" y="3803904"/>
            <a:ext cx="5303520" cy="256032"/>
          </a:xfrm>
          <a:prstGeom prst="rect">
            <a:avLst/>
          </a:prstGeom>
          <a:noFill/>
          <a:ln/>
        </p:spPr>
        <p:txBody>
          <a:bodyPr wrap="square" lIns="0" tIns="0" rIns="0" bIns="0" rtlCol="0" anchor="ctr"/>
          <a:lstStyle/>
          <a:p>
            <a:pPr marL="0" indent="0" algn="ctr">
              <a:buNone/>
            </a:pPr>
            <a:r>
              <a:rPr lang="en-US" sz="1000" dirty="0">
                <a:solidFill>
                  <a:srgbClr val="6B7B8C"/>
                </a:solidFill>
              </a:rPr>
              <a:t>172.16.26.0/24</a:t>
            </a:r>
            <a:endParaRPr lang="en-US" sz="1000" dirty="0"/>
          </a:p>
        </p:txBody>
      </p:sp>
      <p:sp>
        <p:nvSpPr>
          <p:cNvPr id="16" name="Shape 13"/>
          <p:cNvSpPr/>
          <p:nvPr/>
        </p:nvSpPr>
        <p:spPr>
          <a:xfrm>
            <a:off x="3017520" y="3172968"/>
            <a:ext cx="0" cy="576072"/>
          </a:xfrm>
          <a:prstGeom prst="line">
            <a:avLst/>
          </a:prstGeom>
          <a:noFill/>
          <a:ln w="19050">
            <a:solidFill>
              <a:srgbClr val="0B3C5D"/>
            </a:solidFill>
            <a:prstDash val="solid"/>
          </a:ln>
        </p:spPr>
        <p:txBody>
          <a:bodyPr/>
          <a:lstStyle/>
          <a:p>
            <a:endParaRPr lang="en-US"/>
          </a:p>
        </p:txBody>
      </p:sp>
      <p:sp>
        <p:nvSpPr>
          <p:cNvPr id="17" name="Text 14"/>
          <p:cNvSpPr/>
          <p:nvPr/>
        </p:nvSpPr>
        <p:spPr>
          <a:xfrm>
            <a:off x="6153912" y="26791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W</a:t>
            </a:r>
            <a:endParaRPr lang="en-US" sz="1200" dirty="0"/>
          </a:p>
        </p:txBody>
      </p:sp>
      <p:sp>
        <p:nvSpPr>
          <p:cNvPr id="18" name="Shape 15"/>
          <p:cNvSpPr/>
          <p:nvPr/>
        </p:nvSpPr>
        <p:spPr>
          <a:xfrm>
            <a:off x="6400800" y="3172968"/>
            <a:ext cx="0" cy="576072"/>
          </a:xfrm>
          <a:prstGeom prst="line">
            <a:avLst/>
          </a:prstGeom>
          <a:noFill/>
          <a:ln w="19050">
            <a:solidFill>
              <a:srgbClr val="0B3C5D"/>
            </a:solidFill>
            <a:prstDash val="solid"/>
          </a:ln>
        </p:spPr>
        <p:txBody>
          <a:bodyPr/>
          <a:lstStyle/>
          <a:p>
            <a:endParaRPr lang="en-US"/>
          </a:p>
        </p:txBody>
      </p:sp>
      <p:sp>
        <p:nvSpPr>
          <p:cNvPr id="19" name="Text 16"/>
          <p:cNvSpPr txBox="1"/>
          <p:nvPr/>
        </p:nvSpPr>
        <p:spPr>
          <a:xfrm>
            <a:off x="6675120" y="329184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.26.2 53-21</a:t>
            </a:r>
            <a:endParaRPr lang="en-US" sz="800" dirty="0"/>
          </a:p>
        </p:txBody>
      </p:sp>
      <p:sp>
        <p:nvSpPr>
          <p:cNvPr id="20" name="Text 17"/>
          <p:cNvSpPr txBox="1"/>
          <p:nvPr/>
        </p:nvSpPr>
        <p:spPr>
          <a:xfrm>
            <a:off x="6675120" y="199339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.27.1 53-22</a:t>
            </a:r>
            <a:endParaRPr lang="en-US" sz="800" dirty="0"/>
          </a:p>
        </p:txBody>
      </p:sp>
      <p:sp>
        <p:nvSpPr>
          <p:cNvPr id="21" name="Shape 18"/>
          <p:cNvSpPr/>
          <p:nvPr/>
        </p:nvSpPr>
        <p:spPr>
          <a:xfrm>
            <a:off x="6126480" y="2286000"/>
            <a:ext cx="2651760" cy="0"/>
          </a:xfrm>
          <a:prstGeom prst="line">
            <a:avLst/>
          </a:prstGeom>
          <a:noFill/>
          <a:ln w="50800">
            <a:solidFill>
              <a:srgbClr val="0B3C5D"/>
            </a:solidFill>
            <a:prstDash val="solid"/>
          </a:ln>
        </p:spPr>
        <p:txBody>
          <a:bodyPr/>
          <a:lstStyle/>
          <a:p>
            <a:endParaRPr lang="en-US"/>
          </a:p>
        </p:txBody>
      </p:sp>
      <p:sp>
        <p:nvSpPr>
          <p:cNvPr id="22" name="Text 19"/>
          <p:cNvSpPr txBox="1"/>
          <p:nvPr/>
        </p:nvSpPr>
        <p:spPr>
          <a:xfrm>
            <a:off x="6126480" y="2340864"/>
            <a:ext cx="2651760" cy="256032"/>
          </a:xfrm>
          <a:prstGeom prst="rect">
            <a:avLst/>
          </a:prstGeom>
          <a:noFill/>
          <a:ln/>
        </p:spPr>
        <p:txBody>
          <a:bodyPr wrap="square" lIns="0" tIns="0" rIns="0" bIns="0" rtlCol="0" anchor="ctr"/>
          <a:lstStyle/>
          <a:p>
            <a:pPr marL="0" indent="0" algn="ctr">
              <a:buNone/>
            </a:pPr>
            <a:r>
              <a:rPr lang="en-US" sz="1000" dirty="0">
                <a:solidFill>
                  <a:srgbClr val="6B7B8C"/>
                </a:solidFill>
              </a:rPr>
              <a:t>172.16.27.0/24</a:t>
            </a:r>
            <a:endParaRPr lang="en-US" sz="1000" dirty="0"/>
          </a:p>
        </p:txBody>
      </p:sp>
      <p:sp>
        <p:nvSpPr>
          <p:cNvPr id="23" name="Shape 20"/>
          <p:cNvSpPr/>
          <p:nvPr/>
        </p:nvSpPr>
        <p:spPr>
          <a:xfrm>
            <a:off x="6400800" y="2286000"/>
            <a:ext cx="0" cy="393192"/>
          </a:xfrm>
          <a:prstGeom prst="line">
            <a:avLst/>
          </a:prstGeom>
          <a:noFill/>
          <a:ln w="19050">
            <a:solidFill>
              <a:srgbClr val="0B3C5D"/>
            </a:solidFill>
            <a:prstDash val="solid"/>
          </a:ln>
        </p:spPr>
        <p:txBody>
          <a:bodyPr/>
          <a:lstStyle/>
          <a:p>
            <a:endParaRPr lang="en-US"/>
          </a:p>
        </p:txBody>
      </p:sp>
      <p:sp>
        <p:nvSpPr>
          <p:cNvPr id="24" name="Text 21"/>
          <p:cNvSpPr/>
          <p:nvPr/>
        </p:nvSpPr>
        <p:spPr>
          <a:xfrm>
            <a:off x="8001000" y="15270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B</a:t>
            </a:r>
            <a:endParaRPr lang="en-US" sz="1000" dirty="0"/>
          </a:p>
        </p:txBody>
      </p:sp>
      <p:sp>
        <p:nvSpPr>
          <p:cNvPr id="25" name="Shape 22"/>
          <p:cNvSpPr/>
          <p:nvPr/>
        </p:nvSpPr>
        <p:spPr>
          <a:xfrm>
            <a:off x="8101584" y="1856232"/>
            <a:ext cx="256032" cy="64008"/>
          </a:xfrm>
          <a:prstGeom prst="rect">
            <a:avLst/>
          </a:prstGeom>
          <a:solidFill>
            <a:srgbClr val="2A9D6F"/>
          </a:solidFill>
          <a:ln w="12700">
            <a:solidFill>
              <a:srgbClr val="2A9D6F"/>
            </a:solidFill>
            <a:prstDash val="solid"/>
          </a:ln>
        </p:spPr>
        <p:txBody>
          <a:bodyPr/>
          <a:lstStyle/>
          <a:p>
            <a:endParaRPr lang="en-US"/>
          </a:p>
        </p:txBody>
      </p:sp>
      <p:sp>
        <p:nvSpPr>
          <p:cNvPr id="26" name="Shape 23"/>
          <p:cNvSpPr/>
          <p:nvPr/>
        </p:nvSpPr>
        <p:spPr>
          <a:xfrm>
            <a:off x="8229600" y="1901952"/>
            <a:ext cx="0" cy="384048"/>
          </a:xfrm>
          <a:prstGeom prst="line">
            <a:avLst/>
          </a:prstGeom>
          <a:noFill/>
          <a:ln w="19050">
            <a:solidFill>
              <a:srgbClr val="0B3C5D"/>
            </a:solidFill>
            <a:prstDash val="solid"/>
          </a:ln>
        </p:spPr>
        <p:txBody>
          <a:bodyPr/>
          <a:lstStyle/>
          <a:p>
            <a:endParaRPr lang="en-US"/>
          </a:p>
        </p:txBody>
      </p:sp>
      <p:sp>
        <p:nvSpPr>
          <p:cNvPr id="27" name="Text 24"/>
          <p:cNvSpPr txBox="1"/>
          <p:nvPr/>
        </p:nvSpPr>
        <p:spPr>
          <a:xfrm>
            <a:off x="6720840" y="1463040"/>
            <a:ext cx="1188720" cy="457200"/>
          </a:xfrm>
          <a:prstGeom prst="rect">
            <a:avLst/>
          </a:prstGeom>
          <a:noFill/>
          <a:ln/>
        </p:spPr>
        <p:txBody>
          <a:bodyPr wrap="square" lIns="0" tIns="0" rIns="0" bIns="0" rtlCol="0" anchor="ctr"/>
          <a:lstStyle/>
          <a:p>
            <a:pPr marL="0" indent="0" algn="r">
              <a:buNone/>
            </a:pPr>
            <a:r>
              <a:rPr lang="en-US" sz="800" dirty="0">
                <a:solidFill>
                  <a:srgbClr val="6B7B8C"/>
                </a:solidFill>
              </a:rPr>
              <a:t>172.16.27.23</a:t>
            </a:r>
            <a:endParaRPr lang="en-US" sz="800" dirty="0"/>
          </a:p>
          <a:p>
            <a:pPr marL="0" indent="0" algn="r">
              <a:buNone/>
            </a:pPr>
            <a:r>
              <a:rPr lang="en-US" sz="800" dirty="0">
                <a:solidFill>
                  <a:srgbClr val="6B7B8C"/>
                </a:solidFill>
              </a:rPr>
              <a:t>00-53-0B</a:t>
            </a:r>
            <a:endParaRPr lang="en-US" sz="800" dirty="0"/>
          </a:p>
        </p:txBody>
      </p:sp>
      <p:sp>
        <p:nvSpPr>
          <p:cNvPr id="28" name="Text 25"/>
          <p:cNvSpPr/>
          <p:nvPr/>
        </p:nvSpPr>
        <p:spPr>
          <a:xfrm>
            <a:off x="8869680" y="123444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29" name="Text 26"/>
          <p:cNvSpPr txBox="1"/>
          <p:nvPr/>
        </p:nvSpPr>
        <p:spPr>
          <a:xfrm>
            <a:off x="9418320" y="1188720"/>
            <a:ext cx="2468880" cy="713232"/>
          </a:xfrm>
          <a:prstGeom prst="rect">
            <a:avLst/>
          </a:prstGeom>
          <a:noFill/>
          <a:ln/>
        </p:spPr>
        <p:txBody>
          <a:bodyPr wrap="square" lIns="0" tIns="0" rIns="0" bIns="0" rtlCol="0" anchor="t"/>
          <a:lstStyle/>
          <a:p>
            <a:pPr marL="0" indent="0">
              <a:buNone/>
            </a:pPr>
            <a:r>
              <a:rPr lang="en-US" sz="1100" b="1" dirty="0">
                <a:solidFill>
                  <a:srgbClr val="0B3C5D"/>
                </a:solidFill>
              </a:rPr>
              <a:t>A sends the initial packet</a:t>
            </a:r>
            <a:endParaRPr lang="en-US" sz="1100" dirty="0"/>
          </a:p>
          <a:p>
            <a:pPr marL="0" indent="0">
              <a:buNone/>
            </a:pPr>
            <a:r>
              <a:rPr lang="en-US" sz="900" dirty="0">
                <a:solidFill>
                  <a:srgbClr val="1F2933"/>
                </a:solidFill>
              </a:rPr>
              <a:t>Frame to X's MAC; IP packet to B.</a:t>
            </a:r>
            <a:endParaRPr lang="en-US" sz="1100" dirty="0"/>
          </a:p>
        </p:txBody>
      </p:sp>
      <p:sp>
        <p:nvSpPr>
          <p:cNvPr id="30" name="Text 27"/>
          <p:cNvSpPr/>
          <p:nvPr/>
        </p:nvSpPr>
        <p:spPr>
          <a:xfrm>
            <a:off x="8869680" y="1947672"/>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31" name="Text 28"/>
          <p:cNvSpPr txBox="1"/>
          <p:nvPr/>
        </p:nvSpPr>
        <p:spPr>
          <a:xfrm>
            <a:off x="9418320" y="1901952"/>
            <a:ext cx="2468880" cy="713232"/>
          </a:xfrm>
          <a:prstGeom prst="rect">
            <a:avLst/>
          </a:prstGeom>
          <a:noFill/>
          <a:ln/>
        </p:spPr>
        <p:txBody>
          <a:bodyPr wrap="square" lIns="0" tIns="0" rIns="0" bIns="0" rtlCol="0" anchor="t"/>
          <a:lstStyle/>
          <a:p>
            <a:pPr marL="0" indent="0">
              <a:buNone/>
            </a:pPr>
            <a:r>
              <a:rPr lang="en-US" sz="1100" b="1" dirty="0">
                <a:solidFill>
                  <a:srgbClr val="0B3C5D"/>
                </a:solidFill>
              </a:rPr>
              <a:t>X receives and processes</a:t>
            </a:r>
            <a:endParaRPr lang="en-US" sz="1100" dirty="0"/>
          </a:p>
          <a:p>
            <a:pPr marL="0" indent="0">
              <a:buNone/>
            </a:pPr>
            <a:r>
              <a:rPr lang="en-US" sz="900" dirty="0">
                <a:solidFill>
                  <a:srgbClr val="1F2933"/>
                </a:solidFill>
              </a:rPr>
              <a:t>Strips the Ethernet header; consults the route table.</a:t>
            </a:r>
            <a:endParaRPr lang="en-US" sz="1100" dirty="0"/>
          </a:p>
        </p:txBody>
      </p:sp>
      <p:sp>
        <p:nvSpPr>
          <p:cNvPr id="32" name="Text 29"/>
          <p:cNvSpPr/>
          <p:nvPr/>
        </p:nvSpPr>
        <p:spPr>
          <a:xfrm>
            <a:off x="8869680" y="2660904"/>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3</a:t>
            </a:r>
            <a:endParaRPr lang="en-US" sz="1300" dirty="0"/>
          </a:p>
        </p:txBody>
      </p:sp>
      <p:sp>
        <p:nvSpPr>
          <p:cNvPr id="33" name="Text 30"/>
          <p:cNvSpPr txBox="1"/>
          <p:nvPr/>
        </p:nvSpPr>
        <p:spPr>
          <a:xfrm>
            <a:off x="9418320" y="2615184"/>
            <a:ext cx="2468880" cy="713232"/>
          </a:xfrm>
          <a:prstGeom prst="rect">
            <a:avLst/>
          </a:prstGeom>
          <a:noFill/>
          <a:ln/>
        </p:spPr>
        <p:txBody>
          <a:bodyPr wrap="square" lIns="0" tIns="0" rIns="0" bIns="0" rtlCol="0" anchor="t"/>
          <a:lstStyle/>
          <a:p>
            <a:pPr marL="0" indent="0">
              <a:buNone/>
            </a:pPr>
            <a:r>
              <a:rPr lang="en-US" sz="1100" b="1" dirty="0">
                <a:solidFill>
                  <a:srgbClr val="0B3C5D"/>
                </a:solidFill>
              </a:rPr>
              <a:t>X forwards to the next hop</a:t>
            </a:r>
            <a:endParaRPr lang="en-US" sz="1100" dirty="0"/>
          </a:p>
          <a:p>
            <a:pPr marL="0" indent="0">
              <a:buNone/>
            </a:pPr>
            <a:r>
              <a:rPr lang="en-US" sz="900" dirty="0">
                <a:solidFill>
                  <a:srgbClr val="1F2933"/>
                </a:solidFill>
              </a:rPr>
              <a:t>New frame to W's MAC; IP packet intact (TTL-1).</a:t>
            </a:r>
            <a:endParaRPr lang="en-US" sz="1100" dirty="0"/>
          </a:p>
        </p:txBody>
      </p:sp>
      <p:sp>
        <p:nvSpPr>
          <p:cNvPr id="34" name="Text 31"/>
          <p:cNvSpPr/>
          <p:nvPr/>
        </p:nvSpPr>
        <p:spPr>
          <a:xfrm>
            <a:off x="8869680" y="3374136"/>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4</a:t>
            </a:r>
            <a:endParaRPr lang="en-US" sz="1300" dirty="0"/>
          </a:p>
        </p:txBody>
      </p:sp>
      <p:sp>
        <p:nvSpPr>
          <p:cNvPr id="35" name="Text 32"/>
          <p:cNvSpPr txBox="1"/>
          <p:nvPr/>
        </p:nvSpPr>
        <p:spPr>
          <a:xfrm>
            <a:off x="9418320" y="3328416"/>
            <a:ext cx="2468880" cy="713232"/>
          </a:xfrm>
          <a:prstGeom prst="rect">
            <a:avLst/>
          </a:prstGeom>
          <a:noFill/>
          <a:ln/>
        </p:spPr>
        <p:txBody>
          <a:bodyPr wrap="square" lIns="0" tIns="0" rIns="0" bIns="0" rtlCol="0" anchor="t"/>
          <a:lstStyle/>
          <a:p>
            <a:pPr marL="0" indent="0">
              <a:buNone/>
            </a:pPr>
            <a:r>
              <a:rPr lang="en-US" sz="1100" b="1" dirty="0">
                <a:solidFill>
                  <a:srgbClr val="0B3C5D"/>
                </a:solidFill>
              </a:rPr>
              <a:t>W receives the packet</a:t>
            </a:r>
            <a:endParaRPr lang="en-US" sz="1100" dirty="0"/>
          </a:p>
          <a:p>
            <a:pPr marL="0" indent="0">
              <a:buNone/>
            </a:pPr>
            <a:r>
              <a:rPr lang="en-US" sz="900" dirty="0">
                <a:solidFill>
                  <a:srgbClr val="1F2933"/>
                </a:solidFill>
              </a:rPr>
              <a:t>Strips the Ethernet header; destination connected.</a:t>
            </a:r>
            <a:endParaRPr lang="en-US" sz="1100" dirty="0"/>
          </a:p>
        </p:txBody>
      </p:sp>
      <p:sp>
        <p:nvSpPr>
          <p:cNvPr id="36" name="Text 33"/>
          <p:cNvSpPr/>
          <p:nvPr/>
        </p:nvSpPr>
        <p:spPr>
          <a:xfrm>
            <a:off x="8869680" y="4087368"/>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5</a:t>
            </a:r>
            <a:endParaRPr lang="en-US" sz="1300" dirty="0"/>
          </a:p>
        </p:txBody>
      </p:sp>
      <p:sp>
        <p:nvSpPr>
          <p:cNvPr id="37" name="Text 34"/>
          <p:cNvSpPr txBox="1"/>
          <p:nvPr/>
        </p:nvSpPr>
        <p:spPr>
          <a:xfrm>
            <a:off x="9418320" y="4041648"/>
            <a:ext cx="2468880" cy="713232"/>
          </a:xfrm>
          <a:prstGeom prst="rect">
            <a:avLst/>
          </a:prstGeom>
          <a:noFill/>
          <a:ln/>
        </p:spPr>
        <p:txBody>
          <a:bodyPr wrap="square" lIns="0" tIns="0" rIns="0" bIns="0" rtlCol="0" anchor="t"/>
          <a:lstStyle/>
          <a:p>
            <a:pPr marL="0" indent="0">
              <a:buNone/>
            </a:pPr>
            <a:r>
              <a:rPr lang="en-US" sz="1100" b="1" dirty="0">
                <a:solidFill>
                  <a:srgbClr val="0B3C5D"/>
                </a:solidFill>
              </a:rPr>
              <a:t>W delivers to B</a:t>
            </a:r>
            <a:endParaRPr lang="en-US" sz="1100" dirty="0"/>
          </a:p>
          <a:p>
            <a:pPr marL="0" indent="0">
              <a:buNone/>
            </a:pPr>
            <a:r>
              <a:rPr lang="en-US" sz="900" dirty="0">
                <a:solidFill>
                  <a:srgbClr val="1F2933"/>
                </a:solidFill>
              </a:rPr>
              <a:t>ARP for B if needed; new frame to B's MAC.</a:t>
            </a:r>
            <a:endParaRPr lang="en-US" sz="1100" dirty="0"/>
          </a:p>
        </p:txBody>
      </p:sp>
      <p:sp>
        <p:nvSpPr>
          <p:cNvPr id="38" name="Text 35"/>
          <p:cNvSpPr/>
          <p:nvPr/>
        </p:nvSpPr>
        <p:spPr>
          <a:xfrm>
            <a:off x="8869680" y="480060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6</a:t>
            </a:r>
            <a:endParaRPr lang="en-US" sz="1300" dirty="0"/>
          </a:p>
        </p:txBody>
      </p:sp>
      <p:sp>
        <p:nvSpPr>
          <p:cNvPr id="39" name="Text 36"/>
          <p:cNvSpPr txBox="1"/>
          <p:nvPr/>
        </p:nvSpPr>
        <p:spPr>
          <a:xfrm>
            <a:off x="9418320" y="4754880"/>
            <a:ext cx="2468880" cy="713232"/>
          </a:xfrm>
          <a:prstGeom prst="rect">
            <a:avLst/>
          </a:prstGeom>
          <a:noFill/>
          <a:ln/>
        </p:spPr>
        <p:txBody>
          <a:bodyPr wrap="square" lIns="0" tIns="0" rIns="0" bIns="0" rtlCol="0" anchor="t"/>
          <a:lstStyle/>
          <a:p>
            <a:pPr marL="0" indent="0">
              <a:buNone/>
            </a:pPr>
            <a:r>
              <a:rPr lang="en-US" sz="1100" b="1" dirty="0">
                <a:solidFill>
                  <a:srgbClr val="0B3C5D"/>
                </a:solidFill>
              </a:rPr>
              <a:t>B receives the packet</a:t>
            </a:r>
            <a:endParaRPr lang="en-US" sz="1100" dirty="0"/>
          </a:p>
          <a:p>
            <a:pPr marL="0" indent="0">
              <a:buNone/>
            </a:pPr>
            <a:r>
              <a:rPr lang="en-US" sz="900" dirty="0">
                <a:solidFill>
                  <a:srgbClr val="1F2933"/>
                </a:solidFill>
              </a:rPr>
              <a:t>Own MAC and IP: delivery to transport (port).</a:t>
            </a:r>
            <a:endParaRPr lang="en-US" sz="1100" dirty="0"/>
          </a:p>
        </p:txBody>
      </p:sp>
      <p:sp>
        <p:nvSpPr>
          <p:cNvPr id="40" name="Text 37"/>
          <p:cNvSpPr/>
          <p:nvPr/>
        </p:nvSpPr>
        <p:spPr>
          <a:xfrm>
            <a:off x="548640" y="5394960"/>
            <a:ext cx="7863840" cy="731520"/>
          </a:xfrm>
          <a:prstGeom prst="roundRect">
            <a:avLst>
              <a:gd name="adj" fmla="val 12500"/>
            </a:avLst>
          </a:prstGeom>
          <a:solidFill>
            <a:srgbClr val="FFF4E0"/>
          </a:solidFill>
          <a:ln>
            <a:solidFill>
              <a:srgbClr val="FFF4E0"/>
            </a:solidFill>
          </a:ln>
        </p:spPr>
        <p:txBody>
          <a:bodyPr wrap="square" lIns="76200" tIns="152400" rIns="152400" bIns="76200" rtlCol="0" anchor="ctr"/>
          <a:lstStyle/>
          <a:p>
            <a:pPr marL="0" indent="0" algn="l">
              <a:buNone/>
            </a:pPr>
            <a:r>
              <a:rPr lang="en-US" sz="1100" dirty="0">
                <a:solidFill>
                  <a:srgbClr val="1F2933"/>
                </a:solidFill>
              </a:rPr>
              <a:t>Invariants: source IP (172.16.25.22) and destination IP (172.16.27.23) never change (no NAT). Variables: source and destination MACs on each link; TTL decremented at X and at W.</a:t>
            </a:r>
            <a:endParaRPr lang="en-US" sz="11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Step 1: A sends the initial packet</a:t>
            </a:r>
            <a:endParaRPr lang="en-US" sz="3000" dirty="0"/>
          </a:p>
        </p:txBody>
      </p:sp>
      <p:sp>
        <p:nvSpPr>
          <p:cNvPr id="4" name="Shape 1"/>
          <p:cNvSpPr/>
          <p:nvPr/>
        </p:nvSpPr>
        <p:spPr>
          <a:xfrm>
            <a:off x="548640" y="2286000"/>
            <a:ext cx="2743200" cy="0"/>
          </a:xfrm>
          <a:prstGeom prst="line">
            <a:avLst/>
          </a:prstGeom>
          <a:noFill/>
          <a:ln w="50800">
            <a:solidFill>
              <a:srgbClr val="0B3C5D"/>
            </a:solidFill>
            <a:prstDash val="solid"/>
          </a:ln>
        </p:spPr>
        <p:txBody>
          <a:bodyPr/>
          <a:lstStyle/>
          <a:p>
            <a:endParaRPr lang="en-US"/>
          </a:p>
        </p:txBody>
      </p:sp>
      <p:sp>
        <p:nvSpPr>
          <p:cNvPr id="5" name="Text 2"/>
          <p:cNvSpPr txBox="1"/>
          <p:nvPr/>
        </p:nvSpPr>
        <p:spPr>
          <a:xfrm>
            <a:off x="548640" y="2340864"/>
            <a:ext cx="2743200" cy="256032"/>
          </a:xfrm>
          <a:prstGeom prst="rect">
            <a:avLst/>
          </a:prstGeom>
          <a:noFill/>
          <a:ln/>
        </p:spPr>
        <p:txBody>
          <a:bodyPr wrap="square" lIns="0" tIns="0" rIns="0" bIns="0" rtlCol="0" anchor="ctr"/>
          <a:lstStyle/>
          <a:p>
            <a:pPr marL="0" indent="0" algn="ctr">
              <a:buNone/>
            </a:pPr>
            <a:r>
              <a:rPr lang="en-US" sz="1000" dirty="0">
                <a:solidFill>
                  <a:srgbClr val="6B7B8C"/>
                </a:solidFill>
              </a:rPr>
              <a:t>172.16.25.0/24</a:t>
            </a:r>
            <a:endParaRPr lang="en-US" sz="1000" dirty="0"/>
          </a:p>
        </p:txBody>
      </p:sp>
      <p:sp>
        <p:nvSpPr>
          <p:cNvPr id="6" name="Text 3"/>
          <p:cNvSpPr/>
          <p:nvPr/>
        </p:nvSpPr>
        <p:spPr>
          <a:xfrm>
            <a:off x="1051560" y="15270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A</a:t>
            </a:r>
            <a:endParaRPr lang="en-US" sz="1000" dirty="0"/>
          </a:p>
        </p:txBody>
      </p:sp>
      <p:sp>
        <p:nvSpPr>
          <p:cNvPr id="7" name="Shape 4"/>
          <p:cNvSpPr/>
          <p:nvPr/>
        </p:nvSpPr>
        <p:spPr>
          <a:xfrm>
            <a:off x="1152144" y="1856232"/>
            <a:ext cx="256032" cy="64008"/>
          </a:xfrm>
          <a:prstGeom prst="rect">
            <a:avLst/>
          </a:prstGeom>
          <a:solidFill>
            <a:srgbClr val="2A9D6F"/>
          </a:solidFill>
          <a:ln w="12700">
            <a:solidFill>
              <a:srgbClr val="2A9D6F"/>
            </a:solidFill>
            <a:prstDash val="solid"/>
          </a:ln>
        </p:spPr>
        <p:txBody>
          <a:bodyPr/>
          <a:lstStyle/>
          <a:p>
            <a:endParaRPr lang="en-US"/>
          </a:p>
        </p:txBody>
      </p:sp>
      <p:sp>
        <p:nvSpPr>
          <p:cNvPr id="8" name="Shape 5"/>
          <p:cNvSpPr/>
          <p:nvPr/>
        </p:nvSpPr>
        <p:spPr>
          <a:xfrm>
            <a:off x="1280160" y="1901952"/>
            <a:ext cx="0" cy="384048"/>
          </a:xfrm>
          <a:prstGeom prst="line">
            <a:avLst/>
          </a:prstGeom>
          <a:noFill/>
          <a:ln w="19050">
            <a:solidFill>
              <a:srgbClr val="0B3C5D"/>
            </a:solidFill>
            <a:prstDash val="solid"/>
          </a:ln>
        </p:spPr>
        <p:txBody>
          <a:bodyPr/>
          <a:lstStyle/>
          <a:p>
            <a:endParaRPr lang="en-US"/>
          </a:p>
        </p:txBody>
      </p:sp>
      <p:sp>
        <p:nvSpPr>
          <p:cNvPr id="9" name="Text 6"/>
          <p:cNvSpPr txBox="1"/>
          <p:nvPr/>
        </p:nvSpPr>
        <p:spPr>
          <a:xfrm>
            <a:off x="1600200" y="1463040"/>
            <a:ext cx="1737360" cy="457200"/>
          </a:xfrm>
          <a:prstGeom prst="rect">
            <a:avLst/>
          </a:prstGeom>
          <a:noFill/>
          <a:ln/>
        </p:spPr>
        <p:txBody>
          <a:bodyPr wrap="square" lIns="0" tIns="0" rIns="0" bIns="0" rtlCol="0" anchor="ctr"/>
          <a:lstStyle/>
          <a:p>
            <a:pPr marL="0" indent="0" algn="l">
              <a:buNone/>
            </a:pPr>
            <a:r>
              <a:rPr lang="en-US" sz="800" dirty="0">
                <a:solidFill>
                  <a:srgbClr val="6B7B8C"/>
                </a:solidFill>
              </a:rPr>
              <a:t>172.16.25.22</a:t>
            </a:r>
            <a:endParaRPr lang="en-US" sz="800" dirty="0"/>
          </a:p>
          <a:p>
            <a:pPr marL="0" indent="0" algn="l">
              <a:buNone/>
            </a:pPr>
            <a:r>
              <a:rPr lang="en-US" sz="800" dirty="0">
                <a:solidFill>
                  <a:srgbClr val="6B7B8C"/>
                </a:solidFill>
              </a:rPr>
              <a:t>00-00-5E-00-53-0A</a:t>
            </a:r>
            <a:endParaRPr lang="en-US" sz="800" dirty="0"/>
          </a:p>
        </p:txBody>
      </p:sp>
      <p:sp>
        <p:nvSpPr>
          <p:cNvPr id="10" name="Text 7"/>
          <p:cNvSpPr/>
          <p:nvPr/>
        </p:nvSpPr>
        <p:spPr>
          <a:xfrm>
            <a:off x="2770632" y="26791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X</a:t>
            </a:r>
            <a:endParaRPr lang="en-US" sz="1200" dirty="0"/>
          </a:p>
        </p:txBody>
      </p:sp>
      <p:sp>
        <p:nvSpPr>
          <p:cNvPr id="11" name="Shape 8"/>
          <p:cNvSpPr/>
          <p:nvPr/>
        </p:nvSpPr>
        <p:spPr>
          <a:xfrm>
            <a:off x="3017520" y="2286000"/>
            <a:ext cx="0" cy="393192"/>
          </a:xfrm>
          <a:prstGeom prst="line">
            <a:avLst/>
          </a:prstGeom>
          <a:noFill/>
          <a:ln w="19050">
            <a:solidFill>
              <a:srgbClr val="0B3C5D"/>
            </a:solidFill>
            <a:prstDash val="solid"/>
          </a:ln>
        </p:spPr>
        <p:txBody>
          <a:bodyPr/>
          <a:lstStyle/>
          <a:p>
            <a:endParaRPr lang="en-US"/>
          </a:p>
        </p:txBody>
      </p:sp>
      <p:sp>
        <p:nvSpPr>
          <p:cNvPr id="12" name="Text 9"/>
          <p:cNvSpPr txBox="1"/>
          <p:nvPr/>
        </p:nvSpPr>
        <p:spPr>
          <a:xfrm>
            <a:off x="3246120" y="199339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.25.1 53-11</a:t>
            </a:r>
            <a:endParaRPr lang="en-US" sz="800" dirty="0"/>
          </a:p>
        </p:txBody>
      </p:sp>
      <p:sp>
        <p:nvSpPr>
          <p:cNvPr id="13" name="Text 10"/>
          <p:cNvSpPr txBox="1"/>
          <p:nvPr/>
        </p:nvSpPr>
        <p:spPr>
          <a:xfrm>
            <a:off x="3246120" y="329184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.26.1 53-12</a:t>
            </a:r>
            <a:endParaRPr lang="en-US" sz="800" dirty="0"/>
          </a:p>
        </p:txBody>
      </p:sp>
      <p:sp>
        <p:nvSpPr>
          <p:cNvPr id="14" name="Shape 11"/>
          <p:cNvSpPr/>
          <p:nvPr/>
        </p:nvSpPr>
        <p:spPr>
          <a:xfrm>
            <a:off x="2194560" y="3749040"/>
            <a:ext cx="5303520" cy="0"/>
          </a:xfrm>
          <a:prstGeom prst="line">
            <a:avLst/>
          </a:prstGeom>
          <a:noFill/>
          <a:ln w="50800">
            <a:solidFill>
              <a:srgbClr val="0B3C5D"/>
            </a:solidFill>
            <a:prstDash val="solid"/>
          </a:ln>
        </p:spPr>
        <p:txBody>
          <a:bodyPr/>
          <a:lstStyle/>
          <a:p>
            <a:endParaRPr lang="en-US"/>
          </a:p>
        </p:txBody>
      </p:sp>
      <p:sp>
        <p:nvSpPr>
          <p:cNvPr id="15" name="Text 12"/>
          <p:cNvSpPr txBox="1"/>
          <p:nvPr/>
        </p:nvSpPr>
        <p:spPr>
          <a:xfrm>
            <a:off x="2194560" y="3803904"/>
            <a:ext cx="5303520" cy="256032"/>
          </a:xfrm>
          <a:prstGeom prst="rect">
            <a:avLst/>
          </a:prstGeom>
          <a:noFill/>
          <a:ln/>
        </p:spPr>
        <p:txBody>
          <a:bodyPr wrap="square" lIns="0" tIns="0" rIns="0" bIns="0" rtlCol="0" anchor="ctr"/>
          <a:lstStyle/>
          <a:p>
            <a:pPr marL="0" indent="0" algn="ctr">
              <a:buNone/>
            </a:pPr>
            <a:r>
              <a:rPr lang="en-US" sz="1000" dirty="0">
                <a:solidFill>
                  <a:srgbClr val="6B7B8C"/>
                </a:solidFill>
              </a:rPr>
              <a:t>172.16.26.0/24</a:t>
            </a:r>
            <a:endParaRPr lang="en-US" sz="1000" dirty="0"/>
          </a:p>
        </p:txBody>
      </p:sp>
      <p:sp>
        <p:nvSpPr>
          <p:cNvPr id="16" name="Shape 13"/>
          <p:cNvSpPr/>
          <p:nvPr/>
        </p:nvSpPr>
        <p:spPr>
          <a:xfrm>
            <a:off x="3017520" y="3172968"/>
            <a:ext cx="0" cy="576072"/>
          </a:xfrm>
          <a:prstGeom prst="line">
            <a:avLst/>
          </a:prstGeom>
          <a:noFill/>
          <a:ln w="19050">
            <a:solidFill>
              <a:srgbClr val="0B3C5D"/>
            </a:solidFill>
            <a:prstDash val="solid"/>
          </a:ln>
        </p:spPr>
        <p:txBody>
          <a:bodyPr/>
          <a:lstStyle/>
          <a:p>
            <a:endParaRPr lang="en-US"/>
          </a:p>
        </p:txBody>
      </p:sp>
      <p:sp>
        <p:nvSpPr>
          <p:cNvPr id="17" name="Text 14"/>
          <p:cNvSpPr/>
          <p:nvPr/>
        </p:nvSpPr>
        <p:spPr>
          <a:xfrm>
            <a:off x="6153912" y="26791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W</a:t>
            </a:r>
            <a:endParaRPr lang="en-US" sz="1200" dirty="0"/>
          </a:p>
        </p:txBody>
      </p:sp>
      <p:sp>
        <p:nvSpPr>
          <p:cNvPr id="18" name="Shape 15"/>
          <p:cNvSpPr/>
          <p:nvPr/>
        </p:nvSpPr>
        <p:spPr>
          <a:xfrm>
            <a:off x="6400800" y="3172968"/>
            <a:ext cx="0" cy="576072"/>
          </a:xfrm>
          <a:prstGeom prst="line">
            <a:avLst/>
          </a:prstGeom>
          <a:noFill/>
          <a:ln w="19050">
            <a:solidFill>
              <a:srgbClr val="0B3C5D"/>
            </a:solidFill>
            <a:prstDash val="solid"/>
          </a:ln>
        </p:spPr>
        <p:txBody>
          <a:bodyPr/>
          <a:lstStyle/>
          <a:p>
            <a:endParaRPr lang="en-US"/>
          </a:p>
        </p:txBody>
      </p:sp>
      <p:sp>
        <p:nvSpPr>
          <p:cNvPr id="19" name="Text 16"/>
          <p:cNvSpPr txBox="1"/>
          <p:nvPr/>
        </p:nvSpPr>
        <p:spPr>
          <a:xfrm>
            <a:off x="6675120" y="329184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.26.2 53-21</a:t>
            </a:r>
            <a:endParaRPr lang="en-US" sz="800" dirty="0"/>
          </a:p>
        </p:txBody>
      </p:sp>
      <p:sp>
        <p:nvSpPr>
          <p:cNvPr id="20" name="Text 17"/>
          <p:cNvSpPr txBox="1"/>
          <p:nvPr/>
        </p:nvSpPr>
        <p:spPr>
          <a:xfrm>
            <a:off x="6675120" y="199339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.27.1 53-22</a:t>
            </a:r>
            <a:endParaRPr lang="en-US" sz="800" dirty="0"/>
          </a:p>
        </p:txBody>
      </p:sp>
      <p:sp>
        <p:nvSpPr>
          <p:cNvPr id="21" name="Shape 18"/>
          <p:cNvSpPr/>
          <p:nvPr/>
        </p:nvSpPr>
        <p:spPr>
          <a:xfrm>
            <a:off x="6126480" y="2286000"/>
            <a:ext cx="2651760" cy="0"/>
          </a:xfrm>
          <a:prstGeom prst="line">
            <a:avLst/>
          </a:prstGeom>
          <a:noFill/>
          <a:ln w="50800">
            <a:solidFill>
              <a:srgbClr val="0B3C5D"/>
            </a:solidFill>
            <a:prstDash val="solid"/>
          </a:ln>
        </p:spPr>
        <p:txBody>
          <a:bodyPr/>
          <a:lstStyle/>
          <a:p>
            <a:endParaRPr lang="en-US"/>
          </a:p>
        </p:txBody>
      </p:sp>
      <p:sp>
        <p:nvSpPr>
          <p:cNvPr id="22" name="Text 19"/>
          <p:cNvSpPr txBox="1"/>
          <p:nvPr/>
        </p:nvSpPr>
        <p:spPr>
          <a:xfrm>
            <a:off x="6126480" y="2340864"/>
            <a:ext cx="2651760" cy="256032"/>
          </a:xfrm>
          <a:prstGeom prst="rect">
            <a:avLst/>
          </a:prstGeom>
          <a:noFill/>
          <a:ln/>
        </p:spPr>
        <p:txBody>
          <a:bodyPr wrap="square" lIns="0" tIns="0" rIns="0" bIns="0" rtlCol="0" anchor="ctr"/>
          <a:lstStyle/>
          <a:p>
            <a:pPr marL="0" indent="0" algn="ctr">
              <a:buNone/>
            </a:pPr>
            <a:r>
              <a:rPr lang="en-US" sz="1000" dirty="0">
                <a:solidFill>
                  <a:srgbClr val="6B7B8C"/>
                </a:solidFill>
              </a:rPr>
              <a:t>172.16.27.0/24</a:t>
            </a:r>
            <a:endParaRPr lang="en-US" sz="1000" dirty="0"/>
          </a:p>
        </p:txBody>
      </p:sp>
      <p:sp>
        <p:nvSpPr>
          <p:cNvPr id="23" name="Shape 20"/>
          <p:cNvSpPr/>
          <p:nvPr/>
        </p:nvSpPr>
        <p:spPr>
          <a:xfrm>
            <a:off x="6400800" y="2286000"/>
            <a:ext cx="0" cy="393192"/>
          </a:xfrm>
          <a:prstGeom prst="line">
            <a:avLst/>
          </a:prstGeom>
          <a:noFill/>
          <a:ln w="19050">
            <a:solidFill>
              <a:srgbClr val="0B3C5D"/>
            </a:solidFill>
            <a:prstDash val="solid"/>
          </a:ln>
        </p:spPr>
        <p:txBody>
          <a:bodyPr/>
          <a:lstStyle/>
          <a:p>
            <a:endParaRPr lang="en-US"/>
          </a:p>
        </p:txBody>
      </p:sp>
      <p:sp>
        <p:nvSpPr>
          <p:cNvPr id="24" name="Text 21"/>
          <p:cNvSpPr/>
          <p:nvPr/>
        </p:nvSpPr>
        <p:spPr>
          <a:xfrm>
            <a:off x="8001000" y="15270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B</a:t>
            </a:r>
            <a:endParaRPr lang="en-US" sz="1000" dirty="0"/>
          </a:p>
        </p:txBody>
      </p:sp>
      <p:sp>
        <p:nvSpPr>
          <p:cNvPr id="25" name="Shape 22"/>
          <p:cNvSpPr/>
          <p:nvPr/>
        </p:nvSpPr>
        <p:spPr>
          <a:xfrm>
            <a:off x="8101584" y="1856232"/>
            <a:ext cx="256032" cy="64008"/>
          </a:xfrm>
          <a:prstGeom prst="rect">
            <a:avLst/>
          </a:prstGeom>
          <a:solidFill>
            <a:srgbClr val="2A9D6F"/>
          </a:solidFill>
          <a:ln w="12700">
            <a:solidFill>
              <a:srgbClr val="2A9D6F"/>
            </a:solidFill>
            <a:prstDash val="solid"/>
          </a:ln>
        </p:spPr>
        <p:txBody>
          <a:bodyPr/>
          <a:lstStyle/>
          <a:p>
            <a:endParaRPr lang="en-US"/>
          </a:p>
        </p:txBody>
      </p:sp>
      <p:sp>
        <p:nvSpPr>
          <p:cNvPr id="26" name="Shape 23"/>
          <p:cNvSpPr/>
          <p:nvPr/>
        </p:nvSpPr>
        <p:spPr>
          <a:xfrm>
            <a:off x="8229600" y="1901952"/>
            <a:ext cx="0" cy="384048"/>
          </a:xfrm>
          <a:prstGeom prst="line">
            <a:avLst/>
          </a:prstGeom>
          <a:noFill/>
          <a:ln w="19050">
            <a:solidFill>
              <a:srgbClr val="0B3C5D"/>
            </a:solidFill>
            <a:prstDash val="solid"/>
          </a:ln>
        </p:spPr>
        <p:txBody>
          <a:bodyPr/>
          <a:lstStyle/>
          <a:p>
            <a:endParaRPr lang="en-US"/>
          </a:p>
        </p:txBody>
      </p:sp>
      <p:sp>
        <p:nvSpPr>
          <p:cNvPr id="27" name="Text 24"/>
          <p:cNvSpPr txBox="1"/>
          <p:nvPr/>
        </p:nvSpPr>
        <p:spPr>
          <a:xfrm>
            <a:off x="6720840" y="1463040"/>
            <a:ext cx="1188720" cy="457200"/>
          </a:xfrm>
          <a:prstGeom prst="rect">
            <a:avLst/>
          </a:prstGeom>
          <a:noFill/>
          <a:ln/>
        </p:spPr>
        <p:txBody>
          <a:bodyPr wrap="square" lIns="0" tIns="0" rIns="0" bIns="0" rtlCol="0" anchor="ctr"/>
          <a:lstStyle/>
          <a:p>
            <a:pPr marL="0" indent="0" algn="r">
              <a:buNone/>
            </a:pPr>
            <a:r>
              <a:rPr lang="en-US" sz="800" dirty="0">
                <a:solidFill>
                  <a:srgbClr val="6B7B8C"/>
                </a:solidFill>
              </a:rPr>
              <a:t>172.16.27.23</a:t>
            </a:r>
            <a:endParaRPr lang="en-US" sz="800" dirty="0"/>
          </a:p>
          <a:p>
            <a:pPr marL="0" indent="0" algn="r">
              <a:buNone/>
            </a:pPr>
            <a:r>
              <a:rPr lang="en-US" sz="800" dirty="0">
                <a:solidFill>
                  <a:srgbClr val="6B7B8C"/>
                </a:solidFill>
              </a:rPr>
              <a:t>00-53-0B</a:t>
            </a:r>
            <a:endParaRPr lang="en-US" sz="800" dirty="0"/>
          </a:p>
        </p:txBody>
      </p:sp>
      <p:sp>
        <p:nvSpPr>
          <p:cNvPr id="28" name="Shape 25"/>
          <p:cNvSpPr/>
          <p:nvPr/>
        </p:nvSpPr>
        <p:spPr>
          <a:xfrm>
            <a:off x="1417320" y="1965960"/>
            <a:ext cx="1325880" cy="704088"/>
          </a:xfrm>
          <a:prstGeom prst="line">
            <a:avLst/>
          </a:prstGeom>
          <a:noFill/>
          <a:ln w="44450">
            <a:solidFill>
              <a:srgbClr val="F0A332"/>
            </a:solidFill>
            <a:prstDash val="solid"/>
            <a:tailEnd type="triangle"/>
          </a:ln>
        </p:spPr>
        <p:txBody>
          <a:bodyPr/>
          <a:lstStyle/>
          <a:p>
            <a:endParaRPr lang="en-US"/>
          </a:p>
        </p:txBody>
      </p:sp>
      <p:sp>
        <p:nvSpPr>
          <p:cNvPr id="29" name="Text 26"/>
          <p:cNvSpPr txBox="1"/>
          <p:nvPr/>
        </p:nvSpPr>
        <p:spPr>
          <a:xfrm>
            <a:off x="548640" y="5074920"/>
            <a:ext cx="1371600" cy="457200"/>
          </a:xfrm>
          <a:prstGeom prst="rect">
            <a:avLst/>
          </a:prstGeom>
          <a:noFill/>
          <a:ln/>
        </p:spPr>
        <p:txBody>
          <a:bodyPr wrap="square" lIns="0" tIns="0" rIns="0" bIns="0" rtlCol="0" anchor="ctr"/>
          <a:lstStyle/>
          <a:p>
            <a:pPr marL="0" indent="0" algn="r">
              <a:buNone/>
            </a:pPr>
            <a:r>
              <a:rPr lang="en-US" sz="1000" b="1" dirty="0">
                <a:solidFill>
                  <a:srgbClr val="0B3C5D"/>
                </a:solidFill>
              </a:rPr>
              <a:t>Ethernet frame</a:t>
            </a:r>
            <a:endParaRPr lang="en-US" sz="1000" dirty="0"/>
          </a:p>
        </p:txBody>
      </p:sp>
      <p:sp>
        <p:nvSpPr>
          <p:cNvPr id="30" name="Text 27"/>
          <p:cNvSpPr/>
          <p:nvPr/>
        </p:nvSpPr>
        <p:spPr>
          <a:xfrm>
            <a:off x="2103120" y="5074920"/>
            <a:ext cx="10668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Preamble</a:t>
            </a:r>
            <a:endParaRPr lang="en-US" sz="900" dirty="0"/>
          </a:p>
        </p:txBody>
      </p:sp>
      <p:sp>
        <p:nvSpPr>
          <p:cNvPr id="31" name="Text 28"/>
          <p:cNvSpPr/>
          <p:nvPr/>
        </p:nvSpPr>
        <p:spPr>
          <a:xfrm>
            <a:off x="3169920" y="5074920"/>
            <a:ext cx="2667000" cy="45720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900" b="1" dirty="0">
                <a:solidFill>
                  <a:srgbClr val="1F2933"/>
                </a:solidFill>
              </a:rPr>
              <a:t>Destination MAC: X 53-11</a:t>
            </a:r>
            <a:endParaRPr lang="en-US" sz="900" dirty="0"/>
          </a:p>
        </p:txBody>
      </p:sp>
      <p:sp>
        <p:nvSpPr>
          <p:cNvPr id="32" name="Text 29"/>
          <p:cNvSpPr/>
          <p:nvPr/>
        </p:nvSpPr>
        <p:spPr>
          <a:xfrm>
            <a:off x="5836920" y="5074920"/>
            <a:ext cx="26670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Source MAC: A 53-0A</a:t>
            </a:r>
            <a:endParaRPr lang="en-US" sz="900" dirty="0"/>
          </a:p>
        </p:txBody>
      </p:sp>
      <p:sp>
        <p:nvSpPr>
          <p:cNvPr id="33" name="Text 30"/>
          <p:cNvSpPr/>
          <p:nvPr/>
        </p:nvSpPr>
        <p:spPr>
          <a:xfrm>
            <a:off x="8503920" y="5074920"/>
            <a:ext cx="93345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0x0800</a:t>
            </a:r>
            <a:endParaRPr lang="en-US" sz="900" dirty="0"/>
          </a:p>
        </p:txBody>
      </p:sp>
      <p:sp>
        <p:nvSpPr>
          <p:cNvPr id="34" name="Text 31"/>
          <p:cNvSpPr/>
          <p:nvPr/>
        </p:nvSpPr>
        <p:spPr>
          <a:xfrm>
            <a:off x="9437370" y="5074920"/>
            <a:ext cx="1600200" cy="457200"/>
          </a:xfrm>
          <a:prstGeom prst="rect">
            <a:avLst/>
          </a:prstGeom>
          <a:solidFill>
            <a:srgbClr val="FFFFFF"/>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IP packet</a:t>
            </a:r>
            <a:endParaRPr lang="en-US" sz="900" dirty="0"/>
          </a:p>
        </p:txBody>
      </p:sp>
      <p:sp>
        <p:nvSpPr>
          <p:cNvPr id="35" name="Text 32"/>
          <p:cNvSpPr/>
          <p:nvPr/>
        </p:nvSpPr>
        <p:spPr>
          <a:xfrm>
            <a:off x="11037570" y="5074920"/>
            <a:ext cx="66675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FCS</a:t>
            </a:r>
            <a:endParaRPr lang="en-US" sz="900" dirty="0"/>
          </a:p>
        </p:txBody>
      </p:sp>
      <p:sp>
        <p:nvSpPr>
          <p:cNvPr id="36" name="Text 33"/>
          <p:cNvSpPr txBox="1"/>
          <p:nvPr/>
        </p:nvSpPr>
        <p:spPr>
          <a:xfrm>
            <a:off x="548640" y="5577840"/>
            <a:ext cx="1371600" cy="457200"/>
          </a:xfrm>
          <a:prstGeom prst="rect">
            <a:avLst/>
          </a:prstGeom>
          <a:noFill/>
          <a:ln/>
        </p:spPr>
        <p:txBody>
          <a:bodyPr wrap="square" lIns="0" tIns="0" rIns="0" bIns="0" rtlCol="0" anchor="ctr"/>
          <a:lstStyle/>
          <a:p>
            <a:pPr marL="0" indent="0" algn="r">
              <a:buNone/>
            </a:pPr>
            <a:r>
              <a:rPr lang="en-US" sz="1000" b="1" dirty="0">
                <a:solidFill>
                  <a:srgbClr val="0B3C5D"/>
                </a:solidFill>
              </a:rPr>
              <a:t>IP packet</a:t>
            </a:r>
            <a:endParaRPr lang="en-US" sz="1000" dirty="0"/>
          </a:p>
        </p:txBody>
      </p:sp>
      <p:sp>
        <p:nvSpPr>
          <p:cNvPr id="37" name="Text 34"/>
          <p:cNvSpPr/>
          <p:nvPr/>
        </p:nvSpPr>
        <p:spPr>
          <a:xfrm>
            <a:off x="2103120" y="5577840"/>
            <a:ext cx="1066800" cy="457200"/>
          </a:xfrm>
          <a:prstGeom prst="rect">
            <a:avLst/>
          </a:prstGeom>
          <a:solidFill>
            <a:srgbClr val="FFF4E0"/>
          </a:solidFill>
          <a:ln w="12700">
            <a:solidFill>
              <a:srgbClr val="FFFFFF"/>
            </a:solidFill>
          </a:ln>
        </p:spPr>
        <p:txBody>
          <a:bodyPr wrap="square" lIns="25400" tIns="25400" rIns="25400" bIns="25400" rtlCol="0" anchor="ctr"/>
          <a:lstStyle/>
          <a:p>
            <a:pPr marL="0" indent="0" algn="ctr">
              <a:buNone/>
            </a:pPr>
            <a:r>
              <a:rPr lang="en-US" sz="900" b="1" dirty="0">
                <a:solidFill>
                  <a:srgbClr val="1F2933"/>
                </a:solidFill>
              </a:rPr>
              <a:t>TTL = 64</a:t>
            </a:r>
            <a:endParaRPr lang="en-US" sz="900" dirty="0"/>
          </a:p>
        </p:txBody>
      </p:sp>
      <p:sp>
        <p:nvSpPr>
          <p:cNvPr id="38" name="Text 35"/>
          <p:cNvSpPr/>
          <p:nvPr/>
        </p:nvSpPr>
        <p:spPr>
          <a:xfrm>
            <a:off x="3169920" y="5577840"/>
            <a:ext cx="93345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Proto 6</a:t>
            </a:r>
            <a:endParaRPr lang="en-US" sz="900" dirty="0"/>
          </a:p>
        </p:txBody>
      </p:sp>
      <p:sp>
        <p:nvSpPr>
          <p:cNvPr id="39" name="Text 36"/>
          <p:cNvSpPr/>
          <p:nvPr/>
        </p:nvSpPr>
        <p:spPr>
          <a:xfrm>
            <a:off x="4103370" y="5577840"/>
            <a:ext cx="29337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Source IP: 172.16.25.22 (A)</a:t>
            </a:r>
            <a:endParaRPr lang="en-US" sz="900" dirty="0"/>
          </a:p>
        </p:txBody>
      </p:sp>
      <p:sp>
        <p:nvSpPr>
          <p:cNvPr id="40" name="Text 37"/>
          <p:cNvSpPr/>
          <p:nvPr/>
        </p:nvSpPr>
        <p:spPr>
          <a:xfrm>
            <a:off x="7037070" y="5577840"/>
            <a:ext cx="29337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900" b="1" dirty="0">
                <a:solidFill>
                  <a:srgbClr val="1F2933"/>
                </a:solidFill>
              </a:rPr>
              <a:t>Destination IP: 172.16.27.23 (B)</a:t>
            </a:r>
            <a:endParaRPr lang="en-US" sz="900" dirty="0"/>
          </a:p>
        </p:txBody>
      </p:sp>
      <p:sp>
        <p:nvSpPr>
          <p:cNvPr id="41" name="Text 38"/>
          <p:cNvSpPr/>
          <p:nvPr/>
        </p:nvSpPr>
        <p:spPr>
          <a:xfrm>
            <a:off x="9970770" y="5577840"/>
            <a:ext cx="1733550" cy="457200"/>
          </a:xfrm>
          <a:prstGeom prst="rect">
            <a:avLst/>
          </a:prstGeom>
          <a:solidFill>
            <a:srgbClr val="FFFFFF"/>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TCP: port 22 + data</a:t>
            </a:r>
            <a:endParaRPr lang="en-US" sz="900" dirty="0"/>
          </a:p>
        </p:txBody>
      </p:sp>
      <p:sp>
        <p:nvSpPr>
          <p:cNvPr id="42" name="Text 39"/>
          <p:cNvSpPr txBox="1"/>
          <p:nvPr/>
        </p:nvSpPr>
        <p:spPr>
          <a:xfrm>
            <a:off x="8869680" y="1280160"/>
            <a:ext cx="3017520" cy="3291840"/>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A formats an IP packet for B</a:t>
            </a:r>
            <a:endParaRPr lang="en-US" sz="1200" dirty="0"/>
          </a:p>
          <a:p>
            <a:pPr marL="279400" indent="-279400">
              <a:spcAft>
                <a:spcPts val="400"/>
              </a:spcAft>
              <a:buSzPct val="100000"/>
              <a:buChar char="•"/>
            </a:pPr>
            <a:r>
              <a:rPr lang="en-US" sz="1200" dirty="0">
                <a:solidFill>
                  <a:srgbClr val="1F2933"/>
                </a:solidFill>
              </a:rPr>
              <a:t>To reach B, A sends to X: default route + ARP for X</a:t>
            </a:r>
            <a:endParaRPr lang="en-US" sz="1200" dirty="0"/>
          </a:p>
          <a:p>
            <a:pPr marL="279400" indent="-279400">
              <a:spcAft>
                <a:spcPts val="400"/>
              </a:spcAft>
              <a:buSzPct val="100000"/>
              <a:buChar char="•"/>
            </a:pPr>
            <a:r>
              <a:rPr lang="en-US" sz="1200" dirty="0">
                <a:solidFill>
                  <a:srgbClr val="1F2933"/>
                </a:solidFill>
              </a:rPr>
              <a:t>Frame: A → X; packet: A → B; TTL = 64</a:t>
            </a:r>
            <a:endParaRPr lang="en-US" sz="12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Step 2: X receives and processes the packet</a:t>
            </a:r>
            <a:endParaRPr lang="en-US" sz="3000" dirty="0"/>
          </a:p>
        </p:txBody>
      </p:sp>
      <p:sp>
        <p:nvSpPr>
          <p:cNvPr id="4" name="Shape 1"/>
          <p:cNvSpPr/>
          <p:nvPr/>
        </p:nvSpPr>
        <p:spPr>
          <a:xfrm>
            <a:off x="548640" y="2286000"/>
            <a:ext cx="2743200" cy="0"/>
          </a:xfrm>
          <a:prstGeom prst="line">
            <a:avLst/>
          </a:prstGeom>
          <a:noFill/>
          <a:ln w="50800">
            <a:solidFill>
              <a:srgbClr val="0B3C5D"/>
            </a:solidFill>
            <a:prstDash val="solid"/>
          </a:ln>
        </p:spPr>
        <p:txBody>
          <a:bodyPr/>
          <a:lstStyle/>
          <a:p>
            <a:endParaRPr lang="en-US"/>
          </a:p>
        </p:txBody>
      </p:sp>
      <p:sp>
        <p:nvSpPr>
          <p:cNvPr id="5" name="Text 2"/>
          <p:cNvSpPr txBox="1"/>
          <p:nvPr/>
        </p:nvSpPr>
        <p:spPr>
          <a:xfrm>
            <a:off x="548640" y="2340864"/>
            <a:ext cx="2743200" cy="256032"/>
          </a:xfrm>
          <a:prstGeom prst="rect">
            <a:avLst/>
          </a:prstGeom>
          <a:noFill/>
          <a:ln/>
        </p:spPr>
        <p:txBody>
          <a:bodyPr wrap="square" lIns="0" tIns="0" rIns="0" bIns="0" rtlCol="0" anchor="ctr"/>
          <a:lstStyle/>
          <a:p>
            <a:pPr marL="0" indent="0" algn="ctr">
              <a:buNone/>
            </a:pPr>
            <a:r>
              <a:rPr lang="en-US" sz="1000" dirty="0">
                <a:solidFill>
                  <a:srgbClr val="6B7B8C"/>
                </a:solidFill>
              </a:rPr>
              <a:t>172.16.25.0/24</a:t>
            </a:r>
            <a:endParaRPr lang="en-US" sz="1000" dirty="0"/>
          </a:p>
        </p:txBody>
      </p:sp>
      <p:sp>
        <p:nvSpPr>
          <p:cNvPr id="6" name="Text 3"/>
          <p:cNvSpPr/>
          <p:nvPr/>
        </p:nvSpPr>
        <p:spPr>
          <a:xfrm>
            <a:off x="1051560" y="15270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A</a:t>
            </a:r>
            <a:endParaRPr lang="en-US" sz="1000" dirty="0"/>
          </a:p>
        </p:txBody>
      </p:sp>
      <p:sp>
        <p:nvSpPr>
          <p:cNvPr id="7" name="Shape 4"/>
          <p:cNvSpPr/>
          <p:nvPr/>
        </p:nvSpPr>
        <p:spPr>
          <a:xfrm>
            <a:off x="1152144" y="1856232"/>
            <a:ext cx="256032" cy="64008"/>
          </a:xfrm>
          <a:prstGeom prst="rect">
            <a:avLst/>
          </a:prstGeom>
          <a:solidFill>
            <a:srgbClr val="2A9D6F"/>
          </a:solidFill>
          <a:ln w="12700">
            <a:solidFill>
              <a:srgbClr val="2A9D6F"/>
            </a:solidFill>
            <a:prstDash val="solid"/>
          </a:ln>
        </p:spPr>
        <p:txBody>
          <a:bodyPr/>
          <a:lstStyle/>
          <a:p>
            <a:endParaRPr lang="en-US"/>
          </a:p>
        </p:txBody>
      </p:sp>
      <p:sp>
        <p:nvSpPr>
          <p:cNvPr id="8" name="Shape 5"/>
          <p:cNvSpPr/>
          <p:nvPr/>
        </p:nvSpPr>
        <p:spPr>
          <a:xfrm>
            <a:off x="1280160" y="1901952"/>
            <a:ext cx="0" cy="384048"/>
          </a:xfrm>
          <a:prstGeom prst="line">
            <a:avLst/>
          </a:prstGeom>
          <a:noFill/>
          <a:ln w="19050">
            <a:solidFill>
              <a:srgbClr val="0B3C5D"/>
            </a:solidFill>
            <a:prstDash val="solid"/>
          </a:ln>
        </p:spPr>
        <p:txBody>
          <a:bodyPr/>
          <a:lstStyle/>
          <a:p>
            <a:endParaRPr lang="en-US"/>
          </a:p>
        </p:txBody>
      </p:sp>
      <p:sp>
        <p:nvSpPr>
          <p:cNvPr id="9" name="Text 6"/>
          <p:cNvSpPr txBox="1"/>
          <p:nvPr/>
        </p:nvSpPr>
        <p:spPr>
          <a:xfrm>
            <a:off x="1600200" y="1463040"/>
            <a:ext cx="1737360" cy="457200"/>
          </a:xfrm>
          <a:prstGeom prst="rect">
            <a:avLst/>
          </a:prstGeom>
          <a:noFill/>
          <a:ln/>
        </p:spPr>
        <p:txBody>
          <a:bodyPr wrap="square" lIns="0" tIns="0" rIns="0" bIns="0" rtlCol="0" anchor="ctr"/>
          <a:lstStyle/>
          <a:p>
            <a:pPr marL="0" indent="0" algn="l">
              <a:buNone/>
            </a:pPr>
            <a:r>
              <a:rPr lang="en-US" sz="800" dirty="0">
                <a:solidFill>
                  <a:srgbClr val="6B7B8C"/>
                </a:solidFill>
              </a:rPr>
              <a:t>172.16.25.22</a:t>
            </a:r>
            <a:endParaRPr lang="en-US" sz="800" dirty="0"/>
          </a:p>
          <a:p>
            <a:pPr marL="0" indent="0" algn="l">
              <a:buNone/>
            </a:pPr>
            <a:r>
              <a:rPr lang="en-US" sz="800" dirty="0">
                <a:solidFill>
                  <a:srgbClr val="6B7B8C"/>
                </a:solidFill>
              </a:rPr>
              <a:t>00-00-5E-00-53-0A</a:t>
            </a:r>
            <a:endParaRPr lang="en-US" sz="800" dirty="0"/>
          </a:p>
        </p:txBody>
      </p:sp>
      <p:sp>
        <p:nvSpPr>
          <p:cNvPr id="10" name="Text 7"/>
          <p:cNvSpPr/>
          <p:nvPr/>
        </p:nvSpPr>
        <p:spPr>
          <a:xfrm>
            <a:off x="2770632" y="26791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X</a:t>
            </a:r>
            <a:endParaRPr lang="en-US" sz="1200" dirty="0"/>
          </a:p>
        </p:txBody>
      </p:sp>
      <p:sp>
        <p:nvSpPr>
          <p:cNvPr id="11" name="Shape 8"/>
          <p:cNvSpPr/>
          <p:nvPr/>
        </p:nvSpPr>
        <p:spPr>
          <a:xfrm>
            <a:off x="3017520" y="2286000"/>
            <a:ext cx="0" cy="393192"/>
          </a:xfrm>
          <a:prstGeom prst="line">
            <a:avLst/>
          </a:prstGeom>
          <a:noFill/>
          <a:ln w="19050">
            <a:solidFill>
              <a:srgbClr val="0B3C5D"/>
            </a:solidFill>
            <a:prstDash val="solid"/>
          </a:ln>
        </p:spPr>
        <p:txBody>
          <a:bodyPr/>
          <a:lstStyle/>
          <a:p>
            <a:endParaRPr lang="en-US"/>
          </a:p>
        </p:txBody>
      </p:sp>
      <p:sp>
        <p:nvSpPr>
          <p:cNvPr id="12" name="Text 9"/>
          <p:cNvSpPr txBox="1"/>
          <p:nvPr/>
        </p:nvSpPr>
        <p:spPr>
          <a:xfrm>
            <a:off x="3246120" y="199339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.25.1 53-11</a:t>
            </a:r>
            <a:endParaRPr lang="en-US" sz="800" dirty="0"/>
          </a:p>
        </p:txBody>
      </p:sp>
      <p:sp>
        <p:nvSpPr>
          <p:cNvPr id="13" name="Text 10"/>
          <p:cNvSpPr txBox="1"/>
          <p:nvPr/>
        </p:nvSpPr>
        <p:spPr>
          <a:xfrm>
            <a:off x="3246120" y="329184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.26.1 53-12</a:t>
            </a:r>
            <a:endParaRPr lang="en-US" sz="800" dirty="0"/>
          </a:p>
        </p:txBody>
      </p:sp>
      <p:sp>
        <p:nvSpPr>
          <p:cNvPr id="14" name="Shape 11"/>
          <p:cNvSpPr/>
          <p:nvPr/>
        </p:nvSpPr>
        <p:spPr>
          <a:xfrm>
            <a:off x="2194560" y="3749040"/>
            <a:ext cx="5303520" cy="0"/>
          </a:xfrm>
          <a:prstGeom prst="line">
            <a:avLst/>
          </a:prstGeom>
          <a:noFill/>
          <a:ln w="50800">
            <a:solidFill>
              <a:srgbClr val="0B3C5D"/>
            </a:solidFill>
            <a:prstDash val="solid"/>
          </a:ln>
        </p:spPr>
        <p:txBody>
          <a:bodyPr/>
          <a:lstStyle/>
          <a:p>
            <a:endParaRPr lang="en-US"/>
          </a:p>
        </p:txBody>
      </p:sp>
      <p:sp>
        <p:nvSpPr>
          <p:cNvPr id="15" name="Text 12"/>
          <p:cNvSpPr txBox="1"/>
          <p:nvPr/>
        </p:nvSpPr>
        <p:spPr>
          <a:xfrm>
            <a:off x="2194560" y="3803904"/>
            <a:ext cx="5303520" cy="256032"/>
          </a:xfrm>
          <a:prstGeom prst="rect">
            <a:avLst/>
          </a:prstGeom>
          <a:noFill/>
          <a:ln/>
        </p:spPr>
        <p:txBody>
          <a:bodyPr wrap="square" lIns="0" tIns="0" rIns="0" bIns="0" rtlCol="0" anchor="ctr"/>
          <a:lstStyle/>
          <a:p>
            <a:pPr marL="0" indent="0" algn="ctr">
              <a:buNone/>
            </a:pPr>
            <a:r>
              <a:rPr lang="en-US" sz="1000" dirty="0">
                <a:solidFill>
                  <a:srgbClr val="6B7B8C"/>
                </a:solidFill>
              </a:rPr>
              <a:t>172.16.26.0/24</a:t>
            </a:r>
            <a:endParaRPr lang="en-US" sz="1000" dirty="0"/>
          </a:p>
        </p:txBody>
      </p:sp>
      <p:sp>
        <p:nvSpPr>
          <p:cNvPr id="16" name="Shape 13"/>
          <p:cNvSpPr/>
          <p:nvPr/>
        </p:nvSpPr>
        <p:spPr>
          <a:xfrm>
            <a:off x="3017520" y="3172968"/>
            <a:ext cx="0" cy="576072"/>
          </a:xfrm>
          <a:prstGeom prst="line">
            <a:avLst/>
          </a:prstGeom>
          <a:noFill/>
          <a:ln w="19050">
            <a:solidFill>
              <a:srgbClr val="0B3C5D"/>
            </a:solidFill>
            <a:prstDash val="solid"/>
          </a:ln>
        </p:spPr>
        <p:txBody>
          <a:bodyPr/>
          <a:lstStyle/>
          <a:p>
            <a:endParaRPr lang="en-US"/>
          </a:p>
        </p:txBody>
      </p:sp>
      <p:sp>
        <p:nvSpPr>
          <p:cNvPr id="17" name="Text 14"/>
          <p:cNvSpPr/>
          <p:nvPr/>
        </p:nvSpPr>
        <p:spPr>
          <a:xfrm>
            <a:off x="6153912" y="26791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W</a:t>
            </a:r>
            <a:endParaRPr lang="en-US" sz="1200" dirty="0"/>
          </a:p>
        </p:txBody>
      </p:sp>
      <p:sp>
        <p:nvSpPr>
          <p:cNvPr id="18" name="Shape 15"/>
          <p:cNvSpPr/>
          <p:nvPr/>
        </p:nvSpPr>
        <p:spPr>
          <a:xfrm>
            <a:off x="6400800" y="3172968"/>
            <a:ext cx="0" cy="576072"/>
          </a:xfrm>
          <a:prstGeom prst="line">
            <a:avLst/>
          </a:prstGeom>
          <a:noFill/>
          <a:ln w="19050">
            <a:solidFill>
              <a:srgbClr val="0B3C5D"/>
            </a:solidFill>
            <a:prstDash val="solid"/>
          </a:ln>
        </p:spPr>
        <p:txBody>
          <a:bodyPr/>
          <a:lstStyle/>
          <a:p>
            <a:endParaRPr lang="en-US"/>
          </a:p>
        </p:txBody>
      </p:sp>
      <p:sp>
        <p:nvSpPr>
          <p:cNvPr id="19" name="Text 16"/>
          <p:cNvSpPr txBox="1"/>
          <p:nvPr/>
        </p:nvSpPr>
        <p:spPr>
          <a:xfrm>
            <a:off x="6675120" y="329184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.26.2 53-21</a:t>
            </a:r>
            <a:endParaRPr lang="en-US" sz="800" dirty="0"/>
          </a:p>
        </p:txBody>
      </p:sp>
      <p:sp>
        <p:nvSpPr>
          <p:cNvPr id="20" name="Text 17"/>
          <p:cNvSpPr txBox="1"/>
          <p:nvPr/>
        </p:nvSpPr>
        <p:spPr>
          <a:xfrm>
            <a:off x="6675120" y="199339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.27.1 53-22</a:t>
            </a:r>
            <a:endParaRPr lang="en-US" sz="800" dirty="0"/>
          </a:p>
        </p:txBody>
      </p:sp>
      <p:sp>
        <p:nvSpPr>
          <p:cNvPr id="21" name="Shape 18"/>
          <p:cNvSpPr/>
          <p:nvPr/>
        </p:nvSpPr>
        <p:spPr>
          <a:xfrm>
            <a:off x="6126480" y="2286000"/>
            <a:ext cx="2651760" cy="0"/>
          </a:xfrm>
          <a:prstGeom prst="line">
            <a:avLst/>
          </a:prstGeom>
          <a:noFill/>
          <a:ln w="50800">
            <a:solidFill>
              <a:srgbClr val="0B3C5D"/>
            </a:solidFill>
            <a:prstDash val="solid"/>
          </a:ln>
        </p:spPr>
        <p:txBody>
          <a:bodyPr/>
          <a:lstStyle/>
          <a:p>
            <a:endParaRPr lang="en-US"/>
          </a:p>
        </p:txBody>
      </p:sp>
      <p:sp>
        <p:nvSpPr>
          <p:cNvPr id="22" name="Text 19"/>
          <p:cNvSpPr txBox="1"/>
          <p:nvPr/>
        </p:nvSpPr>
        <p:spPr>
          <a:xfrm>
            <a:off x="6126480" y="2340864"/>
            <a:ext cx="2651760" cy="256032"/>
          </a:xfrm>
          <a:prstGeom prst="rect">
            <a:avLst/>
          </a:prstGeom>
          <a:noFill/>
          <a:ln/>
        </p:spPr>
        <p:txBody>
          <a:bodyPr wrap="square" lIns="0" tIns="0" rIns="0" bIns="0" rtlCol="0" anchor="ctr"/>
          <a:lstStyle/>
          <a:p>
            <a:pPr marL="0" indent="0" algn="ctr">
              <a:buNone/>
            </a:pPr>
            <a:r>
              <a:rPr lang="en-US" sz="1000" dirty="0">
                <a:solidFill>
                  <a:srgbClr val="6B7B8C"/>
                </a:solidFill>
              </a:rPr>
              <a:t>172.16.27.0/24</a:t>
            </a:r>
            <a:endParaRPr lang="en-US" sz="1000" dirty="0"/>
          </a:p>
        </p:txBody>
      </p:sp>
      <p:sp>
        <p:nvSpPr>
          <p:cNvPr id="23" name="Shape 20"/>
          <p:cNvSpPr/>
          <p:nvPr/>
        </p:nvSpPr>
        <p:spPr>
          <a:xfrm>
            <a:off x="6400800" y="2286000"/>
            <a:ext cx="0" cy="393192"/>
          </a:xfrm>
          <a:prstGeom prst="line">
            <a:avLst/>
          </a:prstGeom>
          <a:noFill/>
          <a:ln w="19050">
            <a:solidFill>
              <a:srgbClr val="0B3C5D"/>
            </a:solidFill>
            <a:prstDash val="solid"/>
          </a:ln>
        </p:spPr>
        <p:txBody>
          <a:bodyPr/>
          <a:lstStyle/>
          <a:p>
            <a:endParaRPr lang="en-US"/>
          </a:p>
        </p:txBody>
      </p:sp>
      <p:sp>
        <p:nvSpPr>
          <p:cNvPr id="24" name="Text 21"/>
          <p:cNvSpPr/>
          <p:nvPr/>
        </p:nvSpPr>
        <p:spPr>
          <a:xfrm>
            <a:off x="8001000" y="15270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B</a:t>
            </a:r>
            <a:endParaRPr lang="en-US" sz="1000" dirty="0"/>
          </a:p>
        </p:txBody>
      </p:sp>
      <p:sp>
        <p:nvSpPr>
          <p:cNvPr id="25" name="Shape 22"/>
          <p:cNvSpPr/>
          <p:nvPr/>
        </p:nvSpPr>
        <p:spPr>
          <a:xfrm>
            <a:off x="8101584" y="1856232"/>
            <a:ext cx="256032" cy="64008"/>
          </a:xfrm>
          <a:prstGeom prst="rect">
            <a:avLst/>
          </a:prstGeom>
          <a:solidFill>
            <a:srgbClr val="2A9D6F"/>
          </a:solidFill>
          <a:ln w="12700">
            <a:solidFill>
              <a:srgbClr val="2A9D6F"/>
            </a:solidFill>
            <a:prstDash val="solid"/>
          </a:ln>
        </p:spPr>
        <p:txBody>
          <a:bodyPr/>
          <a:lstStyle/>
          <a:p>
            <a:endParaRPr lang="en-US"/>
          </a:p>
        </p:txBody>
      </p:sp>
      <p:sp>
        <p:nvSpPr>
          <p:cNvPr id="26" name="Shape 23"/>
          <p:cNvSpPr/>
          <p:nvPr/>
        </p:nvSpPr>
        <p:spPr>
          <a:xfrm>
            <a:off x="8229600" y="1901952"/>
            <a:ext cx="0" cy="384048"/>
          </a:xfrm>
          <a:prstGeom prst="line">
            <a:avLst/>
          </a:prstGeom>
          <a:noFill/>
          <a:ln w="19050">
            <a:solidFill>
              <a:srgbClr val="0B3C5D"/>
            </a:solidFill>
            <a:prstDash val="solid"/>
          </a:ln>
        </p:spPr>
        <p:txBody>
          <a:bodyPr/>
          <a:lstStyle/>
          <a:p>
            <a:endParaRPr lang="en-US"/>
          </a:p>
        </p:txBody>
      </p:sp>
      <p:sp>
        <p:nvSpPr>
          <p:cNvPr id="27" name="Text 24"/>
          <p:cNvSpPr txBox="1"/>
          <p:nvPr/>
        </p:nvSpPr>
        <p:spPr>
          <a:xfrm>
            <a:off x="6720840" y="1463040"/>
            <a:ext cx="1188720" cy="457200"/>
          </a:xfrm>
          <a:prstGeom prst="rect">
            <a:avLst/>
          </a:prstGeom>
          <a:noFill/>
          <a:ln/>
        </p:spPr>
        <p:txBody>
          <a:bodyPr wrap="square" lIns="0" tIns="0" rIns="0" bIns="0" rtlCol="0" anchor="ctr"/>
          <a:lstStyle/>
          <a:p>
            <a:pPr marL="0" indent="0" algn="r">
              <a:buNone/>
            </a:pPr>
            <a:r>
              <a:rPr lang="en-US" sz="800" dirty="0">
                <a:solidFill>
                  <a:srgbClr val="6B7B8C"/>
                </a:solidFill>
              </a:rPr>
              <a:t>172.16.27.23</a:t>
            </a:r>
            <a:endParaRPr lang="en-US" sz="800" dirty="0"/>
          </a:p>
          <a:p>
            <a:pPr marL="0" indent="0" algn="r">
              <a:buNone/>
            </a:pPr>
            <a:r>
              <a:rPr lang="en-US" sz="800" dirty="0">
                <a:solidFill>
                  <a:srgbClr val="6B7B8C"/>
                </a:solidFill>
              </a:rPr>
              <a:t>00-53-0B</a:t>
            </a:r>
            <a:endParaRPr lang="en-US" sz="800" dirty="0"/>
          </a:p>
        </p:txBody>
      </p:sp>
      <p:sp>
        <p:nvSpPr>
          <p:cNvPr id="28" name="Text 25"/>
          <p:cNvSpPr txBox="1"/>
          <p:nvPr/>
        </p:nvSpPr>
        <p:spPr>
          <a:xfrm>
            <a:off x="2194560" y="2514600"/>
            <a:ext cx="1645920" cy="274320"/>
          </a:xfrm>
          <a:prstGeom prst="rect">
            <a:avLst/>
          </a:prstGeom>
          <a:solidFill>
            <a:srgbClr val="FFFFFF"/>
          </a:solidFill>
          <a:ln/>
        </p:spPr>
        <p:txBody>
          <a:bodyPr wrap="square" lIns="0" tIns="0" rIns="0" bIns="0" rtlCol="0" anchor="ctr"/>
          <a:lstStyle/>
          <a:p>
            <a:pPr marL="0" indent="0" algn="ctr">
              <a:buNone/>
            </a:pPr>
            <a:r>
              <a:rPr lang="en-US" sz="900" b="1" dirty="0">
                <a:solidFill>
                  <a:srgbClr val="F0A332"/>
                </a:solidFill>
              </a:rPr>
              <a:t>processes</a:t>
            </a:r>
            <a:endParaRPr lang="en-US" sz="900" dirty="0"/>
          </a:p>
        </p:txBody>
      </p:sp>
      <p:graphicFrame>
        <p:nvGraphicFramePr>
          <p:cNvPr id="99" name="Table 0"/>
          <p:cNvGraphicFramePr>
            <a:graphicFrameLocks noGrp="1"/>
          </p:cNvGraphicFramePr>
          <p:nvPr>
            <p:extLst>
              <p:ext uri="{D42A27DB-BD31-4B8C-83A1-F6EECF244321}">
                <p14:modId xmlns:p14="http://schemas.microsoft.com/office/powerpoint/2010/main" val="1579011935"/>
              </p:ext>
            </p:extLst>
          </p:nvPr>
        </p:nvGraphicFramePr>
        <p:xfrm>
          <a:off x="8869680" y="1280160"/>
          <a:ext cx="3017520" cy="914400"/>
        </p:xfrm>
        <a:graphic>
          <a:graphicData uri="http://schemas.openxmlformats.org/drawingml/2006/table">
            <a:tbl>
              <a:tblPr/>
              <a:tblGrid>
                <a:gridCol w="1463040">
                  <a:extLst>
                    <a:ext uri="{9D8B030D-6E8A-4147-A177-3AD203B41FA5}">
                      <a16:colId xmlns:a16="http://schemas.microsoft.com/office/drawing/2014/main" val="20000"/>
                    </a:ext>
                  </a:extLst>
                </a:gridCol>
                <a:gridCol w="1554480">
                  <a:extLst>
                    <a:ext uri="{9D8B030D-6E8A-4147-A177-3AD203B41FA5}">
                      <a16:colId xmlns:a16="http://schemas.microsoft.com/office/drawing/2014/main" val="20001"/>
                    </a:ext>
                  </a:extLst>
                </a:gridCol>
              </a:tblGrid>
              <a:tr h="274320">
                <a:tc>
                  <a:txBody>
                    <a:bodyPr/>
                    <a:lstStyle/>
                    <a:p>
                      <a:pPr marL="0" indent="0" algn="l">
                        <a:buNone/>
                      </a:pPr>
                      <a:r>
                        <a:rPr lang="en-US" sz="900" b="1" dirty="0">
                          <a:solidFill>
                            <a:srgbClr val="FFFFFF"/>
                          </a:solidFill>
                        </a:rPr>
                        <a:t>Destination</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900" b="1" dirty="0">
                          <a:solidFill>
                            <a:srgbClr val="FFFFFF"/>
                          </a:solidFill>
                        </a:rPr>
                        <a:t>Next hop</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900" dirty="0">
                          <a:solidFill>
                            <a:srgbClr val="1F2933"/>
                          </a:solidFill>
                        </a:rPr>
                        <a:t>172.16.25.0/24</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900" dirty="0">
                          <a:solidFill>
                            <a:srgbClr val="1F2933"/>
                          </a:solidFill>
                        </a:rPr>
                        <a:t>connected</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marL="0" indent="0" algn="l">
                        <a:buNone/>
                      </a:pPr>
                      <a:r>
                        <a:rPr lang="en-US" sz="900" dirty="0">
                          <a:solidFill>
                            <a:srgbClr val="1F2933"/>
                          </a:solidFill>
                        </a:rPr>
                        <a:t>172.16.26.0/24</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900" dirty="0">
                          <a:solidFill>
                            <a:srgbClr val="1F2933"/>
                          </a:solidFill>
                        </a:rPr>
                        <a:t>connected</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74320">
                <a:tc>
                  <a:txBody>
                    <a:bodyPr/>
                    <a:lstStyle/>
                    <a:p>
                      <a:pPr marL="0" indent="0" algn="l">
                        <a:buNone/>
                      </a:pPr>
                      <a:r>
                        <a:rPr lang="en-US" sz="900" b="1" dirty="0">
                          <a:solidFill>
                            <a:srgbClr val="1F2933"/>
                          </a:solidFill>
                        </a:rPr>
                        <a:t>172.16.27.0/24</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900" b="1" dirty="0">
                          <a:solidFill>
                            <a:srgbClr val="1F2933"/>
                          </a:solidFill>
                        </a:rPr>
                        <a:t>172.16.26.2 (W)</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74320">
                <a:tc>
                  <a:txBody>
                    <a:bodyPr/>
                    <a:lstStyle/>
                    <a:p>
                      <a:pPr marL="0" indent="0" algn="l">
                        <a:buNone/>
                      </a:pPr>
                      <a:r>
                        <a:rPr lang="en-US" sz="900" dirty="0">
                          <a:solidFill>
                            <a:srgbClr val="1F2933"/>
                          </a:solidFill>
                        </a:rPr>
                        <a:t>172.16.28.0/24</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900" dirty="0">
                          <a:solidFill>
                            <a:srgbClr val="1F2933"/>
                          </a:solidFill>
                        </a:rPr>
                        <a:t>172.16.26.3 (Y)</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30" name="Text 26"/>
          <p:cNvSpPr txBox="1"/>
          <p:nvPr/>
        </p:nvSpPr>
        <p:spPr>
          <a:xfrm>
            <a:off x="8869680" y="2743200"/>
            <a:ext cx="3017520" cy="274320"/>
          </a:xfrm>
          <a:prstGeom prst="rect">
            <a:avLst/>
          </a:prstGeom>
          <a:noFill/>
          <a:ln/>
        </p:spPr>
        <p:txBody>
          <a:bodyPr wrap="square" lIns="0" tIns="0" rIns="0" bIns="0" rtlCol="0" anchor="ctr"/>
          <a:lstStyle/>
          <a:p>
            <a:pPr marL="0" indent="0" algn="l">
              <a:buNone/>
            </a:pPr>
            <a:r>
              <a:rPr lang="en-US" sz="800" dirty="0">
                <a:solidFill>
                  <a:srgbClr val="6B7B8C"/>
                </a:solidFill>
              </a:rPr>
              <a:t>Route table of X (OSPF or static)</a:t>
            </a:r>
            <a:endParaRPr lang="en-US" sz="800" dirty="0"/>
          </a:p>
        </p:txBody>
      </p:sp>
      <p:sp>
        <p:nvSpPr>
          <p:cNvPr id="31" name="Text 27"/>
          <p:cNvSpPr/>
          <p:nvPr/>
        </p:nvSpPr>
        <p:spPr>
          <a:xfrm>
            <a:off x="548640" y="489204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32" name="Text 28"/>
          <p:cNvSpPr txBox="1"/>
          <p:nvPr/>
        </p:nvSpPr>
        <p:spPr>
          <a:xfrm>
            <a:off x="1097280" y="4846320"/>
            <a:ext cx="7680960" cy="502920"/>
          </a:xfrm>
          <a:prstGeom prst="rect">
            <a:avLst/>
          </a:prstGeom>
          <a:noFill/>
          <a:ln/>
        </p:spPr>
        <p:txBody>
          <a:bodyPr wrap="square" lIns="0" tIns="0" rIns="0" bIns="0" rtlCol="0" anchor="t"/>
          <a:lstStyle/>
          <a:p>
            <a:pPr marL="0" indent="0">
              <a:buNone/>
            </a:pPr>
            <a:r>
              <a:rPr lang="en-US" sz="1100" b="1" dirty="0">
                <a:solidFill>
                  <a:srgbClr val="0B3C5D"/>
                </a:solidFill>
              </a:rPr>
              <a:t>Accepts the frame</a:t>
            </a:r>
            <a:endParaRPr lang="en-US" sz="1100" dirty="0"/>
          </a:p>
          <a:p>
            <a:pPr marL="0" indent="0">
              <a:buNone/>
            </a:pPr>
            <a:r>
              <a:rPr lang="en-US" sz="900" dirty="0">
                <a:solidFill>
                  <a:srgbClr val="1F2933"/>
                </a:solidFill>
              </a:rPr>
              <a:t>Destination MAC = its own; discards the Ethernet header.</a:t>
            </a:r>
            <a:endParaRPr lang="en-US" sz="1100" dirty="0"/>
          </a:p>
        </p:txBody>
      </p:sp>
      <p:sp>
        <p:nvSpPr>
          <p:cNvPr id="33" name="Text 29"/>
          <p:cNvSpPr/>
          <p:nvPr/>
        </p:nvSpPr>
        <p:spPr>
          <a:xfrm>
            <a:off x="548640" y="539496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34" name="Text 30"/>
          <p:cNvSpPr txBox="1"/>
          <p:nvPr/>
        </p:nvSpPr>
        <p:spPr>
          <a:xfrm>
            <a:off x="1097280" y="5349240"/>
            <a:ext cx="7680960" cy="502920"/>
          </a:xfrm>
          <a:prstGeom prst="rect">
            <a:avLst/>
          </a:prstGeom>
          <a:noFill/>
          <a:ln/>
        </p:spPr>
        <p:txBody>
          <a:bodyPr wrap="square" lIns="0" tIns="0" rIns="0" bIns="0" rtlCol="0" anchor="t"/>
          <a:lstStyle/>
          <a:p>
            <a:pPr marL="0" indent="0">
              <a:buNone/>
            </a:pPr>
            <a:r>
              <a:rPr lang="en-US" sz="1100" b="1" dirty="0">
                <a:solidFill>
                  <a:srgbClr val="0B3C5D"/>
                </a:solidFill>
              </a:rPr>
              <a:t>Validates the packet</a:t>
            </a:r>
            <a:endParaRPr lang="en-US" sz="1100" dirty="0"/>
          </a:p>
          <a:p>
            <a:pPr marL="0" indent="0">
              <a:buNone/>
            </a:pPr>
            <a:r>
              <a:rPr lang="en-US" sz="900" dirty="0">
                <a:solidFill>
                  <a:srgbClr val="1F2933"/>
                </a:solidFill>
              </a:rPr>
              <a:t>Checksum ok, TTL &gt; 1, destination is not X → routing.</a:t>
            </a:r>
            <a:endParaRPr lang="en-US" sz="1100" dirty="0"/>
          </a:p>
        </p:txBody>
      </p:sp>
      <p:sp>
        <p:nvSpPr>
          <p:cNvPr id="35" name="Text 31"/>
          <p:cNvSpPr/>
          <p:nvPr/>
        </p:nvSpPr>
        <p:spPr>
          <a:xfrm>
            <a:off x="548640" y="589788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3</a:t>
            </a:r>
            <a:endParaRPr lang="en-US" sz="1300" dirty="0"/>
          </a:p>
        </p:txBody>
      </p:sp>
      <p:sp>
        <p:nvSpPr>
          <p:cNvPr id="36" name="Text 32"/>
          <p:cNvSpPr txBox="1"/>
          <p:nvPr/>
        </p:nvSpPr>
        <p:spPr>
          <a:xfrm>
            <a:off x="1097280" y="5852160"/>
            <a:ext cx="7680960" cy="502920"/>
          </a:xfrm>
          <a:prstGeom prst="rect">
            <a:avLst/>
          </a:prstGeom>
          <a:noFill/>
          <a:ln/>
        </p:spPr>
        <p:txBody>
          <a:bodyPr wrap="square" lIns="0" tIns="0" rIns="0" bIns="0" rtlCol="0" anchor="t"/>
          <a:lstStyle/>
          <a:p>
            <a:pPr marL="0" indent="0">
              <a:buNone/>
            </a:pPr>
            <a:r>
              <a:rPr lang="en-US" sz="1100" b="1" dirty="0">
                <a:solidFill>
                  <a:srgbClr val="0B3C5D"/>
                </a:solidFill>
              </a:rPr>
              <a:t>Looks up the route</a:t>
            </a:r>
            <a:endParaRPr lang="en-US" sz="1100" dirty="0"/>
          </a:p>
          <a:p>
            <a:pPr marL="0" indent="0">
              <a:buNone/>
            </a:pPr>
            <a:r>
              <a:rPr lang="en-US" sz="900" dirty="0">
                <a:solidFill>
                  <a:srgbClr val="1F2933"/>
                </a:solidFill>
              </a:rPr>
              <a:t>172.16.27.0/24 via 172.16.26.2 (W): binary AND with the mask.</a:t>
            </a:r>
            <a:endParaRPr lang="en-US" sz="11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Step 3: X forwards the packet to the next hop (W)</a:t>
            </a:r>
            <a:endParaRPr lang="en-US" sz="3000" dirty="0"/>
          </a:p>
        </p:txBody>
      </p:sp>
      <p:sp>
        <p:nvSpPr>
          <p:cNvPr id="4" name="Shape 1"/>
          <p:cNvSpPr/>
          <p:nvPr/>
        </p:nvSpPr>
        <p:spPr>
          <a:xfrm>
            <a:off x="548640" y="2286000"/>
            <a:ext cx="2743200" cy="0"/>
          </a:xfrm>
          <a:prstGeom prst="line">
            <a:avLst/>
          </a:prstGeom>
          <a:noFill/>
          <a:ln w="50800">
            <a:solidFill>
              <a:srgbClr val="0B3C5D"/>
            </a:solidFill>
            <a:prstDash val="solid"/>
          </a:ln>
        </p:spPr>
        <p:txBody>
          <a:bodyPr/>
          <a:lstStyle/>
          <a:p>
            <a:endParaRPr lang="en-US"/>
          </a:p>
        </p:txBody>
      </p:sp>
      <p:sp>
        <p:nvSpPr>
          <p:cNvPr id="5" name="Text 2"/>
          <p:cNvSpPr txBox="1"/>
          <p:nvPr/>
        </p:nvSpPr>
        <p:spPr>
          <a:xfrm>
            <a:off x="548640" y="2340864"/>
            <a:ext cx="2743200" cy="256032"/>
          </a:xfrm>
          <a:prstGeom prst="rect">
            <a:avLst/>
          </a:prstGeom>
          <a:noFill/>
          <a:ln/>
        </p:spPr>
        <p:txBody>
          <a:bodyPr wrap="square" lIns="0" tIns="0" rIns="0" bIns="0" rtlCol="0" anchor="ctr"/>
          <a:lstStyle/>
          <a:p>
            <a:pPr marL="0" indent="0" algn="ctr">
              <a:buNone/>
            </a:pPr>
            <a:r>
              <a:rPr lang="en-US" sz="1000" dirty="0">
                <a:solidFill>
                  <a:srgbClr val="6B7B8C"/>
                </a:solidFill>
              </a:rPr>
              <a:t>172.16.25.0/24</a:t>
            </a:r>
            <a:endParaRPr lang="en-US" sz="1000" dirty="0"/>
          </a:p>
        </p:txBody>
      </p:sp>
      <p:sp>
        <p:nvSpPr>
          <p:cNvPr id="6" name="Text 3"/>
          <p:cNvSpPr/>
          <p:nvPr/>
        </p:nvSpPr>
        <p:spPr>
          <a:xfrm>
            <a:off x="1051560" y="15270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A</a:t>
            </a:r>
            <a:endParaRPr lang="en-US" sz="1000" dirty="0"/>
          </a:p>
        </p:txBody>
      </p:sp>
      <p:sp>
        <p:nvSpPr>
          <p:cNvPr id="7" name="Shape 4"/>
          <p:cNvSpPr/>
          <p:nvPr/>
        </p:nvSpPr>
        <p:spPr>
          <a:xfrm>
            <a:off x="1152144" y="1856232"/>
            <a:ext cx="256032" cy="64008"/>
          </a:xfrm>
          <a:prstGeom prst="rect">
            <a:avLst/>
          </a:prstGeom>
          <a:solidFill>
            <a:srgbClr val="2A9D6F"/>
          </a:solidFill>
          <a:ln w="12700">
            <a:solidFill>
              <a:srgbClr val="2A9D6F"/>
            </a:solidFill>
            <a:prstDash val="solid"/>
          </a:ln>
        </p:spPr>
        <p:txBody>
          <a:bodyPr/>
          <a:lstStyle/>
          <a:p>
            <a:endParaRPr lang="en-US"/>
          </a:p>
        </p:txBody>
      </p:sp>
      <p:sp>
        <p:nvSpPr>
          <p:cNvPr id="8" name="Shape 5"/>
          <p:cNvSpPr/>
          <p:nvPr/>
        </p:nvSpPr>
        <p:spPr>
          <a:xfrm>
            <a:off x="1280160" y="1901952"/>
            <a:ext cx="0" cy="384048"/>
          </a:xfrm>
          <a:prstGeom prst="line">
            <a:avLst/>
          </a:prstGeom>
          <a:noFill/>
          <a:ln w="19050">
            <a:solidFill>
              <a:srgbClr val="0B3C5D"/>
            </a:solidFill>
            <a:prstDash val="solid"/>
          </a:ln>
        </p:spPr>
        <p:txBody>
          <a:bodyPr/>
          <a:lstStyle/>
          <a:p>
            <a:endParaRPr lang="en-US"/>
          </a:p>
        </p:txBody>
      </p:sp>
      <p:sp>
        <p:nvSpPr>
          <p:cNvPr id="9" name="Text 6"/>
          <p:cNvSpPr txBox="1"/>
          <p:nvPr/>
        </p:nvSpPr>
        <p:spPr>
          <a:xfrm>
            <a:off x="1600200" y="1463040"/>
            <a:ext cx="1737360" cy="457200"/>
          </a:xfrm>
          <a:prstGeom prst="rect">
            <a:avLst/>
          </a:prstGeom>
          <a:noFill/>
          <a:ln/>
        </p:spPr>
        <p:txBody>
          <a:bodyPr wrap="square" lIns="0" tIns="0" rIns="0" bIns="0" rtlCol="0" anchor="ctr"/>
          <a:lstStyle/>
          <a:p>
            <a:pPr marL="0" indent="0" algn="l">
              <a:buNone/>
            </a:pPr>
            <a:r>
              <a:rPr lang="en-US" sz="800" dirty="0">
                <a:solidFill>
                  <a:srgbClr val="6B7B8C"/>
                </a:solidFill>
              </a:rPr>
              <a:t>172.16.25.22</a:t>
            </a:r>
            <a:endParaRPr lang="en-US" sz="800" dirty="0"/>
          </a:p>
          <a:p>
            <a:pPr marL="0" indent="0" algn="l">
              <a:buNone/>
            </a:pPr>
            <a:r>
              <a:rPr lang="en-US" sz="800" dirty="0">
                <a:solidFill>
                  <a:srgbClr val="6B7B8C"/>
                </a:solidFill>
              </a:rPr>
              <a:t>00-00-5E-00-53-0A</a:t>
            </a:r>
            <a:endParaRPr lang="en-US" sz="800" dirty="0"/>
          </a:p>
        </p:txBody>
      </p:sp>
      <p:sp>
        <p:nvSpPr>
          <p:cNvPr id="10" name="Text 7"/>
          <p:cNvSpPr/>
          <p:nvPr/>
        </p:nvSpPr>
        <p:spPr>
          <a:xfrm>
            <a:off x="2770632" y="26791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X</a:t>
            </a:r>
            <a:endParaRPr lang="en-US" sz="1200" dirty="0"/>
          </a:p>
        </p:txBody>
      </p:sp>
      <p:sp>
        <p:nvSpPr>
          <p:cNvPr id="11" name="Shape 8"/>
          <p:cNvSpPr/>
          <p:nvPr/>
        </p:nvSpPr>
        <p:spPr>
          <a:xfrm>
            <a:off x="3017520" y="2286000"/>
            <a:ext cx="0" cy="393192"/>
          </a:xfrm>
          <a:prstGeom prst="line">
            <a:avLst/>
          </a:prstGeom>
          <a:noFill/>
          <a:ln w="19050">
            <a:solidFill>
              <a:srgbClr val="0B3C5D"/>
            </a:solidFill>
            <a:prstDash val="solid"/>
          </a:ln>
        </p:spPr>
        <p:txBody>
          <a:bodyPr/>
          <a:lstStyle/>
          <a:p>
            <a:endParaRPr lang="en-US"/>
          </a:p>
        </p:txBody>
      </p:sp>
      <p:sp>
        <p:nvSpPr>
          <p:cNvPr id="12" name="Text 9"/>
          <p:cNvSpPr txBox="1"/>
          <p:nvPr/>
        </p:nvSpPr>
        <p:spPr>
          <a:xfrm>
            <a:off x="3246120" y="199339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.25.1 53-11</a:t>
            </a:r>
            <a:endParaRPr lang="en-US" sz="800" dirty="0"/>
          </a:p>
        </p:txBody>
      </p:sp>
      <p:sp>
        <p:nvSpPr>
          <p:cNvPr id="13" name="Text 10"/>
          <p:cNvSpPr txBox="1"/>
          <p:nvPr/>
        </p:nvSpPr>
        <p:spPr>
          <a:xfrm>
            <a:off x="3246120" y="329184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.26.1 53-12</a:t>
            </a:r>
            <a:endParaRPr lang="en-US" sz="800" dirty="0"/>
          </a:p>
        </p:txBody>
      </p:sp>
      <p:sp>
        <p:nvSpPr>
          <p:cNvPr id="14" name="Shape 11"/>
          <p:cNvSpPr/>
          <p:nvPr/>
        </p:nvSpPr>
        <p:spPr>
          <a:xfrm>
            <a:off x="2194560" y="3749040"/>
            <a:ext cx="5303520" cy="0"/>
          </a:xfrm>
          <a:prstGeom prst="line">
            <a:avLst/>
          </a:prstGeom>
          <a:noFill/>
          <a:ln w="50800">
            <a:solidFill>
              <a:srgbClr val="0B3C5D"/>
            </a:solidFill>
            <a:prstDash val="solid"/>
          </a:ln>
        </p:spPr>
        <p:txBody>
          <a:bodyPr/>
          <a:lstStyle/>
          <a:p>
            <a:endParaRPr lang="en-US"/>
          </a:p>
        </p:txBody>
      </p:sp>
      <p:sp>
        <p:nvSpPr>
          <p:cNvPr id="15" name="Text 12"/>
          <p:cNvSpPr txBox="1"/>
          <p:nvPr/>
        </p:nvSpPr>
        <p:spPr>
          <a:xfrm>
            <a:off x="2194560" y="3803904"/>
            <a:ext cx="5303520" cy="256032"/>
          </a:xfrm>
          <a:prstGeom prst="rect">
            <a:avLst/>
          </a:prstGeom>
          <a:noFill/>
          <a:ln/>
        </p:spPr>
        <p:txBody>
          <a:bodyPr wrap="square" lIns="0" tIns="0" rIns="0" bIns="0" rtlCol="0" anchor="ctr"/>
          <a:lstStyle/>
          <a:p>
            <a:pPr marL="0" indent="0" algn="ctr">
              <a:buNone/>
            </a:pPr>
            <a:r>
              <a:rPr lang="en-US" sz="1000" dirty="0">
                <a:solidFill>
                  <a:srgbClr val="6B7B8C"/>
                </a:solidFill>
              </a:rPr>
              <a:t>172.16.26.0/24</a:t>
            </a:r>
            <a:endParaRPr lang="en-US" sz="1000" dirty="0"/>
          </a:p>
        </p:txBody>
      </p:sp>
      <p:sp>
        <p:nvSpPr>
          <p:cNvPr id="16" name="Shape 13"/>
          <p:cNvSpPr/>
          <p:nvPr/>
        </p:nvSpPr>
        <p:spPr>
          <a:xfrm>
            <a:off x="3017520" y="3172968"/>
            <a:ext cx="0" cy="576072"/>
          </a:xfrm>
          <a:prstGeom prst="line">
            <a:avLst/>
          </a:prstGeom>
          <a:noFill/>
          <a:ln w="19050">
            <a:solidFill>
              <a:srgbClr val="0B3C5D"/>
            </a:solidFill>
            <a:prstDash val="solid"/>
          </a:ln>
        </p:spPr>
        <p:txBody>
          <a:bodyPr/>
          <a:lstStyle/>
          <a:p>
            <a:endParaRPr lang="en-US"/>
          </a:p>
        </p:txBody>
      </p:sp>
      <p:sp>
        <p:nvSpPr>
          <p:cNvPr id="17" name="Text 14"/>
          <p:cNvSpPr/>
          <p:nvPr/>
        </p:nvSpPr>
        <p:spPr>
          <a:xfrm>
            <a:off x="6153912" y="26791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W</a:t>
            </a:r>
            <a:endParaRPr lang="en-US" sz="1200" dirty="0"/>
          </a:p>
        </p:txBody>
      </p:sp>
      <p:sp>
        <p:nvSpPr>
          <p:cNvPr id="18" name="Shape 15"/>
          <p:cNvSpPr/>
          <p:nvPr/>
        </p:nvSpPr>
        <p:spPr>
          <a:xfrm>
            <a:off x="6400800" y="3172968"/>
            <a:ext cx="0" cy="576072"/>
          </a:xfrm>
          <a:prstGeom prst="line">
            <a:avLst/>
          </a:prstGeom>
          <a:noFill/>
          <a:ln w="19050">
            <a:solidFill>
              <a:srgbClr val="0B3C5D"/>
            </a:solidFill>
            <a:prstDash val="solid"/>
          </a:ln>
        </p:spPr>
        <p:txBody>
          <a:bodyPr/>
          <a:lstStyle/>
          <a:p>
            <a:endParaRPr lang="en-US"/>
          </a:p>
        </p:txBody>
      </p:sp>
      <p:sp>
        <p:nvSpPr>
          <p:cNvPr id="19" name="Text 16"/>
          <p:cNvSpPr txBox="1"/>
          <p:nvPr/>
        </p:nvSpPr>
        <p:spPr>
          <a:xfrm>
            <a:off x="6675120" y="329184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.26.2 53-21</a:t>
            </a:r>
            <a:endParaRPr lang="en-US" sz="800" dirty="0"/>
          </a:p>
        </p:txBody>
      </p:sp>
      <p:sp>
        <p:nvSpPr>
          <p:cNvPr id="20" name="Text 17"/>
          <p:cNvSpPr txBox="1"/>
          <p:nvPr/>
        </p:nvSpPr>
        <p:spPr>
          <a:xfrm>
            <a:off x="6675120" y="199339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.27.1 53-22</a:t>
            </a:r>
            <a:endParaRPr lang="en-US" sz="800" dirty="0"/>
          </a:p>
        </p:txBody>
      </p:sp>
      <p:sp>
        <p:nvSpPr>
          <p:cNvPr id="21" name="Shape 18"/>
          <p:cNvSpPr/>
          <p:nvPr/>
        </p:nvSpPr>
        <p:spPr>
          <a:xfrm>
            <a:off x="6126480" y="2286000"/>
            <a:ext cx="2651760" cy="0"/>
          </a:xfrm>
          <a:prstGeom prst="line">
            <a:avLst/>
          </a:prstGeom>
          <a:noFill/>
          <a:ln w="50800">
            <a:solidFill>
              <a:srgbClr val="0B3C5D"/>
            </a:solidFill>
            <a:prstDash val="solid"/>
          </a:ln>
        </p:spPr>
        <p:txBody>
          <a:bodyPr/>
          <a:lstStyle/>
          <a:p>
            <a:endParaRPr lang="en-US"/>
          </a:p>
        </p:txBody>
      </p:sp>
      <p:sp>
        <p:nvSpPr>
          <p:cNvPr id="22" name="Text 19"/>
          <p:cNvSpPr txBox="1"/>
          <p:nvPr/>
        </p:nvSpPr>
        <p:spPr>
          <a:xfrm>
            <a:off x="6126480" y="2340864"/>
            <a:ext cx="2651760" cy="256032"/>
          </a:xfrm>
          <a:prstGeom prst="rect">
            <a:avLst/>
          </a:prstGeom>
          <a:noFill/>
          <a:ln/>
        </p:spPr>
        <p:txBody>
          <a:bodyPr wrap="square" lIns="0" tIns="0" rIns="0" bIns="0" rtlCol="0" anchor="ctr"/>
          <a:lstStyle/>
          <a:p>
            <a:pPr marL="0" indent="0" algn="ctr">
              <a:buNone/>
            </a:pPr>
            <a:r>
              <a:rPr lang="en-US" sz="1000" dirty="0">
                <a:solidFill>
                  <a:srgbClr val="6B7B8C"/>
                </a:solidFill>
              </a:rPr>
              <a:t>172.16.27.0/24</a:t>
            </a:r>
            <a:endParaRPr lang="en-US" sz="1000" dirty="0"/>
          </a:p>
        </p:txBody>
      </p:sp>
      <p:sp>
        <p:nvSpPr>
          <p:cNvPr id="23" name="Shape 20"/>
          <p:cNvSpPr/>
          <p:nvPr/>
        </p:nvSpPr>
        <p:spPr>
          <a:xfrm>
            <a:off x="6400800" y="2286000"/>
            <a:ext cx="0" cy="393192"/>
          </a:xfrm>
          <a:prstGeom prst="line">
            <a:avLst/>
          </a:prstGeom>
          <a:noFill/>
          <a:ln w="19050">
            <a:solidFill>
              <a:srgbClr val="0B3C5D"/>
            </a:solidFill>
            <a:prstDash val="solid"/>
          </a:ln>
        </p:spPr>
        <p:txBody>
          <a:bodyPr/>
          <a:lstStyle/>
          <a:p>
            <a:endParaRPr lang="en-US"/>
          </a:p>
        </p:txBody>
      </p:sp>
      <p:sp>
        <p:nvSpPr>
          <p:cNvPr id="24" name="Text 21"/>
          <p:cNvSpPr/>
          <p:nvPr/>
        </p:nvSpPr>
        <p:spPr>
          <a:xfrm>
            <a:off x="8001000" y="15270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B</a:t>
            </a:r>
            <a:endParaRPr lang="en-US" sz="1000" dirty="0"/>
          </a:p>
        </p:txBody>
      </p:sp>
      <p:sp>
        <p:nvSpPr>
          <p:cNvPr id="25" name="Shape 22"/>
          <p:cNvSpPr/>
          <p:nvPr/>
        </p:nvSpPr>
        <p:spPr>
          <a:xfrm>
            <a:off x="8101584" y="1856232"/>
            <a:ext cx="256032" cy="64008"/>
          </a:xfrm>
          <a:prstGeom prst="rect">
            <a:avLst/>
          </a:prstGeom>
          <a:solidFill>
            <a:srgbClr val="2A9D6F"/>
          </a:solidFill>
          <a:ln w="12700">
            <a:solidFill>
              <a:srgbClr val="2A9D6F"/>
            </a:solidFill>
            <a:prstDash val="solid"/>
          </a:ln>
        </p:spPr>
        <p:txBody>
          <a:bodyPr/>
          <a:lstStyle/>
          <a:p>
            <a:endParaRPr lang="en-US"/>
          </a:p>
        </p:txBody>
      </p:sp>
      <p:sp>
        <p:nvSpPr>
          <p:cNvPr id="26" name="Shape 23"/>
          <p:cNvSpPr/>
          <p:nvPr/>
        </p:nvSpPr>
        <p:spPr>
          <a:xfrm>
            <a:off x="8229600" y="1901952"/>
            <a:ext cx="0" cy="384048"/>
          </a:xfrm>
          <a:prstGeom prst="line">
            <a:avLst/>
          </a:prstGeom>
          <a:noFill/>
          <a:ln w="19050">
            <a:solidFill>
              <a:srgbClr val="0B3C5D"/>
            </a:solidFill>
            <a:prstDash val="solid"/>
          </a:ln>
        </p:spPr>
        <p:txBody>
          <a:bodyPr/>
          <a:lstStyle/>
          <a:p>
            <a:endParaRPr lang="en-US"/>
          </a:p>
        </p:txBody>
      </p:sp>
      <p:sp>
        <p:nvSpPr>
          <p:cNvPr id="27" name="Text 24"/>
          <p:cNvSpPr txBox="1"/>
          <p:nvPr/>
        </p:nvSpPr>
        <p:spPr>
          <a:xfrm>
            <a:off x="6720840" y="1463040"/>
            <a:ext cx="1188720" cy="457200"/>
          </a:xfrm>
          <a:prstGeom prst="rect">
            <a:avLst/>
          </a:prstGeom>
          <a:noFill/>
          <a:ln/>
        </p:spPr>
        <p:txBody>
          <a:bodyPr wrap="square" lIns="0" tIns="0" rIns="0" bIns="0" rtlCol="0" anchor="ctr"/>
          <a:lstStyle/>
          <a:p>
            <a:pPr marL="0" indent="0" algn="r">
              <a:buNone/>
            </a:pPr>
            <a:r>
              <a:rPr lang="en-US" sz="800" dirty="0">
                <a:solidFill>
                  <a:srgbClr val="6B7B8C"/>
                </a:solidFill>
              </a:rPr>
              <a:t>172.16.27.23</a:t>
            </a:r>
            <a:endParaRPr lang="en-US" sz="800" dirty="0"/>
          </a:p>
          <a:p>
            <a:pPr marL="0" indent="0" algn="r">
              <a:buNone/>
            </a:pPr>
            <a:r>
              <a:rPr lang="en-US" sz="800" dirty="0">
                <a:solidFill>
                  <a:srgbClr val="6B7B8C"/>
                </a:solidFill>
              </a:rPr>
              <a:t>00-53-0B</a:t>
            </a:r>
            <a:endParaRPr lang="en-US" sz="800" dirty="0"/>
          </a:p>
        </p:txBody>
      </p:sp>
      <p:sp>
        <p:nvSpPr>
          <p:cNvPr id="28" name="Shape 25"/>
          <p:cNvSpPr/>
          <p:nvPr/>
        </p:nvSpPr>
        <p:spPr>
          <a:xfrm>
            <a:off x="3291840" y="3108960"/>
            <a:ext cx="2834640" cy="0"/>
          </a:xfrm>
          <a:prstGeom prst="line">
            <a:avLst/>
          </a:prstGeom>
          <a:noFill/>
          <a:ln w="44450">
            <a:solidFill>
              <a:srgbClr val="F0A332"/>
            </a:solidFill>
            <a:prstDash val="solid"/>
            <a:tailEnd type="triangle"/>
          </a:ln>
        </p:spPr>
        <p:txBody>
          <a:bodyPr/>
          <a:lstStyle/>
          <a:p>
            <a:endParaRPr lang="en-US"/>
          </a:p>
        </p:txBody>
      </p:sp>
      <p:sp>
        <p:nvSpPr>
          <p:cNvPr id="29" name="Text 26"/>
          <p:cNvSpPr txBox="1"/>
          <p:nvPr/>
        </p:nvSpPr>
        <p:spPr>
          <a:xfrm>
            <a:off x="548640" y="5074920"/>
            <a:ext cx="1371600" cy="457200"/>
          </a:xfrm>
          <a:prstGeom prst="rect">
            <a:avLst/>
          </a:prstGeom>
          <a:noFill/>
          <a:ln/>
        </p:spPr>
        <p:txBody>
          <a:bodyPr wrap="square" lIns="0" tIns="0" rIns="0" bIns="0" rtlCol="0" anchor="ctr"/>
          <a:lstStyle/>
          <a:p>
            <a:pPr marL="0" indent="0" algn="r">
              <a:buNone/>
            </a:pPr>
            <a:r>
              <a:rPr lang="en-US" sz="1000" b="1" dirty="0">
                <a:solidFill>
                  <a:srgbClr val="0B3C5D"/>
                </a:solidFill>
              </a:rPr>
              <a:t>Ethernet frame</a:t>
            </a:r>
            <a:endParaRPr lang="en-US" sz="1000" dirty="0"/>
          </a:p>
        </p:txBody>
      </p:sp>
      <p:sp>
        <p:nvSpPr>
          <p:cNvPr id="30" name="Text 27"/>
          <p:cNvSpPr/>
          <p:nvPr/>
        </p:nvSpPr>
        <p:spPr>
          <a:xfrm>
            <a:off x="2103120" y="5074920"/>
            <a:ext cx="10668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Preamble</a:t>
            </a:r>
            <a:endParaRPr lang="en-US" sz="900" dirty="0"/>
          </a:p>
        </p:txBody>
      </p:sp>
      <p:sp>
        <p:nvSpPr>
          <p:cNvPr id="31" name="Text 28"/>
          <p:cNvSpPr/>
          <p:nvPr/>
        </p:nvSpPr>
        <p:spPr>
          <a:xfrm>
            <a:off x="3169920" y="5074920"/>
            <a:ext cx="2667000" cy="45720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900" b="1" dirty="0">
                <a:solidFill>
                  <a:srgbClr val="1F2933"/>
                </a:solidFill>
              </a:rPr>
              <a:t>Destination MAC: W 53-21</a:t>
            </a:r>
            <a:endParaRPr lang="en-US" sz="900" dirty="0"/>
          </a:p>
        </p:txBody>
      </p:sp>
      <p:sp>
        <p:nvSpPr>
          <p:cNvPr id="32" name="Text 29"/>
          <p:cNvSpPr/>
          <p:nvPr/>
        </p:nvSpPr>
        <p:spPr>
          <a:xfrm>
            <a:off x="5836920" y="5074920"/>
            <a:ext cx="26670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Source MAC: X 53-12</a:t>
            </a:r>
            <a:endParaRPr lang="en-US" sz="900" dirty="0"/>
          </a:p>
        </p:txBody>
      </p:sp>
      <p:sp>
        <p:nvSpPr>
          <p:cNvPr id="33" name="Text 30"/>
          <p:cNvSpPr/>
          <p:nvPr/>
        </p:nvSpPr>
        <p:spPr>
          <a:xfrm>
            <a:off x="8503920" y="5074920"/>
            <a:ext cx="93345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0x0800</a:t>
            </a:r>
            <a:endParaRPr lang="en-US" sz="900" dirty="0"/>
          </a:p>
        </p:txBody>
      </p:sp>
      <p:sp>
        <p:nvSpPr>
          <p:cNvPr id="34" name="Text 31"/>
          <p:cNvSpPr/>
          <p:nvPr/>
        </p:nvSpPr>
        <p:spPr>
          <a:xfrm>
            <a:off x="9437370" y="5074920"/>
            <a:ext cx="1600200" cy="457200"/>
          </a:xfrm>
          <a:prstGeom prst="rect">
            <a:avLst/>
          </a:prstGeom>
          <a:solidFill>
            <a:srgbClr val="FFFFFF"/>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IP packet</a:t>
            </a:r>
            <a:endParaRPr lang="en-US" sz="900" dirty="0"/>
          </a:p>
        </p:txBody>
      </p:sp>
      <p:sp>
        <p:nvSpPr>
          <p:cNvPr id="35" name="Text 32"/>
          <p:cNvSpPr/>
          <p:nvPr/>
        </p:nvSpPr>
        <p:spPr>
          <a:xfrm>
            <a:off x="11037570" y="5074920"/>
            <a:ext cx="66675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FCS</a:t>
            </a:r>
            <a:endParaRPr lang="en-US" sz="900" dirty="0"/>
          </a:p>
        </p:txBody>
      </p:sp>
      <p:sp>
        <p:nvSpPr>
          <p:cNvPr id="36" name="Text 33"/>
          <p:cNvSpPr txBox="1"/>
          <p:nvPr/>
        </p:nvSpPr>
        <p:spPr>
          <a:xfrm>
            <a:off x="548640" y="5577840"/>
            <a:ext cx="1371600" cy="457200"/>
          </a:xfrm>
          <a:prstGeom prst="rect">
            <a:avLst/>
          </a:prstGeom>
          <a:noFill/>
          <a:ln/>
        </p:spPr>
        <p:txBody>
          <a:bodyPr wrap="square" lIns="0" tIns="0" rIns="0" bIns="0" rtlCol="0" anchor="ctr"/>
          <a:lstStyle/>
          <a:p>
            <a:pPr marL="0" indent="0" algn="r">
              <a:buNone/>
            </a:pPr>
            <a:r>
              <a:rPr lang="en-US" sz="1000" b="1" dirty="0">
                <a:solidFill>
                  <a:srgbClr val="0B3C5D"/>
                </a:solidFill>
              </a:rPr>
              <a:t>IP packet</a:t>
            </a:r>
            <a:endParaRPr lang="en-US" sz="1000" dirty="0"/>
          </a:p>
        </p:txBody>
      </p:sp>
      <p:sp>
        <p:nvSpPr>
          <p:cNvPr id="37" name="Text 34"/>
          <p:cNvSpPr/>
          <p:nvPr/>
        </p:nvSpPr>
        <p:spPr>
          <a:xfrm>
            <a:off x="2103120" y="5577840"/>
            <a:ext cx="1066800" cy="457200"/>
          </a:xfrm>
          <a:prstGeom prst="rect">
            <a:avLst/>
          </a:prstGeom>
          <a:solidFill>
            <a:srgbClr val="FFF4E0"/>
          </a:solidFill>
          <a:ln w="12700">
            <a:solidFill>
              <a:srgbClr val="FFFFFF"/>
            </a:solidFill>
          </a:ln>
        </p:spPr>
        <p:txBody>
          <a:bodyPr wrap="square" lIns="25400" tIns="25400" rIns="25400" bIns="25400" rtlCol="0" anchor="ctr"/>
          <a:lstStyle/>
          <a:p>
            <a:pPr marL="0" indent="0" algn="ctr">
              <a:buNone/>
            </a:pPr>
            <a:r>
              <a:rPr lang="en-US" sz="900" b="1" dirty="0">
                <a:solidFill>
                  <a:srgbClr val="1F2933"/>
                </a:solidFill>
              </a:rPr>
              <a:t>TTL = 63</a:t>
            </a:r>
            <a:endParaRPr lang="en-US" sz="900" dirty="0"/>
          </a:p>
        </p:txBody>
      </p:sp>
      <p:sp>
        <p:nvSpPr>
          <p:cNvPr id="38" name="Text 35"/>
          <p:cNvSpPr/>
          <p:nvPr/>
        </p:nvSpPr>
        <p:spPr>
          <a:xfrm>
            <a:off x="3169920" y="5577840"/>
            <a:ext cx="93345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Proto 6</a:t>
            </a:r>
            <a:endParaRPr lang="en-US" sz="900" dirty="0"/>
          </a:p>
        </p:txBody>
      </p:sp>
      <p:sp>
        <p:nvSpPr>
          <p:cNvPr id="39" name="Text 36"/>
          <p:cNvSpPr/>
          <p:nvPr/>
        </p:nvSpPr>
        <p:spPr>
          <a:xfrm>
            <a:off x="4103370" y="5577840"/>
            <a:ext cx="29337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Source IP: 172.16.25.22 (A)</a:t>
            </a:r>
            <a:endParaRPr lang="en-US" sz="900" dirty="0"/>
          </a:p>
        </p:txBody>
      </p:sp>
      <p:sp>
        <p:nvSpPr>
          <p:cNvPr id="40" name="Text 37"/>
          <p:cNvSpPr/>
          <p:nvPr/>
        </p:nvSpPr>
        <p:spPr>
          <a:xfrm>
            <a:off x="7037070" y="5577840"/>
            <a:ext cx="29337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900" b="1" dirty="0">
                <a:solidFill>
                  <a:srgbClr val="1F2933"/>
                </a:solidFill>
              </a:rPr>
              <a:t>Destination IP: 172.16.27.23 (B)</a:t>
            </a:r>
            <a:endParaRPr lang="en-US" sz="900" dirty="0"/>
          </a:p>
        </p:txBody>
      </p:sp>
      <p:sp>
        <p:nvSpPr>
          <p:cNvPr id="41" name="Text 38"/>
          <p:cNvSpPr/>
          <p:nvPr/>
        </p:nvSpPr>
        <p:spPr>
          <a:xfrm>
            <a:off x="9970770" y="5577840"/>
            <a:ext cx="1733550" cy="457200"/>
          </a:xfrm>
          <a:prstGeom prst="rect">
            <a:avLst/>
          </a:prstGeom>
          <a:solidFill>
            <a:srgbClr val="FFFFFF"/>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TCP: port 22 + data</a:t>
            </a:r>
            <a:endParaRPr lang="en-US" sz="900" dirty="0"/>
          </a:p>
        </p:txBody>
      </p:sp>
      <p:sp>
        <p:nvSpPr>
          <p:cNvPr id="42" name="Text 39"/>
          <p:cNvSpPr txBox="1"/>
          <p:nvPr/>
        </p:nvSpPr>
        <p:spPr>
          <a:xfrm>
            <a:off x="8869680" y="1280160"/>
            <a:ext cx="3017520" cy="3291840"/>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X knows the next hop for 172.16.27.0 is W (routing protocol or static)</a:t>
            </a:r>
            <a:endParaRPr lang="en-US" sz="1200" dirty="0"/>
          </a:p>
          <a:p>
            <a:pPr marL="279400" indent="-279400">
              <a:spcAft>
                <a:spcPts val="400"/>
              </a:spcAft>
              <a:buSzPct val="100000"/>
              <a:buChar char="•"/>
            </a:pPr>
            <a:r>
              <a:rPr lang="en-US" sz="1200" dirty="0">
                <a:solidFill>
                  <a:srgbClr val="1F2933"/>
                </a:solidFill>
              </a:rPr>
              <a:t>X ARPs for 172.16.26.2 on LAN 26 (if needed)</a:t>
            </a:r>
            <a:endParaRPr lang="en-US" sz="1200" dirty="0"/>
          </a:p>
          <a:p>
            <a:pPr marL="279400" indent="-279400">
              <a:spcAft>
                <a:spcPts val="400"/>
              </a:spcAft>
              <a:buSzPct val="100000"/>
              <a:buChar char="•"/>
            </a:pPr>
            <a:r>
              <a:rPr lang="en-US" sz="1200" dirty="0">
                <a:solidFill>
                  <a:srgbClr val="1F2933"/>
                </a:solidFill>
              </a:rPr>
              <a:t>New frame X → W; same packet A → B; </a:t>
            </a:r>
            <a:r>
              <a:rPr lang="en-US" sz="1200" b="1" dirty="0">
                <a:solidFill>
                  <a:srgbClr val="1F2933"/>
                </a:solidFill>
              </a:rPr>
              <a:t>TTL 63</a:t>
            </a:r>
            <a:endParaRPr lang="en-US" sz="12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Step 4: W receives the packet</a:t>
            </a:r>
            <a:endParaRPr lang="en-US" sz="3000" dirty="0"/>
          </a:p>
        </p:txBody>
      </p:sp>
      <p:sp>
        <p:nvSpPr>
          <p:cNvPr id="4" name="Shape 1"/>
          <p:cNvSpPr/>
          <p:nvPr/>
        </p:nvSpPr>
        <p:spPr>
          <a:xfrm>
            <a:off x="548640" y="2286000"/>
            <a:ext cx="2743200" cy="0"/>
          </a:xfrm>
          <a:prstGeom prst="line">
            <a:avLst/>
          </a:prstGeom>
          <a:noFill/>
          <a:ln w="50800">
            <a:solidFill>
              <a:srgbClr val="0B3C5D"/>
            </a:solidFill>
            <a:prstDash val="solid"/>
          </a:ln>
        </p:spPr>
        <p:txBody>
          <a:bodyPr/>
          <a:lstStyle/>
          <a:p>
            <a:endParaRPr lang="en-US"/>
          </a:p>
        </p:txBody>
      </p:sp>
      <p:sp>
        <p:nvSpPr>
          <p:cNvPr id="5" name="Text 2"/>
          <p:cNvSpPr txBox="1"/>
          <p:nvPr/>
        </p:nvSpPr>
        <p:spPr>
          <a:xfrm>
            <a:off x="548640" y="2340864"/>
            <a:ext cx="2743200" cy="256032"/>
          </a:xfrm>
          <a:prstGeom prst="rect">
            <a:avLst/>
          </a:prstGeom>
          <a:noFill/>
          <a:ln/>
        </p:spPr>
        <p:txBody>
          <a:bodyPr wrap="square" lIns="0" tIns="0" rIns="0" bIns="0" rtlCol="0" anchor="ctr"/>
          <a:lstStyle/>
          <a:p>
            <a:pPr marL="0" indent="0" algn="ctr">
              <a:buNone/>
            </a:pPr>
            <a:r>
              <a:rPr lang="en-US" sz="1000" dirty="0">
                <a:solidFill>
                  <a:srgbClr val="6B7B8C"/>
                </a:solidFill>
              </a:rPr>
              <a:t>172.16.25.0/24</a:t>
            </a:r>
            <a:endParaRPr lang="en-US" sz="1000" dirty="0"/>
          </a:p>
        </p:txBody>
      </p:sp>
      <p:sp>
        <p:nvSpPr>
          <p:cNvPr id="6" name="Text 3"/>
          <p:cNvSpPr/>
          <p:nvPr/>
        </p:nvSpPr>
        <p:spPr>
          <a:xfrm>
            <a:off x="1051560" y="15270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A</a:t>
            </a:r>
            <a:endParaRPr lang="en-US" sz="1000" dirty="0"/>
          </a:p>
        </p:txBody>
      </p:sp>
      <p:sp>
        <p:nvSpPr>
          <p:cNvPr id="7" name="Shape 4"/>
          <p:cNvSpPr/>
          <p:nvPr/>
        </p:nvSpPr>
        <p:spPr>
          <a:xfrm>
            <a:off x="1152144" y="1856232"/>
            <a:ext cx="256032" cy="64008"/>
          </a:xfrm>
          <a:prstGeom prst="rect">
            <a:avLst/>
          </a:prstGeom>
          <a:solidFill>
            <a:srgbClr val="2A9D6F"/>
          </a:solidFill>
          <a:ln w="12700">
            <a:solidFill>
              <a:srgbClr val="2A9D6F"/>
            </a:solidFill>
            <a:prstDash val="solid"/>
          </a:ln>
        </p:spPr>
        <p:txBody>
          <a:bodyPr/>
          <a:lstStyle/>
          <a:p>
            <a:endParaRPr lang="en-US"/>
          </a:p>
        </p:txBody>
      </p:sp>
      <p:sp>
        <p:nvSpPr>
          <p:cNvPr id="8" name="Shape 5"/>
          <p:cNvSpPr/>
          <p:nvPr/>
        </p:nvSpPr>
        <p:spPr>
          <a:xfrm>
            <a:off x="1280160" y="1901952"/>
            <a:ext cx="0" cy="384048"/>
          </a:xfrm>
          <a:prstGeom prst="line">
            <a:avLst/>
          </a:prstGeom>
          <a:noFill/>
          <a:ln w="19050">
            <a:solidFill>
              <a:srgbClr val="0B3C5D"/>
            </a:solidFill>
            <a:prstDash val="solid"/>
          </a:ln>
        </p:spPr>
        <p:txBody>
          <a:bodyPr/>
          <a:lstStyle/>
          <a:p>
            <a:endParaRPr lang="en-US"/>
          </a:p>
        </p:txBody>
      </p:sp>
      <p:sp>
        <p:nvSpPr>
          <p:cNvPr id="9" name="Text 6"/>
          <p:cNvSpPr txBox="1"/>
          <p:nvPr/>
        </p:nvSpPr>
        <p:spPr>
          <a:xfrm>
            <a:off x="1600200" y="1463040"/>
            <a:ext cx="1737360" cy="457200"/>
          </a:xfrm>
          <a:prstGeom prst="rect">
            <a:avLst/>
          </a:prstGeom>
          <a:noFill/>
          <a:ln/>
        </p:spPr>
        <p:txBody>
          <a:bodyPr wrap="square" lIns="0" tIns="0" rIns="0" bIns="0" rtlCol="0" anchor="ctr"/>
          <a:lstStyle/>
          <a:p>
            <a:pPr marL="0" indent="0" algn="l">
              <a:buNone/>
            </a:pPr>
            <a:r>
              <a:rPr lang="en-US" sz="800" dirty="0">
                <a:solidFill>
                  <a:srgbClr val="6B7B8C"/>
                </a:solidFill>
              </a:rPr>
              <a:t>172.16.25.22</a:t>
            </a:r>
            <a:endParaRPr lang="en-US" sz="800" dirty="0"/>
          </a:p>
          <a:p>
            <a:pPr marL="0" indent="0" algn="l">
              <a:buNone/>
            </a:pPr>
            <a:r>
              <a:rPr lang="en-US" sz="800" dirty="0">
                <a:solidFill>
                  <a:srgbClr val="6B7B8C"/>
                </a:solidFill>
              </a:rPr>
              <a:t>00-00-5E-00-53-0A</a:t>
            </a:r>
            <a:endParaRPr lang="en-US" sz="800" dirty="0"/>
          </a:p>
        </p:txBody>
      </p:sp>
      <p:sp>
        <p:nvSpPr>
          <p:cNvPr id="10" name="Text 7"/>
          <p:cNvSpPr/>
          <p:nvPr/>
        </p:nvSpPr>
        <p:spPr>
          <a:xfrm>
            <a:off x="2770632" y="26791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X</a:t>
            </a:r>
            <a:endParaRPr lang="en-US" sz="1200" dirty="0"/>
          </a:p>
        </p:txBody>
      </p:sp>
      <p:sp>
        <p:nvSpPr>
          <p:cNvPr id="11" name="Shape 8"/>
          <p:cNvSpPr/>
          <p:nvPr/>
        </p:nvSpPr>
        <p:spPr>
          <a:xfrm>
            <a:off x="3017520" y="2286000"/>
            <a:ext cx="0" cy="393192"/>
          </a:xfrm>
          <a:prstGeom prst="line">
            <a:avLst/>
          </a:prstGeom>
          <a:noFill/>
          <a:ln w="19050">
            <a:solidFill>
              <a:srgbClr val="0B3C5D"/>
            </a:solidFill>
            <a:prstDash val="solid"/>
          </a:ln>
        </p:spPr>
        <p:txBody>
          <a:bodyPr/>
          <a:lstStyle/>
          <a:p>
            <a:endParaRPr lang="en-US"/>
          </a:p>
        </p:txBody>
      </p:sp>
      <p:sp>
        <p:nvSpPr>
          <p:cNvPr id="12" name="Text 9"/>
          <p:cNvSpPr txBox="1"/>
          <p:nvPr/>
        </p:nvSpPr>
        <p:spPr>
          <a:xfrm>
            <a:off x="3246120" y="199339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.25.1 53-11</a:t>
            </a:r>
            <a:endParaRPr lang="en-US" sz="800" dirty="0"/>
          </a:p>
        </p:txBody>
      </p:sp>
      <p:sp>
        <p:nvSpPr>
          <p:cNvPr id="13" name="Text 10"/>
          <p:cNvSpPr txBox="1"/>
          <p:nvPr/>
        </p:nvSpPr>
        <p:spPr>
          <a:xfrm>
            <a:off x="3246120" y="329184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.26.1 53-12</a:t>
            </a:r>
            <a:endParaRPr lang="en-US" sz="800" dirty="0"/>
          </a:p>
        </p:txBody>
      </p:sp>
      <p:sp>
        <p:nvSpPr>
          <p:cNvPr id="14" name="Shape 11"/>
          <p:cNvSpPr/>
          <p:nvPr/>
        </p:nvSpPr>
        <p:spPr>
          <a:xfrm>
            <a:off x="2194560" y="3749040"/>
            <a:ext cx="5303520" cy="0"/>
          </a:xfrm>
          <a:prstGeom prst="line">
            <a:avLst/>
          </a:prstGeom>
          <a:noFill/>
          <a:ln w="50800">
            <a:solidFill>
              <a:srgbClr val="0B3C5D"/>
            </a:solidFill>
            <a:prstDash val="solid"/>
          </a:ln>
        </p:spPr>
        <p:txBody>
          <a:bodyPr/>
          <a:lstStyle/>
          <a:p>
            <a:endParaRPr lang="en-US"/>
          </a:p>
        </p:txBody>
      </p:sp>
      <p:sp>
        <p:nvSpPr>
          <p:cNvPr id="15" name="Text 12"/>
          <p:cNvSpPr txBox="1"/>
          <p:nvPr/>
        </p:nvSpPr>
        <p:spPr>
          <a:xfrm>
            <a:off x="2194560" y="3803904"/>
            <a:ext cx="5303520" cy="256032"/>
          </a:xfrm>
          <a:prstGeom prst="rect">
            <a:avLst/>
          </a:prstGeom>
          <a:noFill/>
          <a:ln/>
        </p:spPr>
        <p:txBody>
          <a:bodyPr wrap="square" lIns="0" tIns="0" rIns="0" bIns="0" rtlCol="0" anchor="ctr"/>
          <a:lstStyle/>
          <a:p>
            <a:pPr marL="0" indent="0" algn="ctr">
              <a:buNone/>
            </a:pPr>
            <a:r>
              <a:rPr lang="en-US" sz="1000" dirty="0">
                <a:solidFill>
                  <a:srgbClr val="6B7B8C"/>
                </a:solidFill>
              </a:rPr>
              <a:t>172.16.26.0/24</a:t>
            </a:r>
            <a:endParaRPr lang="en-US" sz="1000" dirty="0"/>
          </a:p>
        </p:txBody>
      </p:sp>
      <p:sp>
        <p:nvSpPr>
          <p:cNvPr id="16" name="Shape 13"/>
          <p:cNvSpPr/>
          <p:nvPr/>
        </p:nvSpPr>
        <p:spPr>
          <a:xfrm>
            <a:off x="3017520" y="3172968"/>
            <a:ext cx="0" cy="576072"/>
          </a:xfrm>
          <a:prstGeom prst="line">
            <a:avLst/>
          </a:prstGeom>
          <a:noFill/>
          <a:ln w="19050">
            <a:solidFill>
              <a:srgbClr val="0B3C5D"/>
            </a:solidFill>
            <a:prstDash val="solid"/>
          </a:ln>
        </p:spPr>
        <p:txBody>
          <a:bodyPr/>
          <a:lstStyle/>
          <a:p>
            <a:endParaRPr lang="en-US"/>
          </a:p>
        </p:txBody>
      </p:sp>
      <p:sp>
        <p:nvSpPr>
          <p:cNvPr id="17" name="Text 14"/>
          <p:cNvSpPr/>
          <p:nvPr/>
        </p:nvSpPr>
        <p:spPr>
          <a:xfrm>
            <a:off x="6153912" y="26791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W</a:t>
            </a:r>
            <a:endParaRPr lang="en-US" sz="1200" dirty="0"/>
          </a:p>
        </p:txBody>
      </p:sp>
      <p:sp>
        <p:nvSpPr>
          <p:cNvPr id="18" name="Shape 15"/>
          <p:cNvSpPr/>
          <p:nvPr/>
        </p:nvSpPr>
        <p:spPr>
          <a:xfrm>
            <a:off x="6400800" y="3172968"/>
            <a:ext cx="0" cy="576072"/>
          </a:xfrm>
          <a:prstGeom prst="line">
            <a:avLst/>
          </a:prstGeom>
          <a:noFill/>
          <a:ln w="19050">
            <a:solidFill>
              <a:srgbClr val="0B3C5D"/>
            </a:solidFill>
            <a:prstDash val="solid"/>
          </a:ln>
        </p:spPr>
        <p:txBody>
          <a:bodyPr/>
          <a:lstStyle/>
          <a:p>
            <a:endParaRPr lang="en-US"/>
          </a:p>
        </p:txBody>
      </p:sp>
      <p:sp>
        <p:nvSpPr>
          <p:cNvPr id="19" name="Text 16"/>
          <p:cNvSpPr txBox="1"/>
          <p:nvPr/>
        </p:nvSpPr>
        <p:spPr>
          <a:xfrm>
            <a:off x="6675120" y="329184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.26.2 53-21</a:t>
            </a:r>
            <a:endParaRPr lang="en-US" sz="800" dirty="0"/>
          </a:p>
        </p:txBody>
      </p:sp>
      <p:sp>
        <p:nvSpPr>
          <p:cNvPr id="20" name="Text 17"/>
          <p:cNvSpPr txBox="1"/>
          <p:nvPr/>
        </p:nvSpPr>
        <p:spPr>
          <a:xfrm>
            <a:off x="6675120" y="199339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.27.1 53-22</a:t>
            </a:r>
            <a:endParaRPr lang="en-US" sz="800" dirty="0"/>
          </a:p>
        </p:txBody>
      </p:sp>
      <p:sp>
        <p:nvSpPr>
          <p:cNvPr id="21" name="Shape 18"/>
          <p:cNvSpPr/>
          <p:nvPr/>
        </p:nvSpPr>
        <p:spPr>
          <a:xfrm>
            <a:off x="6126480" y="2286000"/>
            <a:ext cx="2651760" cy="0"/>
          </a:xfrm>
          <a:prstGeom prst="line">
            <a:avLst/>
          </a:prstGeom>
          <a:noFill/>
          <a:ln w="50800">
            <a:solidFill>
              <a:srgbClr val="0B3C5D"/>
            </a:solidFill>
            <a:prstDash val="solid"/>
          </a:ln>
        </p:spPr>
        <p:txBody>
          <a:bodyPr/>
          <a:lstStyle/>
          <a:p>
            <a:endParaRPr lang="en-US"/>
          </a:p>
        </p:txBody>
      </p:sp>
      <p:sp>
        <p:nvSpPr>
          <p:cNvPr id="22" name="Text 19"/>
          <p:cNvSpPr txBox="1"/>
          <p:nvPr/>
        </p:nvSpPr>
        <p:spPr>
          <a:xfrm>
            <a:off x="6126480" y="2340864"/>
            <a:ext cx="2651760" cy="256032"/>
          </a:xfrm>
          <a:prstGeom prst="rect">
            <a:avLst/>
          </a:prstGeom>
          <a:noFill/>
          <a:ln/>
        </p:spPr>
        <p:txBody>
          <a:bodyPr wrap="square" lIns="0" tIns="0" rIns="0" bIns="0" rtlCol="0" anchor="ctr"/>
          <a:lstStyle/>
          <a:p>
            <a:pPr marL="0" indent="0" algn="ctr">
              <a:buNone/>
            </a:pPr>
            <a:r>
              <a:rPr lang="en-US" sz="1000" dirty="0">
                <a:solidFill>
                  <a:srgbClr val="6B7B8C"/>
                </a:solidFill>
              </a:rPr>
              <a:t>172.16.27.0/24</a:t>
            </a:r>
            <a:endParaRPr lang="en-US" sz="1000" dirty="0"/>
          </a:p>
        </p:txBody>
      </p:sp>
      <p:sp>
        <p:nvSpPr>
          <p:cNvPr id="23" name="Shape 20"/>
          <p:cNvSpPr/>
          <p:nvPr/>
        </p:nvSpPr>
        <p:spPr>
          <a:xfrm>
            <a:off x="6400800" y="2286000"/>
            <a:ext cx="0" cy="393192"/>
          </a:xfrm>
          <a:prstGeom prst="line">
            <a:avLst/>
          </a:prstGeom>
          <a:noFill/>
          <a:ln w="19050">
            <a:solidFill>
              <a:srgbClr val="0B3C5D"/>
            </a:solidFill>
            <a:prstDash val="solid"/>
          </a:ln>
        </p:spPr>
        <p:txBody>
          <a:bodyPr/>
          <a:lstStyle/>
          <a:p>
            <a:endParaRPr lang="en-US"/>
          </a:p>
        </p:txBody>
      </p:sp>
      <p:sp>
        <p:nvSpPr>
          <p:cNvPr id="24" name="Text 21"/>
          <p:cNvSpPr/>
          <p:nvPr/>
        </p:nvSpPr>
        <p:spPr>
          <a:xfrm>
            <a:off x="8001000" y="15270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B</a:t>
            </a:r>
            <a:endParaRPr lang="en-US" sz="1000" dirty="0"/>
          </a:p>
        </p:txBody>
      </p:sp>
      <p:sp>
        <p:nvSpPr>
          <p:cNvPr id="25" name="Shape 22"/>
          <p:cNvSpPr/>
          <p:nvPr/>
        </p:nvSpPr>
        <p:spPr>
          <a:xfrm>
            <a:off x="8101584" y="1856232"/>
            <a:ext cx="256032" cy="64008"/>
          </a:xfrm>
          <a:prstGeom prst="rect">
            <a:avLst/>
          </a:prstGeom>
          <a:solidFill>
            <a:srgbClr val="2A9D6F"/>
          </a:solidFill>
          <a:ln w="12700">
            <a:solidFill>
              <a:srgbClr val="2A9D6F"/>
            </a:solidFill>
            <a:prstDash val="solid"/>
          </a:ln>
        </p:spPr>
        <p:txBody>
          <a:bodyPr/>
          <a:lstStyle/>
          <a:p>
            <a:endParaRPr lang="en-US"/>
          </a:p>
        </p:txBody>
      </p:sp>
      <p:sp>
        <p:nvSpPr>
          <p:cNvPr id="26" name="Shape 23"/>
          <p:cNvSpPr/>
          <p:nvPr/>
        </p:nvSpPr>
        <p:spPr>
          <a:xfrm>
            <a:off x="8229600" y="1901952"/>
            <a:ext cx="0" cy="384048"/>
          </a:xfrm>
          <a:prstGeom prst="line">
            <a:avLst/>
          </a:prstGeom>
          <a:noFill/>
          <a:ln w="19050">
            <a:solidFill>
              <a:srgbClr val="0B3C5D"/>
            </a:solidFill>
            <a:prstDash val="solid"/>
          </a:ln>
        </p:spPr>
        <p:txBody>
          <a:bodyPr/>
          <a:lstStyle/>
          <a:p>
            <a:endParaRPr lang="en-US"/>
          </a:p>
        </p:txBody>
      </p:sp>
      <p:sp>
        <p:nvSpPr>
          <p:cNvPr id="27" name="Text 24"/>
          <p:cNvSpPr txBox="1"/>
          <p:nvPr/>
        </p:nvSpPr>
        <p:spPr>
          <a:xfrm>
            <a:off x="6720840" y="1463040"/>
            <a:ext cx="1188720" cy="457200"/>
          </a:xfrm>
          <a:prstGeom prst="rect">
            <a:avLst/>
          </a:prstGeom>
          <a:noFill/>
          <a:ln/>
        </p:spPr>
        <p:txBody>
          <a:bodyPr wrap="square" lIns="0" tIns="0" rIns="0" bIns="0" rtlCol="0" anchor="ctr"/>
          <a:lstStyle/>
          <a:p>
            <a:pPr marL="0" indent="0" algn="r">
              <a:buNone/>
            </a:pPr>
            <a:r>
              <a:rPr lang="en-US" sz="800" dirty="0">
                <a:solidFill>
                  <a:srgbClr val="6B7B8C"/>
                </a:solidFill>
              </a:rPr>
              <a:t>172.16.27.23</a:t>
            </a:r>
            <a:endParaRPr lang="en-US" sz="800" dirty="0"/>
          </a:p>
          <a:p>
            <a:pPr marL="0" indent="0" algn="r">
              <a:buNone/>
            </a:pPr>
            <a:r>
              <a:rPr lang="en-US" sz="800" dirty="0">
                <a:solidFill>
                  <a:srgbClr val="6B7B8C"/>
                </a:solidFill>
              </a:rPr>
              <a:t>00-53-0B</a:t>
            </a:r>
            <a:endParaRPr lang="en-US" sz="800" dirty="0"/>
          </a:p>
        </p:txBody>
      </p:sp>
      <p:sp>
        <p:nvSpPr>
          <p:cNvPr id="28" name="Shape 25"/>
          <p:cNvSpPr/>
          <p:nvPr/>
        </p:nvSpPr>
        <p:spPr>
          <a:xfrm>
            <a:off x="3291840" y="3108960"/>
            <a:ext cx="2834640" cy="0"/>
          </a:xfrm>
          <a:prstGeom prst="line">
            <a:avLst/>
          </a:prstGeom>
          <a:noFill/>
          <a:ln w="44450">
            <a:solidFill>
              <a:srgbClr val="F0A332"/>
            </a:solidFill>
            <a:prstDash val="solid"/>
            <a:tailEnd type="triangle"/>
          </a:ln>
        </p:spPr>
        <p:txBody>
          <a:bodyPr/>
          <a:lstStyle/>
          <a:p>
            <a:endParaRPr lang="en-US"/>
          </a:p>
        </p:txBody>
      </p:sp>
      <p:graphicFrame>
        <p:nvGraphicFramePr>
          <p:cNvPr id="101" name="Table 0"/>
          <p:cNvGraphicFramePr>
            <a:graphicFrameLocks noGrp="1"/>
          </p:cNvGraphicFramePr>
          <p:nvPr>
            <p:extLst>
              <p:ext uri="{D42A27DB-BD31-4B8C-83A1-F6EECF244321}">
                <p14:modId xmlns:p14="http://schemas.microsoft.com/office/powerpoint/2010/main" val="1579011935"/>
              </p:ext>
            </p:extLst>
          </p:nvPr>
        </p:nvGraphicFramePr>
        <p:xfrm>
          <a:off x="8869680" y="1280160"/>
          <a:ext cx="3017520" cy="914400"/>
        </p:xfrm>
        <a:graphic>
          <a:graphicData uri="http://schemas.openxmlformats.org/drawingml/2006/table">
            <a:tbl>
              <a:tblPr/>
              <a:tblGrid>
                <a:gridCol w="1463040">
                  <a:extLst>
                    <a:ext uri="{9D8B030D-6E8A-4147-A177-3AD203B41FA5}">
                      <a16:colId xmlns:a16="http://schemas.microsoft.com/office/drawing/2014/main" val="20000"/>
                    </a:ext>
                  </a:extLst>
                </a:gridCol>
                <a:gridCol w="1554480">
                  <a:extLst>
                    <a:ext uri="{9D8B030D-6E8A-4147-A177-3AD203B41FA5}">
                      <a16:colId xmlns:a16="http://schemas.microsoft.com/office/drawing/2014/main" val="20001"/>
                    </a:ext>
                  </a:extLst>
                </a:gridCol>
              </a:tblGrid>
              <a:tr h="274320">
                <a:tc>
                  <a:txBody>
                    <a:bodyPr/>
                    <a:lstStyle/>
                    <a:p>
                      <a:pPr marL="0" indent="0" algn="l">
                        <a:buNone/>
                      </a:pPr>
                      <a:r>
                        <a:rPr lang="en-US" sz="900" b="1" dirty="0">
                          <a:solidFill>
                            <a:srgbClr val="FFFFFF"/>
                          </a:solidFill>
                        </a:rPr>
                        <a:t>Destination</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900" b="1" dirty="0">
                          <a:solidFill>
                            <a:srgbClr val="FFFFFF"/>
                          </a:solidFill>
                        </a:rPr>
                        <a:t>Next hop</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900" dirty="0">
                          <a:solidFill>
                            <a:srgbClr val="1F2933"/>
                          </a:solidFill>
                        </a:rPr>
                        <a:t>172.16.26.0/24</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900" dirty="0">
                          <a:solidFill>
                            <a:srgbClr val="1F2933"/>
                          </a:solidFill>
                        </a:rPr>
                        <a:t>connected</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marL="0" indent="0" algn="l">
                        <a:buNone/>
                      </a:pPr>
                      <a:r>
                        <a:rPr lang="en-US" sz="900" b="1" dirty="0">
                          <a:solidFill>
                            <a:srgbClr val="1F2933"/>
                          </a:solidFill>
                        </a:rPr>
                        <a:t>172.16.27.0/24</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900" b="1" dirty="0">
                          <a:solidFill>
                            <a:srgbClr val="1F2933"/>
                          </a:solidFill>
                        </a:rPr>
                        <a:t>connected (E1)</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74320">
                <a:tc>
                  <a:txBody>
                    <a:bodyPr/>
                    <a:lstStyle/>
                    <a:p>
                      <a:pPr marL="0" indent="0" algn="l">
                        <a:buNone/>
                      </a:pPr>
                      <a:r>
                        <a:rPr lang="en-US" sz="900" dirty="0">
                          <a:solidFill>
                            <a:srgbClr val="1F2933"/>
                          </a:solidFill>
                        </a:rPr>
                        <a:t>172.16.25.0/24</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900" dirty="0">
                          <a:solidFill>
                            <a:srgbClr val="1F2933"/>
                          </a:solidFill>
                        </a:rPr>
                        <a:t>172.16.26.1 (X)</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74320">
                <a:tc>
                  <a:txBody>
                    <a:bodyPr/>
                    <a:lstStyle/>
                    <a:p>
                      <a:pPr marL="0" indent="0" algn="l">
                        <a:buNone/>
                      </a:pPr>
                      <a:r>
                        <a:rPr lang="en-US" sz="900" dirty="0">
                          <a:solidFill>
                            <a:srgbClr val="1F2933"/>
                          </a:solidFill>
                        </a:rPr>
                        <a:t>172.16.28.0/24</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900" dirty="0">
                          <a:solidFill>
                            <a:srgbClr val="1F2933"/>
                          </a:solidFill>
                        </a:rPr>
                        <a:t>172.16.27.9 (Z)</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30" name="Text 26"/>
          <p:cNvSpPr txBox="1"/>
          <p:nvPr/>
        </p:nvSpPr>
        <p:spPr>
          <a:xfrm>
            <a:off x="8869680" y="2743200"/>
            <a:ext cx="3017520" cy="274320"/>
          </a:xfrm>
          <a:prstGeom prst="rect">
            <a:avLst/>
          </a:prstGeom>
          <a:noFill/>
          <a:ln/>
        </p:spPr>
        <p:txBody>
          <a:bodyPr wrap="square" lIns="0" tIns="0" rIns="0" bIns="0" rtlCol="0" anchor="ctr"/>
          <a:lstStyle/>
          <a:p>
            <a:pPr marL="0" indent="0" algn="l">
              <a:buNone/>
            </a:pPr>
            <a:r>
              <a:rPr lang="en-US" sz="800" dirty="0">
                <a:solidFill>
                  <a:srgbClr val="6B7B8C"/>
                </a:solidFill>
              </a:rPr>
              <a:t>Route table of W</a:t>
            </a:r>
            <a:endParaRPr lang="en-US" sz="800" dirty="0"/>
          </a:p>
        </p:txBody>
      </p:sp>
      <p:sp>
        <p:nvSpPr>
          <p:cNvPr id="31" name="Text 27"/>
          <p:cNvSpPr/>
          <p:nvPr/>
        </p:nvSpPr>
        <p:spPr>
          <a:xfrm>
            <a:off x="548640" y="489204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32" name="Text 28"/>
          <p:cNvSpPr txBox="1"/>
          <p:nvPr/>
        </p:nvSpPr>
        <p:spPr>
          <a:xfrm>
            <a:off x="1097280" y="4846320"/>
            <a:ext cx="7680960" cy="594360"/>
          </a:xfrm>
          <a:prstGeom prst="rect">
            <a:avLst/>
          </a:prstGeom>
          <a:noFill/>
          <a:ln/>
        </p:spPr>
        <p:txBody>
          <a:bodyPr wrap="square" lIns="0" tIns="0" rIns="0" bIns="0" rtlCol="0" anchor="t"/>
          <a:lstStyle/>
          <a:p>
            <a:pPr marL="0" indent="0">
              <a:buNone/>
            </a:pPr>
            <a:r>
              <a:rPr lang="en-US" sz="1100" b="1" dirty="0">
                <a:solidFill>
                  <a:srgbClr val="0B3C5D"/>
                </a:solidFill>
              </a:rPr>
              <a:t>Accepts the frame</a:t>
            </a:r>
            <a:endParaRPr lang="en-US" sz="1100" dirty="0"/>
          </a:p>
          <a:p>
            <a:pPr marL="0" indent="0">
              <a:buNone/>
            </a:pPr>
            <a:r>
              <a:rPr lang="en-US" sz="900" dirty="0">
                <a:solidFill>
                  <a:srgbClr val="1F2933"/>
                </a:solidFill>
              </a:rPr>
              <a:t>Destination MAC = W's interface on LAN 26; discards the Ethernet header.</a:t>
            </a:r>
            <a:endParaRPr lang="en-US" sz="1100" dirty="0"/>
          </a:p>
        </p:txBody>
      </p:sp>
      <p:sp>
        <p:nvSpPr>
          <p:cNvPr id="33" name="Text 29"/>
          <p:cNvSpPr/>
          <p:nvPr/>
        </p:nvSpPr>
        <p:spPr>
          <a:xfrm>
            <a:off x="548640" y="548640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34" name="Text 30"/>
          <p:cNvSpPr txBox="1"/>
          <p:nvPr/>
        </p:nvSpPr>
        <p:spPr>
          <a:xfrm>
            <a:off x="1097280" y="5440680"/>
            <a:ext cx="7680960" cy="594360"/>
          </a:xfrm>
          <a:prstGeom prst="rect">
            <a:avLst/>
          </a:prstGeom>
          <a:noFill/>
          <a:ln/>
        </p:spPr>
        <p:txBody>
          <a:bodyPr wrap="square" lIns="0" tIns="0" rIns="0" bIns="0" rtlCol="0" anchor="t"/>
          <a:lstStyle/>
          <a:p>
            <a:pPr marL="0" indent="0">
              <a:buNone/>
            </a:pPr>
            <a:r>
              <a:rPr lang="en-US" sz="1100" b="1" dirty="0">
                <a:solidFill>
                  <a:srgbClr val="0B3C5D"/>
                </a:solidFill>
              </a:rPr>
              <a:t>Routes</a:t>
            </a:r>
            <a:endParaRPr lang="en-US" sz="1100" dirty="0"/>
          </a:p>
          <a:p>
            <a:pPr marL="0" indent="0">
              <a:buNone/>
            </a:pPr>
            <a:r>
              <a:rPr lang="en-US" sz="900" dirty="0">
                <a:solidFill>
                  <a:srgbClr val="1F2933"/>
                </a:solidFill>
              </a:rPr>
              <a:t>Destination 172.16.27.23 matches 172.16.27.0/24, directly connected: the next hop is B itself.</a:t>
            </a:r>
            <a:endParaRPr lang="en-US" sz="11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Step 5: W delivers the packet to B</a:t>
            </a:r>
            <a:endParaRPr lang="en-US" sz="3000" dirty="0"/>
          </a:p>
        </p:txBody>
      </p:sp>
      <p:sp>
        <p:nvSpPr>
          <p:cNvPr id="4" name="Shape 1"/>
          <p:cNvSpPr/>
          <p:nvPr/>
        </p:nvSpPr>
        <p:spPr>
          <a:xfrm>
            <a:off x="548640" y="2286000"/>
            <a:ext cx="2743200" cy="0"/>
          </a:xfrm>
          <a:prstGeom prst="line">
            <a:avLst/>
          </a:prstGeom>
          <a:noFill/>
          <a:ln w="50800">
            <a:solidFill>
              <a:srgbClr val="0B3C5D"/>
            </a:solidFill>
            <a:prstDash val="solid"/>
          </a:ln>
        </p:spPr>
        <p:txBody>
          <a:bodyPr/>
          <a:lstStyle/>
          <a:p>
            <a:endParaRPr lang="en-US"/>
          </a:p>
        </p:txBody>
      </p:sp>
      <p:sp>
        <p:nvSpPr>
          <p:cNvPr id="5" name="Text 2"/>
          <p:cNvSpPr txBox="1"/>
          <p:nvPr/>
        </p:nvSpPr>
        <p:spPr>
          <a:xfrm>
            <a:off x="548640" y="2340864"/>
            <a:ext cx="2743200" cy="256032"/>
          </a:xfrm>
          <a:prstGeom prst="rect">
            <a:avLst/>
          </a:prstGeom>
          <a:noFill/>
          <a:ln/>
        </p:spPr>
        <p:txBody>
          <a:bodyPr wrap="square" lIns="0" tIns="0" rIns="0" bIns="0" rtlCol="0" anchor="ctr"/>
          <a:lstStyle/>
          <a:p>
            <a:pPr marL="0" indent="0" algn="ctr">
              <a:buNone/>
            </a:pPr>
            <a:r>
              <a:rPr lang="en-US" sz="1000" dirty="0">
                <a:solidFill>
                  <a:srgbClr val="6B7B8C"/>
                </a:solidFill>
              </a:rPr>
              <a:t>172.16.25.0/24</a:t>
            </a:r>
            <a:endParaRPr lang="en-US" sz="1000" dirty="0"/>
          </a:p>
        </p:txBody>
      </p:sp>
      <p:sp>
        <p:nvSpPr>
          <p:cNvPr id="6" name="Text 3"/>
          <p:cNvSpPr/>
          <p:nvPr/>
        </p:nvSpPr>
        <p:spPr>
          <a:xfrm>
            <a:off x="1051560" y="15270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A</a:t>
            </a:r>
            <a:endParaRPr lang="en-US" sz="1000" dirty="0"/>
          </a:p>
        </p:txBody>
      </p:sp>
      <p:sp>
        <p:nvSpPr>
          <p:cNvPr id="7" name="Shape 4"/>
          <p:cNvSpPr/>
          <p:nvPr/>
        </p:nvSpPr>
        <p:spPr>
          <a:xfrm>
            <a:off x="1152144" y="1856232"/>
            <a:ext cx="256032" cy="64008"/>
          </a:xfrm>
          <a:prstGeom prst="rect">
            <a:avLst/>
          </a:prstGeom>
          <a:solidFill>
            <a:srgbClr val="2A9D6F"/>
          </a:solidFill>
          <a:ln w="12700">
            <a:solidFill>
              <a:srgbClr val="2A9D6F"/>
            </a:solidFill>
            <a:prstDash val="solid"/>
          </a:ln>
        </p:spPr>
        <p:txBody>
          <a:bodyPr/>
          <a:lstStyle/>
          <a:p>
            <a:endParaRPr lang="en-US"/>
          </a:p>
        </p:txBody>
      </p:sp>
      <p:sp>
        <p:nvSpPr>
          <p:cNvPr id="8" name="Shape 5"/>
          <p:cNvSpPr/>
          <p:nvPr/>
        </p:nvSpPr>
        <p:spPr>
          <a:xfrm>
            <a:off x="1280160" y="1901952"/>
            <a:ext cx="0" cy="384048"/>
          </a:xfrm>
          <a:prstGeom prst="line">
            <a:avLst/>
          </a:prstGeom>
          <a:noFill/>
          <a:ln w="19050">
            <a:solidFill>
              <a:srgbClr val="0B3C5D"/>
            </a:solidFill>
            <a:prstDash val="solid"/>
          </a:ln>
        </p:spPr>
        <p:txBody>
          <a:bodyPr/>
          <a:lstStyle/>
          <a:p>
            <a:endParaRPr lang="en-US"/>
          </a:p>
        </p:txBody>
      </p:sp>
      <p:sp>
        <p:nvSpPr>
          <p:cNvPr id="9" name="Text 6"/>
          <p:cNvSpPr txBox="1"/>
          <p:nvPr/>
        </p:nvSpPr>
        <p:spPr>
          <a:xfrm>
            <a:off x="1600200" y="1463040"/>
            <a:ext cx="1737360" cy="457200"/>
          </a:xfrm>
          <a:prstGeom prst="rect">
            <a:avLst/>
          </a:prstGeom>
          <a:noFill/>
          <a:ln/>
        </p:spPr>
        <p:txBody>
          <a:bodyPr wrap="square" lIns="0" tIns="0" rIns="0" bIns="0" rtlCol="0" anchor="ctr"/>
          <a:lstStyle/>
          <a:p>
            <a:pPr marL="0" indent="0" algn="l">
              <a:buNone/>
            </a:pPr>
            <a:r>
              <a:rPr lang="en-US" sz="800" dirty="0">
                <a:solidFill>
                  <a:srgbClr val="6B7B8C"/>
                </a:solidFill>
              </a:rPr>
              <a:t>172.16.25.22</a:t>
            </a:r>
            <a:endParaRPr lang="en-US" sz="800" dirty="0"/>
          </a:p>
          <a:p>
            <a:pPr marL="0" indent="0" algn="l">
              <a:buNone/>
            </a:pPr>
            <a:r>
              <a:rPr lang="en-US" sz="800" dirty="0">
                <a:solidFill>
                  <a:srgbClr val="6B7B8C"/>
                </a:solidFill>
              </a:rPr>
              <a:t>00-00-5E-00-53-0A</a:t>
            </a:r>
            <a:endParaRPr lang="en-US" sz="800" dirty="0"/>
          </a:p>
        </p:txBody>
      </p:sp>
      <p:sp>
        <p:nvSpPr>
          <p:cNvPr id="10" name="Text 7"/>
          <p:cNvSpPr/>
          <p:nvPr/>
        </p:nvSpPr>
        <p:spPr>
          <a:xfrm>
            <a:off x="2770632" y="26791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X</a:t>
            </a:r>
            <a:endParaRPr lang="en-US" sz="1200" dirty="0"/>
          </a:p>
        </p:txBody>
      </p:sp>
      <p:sp>
        <p:nvSpPr>
          <p:cNvPr id="11" name="Shape 8"/>
          <p:cNvSpPr/>
          <p:nvPr/>
        </p:nvSpPr>
        <p:spPr>
          <a:xfrm>
            <a:off x="3017520" y="2286000"/>
            <a:ext cx="0" cy="393192"/>
          </a:xfrm>
          <a:prstGeom prst="line">
            <a:avLst/>
          </a:prstGeom>
          <a:noFill/>
          <a:ln w="19050">
            <a:solidFill>
              <a:srgbClr val="0B3C5D"/>
            </a:solidFill>
            <a:prstDash val="solid"/>
          </a:ln>
        </p:spPr>
        <p:txBody>
          <a:bodyPr/>
          <a:lstStyle/>
          <a:p>
            <a:endParaRPr lang="en-US"/>
          </a:p>
        </p:txBody>
      </p:sp>
      <p:sp>
        <p:nvSpPr>
          <p:cNvPr id="12" name="Text 9"/>
          <p:cNvSpPr txBox="1"/>
          <p:nvPr/>
        </p:nvSpPr>
        <p:spPr>
          <a:xfrm>
            <a:off x="3246120" y="199339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.25.1 53-11</a:t>
            </a:r>
            <a:endParaRPr lang="en-US" sz="800" dirty="0"/>
          </a:p>
        </p:txBody>
      </p:sp>
      <p:sp>
        <p:nvSpPr>
          <p:cNvPr id="13" name="Text 10"/>
          <p:cNvSpPr txBox="1"/>
          <p:nvPr/>
        </p:nvSpPr>
        <p:spPr>
          <a:xfrm>
            <a:off x="3246120" y="329184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.26.1 53-12</a:t>
            </a:r>
            <a:endParaRPr lang="en-US" sz="800" dirty="0"/>
          </a:p>
        </p:txBody>
      </p:sp>
      <p:sp>
        <p:nvSpPr>
          <p:cNvPr id="14" name="Shape 11"/>
          <p:cNvSpPr/>
          <p:nvPr/>
        </p:nvSpPr>
        <p:spPr>
          <a:xfrm>
            <a:off x="2194560" y="3749040"/>
            <a:ext cx="5303520" cy="0"/>
          </a:xfrm>
          <a:prstGeom prst="line">
            <a:avLst/>
          </a:prstGeom>
          <a:noFill/>
          <a:ln w="50800">
            <a:solidFill>
              <a:srgbClr val="0B3C5D"/>
            </a:solidFill>
            <a:prstDash val="solid"/>
          </a:ln>
        </p:spPr>
        <p:txBody>
          <a:bodyPr/>
          <a:lstStyle/>
          <a:p>
            <a:endParaRPr lang="en-US"/>
          </a:p>
        </p:txBody>
      </p:sp>
      <p:sp>
        <p:nvSpPr>
          <p:cNvPr id="15" name="Text 12"/>
          <p:cNvSpPr txBox="1"/>
          <p:nvPr/>
        </p:nvSpPr>
        <p:spPr>
          <a:xfrm>
            <a:off x="2194560" y="3803904"/>
            <a:ext cx="5303520" cy="256032"/>
          </a:xfrm>
          <a:prstGeom prst="rect">
            <a:avLst/>
          </a:prstGeom>
          <a:noFill/>
          <a:ln/>
        </p:spPr>
        <p:txBody>
          <a:bodyPr wrap="square" lIns="0" tIns="0" rIns="0" bIns="0" rtlCol="0" anchor="ctr"/>
          <a:lstStyle/>
          <a:p>
            <a:pPr marL="0" indent="0" algn="ctr">
              <a:buNone/>
            </a:pPr>
            <a:r>
              <a:rPr lang="en-US" sz="1000" dirty="0">
                <a:solidFill>
                  <a:srgbClr val="6B7B8C"/>
                </a:solidFill>
              </a:rPr>
              <a:t>172.16.26.0/24</a:t>
            </a:r>
            <a:endParaRPr lang="en-US" sz="1000" dirty="0"/>
          </a:p>
        </p:txBody>
      </p:sp>
      <p:sp>
        <p:nvSpPr>
          <p:cNvPr id="16" name="Shape 13"/>
          <p:cNvSpPr/>
          <p:nvPr/>
        </p:nvSpPr>
        <p:spPr>
          <a:xfrm>
            <a:off x="3017520" y="3172968"/>
            <a:ext cx="0" cy="576072"/>
          </a:xfrm>
          <a:prstGeom prst="line">
            <a:avLst/>
          </a:prstGeom>
          <a:noFill/>
          <a:ln w="19050">
            <a:solidFill>
              <a:srgbClr val="0B3C5D"/>
            </a:solidFill>
            <a:prstDash val="solid"/>
          </a:ln>
        </p:spPr>
        <p:txBody>
          <a:bodyPr/>
          <a:lstStyle/>
          <a:p>
            <a:endParaRPr lang="en-US"/>
          </a:p>
        </p:txBody>
      </p:sp>
      <p:sp>
        <p:nvSpPr>
          <p:cNvPr id="17" name="Text 14"/>
          <p:cNvSpPr/>
          <p:nvPr/>
        </p:nvSpPr>
        <p:spPr>
          <a:xfrm>
            <a:off x="6153912" y="26791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W</a:t>
            </a:r>
            <a:endParaRPr lang="en-US" sz="1200" dirty="0"/>
          </a:p>
        </p:txBody>
      </p:sp>
      <p:sp>
        <p:nvSpPr>
          <p:cNvPr id="18" name="Shape 15"/>
          <p:cNvSpPr/>
          <p:nvPr/>
        </p:nvSpPr>
        <p:spPr>
          <a:xfrm>
            <a:off x="6400800" y="3172968"/>
            <a:ext cx="0" cy="576072"/>
          </a:xfrm>
          <a:prstGeom prst="line">
            <a:avLst/>
          </a:prstGeom>
          <a:noFill/>
          <a:ln w="19050">
            <a:solidFill>
              <a:srgbClr val="0B3C5D"/>
            </a:solidFill>
            <a:prstDash val="solid"/>
          </a:ln>
        </p:spPr>
        <p:txBody>
          <a:bodyPr/>
          <a:lstStyle/>
          <a:p>
            <a:endParaRPr lang="en-US"/>
          </a:p>
        </p:txBody>
      </p:sp>
      <p:sp>
        <p:nvSpPr>
          <p:cNvPr id="19" name="Text 16"/>
          <p:cNvSpPr txBox="1"/>
          <p:nvPr/>
        </p:nvSpPr>
        <p:spPr>
          <a:xfrm>
            <a:off x="6675120" y="329184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.26.2 53-21</a:t>
            </a:r>
            <a:endParaRPr lang="en-US" sz="800" dirty="0"/>
          </a:p>
        </p:txBody>
      </p:sp>
      <p:sp>
        <p:nvSpPr>
          <p:cNvPr id="20" name="Text 17"/>
          <p:cNvSpPr txBox="1"/>
          <p:nvPr/>
        </p:nvSpPr>
        <p:spPr>
          <a:xfrm>
            <a:off x="6675120" y="199339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.27.1 53-22</a:t>
            </a:r>
            <a:endParaRPr lang="en-US" sz="800" dirty="0"/>
          </a:p>
        </p:txBody>
      </p:sp>
      <p:sp>
        <p:nvSpPr>
          <p:cNvPr id="21" name="Shape 18"/>
          <p:cNvSpPr/>
          <p:nvPr/>
        </p:nvSpPr>
        <p:spPr>
          <a:xfrm>
            <a:off x="6126480" y="2286000"/>
            <a:ext cx="2651760" cy="0"/>
          </a:xfrm>
          <a:prstGeom prst="line">
            <a:avLst/>
          </a:prstGeom>
          <a:noFill/>
          <a:ln w="50800">
            <a:solidFill>
              <a:srgbClr val="0B3C5D"/>
            </a:solidFill>
            <a:prstDash val="solid"/>
          </a:ln>
        </p:spPr>
        <p:txBody>
          <a:bodyPr/>
          <a:lstStyle/>
          <a:p>
            <a:endParaRPr lang="en-US"/>
          </a:p>
        </p:txBody>
      </p:sp>
      <p:sp>
        <p:nvSpPr>
          <p:cNvPr id="22" name="Text 19"/>
          <p:cNvSpPr txBox="1"/>
          <p:nvPr/>
        </p:nvSpPr>
        <p:spPr>
          <a:xfrm>
            <a:off x="6126480" y="2340864"/>
            <a:ext cx="2651760" cy="256032"/>
          </a:xfrm>
          <a:prstGeom prst="rect">
            <a:avLst/>
          </a:prstGeom>
          <a:noFill/>
          <a:ln/>
        </p:spPr>
        <p:txBody>
          <a:bodyPr wrap="square" lIns="0" tIns="0" rIns="0" bIns="0" rtlCol="0" anchor="ctr"/>
          <a:lstStyle/>
          <a:p>
            <a:pPr marL="0" indent="0" algn="ctr">
              <a:buNone/>
            </a:pPr>
            <a:r>
              <a:rPr lang="en-US" sz="1000" dirty="0">
                <a:solidFill>
                  <a:srgbClr val="6B7B8C"/>
                </a:solidFill>
              </a:rPr>
              <a:t>172.16.27.0/24</a:t>
            </a:r>
            <a:endParaRPr lang="en-US" sz="1000" dirty="0"/>
          </a:p>
        </p:txBody>
      </p:sp>
      <p:sp>
        <p:nvSpPr>
          <p:cNvPr id="23" name="Shape 20"/>
          <p:cNvSpPr/>
          <p:nvPr/>
        </p:nvSpPr>
        <p:spPr>
          <a:xfrm>
            <a:off x="6400800" y="2286000"/>
            <a:ext cx="0" cy="393192"/>
          </a:xfrm>
          <a:prstGeom prst="line">
            <a:avLst/>
          </a:prstGeom>
          <a:noFill/>
          <a:ln w="19050">
            <a:solidFill>
              <a:srgbClr val="0B3C5D"/>
            </a:solidFill>
            <a:prstDash val="solid"/>
          </a:ln>
        </p:spPr>
        <p:txBody>
          <a:bodyPr/>
          <a:lstStyle/>
          <a:p>
            <a:endParaRPr lang="en-US"/>
          </a:p>
        </p:txBody>
      </p:sp>
      <p:sp>
        <p:nvSpPr>
          <p:cNvPr id="24" name="Text 21"/>
          <p:cNvSpPr/>
          <p:nvPr/>
        </p:nvSpPr>
        <p:spPr>
          <a:xfrm>
            <a:off x="8001000" y="15270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B</a:t>
            </a:r>
            <a:endParaRPr lang="en-US" sz="1000" dirty="0"/>
          </a:p>
        </p:txBody>
      </p:sp>
      <p:sp>
        <p:nvSpPr>
          <p:cNvPr id="25" name="Shape 22"/>
          <p:cNvSpPr/>
          <p:nvPr/>
        </p:nvSpPr>
        <p:spPr>
          <a:xfrm>
            <a:off x="8101584" y="1856232"/>
            <a:ext cx="256032" cy="64008"/>
          </a:xfrm>
          <a:prstGeom prst="rect">
            <a:avLst/>
          </a:prstGeom>
          <a:solidFill>
            <a:srgbClr val="2A9D6F"/>
          </a:solidFill>
          <a:ln w="12700">
            <a:solidFill>
              <a:srgbClr val="2A9D6F"/>
            </a:solidFill>
            <a:prstDash val="solid"/>
          </a:ln>
        </p:spPr>
        <p:txBody>
          <a:bodyPr/>
          <a:lstStyle/>
          <a:p>
            <a:endParaRPr lang="en-US"/>
          </a:p>
        </p:txBody>
      </p:sp>
      <p:sp>
        <p:nvSpPr>
          <p:cNvPr id="26" name="Shape 23"/>
          <p:cNvSpPr/>
          <p:nvPr/>
        </p:nvSpPr>
        <p:spPr>
          <a:xfrm>
            <a:off x="8229600" y="1901952"/>
            <a:ext cx="0" cy="384048"/>
          </a:xfrm>
          <a:prstGeom prst="line">
            <a:avLst/>
          </a:prstGeom>
          <a:noFill/>
          <a:ln w="19050">
            <a:solidFill>
              <a:srgbClr val="0B3C5D"/>
            </a:solidFill>
            <a:prstDash val="solid"/>
          </a:ln>
        </p:spPr>
        <p:txBody>
          <a:bodyPr/>
          <a:lstStyle/>
          <a:p>
            <a:endParaRPr lang="en-US"/>
          </a:p>
        </p:txBody>
      </p:sp>
      <p:sp>
        <p:nvSpPr>
          <p:cNvPr id="27" name="Text 24"/>
          <p:cNvSpPr txBox="1"/>
          <p:nvPr/>
        </p:nvSpPr>
        <p:spPr>
          <a:xfrm>
            <a:off x="6720840" y="1463040"/>
            <a:ext cx="1188720" cy="457200"/>
          </a:xfrm>
          <a:prstGeom prst="rect">
            <a:avLst/>
          </a:prstGeom>
          <a:noFill/>
          <a:ln/>
        </p:spPr>
        <p:txBody>
          <a:bodyPr wrap="square" lIns="0" tIns="0" rIns="0" bIns="0" rtlCol="0" anchor="ctr"/>
          <a:lstStyle/>
          <a:p>
            <a:pPr marL="0" indent="0" algn="r">
              <a:buNone/>
            </a:pPr>
            <a:r>
              <a:rPr lang="en-US" sz="800" dirty="0">
                <a:solidFill>
                  <a:srgbClr val="6B7B8C"/>
                </a:solidFill>
              </a:rPr>
              <a:t>172.16.27.23</a:t>
            </a:r>
            <a:endParaRPr lang="en-US" sz="800" dirty="0"/>
          </a:p>
          <a:p>
            <a:pPr marL="0" indent="0" algn="r">
              <a:buNone/>
            </a:pPr>
            <a:r>
              <a:rPr lang="en-US" sz="800" dirty="0">
                <a:solidFill>
                  <a:srgbClr val="6B7B8C"/>
                </a:solidFill>
              </a:rPr>
              <a:t>00-53-0B</a:t>
            </a:r>
            <a:endParaRPr lang="en-US" sz="800" dirty="0"/>
          </a:p>
        </p:txBody>
      </p:sp>
      <p:sp>
        <p:nvSpPr>
          <p:cNvPr id="28" name="Shape 25"/>
          <p:cNvSpPr/>
          <p:nvPr/>
        </p:nvSpPr>
        <p:spPr>
          <a:xfrm flipV="1">
            <a:off x="6766560" y="1965960"/>
            <a:ext cx="1325880" cy="704088"/>
          </a:xfrm>
          <a:prstGeom prst="line">
            <a:avLst/>
          </a:prstGeom>
          <a:noFill/>
          <a:ln w="44450">
            <a:solidFill>
              <a:srgbClr val="F0A332"/>
            </a:solidFill>
            <a:prstDash val="solid"/>
            <a:tailEnd type="triangle"/>
          </a:ln>
        </p:spPr>
        <p:txBody>
          <a:bodyPr/>
          <a:lstStyle/>
          <a:p>
            <a:endParaRPr lang="en-US"/>
          </a:p>
        </p:txBody>
      </p:sp>
      <p:sp>
        <p:nvSpPr>
          <p:cNvPr id="29" name="Text 26"/>
          <p:cNvSpPr txBox="1"/>
          <p:nvPr/>
        </p:nvSpPr>
        <p:spPr>
          <a:xfrm>
            <a:off x="548640" y="5074920"/>
            <a:ext cx="1371600" cy="457200"/>
          </a:xfrm>
          <a:prstGeom prst="rect">
            <a:avLst/>
          </a:prstGeom>
          <a:noFill/>
          <a:ln/>
        </p:spPr>
        <p:txBody>
          <a:bodyPr wrap="square" lIns="0" tIns="0" rIns="0" bIns="0" rtlCol="0" anchor="ctr"/>
          <a:lstStyle/>
          <a:p>
            <a:pPr marL="0" indent="0" algn="r">
              <a:buNone/>
            </a:pPr>
            <a:r>
              <a:rPr lang="en-US" sz="1000" b="1" dirty="0">
                <a:solidFill>
                  <a:srgbClr val="0B3C5D"/>
                </a:solidFill>
              </a:rPr>
              <a:t>Ethernet frame</a:t>
            </a:r>
            <a:endParaRPr lang="en-US" sz="1000" dirty="0"/>
          </a:p>
        </p:txBody>
      </p:sp>
      <p:sp>
        <p:nvSpPr>
          <p:cNvPr id="30" name="Text 27"/>
          <p:cNvSpPr/>
          <p:nvPr/>
        </p:nvSpPr>
        <p:spPr>
          <a:xfrm>
            <a:off x="2103120" y="5074920"/>
            <a:ext cx="10668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Preamble</a:t>
            </a:r>
            <a:endParaRPr lang="en-US" sz="900" dirty="0"/>
          </a:p>
        </p:txBody>
      </p:sp>
      <p:sp>
        <p:nvSpPr>
          <p:cNvPr id="31" name="Text 28"/>
          <p:cNvSpPr/>
          <p:nvPr/>
        </p:nvSpPr>
        <p:spPr>
          <a:xfrm>
            <a:off x="3169920" y="5074920"/>
            <a:ext cx="2667000" cy="45720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900" b="1" dirty="0">
                <a:solidFill>
                  <a:srgbClr val="1F2933"/>
                </a:solidFill>
              </a:rPr>
              <a:t>Destination MAC: B 53-0B</a:t>
            </a:r>
            <a:endParaRPr lang="en-US" sz="900" dirty="0"/>
          </a:p>
        </p:txBody>
      </p:sp>
      <p:sp>
        <p:nvSpPr>
          <p:cNvPr id="32" name="Text 29"/>
          <p:cNvSpPr/>
          <p:nvPr/>
        </p:nvSpPr>
        <p:spPr>
          <a:xfrm>
            <a:off x="5836920" y="5074920"/>
            <a:ext cx="26670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Source MAC: W 53-22</a:t>
            </a:r>
            <a:endParaRPr lang="en-US" sz="900" dirty="0"/>
          </a:p>
        </p:txBody>
      </p:sp>
      <p:sp>
        <p:nvSpPr>
          <p:cNvPr id="33" name="Text 30"/>
          <p:cNvSpPr/>
          <p:nvPr/>
        </p:nvSpPr>
        <p:spPr>
          <a:xfrm>
            <a:off x="8503920" y="5074920"/>
            <a:ext cx="93345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0x0800</a:t>
            </a:r>
            <a:endParaRPr lang="en-US" sz="900" dirty="0"/>
          </a:p>
        </p:txBody>
      </p:sp>
      <p:sp>
        <p:nvSpPr>
          <p:cNvPr id="34" name="Text 31"/>
          <p:cNvSpPr/>
          <p:nvPr/>
        </p:nvSpPr>
        <p:spPr>
          <a:xfrm>
            <a:off x="9437370" y="5074920"/>
            <a:ext cx="1600200" cy="457200"/>
          </a:xfrm>
          <a:prstGeom prst="rect">
            <a:avLst/>
          </a:prstGeom>
          <a:solidFill>
            <a:srgbClr val="FFFFFF"/>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IP packet</a:t>
            </a:r>
            <a:endParaRPr lang="en-US" sz="900" dirty="0"/>
          </a:p>
        </p:txBody>
      </p:sp>
      <p:sp>
        <p:nvSpPr>
          <p:cNvPr id="35" name="Text 32"/>
          <p:cNvSpPr/>
          <p:nvPr/>
        </p:nvSpPr>
        <p:spPr>
          <a:xfrm>
            <a:off x="11037570" y="5074920"/>
            <a:ext cx="66675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FCS</a:t>
            </a:r>
            <a:endParaRPr lang="en-US" sz="900" dirty="0"/>
          </a:p>
        </p:txBody>
      </p:sp>
      <p:sp>
        <p:nvSpPr>
          <p:cNvPr id="36" name="Text 33"/>
          <p:cNvSpPr txBox="1"/>
          <p:nvPr/>
        </p:nvSpPr>
        <p:spPr>
          <a:xfrm>
            <a:off x="548640" y="5577840"/>
            <a:ext cx="1371600" cy="457200"/>
          </a:xfrm>
          <a:prstGeom prst="rect">
            <a:avLst/>
          </a:prstGeom>
          <a:noFill/>
          <a:ln/>
        </p:spPr>
        <p:txBody>
          <a:bodyPr wrap="square" lIns="0" tIns="0" rIns="0" bIns="0" rtlCol="0" anchor="ctr"/>
          <a:lstStyle/>
          <a:p>
            <a:pPr marL="0" indent="0" algn="r">
              <a:buNone/>
            </a:pPr>
            <a:r>
              <a:rPr lang="en-US" sz="1000" b="1" dirty="0">
                <a:solidFill>
                  <a:srgbClr val="0B3C5D"/>
                </a:solidFill>
              </a:rPr>
              <a:t>IP packet</a:t>
            </a:r>
            <a:endParaRPr lang="en-US" sz="1000" dirty="0"/>
          </a:p>
        </p:txBody>
      </p:sp>
      <p:sp>
        <p:nvSpPr>
          <p:cNvPr id="37" name="Text 34"/>
          <p:cNvSpPr/>
          <p:nvPr/>
        </p:nvSpPr>
        <p:spPr>
          <a:xfrm>
            <a:off x="2103120" y="5577840"/>
            <a:ext cx="1066800" cy="457200"/>
          </a:xfrm>
          <a:prstGeom prst="rect">
            <a:avLst/>
          </a:prstGeom>
          <a:solidFill>
            <a:srgbClr val="FFF4E0"/>
          </a:solidFill>
          <a:ln w="12700">
            <a:solidFill>
              <a:srgbClr val="FFFFFF"/>
            </a:solidFill>
          </a:ln>
        </p:spPr>
        <p:txBody>
          <a:bodyPr wrap="square" lIns="25400" tIns="25400" rIns="25400" bIns="25400" rtlCol="0" anchor="ctr"/>
          <a:lstStyle/>
          <a:p>
            <a:pPr marL="0" indent="0" algn="ctr">
              <a:buNone/>
            </a:pPr>
            <a:r>
              <a:rPr lang="en-US" sz="900" b="1" dirty="0">
                <a:solidFill>
                  <a:srgbClr val="1F2933"/>
                </a:solidFill>
              </a:rPr>
              <a:t>TTL = 62</a:t>
            </a:r>
            <a:endParaRPr lang="en-US" sz="900" dirty="0"/>
          </a:p>
        </p:txBody>
      </p:sp>
      <p:sp>
        <p:nvSpPr>
          <p:cNvPr id="38" name="Text 35"/>
          <p:cNvSpPr/>
          <p:nvPr/>
        </p:nvSpPr>
        <p:spPr>
          <a:xfrm>
            <a:off x="3169920" y="5577840"/>
            <a:ext cx="93345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Proto 6</a:t>
            </a:r>
            <a:endParaRPr lang="en-US" sz="900" dirty="0"/>
          </a:p>
        </p:txBody>
      </p:sp>
      <p:sp>
        <p:nvSpPr>
          <p:cNvPr id="39" name="Text 36"/>
          <p:cNvSpPr/>
          <p:nvPr/>
        </p:nvSpPr>
        <p:spPr>
          <a:xfrm>
            <a:off x="4103370" y="5577840"/>
            <a:ext cx="29337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Source IP: 172.16.25.22 (A)</a:t>
            </a:r>
            <a:endParaRPr lang="en-US" sz="900" dirty="0"/>
          </a:p>
        </p:txBody>
      </p:sp>
      <p:sp>
        <p:nvSpPr>
          <p:cNvPr id="40" name="Text 37"/>
          <p:cNvSpPr/>
          <p:nvPr/>
        </p:nvSpPr>
        <p:spPr>
          <a:xfrm>
            <a:off x="7037070" y="5577840"/>
            <a:ext cx="29337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900" b="1" dirty="0">
                <a:solidFill>
                  <a:srgbClr val="1F2933"/>
                </a:solidFill>
              </a:rPr>
              <a:t>Destination IP: 172.16.27.23 (B)</a:t>
            </a:r>
            <a:endParaRPr lang="en-US" sz="900" dirty="0"/>
          </a:p>
        </p:txBody>
      </p:sp>
      <p:sp>
        <p:nvSpPr>
          <p:cNvPr id="41" name="Text 38"/>
          <p:cNvSpPr/>
          <p:nvPr/>
        </p:nvSpPr>
        <p:spPr>
          <a:xfrm>
            <a:off x="9970770" y="5577840"/>
            <a:ext cx="1733550" cy="457200"/>
          </a:xfrm>
          <a:prstGeom prst="rect">
            <a:avLst/>
          </a:prstGeom>
          <a:solidFill>
            <a:srgbClr val="FFFFFF"/>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TCP: port 22 + data</a:t>
            </a:r>
            <a:endParaRPr lang="en-US" sz="900" dirty="0"/>
          </a:p>
        </p:txBody>
      </p:sp>
      <p:sp>
        <p:nvSpPr>
          <p:cNvPr id="42" name="Text 39"/>
          <p:cNvSpPr txBox="1"/>
          <p:nvPr/>
        </p:nvSpPr>
        <p:spPr>
          <a:xfrm>
            <a:off x="8869680" y="1280160"/>
            <a:ext cx="3017520" cy="3291840"/>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Destination on a connected network: W needs B's MAC</a:t>
            </a:r>
            <a:endParaRPr lang="en-US" sz="1200" dirty="0"/>
          </a:p>
          <a:p>
            <a:pPr marL="279400" indent="-279400">
              <a:spcAft>
                <a:spcPts val="400"/>
              </a:spcAft>
              <a:buSzPct val="100000"/>
              <a:buChar char="•"/>
            </a:pPr>
            <a:r>
              <a:rPr lang="en-US" sz="1200" dirty="0">
                <a:solidFill>
                  <a:srgbClr val="1F2933"/>
                </a:solidFill>
              </a:rPr>
              <a:t>ARP Request from W on LAN 27 for 172.16.27.23 (or cache)</a:t>
            </a:r>
            <a:endParaRPr lang="en-US" sz="1200" dirty="0"/>
          </a:p>
          <a:p>
            <a:pPr marL="279400" indent="-279400">
              <a:spcAft>
                <a:spcPts val="400"/>
              </a:spcAft>
              <a:buSzPct val="100000"/>
              <a:buChar char="•"/>
            </a:pPr>
            <a:r>
              <a:rPr lang="en-US" sz="1200" dirty="0">
                <a:solidFill>
                  <a:srgbClr val="1F2933"/>
                </a:solidFill>
              </a:rPr>
              <a:t>Frame W → B; packet A → B; </a:t>
            </a:r>
            <a:r>
              <a:rPr lang="en-US" sz="1200" b="1" dirty="0">
                <a:solidFill>
                  <a:srgbClr val="1F2933"/>
                </a:solidFill>
              </a:rPr>
              <a:t>TTL 62</a:t>
            </a:r>
            <a:endParaRPr lang="en-US" sz="12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Step 6: B receives the packet</a:t>
            </a:r>
            <a:endParaRPr lang="en-US" sz="3000" dirty="0"/>
          </a:p>
        </p:txBody>
      </p:sp>
      <p:sp>
        <p:nvSpPr>
          <p:cNvPr id="4" name="Shape 1"/>
          <p:cNvSpPr/>
          <p:nvPr/>
        </p:nvSpPr>
        <p:spPr>
          <a:xfrm>
            <a:off x="548640" y="2286000"/>
            <a:ext cx="2743200" cy="0"/>
          </a:xfrm>
          <a:prstGeom prst="line">
            <a:avLst/>
          </a:prstGeom>
          <a:noFill/>
          <a:ln w="50800">
            <a:solidFill>
              <a:srgbClr val="0B3C5D"/>
            </a:solidFill>
            <a:prstDash val="solid"/>
          </a:ln>
        </p:spPr>
        <p:txBody>
          <a:bodyPr/>
          <a:lstStyle/>
          <a:p>
            <a:endParaRPr lang="en-US"/>
          </a:p>
        </p:txBody>
      </p:sp>
      <p:sp>
        <p:nvSpPr>
          <p:cNvPr id="5" name="Text 2"/>
          <p:cNvSpPr txBox="1"/>
          <p:nvPr/>
        </p:nvSpPr>
        <p:spPr>
          <a:xfrm>
            <a:off x="548640" y="2340864"/>
            <a:ext cx="2743200" cy="256032"/>
          </a:xfrm>
          <a:prstGeom prst="rect">
            <a:avLst/>
          </a:prstGeom>
          <a:noFill/>
          <a:ln/>
        </p:spPr>
        <p:txBody>
          <a:bodyPr wrap="square" lIns="0" tIns="0" rIns="0" bIns="0" rtlCol="0" anchor="ctr"/>
          <a:lstStyle/>
          <a:p>
            <a:pPr marL="0" indent="0" algn="ctr">
              <a:buNone/>
            </a:pPr>
            <a:r>
              <a:rPr lang="en-US" sz="1000" dirty="0">
                <a:solidFill>
                  <a:srgbClr val="6B7B8C"/>
                </a:solidFill>
              </a:rPr>
              <a:t>172.16.25.0/24</a:t>
            </a:r>
            <a:endParaRPr lang="en-US" sz="1000" dirty="0"/>
          </a:p>
        </p:txBody>
      </p:sp>
      <p:sp>
        <p:nvSpPr>
          <p:cNvPr id="6" name="Text 3"/>
          <p:cNvSpPr/>
          <p:nvPr/>
        </p:nvSpPr>
        <p:spPr>
          <a:xfrm>
            <a:off x="1051560" y="15270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A</a:t>
            </a:r>
            <a:endParaRPr lang="en-US" sz="1000" dirty="0"/>
          </a:p>
        </p:txBody>
      </p:sp>
      <p:sp>
        <p:nvSpPr>
          <p:cNvPr id="7" name="Shape 4"/>
          <p:cNvSpPr/>
          <p:nvPr/>
        </p:nvSpPr>
        <p:spPr>
          <a:xfrm>
            <a:off x="1152144" y="1856232"/>
            <a:ext cx="256032" cy="64008"/>
          </a:xfrm>
          <a:prstGeom prst="rect">
            <a:avLst/>
          </a:prstGeom>
          <a:solidFill>
            <a:srgbClr val="2A9D6F"/>
          </a:solidFill>
          <a:ln w="12700">
            <a:solidFill>
              <a:srgbClr val="2A9D6F"/>
            </a:solidFill>
            <a:prstDash val="solid"/>
          </a:ln>
        </p:spPr>
        <p:txBody>
          <a:bodyPr/>
          <a:lstStyle/>
          <a:p>
            <a:endParaRPr lang="en-US"/>
          </a:p>
        </p:txBody>
      </p:sp>
      <p:sp>
        <p:nvSpPr>
          <p:cNvPr id="8" name="Shape 5"/>
          <p:cNvSpPr/>
          <p:nvPr/>
        </p:nvSpPr>
        <p:spPr>
          <a:xfrm>
            <a:off x="1280160" y="1901952"/>
            <a:ext cx="0" cy="384048"/>
          </a:xfrm>
          <a:prstGeom prst="line">
            <a:avLst/>
          </a:prstGeom>
          <a:noFill/>
          <a:ln w="19050">
            <a:solidFill>
              <a:srgbClr val="0B3C5D"/>
            </a:solidFill>
            <a:prstDash val="solid"/>
          </a:ln>
        </p:spPr>
        <p:txBody>
          <a:bodyPr/>
          <a:lstStyle/>
          <a:p>
            <a:endParaRPr lang="en-US"/>
          </a:p>
        </p:txBody>
      </p:sp>
      <p:sp>
        <p:nvSpPr>
          <p:cNvPr id="9" name="Text 6"/>
          <p:cNvSpPr txBox="1"/>
          <p:nvPr/>
        </p:nvSpPr>
        <p:spPr>
          <a:xfrm>
            <a:off x="1600200" y="1463040"/>
            <a:ext cx="1737360" cy="457200"/>
          </a:xfrm>
          <a:prstGeom prst="rect">
            <a:avLst/>
          </a:prstGeom>
          <a:noFill/>
          <a:ln/>
        </p:spPr>
        <p:txBody>
          <a:bodyPr wrap="square" lIns="0" tIns="0" rIns="0" bIns="0" rtlCol="0" anchor="ctr"/>
          <a:lstStyle/>
          <a:p>
            <a:pPr marL="0" indent="0" algn="l">
              <a:buNone/>
            </a:pPr>
            <a:r>
              <a:rPr lang="en-US" sz="800" dirty="0">
                <a:solidFill>
                  <a:srgbClr val="6B7B8C"/>
                </a:solidFill>
              </a:rPr>
              <a:t>172.16.25.22</a:t>
            </a:r>
            <a:endParaRPr lang="en-US" sz="800" dirty="0"/>
          </a:p>
          <a:p>
            <a:pPr marL="0" indent="0" algn="l">
              <a:buNone/>
            </a:pPr>
            <a:r>
              <a:rPr lang="en-US" sz="800" dirty="0">
                <a:solidFill>
                  <a:srgbClr val="6B7B8C"/>
                </a:solidFill>
              </a:rPr>
              <a:t>00-00-5E-00-53-0A</a:t>
            </a:r>
            <a:endParaRPr lang="en-US" sz="800" dirty="0"/>
          </a:p>
        </p:txBody>
      </p:sp>
      <p:sp>
        <p:nvSpPr>
          <p:cNvPr id="10" name="Text 7"/>
          <p:cNvSpPr/>
          <p:nvPr/>
        </p:nvSpPr>
        <p:spPr>
          <a:xfrm>
            <a:off x="2770632" y="26791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X</a:t>
            </a:r>
            <a:endParaRPr lang="en-US" sz="1200" dirty="0"/>
          </a:p>
        </p:txBody>
      </p:sp>
      <p:sp>
        <p:nvSpPr>
          <p:cNvPr id="11" name="Shape 8"/>
          <p:cNvSpPr/>
          <p:nvPr/>
        </p:nvSpPr>
        <p:spPr>
          <a:xfrm>
            <a:off x="3017520" y="2286000"/>
            <a:ext cx="0" cy="393192"/>
          </a:xfrm>
          <a:prstGeom prst="line">
            <a:avLst/>
          </a:prstGeom>
          <a:noFill/>
          <a:ln w="19050">
            <a:solidFill>
              <a:srgbClr val="0B3C5D"/>
            </a:solidFill>
            <a:prstDash val="solid"/>
          </a:ln>
        </p:spPr>
        <p:txBody>
          <a:bodyPr/>
          <a:lstStyle/>
          <a:p>
            <a:endParaRPr lang="en-US"/>
          </a:p>
        </p:txBody>
      </p:sp>
      <p:sp>
        <p:nvSpPr>
          <p:cNvPr id="12" name="Text 9"/>
          <p:cNvSpPr txBox="1"/>
          <p:nvPr/>
        </p:nvSpPr>
        <p:spPr>
          <a:xfrm>
            <a:off x="3246120" y="199339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.25.1 53-11</a:t>
            </a:r>
            <a:endParaRPr lang="en-US" sz="800" dirty="0"/>
          </a:p>
        </p:txBody>
      </p:sp>
      <p:sp>
        <p:nvSpPr>
          <p:cNvPr id="13" name="Text 10"/>
          <p:cNvSpPr txBox="1"/>
          <p:nvPr/>
        </p:nvSpPr>
        <p:spPr>
          <a:xfrm>
            <a:off x="3246120" y="329184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.26.1 53-12</a:t>
            </a:r>
            <a:endParaRPr lang="en-US" sz="800" dirty="0"/>
          </a:p>
        </p:txBody>
      </p:sp>
      <p:sp>
        <p:nvSpPr>
          <p:cNvPr id="14" name="Shape 11"/>
          <p:cNvSpPr/>
          <p:nvPr/>
        </p:nvSpPr>
        <p:spPr>
          <a:xfrm>
            <a:off x="2194560" y="3749040"/>
            <a:ext cx="5303520" cy="0"/>
          </a:xfrm>
          <a:prstGeom prst="line">
            <a:avLst/>
          </a:prstGeom>
          <a:noFill/>
          <a:ln w="50800">
            <a:solidFill>
              <a:srgbClr val="0B3C5D"/>
            </a:solidFill>
            <a:prstDash val="solid"/>
          </a:ln>
        </p:spPr>
        <p:txBody>
          <a:bodyPr/>
          <a:lstStyle/>
          <a:p>
            <a:endParaRPr lang="en-US"/>
          </a:p>
        </p:txBody>
      </p:sp>
      <p:sp>
        <p:nvSpPr>
          <p:cNvPr id="15" name="Text 12"/>
          <p:cNvSpPr txBox="1"/>
          <p:nvPr/>
        </p:nvSpPr>
        <p:spPr>
          <a:xfrm>
            <a:off x="2194560" y="3803904"/>
            <a:ext cx="5303520" cy="256032"/>
          </a:xfrm>
          <a:prstGeom prst="rect">
            <a:avLst/>
          </a:prstGeom>
          <a:noFill/>
          <a:ln/>
        </p:spPr>
        <p:txBody>
          <a:bodyPr wrap="square" lIns="0" tIns="0" rIns="0" bIns="0" rtlCol="0" anchor="ctr"/>
          <a:lstStyle/>
          <a:p>
            <a:pPr marL="0" indent="0" algn="ctr">
              <a:buNone/>
            </a:pPr>
            <a:r>
              <a:rPr lang="en-US" sz="1000" dirty="0">
                <a:solidFill>
                  <a:srgbClr val="6B7B8C"/>
                </a:solidFill>
              </a:rPr>
              <a:t>172.16.26.0/24</a:t>
            </a:r>
            <a:endParaRPr lang="en-US" sz="1000" dirty="0"/>
          </a:p>
        </p:txBody>
      </p:sp>
      <p:sp>
        <p:nvSpPr>
          <p:cNvPr id="16" name="Shape 13"/>
          <p:cNvSpPr/>
          <p:nvPr/>
        </p:nvSpPr>
        <p:spPr>
          <a:xfrm>
            <a:off x="3017520" y="3172968"/>
            <a:ext cx="0" cy="576072"/>
          </a:xfrm>
          <a:prstGeom prst="line">
            <a:avLst/>
          </a:prstGeom>
          <a:noFill/>
          <a:ln w="19050">
            <a:solidFill>
              <a:srgbClr val="0B3C5D"/>
            </a:solidFill>
            <a:prstDash val="solid"/>
          </a:ln>
        </p:spPr>
        <p:txBody>
          <a:bodyPr/>
          <a:lstStyle/>
          <a:p>
            <a:endParaRPr lang="en-US"/>
          </a:p>
        </p:txBody>
      </p:sp>
      <p:sp>
        <p:nvSpPr>
          <p:cNvPr id="17" name="Text 14"/>
          <p:cNvSpPr/>
          <p:nvPr/>
        </p:nvSpPr>
        <p:spPr>
          <a:xfrm>
            <a:off x="6153912" y="26791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W</a:t>
            </a:r>
            <a:endParaRPr lang="en-US" sz="1200" dirty="0"/>
          </a:p>
        </p:txBody>
      </p:sp>
      <p:sp>
        <p:nvSpPr>
          <p:cNvPr id="18" name="Shape 15"/>
          <p:cNvSpPr/>
          <p:nvPr/>
        </p:nvSpPr>
        <p:spPr>
          <a:xfrm>
            <a:off x="6400800" y="3172968"/>
            <a:ext cx="0" cy="576072"/>
          </a:xfrm>
          <a:prstGeom prst="line">
            <a:avLst/>
          </a:prstGeom>
          <a:noFill/>
          <a:ln w="19050">
            <a:solidFill>
              <a:srgbClr val="0B3C5D"/>
            </a:solidFill>
            <a:prstDash val="solid"/>
          </a:ln>
        </p:spPr>
        <p:txBody>
          <a:bodyPr/>
          <a:lstStyle/>
          <a:p>
            <a:endParaRPr lang="en-US"/>
          </a:p>
        </p:txBody>
      </p:sp>
      <p:sp>
        <p:nvSpPr>
          <p:cNvPr id="19" name="Text 16"/>
          <p:cNvSpPr txBox="1"/>
          <p:nvPr/>
        </p:nvSpPr>
        <p:spPr>
          <a:xfrm>
            <a:off x="6675120" y="329184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.26.2 53-21</a:t>
            </a:r>
            <a:endParaRPr lang="en-US" sz="800" dirty="0"/>
          </a:p>
        </p:txBody>
      </p:sp>
      <p:sp>
        <p:nvSpPr>
          <p:cNvPr id="20" name="Text 17"/>
          <p:cNvSpPr txBox="1"/>
          <p:nvPr/>
        </p:nvSpPr>
        <p:spPr>
          <a:xfrm>
            <a:off x="6675120" y="199339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.27.1 53-22</a:t>
            </a:r>
            <a:endParaRPr lang="en-US" sz="800" dirty="0"/>
          </a:p>
        </p:txBody>
      </p:sp>
      <p:sp>
        <p:nvSpPr>
          <p:cNvPr id="21" name="Shape 18"/>
          <p:cNvSpPr/>
          <p:nvPr/>
        </p:nvSpPr>
        <p:spPr>
          <a:xfrm>
            <a:off x="6126480" y="2286000"/>
            <a:ext cx="2651760" cy="0"/>
          </a:xfrm>
          <a:prstGeom prst="line">
            <a:avLst/>
          </a:prstGeom>
          <a:noFill/>
          <a:ln w="50800">
            <a:solidFill>
              <a:srgbClr val="0B3C5D"/>
            </a:solidFill>
            <a:prstDash val="solid"/>
          </a:ln>
        </p:spPr>
        <p:txBody>
          <a:bodyPr/>
          <a:lstStyle/>
          <a:p>
            <a:endParaRPr lang="en-US"/>
          </a:p>
        </p:txBody>
      </p:sp>
      <p:sp>
        <p:nvSpPr>
          <p:cNvPr id="22" name="Text 19"/>
          <p:cNvSpPr txBox="1"/>
          <p:nvPr/>
        </p:nvSpPr>
        <p:spPr>
          <a:xfrm>
            <a:off x="6126480" y="2340864"/>
            <a:ext cx="2651760" cy="256032"/>
          </a:xfrm>
          <a:prstGeom prst="rect">
            <a:avLst/>
          </a:prstGeom>
          <a:noFill/>
          <a:ln/>
        </p:spPr>
        <p:txBody>
          <a:bodyPr wrap="square" lIns="0" tIns="0" rIns="0" bIns="0" rtlCol="0" anchor="ctr"/>
          <a:lstStyle/>
          <a:p>
            <a:pPr marL="0" indent="0" algn="ctr">
              <a:buNone/>
            </a:pPr>
            <a:r>
              <a:rPr lang="en-US" sz="1000" dirty="0">
                <a:solidFill>
                  <a:srgbClr val="6B7B8C"/>
                </a:solidFill>
              </a:rPr>
              <a:t>172.16.27.0/24</a:t>
            </a:r>
            <a:endParaRPr lang="en-US" sz="1000" dirty="0"/>
          </a:p>
        </p:txBody>
      </p:sp>
      <p:sp>
        <p:nvSpPr>
          <p:cNvPr id="23" name="Shape 20"/>
          <p:cNvSpPr/>
          <p:nvPr/>
        </p:nvSpPr>
        <p:spPr>
          <a:xfrm>
            <a:off x="6400800" y="2286000"/>
            <a:ext cx="0" cy="393192"/>
          </a:xfrm>
          <a:prstGeom prst="line">
            <a:avLst/>
          </a:prstGeom>
          <a:noFill/>
          <a:ln w="19050">
            <a:solidFill>
              <a:srgbClr val="0B3C5D"/>
            </a:solidFill>
            <a:prstDash val="solid"/>
          </a:ln>
        </p:spPr>
        <p:txBody>
          <a:bodyPr/>
          <a:lstStyle/>
          <a:p>
            <a:endParaRPr lang="en-US"/>
          </a:p>
        </p:txBody>
      </p:sp>
      <p:sp>
        <p:nvSpPr>
          <p:cNvPr id="24" name="Text 21"/>
          <p:cNvSpPr/>
          <p:nvPr/>
        </p:nvSpPr>
        <p:spPr>
          <a:xfrm>
            <a:off x="8001000" y="15270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B</a:t>
            </a:r>
            <a:endParaRPr lang="en-US" sz="1000" dirty="0"/>
          </a:p>
        </p:txBody>
      </p:sp>
      <p:sp>
        <p:nvSpPr>
          <p:cNvPr id="25" name="Shape 22"/>
          <p:cNvSpPr/>
          <p:nvPr/>
        </p:nvSpPr>
        <p:spPr>
          <a:xfrm>
            <a:off x="8101584" y="1856232"/>
            <a:ext cx="256032" cy="64008"/>
          </a:xfrm>
          <a:prstGeom prst="rect">
            <a:avLst/>
          </a:prstGeom>
          <a:solidFill>
            <a:srgbClr val="2A9D6F"/>
          </a:solidFill>
          <a:ln w="12700">
            <a:solidFill>
              <a:srgbClr val="2A9D6F"/>
            </a:solidFill>
            <a:prstDash val="solid"/>
          </a:ln>
        </p:spPr>
        <p:txBody>
          <a:bodyPr/>
          <a:lstStyle/>
          <a:p>
            <a:endParaRPr lang="en-US"/>
          </a:p>
        </p:txBody>
      </p:sp>
      <p:sp>
        <p:nvSpPr>
          <p:cNvPr id="26" name="Shape 23"/>
          <p:cNvSpPr/>
          <p:nvPr/>
        </p:nvSpPr>
        <p:spPr>
          <a:xfrm>
            <a:off x="8229600" y="1901952"/>
            <a:ext cx="0" cy="384048"/>
          </a:xfrm>
          <a:prstGeom prst="line">
            <a:avLst/>
          </a:prstGeom>
          <a:noFill/>
          <a:ln w="19050">
            <a:solidFill>
              <a:srgbClr val="0B3C5D"/>
            </a:solidFill>
            <a:prstDash val="solid"/>
          </a:ln>
        </p:spPr>
        <p:txBody>
          <a:bodyPr/>
          <a:lstStyle/>
          <a:p>
            <a:endParaRPr lang="en-US"/>
          </a:p>
        </p:txBody>
      </p:sp>
      <p:sp>
        <p:nvSpPr>
          <p:cNvPr id="27" name="Text 24"/>
          <p:cNvSpPr txBox="1"/>
          <p:nvPr/>
        </p:nvSpPr>
        <p:spPr>
          <a:xfrm>
            <a:off x="6720840" y="1463040"/>
            <a:ext cx="1188720" cy="457200"/>
          </a:xfrm>
          <a:prstGeom prst="rect">
            <a:avLst/>
          </a:prstGeom>
          <a:noFill/>
          <a:ln/>
        </p:spPr>
        <p:txBody>
          <a:bodyPr wrap="square" lIns="0" tIns="0" rIns="0" bIns="0" rtlCol="0" anchor="ctr"/>
          <a:lstStyle/>
          <a:p>
            <a:pPr marL="0" indent="0" algn="r">
              <a:buNone/>
            </a:pPr>
            <a:r>
              <a:rPr lang="en-US" sz="800" dirty="0">
                <a:solidFill>
                  <a:srgbClr val="6B7B8C"/>
                </a:solidFill>
              </a:rPr>
              <a:t>172.16.27.23</a:t>
            </a:r>
            <a:endParaRPr lang="en-US" sz="800" dirty="0"/>
          </a:p>
          <a:p>
            <a:pPr marL="0" indent="0" algn="r">
              <a:buNone/>
            </a:pPr>
            <a:r>
              <a:rPr lang="en-US" sz="800" dirty="0">
                <a:solidFill>
                  <a:srgbClr val="6B7B8C"/>
                </a:solidFill>
              </a:rPr>
              <a:t>00-53-0B</a:t>
            </a:r>
            <a:endParaRPr lang="en-US" sz="800" dirty="0"/>
          </a:p>
        </p:txBody>
      </p:sp>
      <p:sp>
        <p:nvSpPr>
          <p:cNvPr id="28" name="Shape 25"/>
          <p:cNvSpPr/>
          <p:nvPr/>
        </p:nvSpPr>
        <p:spPr>
          <a:xfrm flipV="1">
            <a:off x="6766560" y="1965960"/>
            <a:ext cx="1325880" cy="704088"/>
          </a:xfrm>
          <a:prstGeom prst="line">
            <a:avLst/>
          </a:prstGeom>
          <a:noFill/>
          <a:ln w="44450">
            <a:solidFill>
              <a:srgbClr val="F0A332"/>
            </a:solidFill>
            <a:prstDash val="solid"/>
            <a:tailEnd type="triangle"/>
          </a:ln>
        </p:spPr>
        <p:txBody>
          <a:bodyPr/>
          <a:lstStyle/>
          <a:p>
            <a:endParaRPr lang="en-US"/>
          </a:p>
        </p:txBody>
      </p:sp>
      <p:sp>
        <p:nvSpPr>
          <p:cNvPr id="29" name="Text 26"/>
          <p:cNvSpPr/>
          <p:nvPr/>
        </p:nvSpPr>
        <p:spPr>
          <a:xfrm>
            <a:off x="548640" y="489204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30" name="Text 27"/>
          <p:cNvSpPr txBox="1"/>
          <p:nvPr/>
        </p:nvSpPr>
        <p:spPr>
          <a:xfrm>
            <a:off x="1097280" y="4846320"/>
            <a:ext cx="7680960" cy="502920"/>
          </a:xfrm>
          <a:prstGeom prst="rect">
            <a:avLst/>
          </a:prstGeom>
          <a:noFill/>
          <a:ln/>
        </p:spPr>
        <p:txBody>
          <a:bodyPr wrap="square" lIns="0" tIns="0" rIns="0" bIns="0" rtlCol="0" anchor="t"/>
          <a:lstStyle/>
          <a:p>
            <a:pPr marL="0" indent="0">
              <a:buNone/>
            </a:pPr>
            <a:r>
              <a:rPr lang="en-US" sz="1100" b="1" dirty="0">
                <a:solidFill>
                  <a:srgbClr val="0B3C5D"/>
                </a:solidFill>
              </a:rPr>
              <a:t>Accepts the frame</a:t>
            </a:r>
            <a:endParaRPr lang="en-US" sz="1100" dirty="0"/>
          </a:p>
          <a:p>
            <a:pPr marL="0" indent="0">
              <a:buNone/>
            </a:pPr>
            <a:r>
              <a:rPr lang="en-US" sz="900" dirty="0">
                <a:solidFill>
                  <a:srgbClr val="1F2933"/>
                </a:solidFill>
              </a:rPr>
              <a:t>Destination MAC = B; copies the packet to the buffer.</a:t>
            </a:r>
            <a:endParaRPr lang="en-US" sz="1100" dirty="0"/>
          </a:p>
        </p:txBody>
      </p:sp>
      <p:sp>
        <p:nvSpPr>
          <p:cNvPr id="31" name="Text 28"/>
          <p:cNvSpPr/>
          <p:nvPr/>
        </p:nvSpPr>
        <p:spPr>
          <a:xfrm>
            <a:off x="548640" y="539496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32" name="Text 29"/>
          <p:cNvSpPr txBox="1"/>
          <p:nvPr/>
        </p:nvSpPr>
        <p:spPr>
          <a:xfrm>
            <a:off x="1097280" y="5349240"/>
            <a:ext cx="7680960" cy="502920"/>
          </a:xfrm>
          <a:prstGeom prst="rect">
            <a:avLst/>
          </a:prstGeom>
          <a:noFill/>
          <a:ln/>
        </p:spPr>
        <p:txBody>
          <a:bodyPr wrap="square" lIns="0" tIns="0" rIns="0" bIns="0" rtlCol="0" anchor="t"/>
          <a:lstStyle/>
          <a:p>
            <a:pPr marL="0" indent="0">
              <a:buNone/>
            </a:pPr>
            <a:r>
              <a:rPr lang="en-US" sz="1100" b="1" dirty="0">
                <a:solidFill>
                  <a:srgbClr val="0B3C5D"/>
                </a:solidFill>
              </a:rPr>
              <a:t>Network layer</a:t>
            </a:r>
            <a:endParaRPr lang="en-US" sz="1100" dirty="0"/>
          </a:p>
          <a:p>
            <a:pPr marL="0" indent="0">
              <a:buNone/>
            </a:pPr>
            <a:r>
              <a:rPr lang="en-US" sz="900" dirty="0">
                <a:solidFill>
                  <a:srgbClr val="1F2933"/>
                </a:solidFill>
              </a:rPr>
              <a:t>Destination IP = its own; Protocol 6 → delivers to TCP.</a:t>
            </a:r>
            <a:endParaRPr lang="en-US" sz="1100" dirty="0"/>
          </a:p>
        </p:txBody>
      </p:sp>
      <p:sp>
        <p:nvSpPr>
          <p:cNvPr id="33" name="Text 30"/>
          <p:cNvSpPr/>
          <p:nvPr/>
        </p:nvSpPr>
        <p:spPr>
          <a:xfrm>
            <a:off x="548640" y="589788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3</a:t>
            </a:r>
            <a:endParaRPr lang="en-US" sz="1300" dirty="0"/>
          </a:p>
        </p:txBody>
      </p:sp>
      <p:sp>
        <p:nvSpPr>
          <p:cNvPr id="34" name="Text 31"/>
          <p:cNvSpPr txBox="1"/>
          <p:nvPr/>
        </p:nvSpPr>
        <p:spPr>
          <a:xfrm>
            <a:off x="1097280" y="5852160"/>
            <a:ext cx="7680960" cy="502920"/>
          </a:xfrm>
          <a:prstGeom prst="rect">
            <a:avLst/>
          </a:prstGeom>
          <a:noFill/>
          <a:ln/>
        </p:spPr>
        <p:txBody>
          <a:bodyPr wrap="square" lIns="0" tIns="0" rIns="0" bIns="0" rtlCol="0" anchor="t"/>
          <a:lstStyle/>
          <a:p>
            <a:pPr marL="0" indent="0">
              <a:buNone/>
            </a:pPr>
            <a:r>
              <a:rPr lang="en-US" sz="1100" b="1" dirty="0">
                <a:solidFill>
                  <a:srgbClr val="0B3C5D"/>
                </a:solidFill>
              </a:rPr>
              <a:t>Transport and application</a:t>
            </a:r>
            <a:endParaRPr lang="en-US" sz="1100" dirty="0"/>
          </a:p>
          <a:p>
            <a:pPr marL="0" indent="0">
              <a:buNone/>
            </a:pPr>
            <a:r>
              <a:rPr lang="en-US" sz="900" dirty="0">
                <a:solidFill>
                  <a:srgbClr val="1F2933"/>
                </a:solidFill>
              </a:rPr>
              <a:t>Port 22 → SSH server. The reply retraces the path in reverse (B → W → X → A).</a:t>
            </a:r>
            <a:endParaRPr lang="en-US" sz="1100" dirty="0"/>
          </a:p>
        </p:txBody>
      </p:sp>
      <p:sp>
        <p:nvSpPr>
          <p:cNvPr id="35" name="Shape 32"/>
          <p:cNvSpPr/>
          <p:nvPr/>
        </p:nvSpPr>
        <p:spPr>
          <a:xfrm>
            <a:off x="8869680" y="1280160"/>
            <a:ext cx="3017520" cy="3291840"/>
          </a:xfrm>
          <a:prstGeom prst="roundRect">
            <a:avLst>
              <a:gd name="adj" fmla="val 3636"/>
            </a:avLst>
          </a:prstGeom>
          <a:solidFill>
            <a:srgbClr val="EEF3F7"/>
          </a:solidFill>
          <a:ln w="9525">
            <a:solidFill>
              <a:srgbClr val="EEF3F7"/>
            </a:solidFill>
            <a:prstDash val="solid"/>
          </a:ln>
        </p:spPr>
        <p:txBody>
          <a:bodyPr/>
          <a:lstStyle/>
          <a:p>
            <a:endParaRPr lang="en-US"/>
          </a:p>
        </p:txBody>
      </p:sp>
      <p:sp>
        <p:nvSpPr>
          <p:cNvPr id="36" name="Text 33"/>
          <p:cNvSpPr txBox="1"/>
          <p:nvPr/>
        </p:nvSpPr>
        <p:spPr>
          <a:xfrm>
            <a:off x="9070848" y="1444752"/>
            <a:ext cx="2615184" cy="365760"/>
          </a:xfrm>
          <a:prstGeom prst="rect">
            <a:avLst/>
          </a:prstGeom>
          <a:noFill/>
          <a:ln/>
        </p:spPr>
        <p:txBody>
          <a:bodyPr wrap="square" lIns="0" tIns="0" rIns="0" bIns="0" rtlCol="0" anchor="t"/>
          <a:lstStyle/>
          <a:p>
            <a:pPr marL="0" indent="0">
              <a:buNone/>
            </a:pPr>
            <a:r>
              <a:rPr lang="en-US" sz="1500" b="1" dirty="0">
                <a:solidFill>
                  <a:srgbClr val="0B3C5D"/>
                </a:solidFill>
              </a:rPr>
              <a:t>Tally</a:t>
            </a:r>
            <a:endParaRPr lang="en-US" sz="1500" dirty="0"/>
          </a:p>
        </p:txBody>
      </p:sp>
      <p:sp>
        <p:nvSpPr>
          <p:cNvPr id="37" name="Text 34"/>
          <p:cNvSpPr txBox="1"/>
          <p:nvPr/>
        </p:nvSpPr>
        <p:spPr>
          <a:xfrm>
            <a:off x="9070848" y="1856232"/>
            <a:ext cx="2615184" cy="257860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3 links, 2 routers, 3 different frames</a:t>
            </a:r>
            <a:endParaRPr lang="en-US" sz="1100" dirty="0"/>
          </a:p>
          <a:p>
            <a:pPr marL="279400" indent="-279400">
              <a:spcAft>
                <a:spcPts val="400"/>
              </a:spcAft>
              <a:buSzPct val="100000"/>
              <a:buChar char="•"/>
            </a:pPr>
            <a:r>
              <a:rPr lang="en-US" sz="1100" dirty="0">
                <a:solidFill>
                  <a:srgbClr val="1F2933"/>
                </a:solidFill>
              </a:rPr>
              <a:t>1 IP packet (addresses intact), TTL 64 → 62</a:t>
            </a:r>
            <a:endParaRPr lang="en-US" sz="1100" dirty="0"/>
          </a:p>
          <a:p>
            <a:pPr marL="279400" indent="-279400">
              <a:spcAft>
                <a:spcPts val="400"/>
              </a:spcAft>
              <a:buSzPct val="100000"/>
              <a:buChar char="•"/>
            </a:pPr>
            <a:r>
              <a:rPr lang="en-US" sz="1100" dirty="0">
                <a:solidFill>
                  <a:srgbClr val="1F2933"/>
                </a:solidFill>
              </a:rPr>
              <a:t>Up to 6 ARP resolutions, all cached</a:t>
            </a:r>
            <a:endParaRPr lang="en-US" sz="11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Host names: from the hosts file to DNS</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UPDATED</a:t>
            </a:r>
            <a:endParaRPr lang="en-US" sz="1000" dirty="0"/>
          </a:p>
        </p:txBody>
      </p:sp>
      <p:sp>
        <p:nvSpPr>
          <p:cNvPr id="5" name="Shape 2"/>
          <p:cNvSpPr/>
          <p:nvPr/>
        </p:nvSpPr>
        <p:spPr>
          <a:xfrm>
            <a:off x="457200" y="1280160"/>
            <a:ext cx="3566160" cy="2194560"/>
          </a:xfrm>
          <a:prstGeom prst="roundRect">
            <a:avLst>
              <a:gd name="adj" fmla="val 5000"/>
            </a:avLst>
          </a:prstGeom>
          <a:solidFill>
            <a:srgbClr val="EEF3F7"/>
          </a:solidFill>
          <a:ln w="9525">
            <a:solidFill>
              <a:srgbClr val="EEF3F7"/>
            </a:solidFill>
            <a:prstDash val="solid"/>
          </a:ln>
        </p:spPr>
        <p:txBody>
          <a:bodyPr/>
          <a:lstStyle/>
          <a:p>
            <a:endParaRPr lang="en-US"/>
          </a:p>
        </p:txBody>
      </p:sp>
      <p:sp>
        <p:nvSpPr>
          <p:cNvPr id="6" name="Text 3"/>
          <p:cNvSpPr txBox="1"/>
          <p:nvPr/>
        </p:nvSpPr>
        <p:spPr>
          <a:xfrm>
            <a:off x="658368" y="1444752"/>
            <a:ext cx="3163824" cy="365760"/>
          </a:xfrm>
          <a:prstGeom prst="rect">
            <a:avLst/>
          </a:prstGeom>
          <a:noFill/>
          <a:ln/>
        </p:spPr>
        <p:txBody>
          <a:bodyPr wrap="square" lIns="0" tIns="0" rIns="0" bIns="0" rtlCol="0" anchor="t"/>
          <a:lstStyle/>
          <a:p>
            <a:pPr marL="0" indent="0">
              <a:buNone/>
            </a:pPr>
            <a:r>
              <a:rPr lang="en-US" sz="1500" b="1" dirty="0">
                <a:solidFill>
                  <a:srgbClr val="0B3C5D"/>
                </a:solidFill>
              </a:rPr>
              <a:t>1999: local tables</a:t>
            </a:r>
            <a:endParaRPr lang="en-US" sz="1500" dirty="0"/>
          </a:p>
        </p:txBody>
      </p:sp>
      <p:sp>
        <p:nvSpPr>
          <p:cNvPr id="7" name="Text 4"/>
          <p:cNvSpPr txBox="1"/>
          <p:nvPr/>
        </p:nvSpPr>
        <p:spPr>
          <a:xfrm>
            <a:off x="658368" y="1856232"/>
            <a:ext cx="3163824" cy="14813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Router: ip host name address</a:t>
            </a:r>
            <a:endParaRPr lang="en-US" sz="1200" dirty="0"/>
          </a:p>
          <a:p>
            <a:pPr marL="279400" indent="-279400">
              <a:spcAft>
                <a:spcPts val="400"/>
              </a:spcAft>
              <a:buSzPct val="100000"/>
              <a:buChar char="•"/>
            </a:pPr>
            <a:r>
              <a:rPr lang="en-US" sz="1200" dirty="0">
                <a:solidFill>
                  <a:srgbClr val="1F2933"/>
                </a:solidFill>
              </a:rPr>
              <a:t>Hosts: hosts file</a:t>
            </a:r>
            <a:endParaRPr lang="en-US" sz="1200" dirty="0"/>
          </a:p>
          <a:p>
            <a:pPr marL="279400" indent="-279400">
              <a:spcAft>
                <a:spcPts val="400"/>
              </a:spcAft>
              <a:buSzPct val="100000"/>
              <a:buChar char="•"/>
            </a:pPr>
            <a:r>
              <a:rPr lang="en-US" sz="1200" dirty="0">
                <a:solidFill>
                  <a:srgbClr val="1F2933"/>
                </a:solidFill>
              </a:rPr>
              <a:t>Local scope; no scale</a:t>
            </a:r>
            <a:endParaRPr lang="en-US" sz="1200" dirty="0"/>
          </a:p>
        </p:txBody>
      </p:sp>
      <p:sp>
        <p:nvSpPr>
          <p:cNvPr id="8" name="Shape 5"/>
          <p:cNvSpPr/>
          <p:nvPr/>
        </p:nvSpPr>
        <p:spPr>
          <a:xfrm>
            <a:off x="4297680" y="1280160"/>
            <a:ext cx="7406640" cy="2194560"/>
          </a:xfrm>
          <a:prstGeom prst="roundRect">
            <a:avLst>
              <a:gd name="adj" fmla="val 5000"/>
            </a:avLst>
          </a:prstGeom>
          <a:solidFill>
            <a:srgbClr val="EEF3F7"/>
          </a:solidFill>
          <a:ln w="9525">
            <a:solidFill>
              <a:srgbClr val="EEF3F7"/>
            </a:solidFill>
            <a:prstDash val="solid"/>
          </a:ln>
        </p:spPr>
        <p:txBody>
          <a:bodyPr/>
          <a:lstStyle/>
          <a:p>
            <a:endParaRPr lang="en-US"/>
          </a:p>
        </p:txBody>
      </p:sp>
      <p:sp>
        <p:nvSpPr>
          <p:cNvPr id="9" name="Text 6"/>
          <p:cNvSpPr txBox="1"/>
          <p:nvPr/>
        </p:nvSpPr>
        <p:spPr>
          <a:xfrm>
            <a:off x="4498848" y="1444752"/>
            <a:ext cx="7004304" cy="365760"/>
          </a:xfrm>
          <a:prstGeom prst="rect">
            <a:avLst/>
          </a:prstGeom>
          <a:noFill/>
          <a:ln/>
        </p:spPr>
        <p:txBody>
          <a:bodyPr wrap="square" lIns="0" tIns="0" rIns="0" bIns="0" rtlCol="0" anchor="t"/>
          <a:lstStyle/>
          <a:p>
            <a:pPr marL="0" indent="0">
              <a:buNone/>
            </a:pPr>
            <a:r>
              <a:rPr lang="en-US" sz="1500" b="1" dirty="0">
                <a:solidFill>
                  <a:srgbClr val="0B3C5D"/>
                </a:solidFill>
              </a:rPr>
              <a:t>2026: DNS (RFC 1034/1035 and successors)</a:t>
            </a:r>
            <a:endParaRPr lang="en-US" sz="1500" dirty="0"/>
          </a:p>
        </p:txBody>
      </p:sp>
      <p:sp>
        <p:nvSpPr>
          <p:cNvPr id="10" name="Text 7"/>
          <p:cNvSpPr txBox="1"/>
          <p:nvPr/>
        </p:nvSpPr>
        <p:spPr>
          <a:xfrm>
            <a:off x="4498848" y="1856232"/>
            <a:ext cx="7004304" cy="14813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Hierarchical namespace: root → TLD (.com, .br) → domain → host</a:t>
            </a:r>
            <a:endParaRPr lang="en-US" sz="1200" dirty="0"/>
          </a:p>
          <a:p>
            <a:pPr marL="279400" indent="-279400">
              <a:spcAft>
                <a:spcPts val="400"/>
              </a:spcAft>
              <a:buSzPct val="100000"/>
              <a:buChar char="•"/>
            </a:pPr>
            <a:r>
              <a:rPr lang="en-US" sz="1200" dirty="0">
                <a:solidFill>
                  <a:srgbClr val="1F2933"/>
                </a:solidFill>
              </a:rPr>
              <a:t>Host resolver (DHCP/RA) → recursive server → authoritative servers</a:t>
            </a:r>
            <a:endParaRPr lang="en-US" sz="1200" dirty="0"/>
          </a:p>
          <a:p>
            <a:pPr marL="279400" indent="-279400">
              <a:spcAft>
                <a:spcPts val="400"/>
              </a:spcAft>
              <a:buSzPct val="100000"/>
              <a:buChar char="•"/>
            </a:pPr>
            <a:r>
              <a:rPr lang="en-US" sz="1200" dirty="0">
                <a:solidFill>
                  <a:srgbClr val="1F2933"/>
                </a:solidFill>
              </a:rPr>
              <a:t>Records: </a:t>
            </a:r>
            <a:r>
              <a:rPr lang="en-US" sz="1200" b="1" dirty="0">
                <a:solidFill>
                  <a:srgbClr val="1F2933"/>
                </a:solidFill>
              </a:rPr>
              <a:t>A</a:t>
            </a:r>
            <a:r>
              <a:rPr lang="en-US" sz="1200" dirty="0">
                <a:solidFill>
                  <a:srgbClr val="1F2933"/>
                </a:solidFill>
              </a:rPr>
              <a:t> (IPv4), </a:t>
            </a:r>
            <a:r>
              <a:rPr lang="en-US" sz="1200" b="1" dirty="0">
                <a:solidFill>
                  <a:srgbClr val="1F2933"/>
                </a:solidFill>
              </a:rPr>
              <a:t>AAAA</a:t>
            </a:r>
            <a:r>
              <a:rPr lang="en-US" sz="1200" dirty="0">
                <a:solidFill>
                  <a:srgbClr val="1F2933"/>
                </a:solidFill>
              </a:rPr>
              <a:t> (IPv6), </a:t>
            </a:r>
            <a:r>
              <a:rPr lang="en-US" sz="1200" b="1" dirty="0">
                <a:solidFill>
                  <a:srgbClr val="1F2933"/>
                </a:solidFill>
              </a:rPr>
              <a:t>PTR</a:t>
            </a:r>
            <a:r>
              <a:rPr lang="en-US" sz="1200" dirty="0">
                <a:solidFill>
                  <a:srgbClr val="1F2933"/>
                </a:solidFill>
              </a:rPr>
              <a:t> (reverse), CNAME, MX, SRV, TXT</a:t>
            </a:r>
            <a:endParaRPr lang="en-US" sz="1200" dirty="0"/>
          </a:p>
          <a:p>
            <a:pPr marL="279400" indent="-279400">
              <a:spcAft>
                <a:spcPts val="400"/>
              </a:spcAft>
              <a:buSzPct val="100000"/>
              <a:buChar char="•"/>
            </a:pPr>
            <a:r>
              <a:rPr lang="en-US" sz="1200" dirty="0">
                <a:solidFill>
                  <a:srgbClr val="1F2933"/>
                </a:solidFill>
              </a:rPr>
              <a:t>UDP/TCP 53; DNS over TLS (853) and HTTPS; DNSSEC</a:t>
            </a:r>
            <a:endParaRPr lang="en-US" sz="1200" dirty="0"/>
          </a:p>
        </p:txBody>
      </p:sp>
      <p:sp>
        <p:nvSpPr>
          <p:cNvPr id="11" name="Text 8"/>
          <p:cNvSpPr/>
          <p:nvPr/>
        </p:nvSpPr>
        <p:spPr>
          <a:xfrm>
            <a:off x="822960" y="4462272"/>
            <a:ext cx="731520"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Host</a:t>
            </a:r>
            <a:endParaRPr lang="en-US" sz="1200" dirty="0"/>
          </a:p>
        </p:txBody>
      </p:sp>
      <p:sp>
        <p:nvSpPr>
          <p:cNvPr id="12" name="Shape 9"/>
          <p:cNvSpPr/>
          <p:nvPr/>
        </p:nvSpPr>
        <p:spPr>
          <a:xfrm>
            <a:off x="1060704" y="4864608"/>
            <a:ext cx="256032" cy="64008"/>
          </a:xfrm>
          <a:prstGeom prst="rect">
            <a:avLst/>
          </a:prstGeom>
          <a:solidFill>
            <a:srgbClr val="2A9D6F"/>
          </a:solidFill>
          <a:ln w="12700">
            <a:solidFill>
              <a:srgbClr val="2A9D6F"/>
            </a:solidFill>
            <a:prstDash val="solid"/>
          </a:ln>
        </p:spPr>
        <p:txBody>
          <a:bodyPr/>
          <a:lstStyle/>
          <a:p>
            <a:endParaRPr lang="en-US"/>
          </a:p>
        </p:txBody>
      </p:sp>
      <p:sp>
        <p:nvSpPr>
          <p:cNvPr id="13" name="Text 10"/>
          <p:cNvSpPr txBox="1"/>
          <p:nvPr/>
        </p:nvSpPr>
        <p:spPr>
          <a:xfrm>
            <a:off x="274320" y="4956048"/>
            <a:ext cx="1828800" cy="274320"/>
          </a:xfrm>
          <a:prstGeom prst="rect">
            <a:avLst/>
          </a:prstGeom>
          <a:noFill/>
          <a:ln/>
        </p:spPr>
        <p:txBody>
          <a:bodyPr wrap="square" lIns="0" tIns="0" rIns="0" bIns="0" rtlCol="0" anchor="ctr"/>
          <a:lstStyle/>
          <a:p>
            <a:pPr marL="0" indent="0" algn="ctr">
              <a:buNone/>
            </a:pPr>
            <a:r>
              <a:rPr lang="en-US" sz="900" dirty="0">
                <a:solidFill>
                  <a:srgbClr val="1F2933"/>
                </a:solidFill>
              </a:rPr>
              <a:t>resolver: 172.16.10.53</a:t>
            </a:r>
            <a:endParaRPr lang="en-US" sz="900" dirty="0"/>
          </a:p>
        </p:txBody>
      </p:sp>
      <p:sp>
        <p:nvSpPr>
          <p:cNvPr id="14" name="Text 11"/>
          <p:cNvSpPr txBox="1"/>
          <p:nvPr/>
        </p:nvSpPr>
        <p:spPr>
          <a:xfrm>
            <a:off x="3017520" y="4389120"/>
            <a:ext cx="2194560" cy="548640"/>
          </a:xfrm>
          <a:prstGeom prst="rect">
            <a:avLst/>
          </a:prstGeom>
          <a:solidFill>
            <a:srgbClr val="8ECAE6"/>
          </a:solidFill>
          <a:ln/>
        </p:spPr>
        <p:txBody>
          <a:bodyPr wrap="square" lIns="0" tIns="0" rIns="0" bIns="0" rtlCol="0" anchor="ctr"/>
          <a:lstStyle/>
          <a:p>
            <a:pPr marL="0" indent="0" algn="ctr">
              <a:buNone/>
            </a:pPr>
            <a:r>
              <a:rPr lang="en-US" sz="1000" dirty="0">
                <a:solidFill>
                  <a:srgbClr val="1F2933"/>
                </a:solidFill>
              </a:rPr>
              <a:t>Recursive server</a:t>
            </a:r>
            <a:endParaRPr lang="en-US" sz="1000" dirty="0"/>
          </a:p>
          <a:p>
            <a:pPr marL="0" indent="0" algn="ctr">
              <a:buNone/>
            </a:pPr>
            <a:r>
              <a:rPr lang="en-US" sz="1000" dirty="0">
                <a:solidFill>
                  <a:srgbClr val="1F2933"/>
                </a:solidFill>
              </a:rPr>
              <a:t>(172.16.10.53)</a:t>
            </a:r>
            <a:endParaRPr lang="en-US" sz="1000" dirty="0"/>
          </a:p>
        </p:txBody>
      </p:sp>
      <p:sp>
        <p:nvSpPr>
          <p:cNvPr id="15" name="Text 12"/>
          <p:cNvSpPr txBox="1"/>
          <p:nvPr/>
        </p:nvSpPr>
        <p:spPr>
          <a:xfrm>
            <a:off x="6035040" y="4389120"/>
            <a:ext cx="164592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000" dirty="0">
                <a:solidFill>
                  <a:srgbClr val="1F2933"/>
                </a:solidFill>
              </a:rPr>
              <a:t>Root (.)</a:t>
            </a:r>
            <a:endParaRPr lang="en-US" sz="1000" dirty="0"/>
          </a:p>
        </p:txBody>
      </p:sp>
      <p:sp>
        <p:nvSpPr>
          <p:cNvPr id="16" name="Text 13"/>
          <p:cNvSpPr txBox="1"/>
          <p:nvPr/>
        </p:nvSpPr>
        <p:spPr>
          <a:xfrm>
            <a:off x="8138160" y="4389120"/>
            <a:ext cx="164592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000" dirty="0">
                <a:solidFill>
                  <a:srgbClr val="1F2933"/>
                </a:solidFill>
              </a:rPr>
              <a:t>TLD (.com)</a:t>
            </a:r>
            <a:endParaRPr lang="en-US" sz="1000" dirty="0"/>
          </a:p>
        </p:txBody>
      </p:sp>
      <p:sp>
        <p:nvSpPr>
          <p:cNvPr id="17" name="Text 14"/>
          <p:cNvSpPr txBox="1"/>
          <p:nvPr/>
        </p:nvSpPr>
        <p:spPr>
          <a:xfrm>
            <a:off x="10058400" y="4389120"/>
            <a:ext cx="164592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000" dirty="0">
                <a:solidFill>
                  <a:srgbClr val="1F2933"/>
                </a:solidFill>
              </a:rPr>
              <a:t>Authoritative</a:t>
            </a:r>
            <a:endParaRPr lang="en-US" sz="1000" dirty="0"/>
          </a:p>
          <a:p>
            <a:pPr marL="0" indent="0" algn="ctr">
              <a:buNone/>
            </a:pPr>
            <a:r>
              <a:rPr lang="en-US" sz="1000" dirty="0">
                <a:solidFill>
                  <a:srgbClr val="1F2933"/>
                </a:solidFill>
              </a:rPr>
              <a:t>(example.com)</a:t>
            </a:r>
            <a:endParaRPr lang="en-US" sz="1000" dirty="0"/>
          </a:p>
        </p:txBody>
      </p:sp>
      <p:sp>
        <p:nvSpPr>
          <p:cNvPr id="18" name="Shape 15"/>
          <p:cNvSpPr/>
          <p:nvPr/>
        </p:nvSpPr>
        <p:spPr>
          <a:xfrm>
            <a:off x="1600200" y="4480560"/>
            <a:ext cx="1417320" cy="0"/>
          </a:xfrm>
          <a:prstGeom prst="line">
            <a:avLst/>
          </a:prstGeom>
          <a:noFill/>
          <a:ln w="25400">
            <a:solidFill>
              <a:srgbClr val="F0A332"/>
            </a:solidFill>
            <a:prstDash val="solid"/>
            <a:tailEnd type="triangle"/>
          </a:ln>
        </p:spPr>
        <p:txBody>
          <a:bodyPr/>
          <a:lstStyle/>
          <a:p>
            <a:endParaRPr lang="en-US"/>
          </a:p>
        </p:txBody>
      </p:sp>
      <p:sp>
        <p:nvSpPr>
          <p:cNvPr id="19" name="Text 16"/>
          <p:cNvSpPr txBox="1"/>
          <p:nvPr/>
        </p:nvSpPr>
        <p:spPr>
          <a:xfrm>
            <a:off x="1303020" y="4187952"/>
            <a:ext cx="2011680" cy="237744"/>
          </a:xfrm>
          <a:prstGeom prst="rect">
            <a:avLst/>
          </a:prstGeom>
          <a:noFill/>
          <a:ln/>
        </p:spPr>
        <p:txBody>
          <a:bodyPr wrap="square" lIns="0" tIns="0" rIns="0" bIns="0" rtlCol="0" anchor="ctr"/>
          <a:lstStyle/>
          <a:p>
            <a:pPr marL="0" indent="0" algn="ctr">
              <a:buNone/>
            </a:pPr>
            <a:r>
              <a:rPr lang="en-US" sz="1000" dirty="0">
                <a:solidFill>
                  <a:srgbClr val="1F2933"/>
                </a:solidFill>
              </a:rPr>
              <a:t>www.example.com? (AAAA)</a:t>
            </a:r>
            <a:endParaRPr lang="en-US" sz="1000" dirty="0"/>
          </a:p>
        </p:txBody>
      </p:sp>
      <p:sp>
        <p:nvSpPr>
          <p:cNvPr id="20" name="Shape 17"/>
          <p:cNvSpPr/>
          <p:nvPr/>
        </p:nvSpPr>
        <p:spPr>
          <a:xfrm>
            <a:off x="5212080" y="4663440"/>
            <a:ext cx="822960" cy="0"/>
          </a:xfrm>
          <a:prstGeom prst="line">
            <a:avLst/>
          </a:prstGeom>
          <a:noFill/>
          <a:ln w="19050">
            <a:solidFill>
              <a:srgbClr val="0B3C5D"/>
            </a:solidFill>
            <a:prstDash val="solid"/>
            <a:headEnd type="triangle"/>
            <a:tailEnd type="triangle"/>
          </a:ln>
        </p:spPr>
        <p:txBody>
          <a:bodyPr/>
          <a:lstStyle/>
          <a:p>
            <a:endParaRPr lang="en-US"/>
          </a:p>
        </p:txBody>
      </p:sp>
      <p:sp>
        <p:nvSpPr>
          <p:cNvPr id="21" name="Shape 18"/>
          <p:cNvSpPr/>
          <p:nvPr/>
        </p:nvSpPr>
        <p:spPr>
          <a:xfrm>
            <a:off x="7680960" y="4663440"/>
            <a:ext cx="457200" cy="0"/>
          </a:xfrm>
          <a:prstGeom prst="line">
            <a:avLst/>
          </a:prstGeom>
          <a:noFill/>
          <a:ln w="19050">
            <a:solidFill>
              <a:srgbClr val="0B3C5D"/>
            </a:solidFill>
            <a:prstDash val="solid"/>
            <a:headEnd type="triangle"/>
            <a:tailEnd type="triangle"/>
          </a:ln>
        </p:spPr>
        <p:txBody>
          <a:bodyPr/>
          <a:lstStyle/>
          <a:p>
            <a:endParaRPr lang="en-US"/>
          </a:p>
        </p:txBody>
      </p:sp>
      <p:sp>
        <p:nvSpPr>
          <p:cNvPr id="22" name="Shape 19"/>
          <p:cNvSpPr/>
          <p:nvPr/>
        </p:nvSpPr>
        <p:spPr>
          <a:xfrm>
            <a:off x="9784080" y="4663440"/>
            <a:ext cx="274320" cy="0"/>
          </a:xfrm>
          <a:prstGeom prst="line">
            <a:avLst/>
          </a:prstGeom>
          <a:noFill/>
          <a:ln w="19050">
            <a:solidFill>
              <a:srgbClr val="0B3C5D"/>
            </a:solidFill>
            <a:prstDash val="solid"/>
            <a:headEnd type="triangle"/>
            <a:tailEnd type="triangle"/>
          </a:ln>
        </p:spPr>
        <p:txBody>
          <a:bodyPr/>
          <a:lstStyle/>
          <a:p>
            <a:endParaRPr lang="en-US"/>
          </a:p>
        </p:txBody>
      </p:sp>
      <p:sp>
        <p:nvSpPr>
          <p:cNvPr id="23" name="Shape 20"/>
          <p:cNvSpPr/>
          <p:nvPr/>
        </p:nvSpPr>
        <p:spPr>
          <a:xfrm flipH="1">
            <a:off x="1600200" y="4846320"/>
            <a:ext cx="1417320" cy="0"/>
          </a:xfrm>
          <a:prstGeom prst="line">
            <a:avLst/>
          </a:prstGeom>
          <a:noFill/>
          <a:ln w="25400">
            <a:solidFill>
              <a:srgbClr val="2A9D6F"/>
            </a:solidFill>
            <a:prstDash val="solid"/>
            <a:tailEnd type="triangle"/>
          </a:ln>
        </p:spPr>
        <p:txBody>
          <a:bodyPr/>
          <a:lstStyle/>
          <a:p>
            <a:endParaRPr lang="en-US"/>
          </a:p>
        </p:txBody>
      </p:sp>
      <p:sp>
        <p:nvSpPr>
          <p:cNvPr id="24" name="Text 21"/>
          <p:cNvSpPr txBox="1"/>
          <p:nvPr/>
        </p:nvSpPr>
        <p:spPr>
          <a:xfrm>
            <a:off x="1303020" y="4572000"/>
            <a:ext cx="2011680" cy="237744"/>
          </a:xfrm>
          <a:prstGeom prst="rect">
            <a:avLst/>
          </a:prstGeom>
          <a:noFill/>
          <a:ln/>
        </p:spPr>
        <p:txBody>
          <a:bodyPr wrap="square" lIns="0" tIns="0" rIns="0" bIns="0" rtlCol="0" anchor="ctr"/>
          <a:lstStyle/>
          <a:p>
            <a:pPr marL="0" indent="0" algn="ctr">
              <a:buNone/>
            </a:pPr>
            <a:r>
              <a:rPr lang="en-US" sz="1000" dirty="0">
                <a:solidFill>
                  <a:srgbClr val="1F2933"/>
                </a:solidFill>
              </a:rPr>
              <a:t>2001:db8::80 (cached)</a:t>
            </a:r>
            <a:endParaRPr lang="en-US" sz="1000" dirty="0"/>
          </a:p>
        </p:txBody>
      </p:sp>
      <p:sp>
        <p:nvSpPr>
          <p:cNvPr id="25" name="Text 22"/>
          <p:cNvSpPr txBox="1"/>
          <p:nvPr/>
        </p:nvSpPr>
        <p:spPr>
          <a:xfrm>
            <a:off x="457200" y="5669280"/>
            <a:ext cx="11247120" cy="457200"/>
          </a:xfrm>
          <a:prstGeom prst="rect">
            <a:avLst/>
          </a:prstGeom>
          <a:solidFill>
            <a:srgbClr val="FFF4E0"/>
          </a:solidFill>
          <a:ln/>
        </p:spPr>
        <p:txBody>
          <a:bodyPr wrap="square" lIns="0" tIns="0" rIns="0" bIns="0" rtlCol="0" anchor="ctr"/>
          <a:lstStyle/>
          <a:p>
            <a:pPr marL="0" indent="0" algn="l">
              <a:buNone/>
            </a:pPr>
            <a:r>
              <a:rPr lang="en-US" sz="1100" dirty="0">
                <a:solidFill>
                  <a:srgbClr val="1F2933"/>
                </a:solidFill>
              </a:rPr>
              <a:t>Typical precedence on the host: local cache → hosts file → DNS. The hosts file is still handy for testing (and causes trouble when forgotten).</a:t>
            </a:r>
            <a:endParaRPr lang="en-US" sz="1100" dirty="0"/>
          </a:p>
        </p:txBody>
      </p:sp>
      <p:sp>
        <p:nvSpPr>
          <p:cNvPr id="4"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Proxy ARP configuration: vendor defaults</a:t>
            </a:r>
            <a:endParaRPr lang="en-US" sz="3000" dirty="0"/>
          </a:p>
        </p:txBody>
      </p:sp>
      <p:graphicFrame>
        <p:nvGraphicFramePr>
          <p:cNvPr id="105"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11247120" cy="914400"/>
        </p:xfrm>
        <a:graphic>
          <a:graphicData uri="http://schemas.openxmlformats.org/drawingml/2006/table">
            <a:tbl>
              <a:tblPr/>
              <a:tblGrid>
                <a:gridCol w="2011680">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4480560">
                  <a:extLst>
                    <a:ext uri="{9D8B030D-6E8A-4147-A177-3AD203B41FA5}">
                      <a16:colId xmlns:a16="http://schemas.microsoft.com/office/drawing/2014/main" val="20002"/>
                    </a:ext>
                  </a:extLst>
                </a:gridCol>
                <a:gridCol w="3291840">
                  <a:extLst>
                    <a:ext uri="{9D8B030D-6E8A-4147-A177-3AD203B41FA5}">
                      <a16:colId xmlns:a16="http://schemas.microsoft.com/office/drawing/2014/main" val="20003"/>
                    </a:ext>
                  </a:extLst>
                </a:gridCol>
              </a:tblGrid>
              <a:tr h="457200">
                <a:tc>
                  <a:txBody>
                    <a:bodyPr/>
                    <a:lstStyle/>
                    <a:p>
                      <a:pPr marL="0" indent="0" algn="l">
                        <a:buNone/>
                      </a:pPr>
                      <a:r>
                        <a:rPr lang="en-US" sz="1100" b="1" dirty="0">
                          <a:solidFill>
                            <a:srgbClr val="FFFFFF"/>
                          </a:solidFill>
                        </a:rPr>
                        <a:t>Platform</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Default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How to enable / disable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Note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457200">
                <a:tc>
                  <a:txBody>
                    <a:bodyPr/>
                    <a:lstStyle/>
                    <a:p>
                      <a:pPr marL="0" indent="0" algn="l">
                        <a:buNone/>
                      </a:pPr>
                      <a:r>
                        <a:rPr lang="en-US" sz="1100" dirty="0">
                          <a:solidFill>
                            <a:srgbClr val="1F2933"/>
                          </a:solidFill>
                        </a:rPr>
                        <a:t>Cisco IOS / IOS-XE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D64545"/>
                          </a:solidFill>
                        </a:rPr>
                        <a:t>Enabled</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interface X / [no] ip proxy-arp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Also 'ip local-proxy-arp' for hosts on the same VLAN</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lgn="l">
                        <a:buNone/>
                      </a:pPr>
                      <a:r>
                        <a:rPr lang="en-US" sz="1100" dirty="0">
                          <a:solidFill>
                            <a:srgbClr val="1F2933"/>
                          </a:solidFill>
                        </a:rPr>
                        <a:t>Linux</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Disabled</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sysctl -w net.ipv4.conf.eth0.proxy_arp=1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Used on VPN concentrators and virtualization</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457200">
                <a:tc>
                  <a:txBody>
                    <a:bodyPr/>
                    <a:lstStyle/>
                    <a:p>
                      <a:pPr marL="0" indent="0" algn="l">
                        <a:buNone/>
                      </a:pPr>
                      <a:r>
                        <a:rPr lang="en-US" sz="1100" dirty="0">
                          <a:solidFill>
                            <a:srgbClr val="1F2933"/>
                          </a:solidFill>
                        </a:rPr>
                        <a:t>Juniper Junos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Disabled</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set interfaces ge-0/0/0 unit 0 proxy-arp restricted | unrestricted</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'restricted' answers only for hosts on other subnets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indent="0" algn="l">
                        <a:buNone/>
                      </a:pPr>
                      <a:r>
                        <a:rPr lang="en-US" sz="1100" dirty="0">
                          <a:solidFill>
                            <a:srgbClr val="6B7B8C"/>
                          </a:solidFill>
                        </a:rPr>
                        <a:t>Cabletron (1999)</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6B7B8C"/>
                          </a:solidFill>
                        </a:rPr>
                        <a:t>Disabled</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6B7B8C"/>
                          </a:solidFill>
                        </a:rPr>
                        <a:t>IP General Config → Port Level Setup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6B7B8C"/>
                          </a:solidFill>
                        </a:rPr>
                        <a:t>Legacy</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5" name="Text 1"/>
          <p:cNvSpPr/>
          <p:nvPr/>
        </p:nvSpPr>
        <p:spPr>
          <a:xfrm>
            <a:off x="457200" y="3840480"/>
            <a:ext cx="5394960" cy="1737360"/>
          </a:xfrm>
          <a:prstGeom prst="roundRect">
            <a:avLst>
              <a:gd name="adj" fmla="val 4211"/>
            </a:avLst>
          </a:prstGeom>
          <a:solidFill>
            <a:srgbClr val="2B3A48"/>
          </a:solidFill>
          <a:ln>
            <a:solidFill>
              <a:srgbClr val="2B3A48"/>
            </a:solidFill>
          </a:ln>
        </p:spPr>
        <p:txBody>
          <a:bodyPr wrap="square" lIns="101600" tIns="127000" rIns="127000" bIns="101600" rtlCol="0" anchor="t"/>
          <a:lstStyle/>
          <a:p>
            <a:pPr marL="0" indent="0" algn="l">
              <a:buNone/>
            </a:pPr>
            <a:r>
              <a:rPr lang="en-US" sz="1100" dirty="0">
                <a:solidFill>
                  <a:srgbClr val="E8EEF2"/>
                </a:solidFill>
                <a:latin typeface="Courier New" pitchFamily="34" charset="0"/>
                <a:ea typeface="Courier New" pitchFamily="34" charset="-122"/>
                <a:cs typeface="Courier New" pitchFamily="34" charset="-120"/>
              </a:rPr>
              <a:t>! Cisco IOS: disable Proxy ARP on the interface</a:t>
            </a:r>
            <a:endParaRPr lang="en-US" sz="1100" dirty="0"/>
          </a:p>
          <a:p>
            <a:pPr marL="0" indent="0" algn="l">
              <a:buNone/>
            </a:pPr>
            <a:r>
              <a:rPr lang="en-US" sz="1100" dirty="0">
                <a:solidFill>
                  <a:srgbClr val="E8EEF2"/>
                </a:solidFill>
                <a:latin typeface="Courier New" pitchFamily="34" charset="0"/>
                <a:ea typeface="Courier New" pitchFamily="34" charset="-122"/>
                <a:cs typeface="Courier New" pitchFamily="34" charset="-120"/>
              </a:rPr>
              <a:t>configure terminal</a:t>
            </a:r>
            <a:endParaRPr lang="en-US" sz="1100" dirty="0"/>
          </a:p>
          <a:p>
            <a:pPr marL="0" indent="0" algn="l">
              <a:buNone/>
            </a:pPr>
            <a:r>
              <a:rPr lang="en-US" sz="1100" dirty="0">
                <a:solidFill>
                  <a:srgbClr val="E8EEF2"/>
                </a:solidFill>
                <a:latin typeface="Courier New" pitchFamily="34" charset="0"/>
                <a:ea typeface="Courier New" pitchFamily="34" charset="-122"/>
                <a:cs typeface="Courier New" pitchFamily="34" charset="-120"/>
              </a:rPr>
              <a:t> interface GigabitEthernet0/0</a:t>
            </a:r>
            <a:endParaRPr lang="en-US" sz="1100" dirty="0"/>
          </a:p>
          <a:p>
            <a:pPr marL="0" indent="0" algn="l">
              <a:buNone/>
            </a:pPr>
            <a:r>
              <a:rPr lang="en-US" sz="1100" dirty="0">
                <a:solidFill>
                  <a:srgbClr val="E8EEF2"/>
                </a:solidFill>
                <a:latin typeface="Courier New" pitchFamily="34" charset="0"/>
                <a:ea typeface="Courier New" pitchFamily="34" charset="-122"/>
                <a:cs typeface="Courier New" pitchFamily="34" charset="-120"/>
              </a:rPr>
              <a:t>  no ip proxy-arp</a:t>
            </a:r>
            <a:endParaRPr lang="en-US" sz="1100" dirty="0"/>
          </a:p>
          <a:p>
            <a:pPr marL="0" indent="0" algn="l">
              <a:buNone/>
            </a:pPr>
            <a:r>
              <a:rPr lang="en-US" sz="1100" dirty="0">
                <a:solidFill>
                  <a:srgbClr val="E8EEF2"/>
                </a:solidFill>
                <a:latin typeface="Courier New" pitchFamily="34" charset="0"/>
                <a:ea typeface="Courier New" pitchFamily="34" charset="-122"/>
                <a:cs typeface="Courier New" pitchFamily="34" charset="-120"/>
              </a:rPr>
              <a:t>! verify:</a:t>
            </a:r>
            <a:endParaRPr lang="en-US" sz="1100" dirty="0"/>
          </a:p>
          <a:p>
            <a:pPr marL="0" indent="0" algn="l">
              <a:buNone/>
            </a:pPr>
            <a:r>
              <a:rPr lang="en-US" sz="1100" dirty="0">
                <a:solidFill>
                  <a:srgbClr val="E8EEF2"/>
                </a:solidFill>
                <a:latin typeface="Courier New" pitchFamily="34" charset="0"/>
                <a:ea typeface="Courier New" pitchFamily="34" charset="-122"/>
                <a:cs typeface="Courier New" pitchFamily="34" charset="-120"/>
              </a:rPr>
              <a:t>show ip interface GigabitEthernet0/0 | include Proxy</a:t>
            </a:r>
            <a:endParaRPr lang="en-US" sz="1100" dirty="0"/>
          </a:p>
        </p:txBody>
      </p:sp>
      <p:sp>
        <p:nvSpPr>
          <p:cNvPr id="6" name="Text 2"/>
          <p:cNvSpPr/>
          <p:nvPr/>
        </p:nvSpPr>
        <p:spPr>
          <a:xfrm>
            <a:off x="6309360" y="3840480"/>
            <a:ext cx="5394960" cy="1737360"/>
          </a:xfrm>
          <a:prstGeom prst="roundRect">
            <a:avLst>
              <a:gd name="adj" fmla="val 4211"/>
            </a:avLst>
          </a:prstGeom>
          <a:solidFill>
            <a:srgbClr val="2B3A48"/>
          </a:solidFill>
          <a:ln>
            <a:solidFill>
              <a:srgbClr val="2B3A48"/>
            </a:solidFill>
          </a:ln>
        </p:spPr>
        <p:txBody>
          <a:bodyPr wrap="square" lIns="101600" tIns="127000" rIns="127000" bIns="101600" rtlCol="0" anchor="t"/>
          <a:lstStyle/>
          <a:p>
            <a:pPr marL="0" indent="0" algn="l">
              <a:buNone/>
            </a:pPr>
            <a:r>
              <a:rPr lang="en-US" sz="1100" dirty="0">
                <a:solidFill>
                  <a:srgbClr val="E8EEF2"/>
                </a:solidFill>
                <a:latin typeface="Courier New" pitchFamily="34" charset="0"/>
                <a:ea typeface="Courier New" pitchFamily="34" charset="-122"/>
                <a:cs typeface="Courier New" pitchFamily="34" charset="-120"/>
              </a:rPr>
              <a:t># Linux: enable Proxy ARP on eth0 (temporary)</a:t>
            </a:r>
            <a:endParaRPr lang="en-US" sz="1100" dirty="0"/>
          </a:p>
          <a:p>
            <a:pPr marL="0" indent="0" algn="l">
              <a:buNone/>
            </a:pPr>
            <a:r>
              <a:rPr lang="en-US" sz="1100" dirty="0">
                <a:solidFill>
                  <a:srgbClr val="E8EEF2"/>
                </a:solidFill>
                <a:latin typeface="Courier New" pitchFamily="34" charset="0"/>
                <a:ea typeface="Courier New" pitchFamily="34" charset="-122"/>
                <a:cs typeface="Courier New" pitchFamily="34" charset="-120"/>
              </a:rPr>
              <a:t>sysctl -w net.ipv4.conf.eth0.proxy_arp=1</a:t>
            </a:r>
            <a:endParaRPr lang="en-US" sz="1100" dirty="0"/>
          </a:p>
          <a:p>
            <a:pPr marL="0" indent="0" algn="l">
              <a:buNone/>
            </a:pPr>
            <a:r>
              <a:rPr lang="en-US" sz="1100" dirty="0">
                <a:solidFill>
                  <a:srgbClr val="E8EEF2"/>
                </a:solidFill>
                <a:latin typeface="Courier New" pitchFamily="34" charset="0"/>
                <a:ea typeface="Courier New" pitchFamily="34" charset="-122"/>
                <a:cs typeface="Courier New" pitchFamily="34" charset="-120"/>
              </a:rPr>
              <a:t># persistent: /etc/sysctl.d/99-proxyarp.conf</a:t>
            </a:r>
            <a:endParaRPr lang="en-US" sz="1100" dirty="0"/>
          </a:p>
          <a:p>
            <a:pPr marL="0" indent="0" algn="l">
              <a:buNone/>
            </a:pPr>
            <a:r>
              <a:rPr lang="en-US" sz="1100" dirty="0">
                <a:solidFill>
                  <a:srgbClr val="E8EEF2"/>
                </a:solidFill>
                <a:latin typeface="Courier New" pitchFamily="34" charset="0"/>
                <a:ea typeface="Courier New" pitchFamily="34" charset="-122"/>
                <a:cs typeface="Courier New" pitchFamily="34" charset="-120"/>
              </a:rPr>
              <a:t>net.ipv4.conf.eth0.proxy_arp = 1</a:t>
            </a:r>
            <a:endParaRPr lang="en-US" sz="1100" dirty="0"/>
          </a:p>
          <a:p>
            <a:pPr marL="0" indent="0" algn="l">
              <a:buNone/>
            </a:pPr>
            <a:r>
              <a:rPr lang="en-US" sz="1100" dirty="0">
                <a:solidFill>
                  <a:srgbClr val="E8EEF2"/>
                </a:solidFill>
                <a:latin typeface="Courier New" pitchFamily="34" charset="0"/>
                <a:ea typeface="Courier New" pitchFamily="34" charset="-122"/>
                <a:cs typeface="Courier New" pitchFamily="34" charset="-120"/>
              </a:rPr>
              <a:t># check neighbors:</a:t>
            </a:r>
            <a:endParaRPr lang="en-US" sz="1100" dirty="0"/>
          </a:p>
          <a:p>
            <a:pPr marL="0" indent="0" algn="l">
              <a:buNone/>
            </a:pPr>
            <a:r>
              <a:rPr lang="en-US" sz="1100" dirty="0">
                <a:solidFill>
                  <a:srgbClr val="E8EEF2"/>
                </a:solidFill>
                <a:latin typeface="Courier New" pitchFamily="34" charset="0"/>
                <a:ea typeface="Courier New" pitchFamily="34" charset="-122"/>
                <a:cs typeface="Courier New" pitchFamily="34" charset="-120"/>
              </a:rPr>
              <a:t>ip neigh show dev eth0</a:t>
            </a:r>
            <a:endParaRPr lang="en-US" sz="1100" dirty="0"/>
          </a:p>
        </p:txBody>
      </p:sp>
      <p:sp>
        <p:nvSpPr>
          <p:cNvPr id="7" name="Text 3"/>
          <p:cNvSpPr/>
          <p:nvPr/>
        </p:nvSpPr>
        <p:spPr>
          <a:xfrm>
            <a:off x="457200" y="5760720"/>
            <a:ext cx="11247120" cy="457200"/>
          </a:xfrm>
          <a:prstGeom prst="roundRect">
            <a:avLst>
              <a:gd name="adj" fmla="val 20000"/>
            </a:avLst>
          </a:prstGeom>
          <a:solidFill>
            <a:srgbClr val="FFF4E0"/>
          </a:solidFill>
          <a:ln>
            <a:solidFill>
              <a:srgbClr val="FFF4E0"/>
            </a:solidFill>
          </a:ln>
        </p:spPr>
        <p:txBody>
          <a:bodyPr wrap="square" lIns="76200" tIns="152400" rIns="152400" bIns="76200" rtlCol="0" anchor="ctr"/>
          <a:lstStyle/>
          <a:p>
            <a:pPr marL="0" indent="0" algn="l">
              <a:buNone/>
            </a:pPr>
            <a:r>
              <a:rPr lang="en-US" sz="1200" b="1" dirty="0">
                <a:solidFill>
                  <a:srgbClr val="1F2933"/>
                </a:solidFill>
              </a:rPr>
              <a:t>Recommendation: Proxy ARP off by default; enable it only with a documented need (VPN, migration) and per interface.</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spTree>
      <p:nvGrpSpPr>
        <p:cNvPr id="1" name=""/>
        <p:cNvGrpSpPr/>
        <p:nvPr/>
      </p:nvGrpSpPr>
      <p:grpSpPr>
        <a:xfrm>
          <a:off x="0" y="0"/>
          <a:ext cx="0" cy="0"/>
          <a:chOff x="0" y="0"/>
          <a:chExt cx="0" cy="0"/>
        </a:xfrm>
      </p:grpSpPr>
      <p:sp>
        <p:nvSpPr>
          <p:cNvPr id="2" name="Text 0"/>
          <p:cNvSpPr txBox="1"/>
          <p:nvPr/>
        </p:nvSpPr>
        <p:spPr>
          <a:xfrm>
            <a:off x="731520" y="1188720"/>
            <a:ext cx="10698480" cy="822960"/>
          </a:xfrm>
          <a:prstGeom prst="rect">
            <a:avLst/>
          </a:prstGeom>
          <a:noFill/>
          <a:ln/>
        </p:spPr>
        <p:txBody>
          <a:bodyPr wrap="square" lIns="0" tIns="0" rIns="0" bIns="0" rtlCol="0" anchor="ctr"/>
          <a:lstStyle/>
          <a:p>
            <a:pPr marL="0" indent="0">
              <a:buNone/>
            </a:pPr>
            <a:r>
              <a:rPr lang="en-US" sz="2200" b="1" dirty="0">
                <a:solidFill>
                  <a:srgbClr val="F0A332"/>
                </a:solidFill>
              </a:rPr>
              <a:t>MODULE 2  |  PART 4</a:t>
            </a:r>
            <a:endParaRPr lang="en-US" sz="2200" dirty="0"/>
          </a:p>
        </p:txBody>
      </p:sp>
      <p:sp>
        <p:nvSpPr>
          <p:cNvPr id="3" name="Text 0"/>
          <p:cNvSpPr>
            <a:spLocks noGrp="1"/>
          </p:cNvSpPr>
          <p:nvPr>
            <p:ph type="title" idx="100" hasCustomPrompt="1"/>
          </p:nvPr>
        </p:nvSpPr>
        <p:spPr>
          <a:xfrm>
            <a:off x="731520" y="2377440"/>
            <a:ext cx="10698480" cy="1280160"/>
          </a:xfrm>
          <a:prstGeom prst="rect">
            <a:avLst/>
          </a:prstGeom>
          <a:noFill/>
          <a:ln/>
        </p:spPr>
        <p:txBody>
          <a:bodyPr wrap="square" lIns="0" tIns="0" rIns="0" bIns="0" rtlCol="0" anchor="b"/>
          <a:lstStyle/>
          <a:p>
            <a:pPr marL="0" indent="0" algn="l">
              <a:buNone/>
            </a:pPr>
            <a:r>
              <a:rPr lang="en-US" sz="4000" b="1" dirty="0">
                <a:solidFill>
                  <a:srgbClr val="FFFFFF"/>
                </a:solidFill>
              </a:rPr>
              <a:t>IP routing protocols</a:t>
            </a:r>
            <a:endParaRPr lang="en-US" sz="4000" dirty="0"/>
          </a:p>
        </p:txBody>
      </p:sp>
      <p:sp>
        <p:nvSpPr>
          <p:cNvPr id="4" name="Text 0"/>
          <p:cNvSpPr>
            <a:spLocks noGrp="1"/>
          </p:cNvSpPr>
          <p:nvPr>
            <p:ph type="body" idx="101" hasCustomPrompt="1"/>
          </p:nvPr>
        </p:nvSpPr>
        <p:spPr>
          <a:xfrm>
            <a:off x="731520" y="3794760"/>
            <a:ext cx="10698480" cy="1463040"/>
          </a:xfrm>
          <a:prstGeom prst="rect">
            <a:avLst/>
          </a:prstGeom>
          <a:noFill/>
          <a:ln/>
        </p:spPr>
        <p:txBody>
          <a:bodyPr wrap="square" lIns="0" tIns="0" rIns="0" bIns="0" rtlCol="0" anchor="t"/>
          <a:lstStyle/>
          <a:p>
            <a:pPr marL="0" indent="0" algn="l">
              <a:buNone/>
            </a:pPr>
            <a:r>
              <a:rPr lang="en-US" sz="1800" dirty="0">
                <a:solidFill>
                  <a:srgbClr val="8ECAE6"/>
                </a:solidFill>
              </a:rPr>
              <a:t>RIP, administrative distance, EIGRP, multipath routing and redistribution; OSPF in detail; OSPFv3 and IS-IS; EGP and BGP-4</a:t>
            </a:r>
            <a:endParaRPr lang="en-US" sz="1800" dirty="0"/>
          </a:p>
        </p:txBody>
      </p:sp>
      <p:sp>
        <p:nvSpPr>
          <p:cNvPr id="25" name="Slide Number Placeholder 0"/>
          <p:cNvSpPr>
            <a:spLocks noGrp="1"/>
          </p:cNvSpPr>
          <p:nvPr>
            <p:ph type="sldNum" sz="quarter" idx="4294967295"/>
          </p:nvPr>
        </p:nvSpPr>
        <p:spPr>
          <a:xfrm>
            <a:off x="11155680" y="6400800"/>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ECAE6"/>
                </a:solidFill>
              </a:defRPr>
            </a:lvl1pPr>
          </a:lstStyle>
          <a:p>
            <a:pPr algn="r"/>
            <a:fld id="{F7021451-1387-4CA6-816F-3879F97B5CBC}" type="slidenum">
              <a:rPr lang="en-US" b="0"/>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RIP: Routing Information Protocol</a:t>
            </a:r>
            <a:endParaRPr lang="en-US" sz="3000" dirty="0"/>
          </a:p>
        </p:txBody>
      </p:sp>
      <p:sp>
        <p:nvSpPr>
          <p:cNvPr id="4" name="Text 1"/>
          <p:cNvSpPr txBox="1"/>
          <p:nvPr/>
        </p:nvSpPr>
        <p:spPr>
          <a:xfrm>
            <a:off x="457200" y="1188720"/>
            <a:ext cx="6583680" cy="4937760"/>
          </a:xfrm>
          <a:prstGeom prst="rect">
            <a:avLst/>
          </a:prstGeom>
          <a:noFill/>
          <a:ln/>
        </p:spPr>
        <p:txBody>
          <a:bodyPr wrap="square" lIns="0" tIns="0" rIns="0" bIns="0" rtlCol="0" anchor="t"/>
          <a:lstStyle/>
          <a:p>
            <a:pPr marL="279400" indent="-279400">
              <a:spcAft>
                <a:spcPts val="800"/>
              </a:spcAft>
              <a:buSzPct val="100000"/>
              <a:buChar char="•"/>
            </a:pPr>
            <a:r>
              <a:rPr lang="en-US" sz="1400" dirty="0">
                <a:solidFill>
                  <a:srgbClr val="1F2933"/>
                </a:solidFill>
              </a:rPr>
              <a:t>One of the </a:t>
            </a:r>
            <a:r>
              <a:rPr lang="en-US" sz="1400" b="1" dirty="0">
                <a:solidFill>
                  <a:srgbClr val="1F2933"/>
                </a:solidFill>
              </a:rPr>
              <a:t>historically</a:t>
            </a:r>
            <a:r>
              <a:rPr lang="en-US" sz="1400" dirty="0">
                <a:solidFill>
                  <a:srgbClr val="1F2933"/>
                </a:solidFill>
              </a:rPr>
              <a:t> most used interior protocols; a direct implementation of distance vector</a:t>
            </a:r>
            <a:endParaRPr lang="en-US" sz="1400" dirty="0"/>
          </a:p>
          <a:p>
            <a:pPr marL="279400" indent="-279400">
              <a:spcAft>
                <a:spcPts val="800"/>
              </a:spcAft>
              <a:buSzPct val="100000"/>
              <a:buChar char="•"/>
            </a:pPr>
            <a:r>
              <a:rPr lang="en-US" sz="1400" dirty="0">
                <a:solidFill>
                  <a:srgbClr val="1F2933"/>
                </a:solidFill>
              </a:rPr>
              <a:t>Advertises the </a:t>
            </a:r>
            <a:r>
              <a:rPr lang="en-US" sz="1400" b="1" dirty="0">
                <a:solidFill>
                  <a:srgbClr val="1F2933"/>
                </a:solidFill>
              </a:rPr>
              <a:t>whole table every 30 s</a:t>
            </a:r>
            <a:r>
              <a:rPr lang="en-US" sz="1400" dirty="0">
                <a:solidFill>
                  <a:srgbClr val="1F2933"/>
                </a:solidFill>
              </a:rPr>
              <a:t>: v1 in broadcast, v2 in multicast 224.0.0.9 (UDP 520)</a:t>
            </a:r>
            <a:endParaRPr lang="en-US" sz="1400" dirty="0"/>
          </a:p>
          <a:p>
            <a:pPr marL="279400" indent="-279400">
              <a:spcAft>
                <a:spcPts val="800"/>
              </a:spcAft>
              <a:buSzPct val="100000"/>
              <a:buChar char="•"/>
            </a:pPr>
            <a:r>
              <a:rPr lang="en-US" sz="1400" dirty="0">
                <a:solidFill>
                  <a:srgbClr val="1F2933"/>
                </a:solidFill>
              </a:rPr>
              <a:t>Metric: </a:t>
            </a:r>
            <a:r>
              <a:rPr lang="en-US" sz="1400" b="1" dirty="0">
                <a:solidFill>
                  <a:srgbClr val="1F2933"/>
                </a:solidFill>
              </a:rPr>
              <a:t>hop count</a:t>
            </a:r>
            <a:r>
              <a:rPr lang="en-US" sz="1400" dirty="0">
                <a:solidFill>
                  <a:srgbClr val="1F2933"/>
                </a:solidFill>
              </a:rPr>
              <a:t>; 16 = infinity → maximum diameter of 15 hops</a:t>
            </a:r>
            <a:endParaRPr lang="en-US" sz="1400" dirty="0"/>
          </a:p>
          <a:p>
            <a:pPr marL="279400" indent="-279400">
              <a:spcAft>
                <a:spcPts val="800"/>
              </a:spcAft>
              <a:buSzPct val="100000"/>
              <a:buChar char="•"/>
            </a:pPr>
            <a:r>
              <a:rPr lang="en-US" sz="1400" dirty="0">
                <a:solidFill>
                  <a:srgbClr val="1F2933"/>
                </a:solidFill>
              </a:rPr>
              <a:t>Timers (Cisco): update 30 s, invalid 180 s, hold-down 180 s, flush 240 s</a:t>
            </a:r>
            <a:endParaRPr lang="en-US" sz="1400" dirty="0"/>
          </a:p>
          <a:p>
            <a:pPr marL="279400" indent="-279400">
              <a:spcAft>
                <a:spcPts val="800"/>
              </a:spcAft>
              <a:buSzPct val="100000"/>
              <a:buChar char="•"/>
            </a:pPr>
            <a:r>
              <a:rPr lang="en-US" sz="1400" dirty="0">
                <a:solidFill>
                  <a:srgbClr val="1F2933"/>
                </a:solidFill>
              </a:rPr>
              <a:t>Loops mitigated by split horizon, poison reverse, hold-down and triggered updates</a:t>
            </a:r>
            <a:endParaRPr lang="en-US" sz="1400" dirty="0"/>
          </a:p>
          <a:p>
            <a:pPr marL="279400" indent="-279400">
              <a:spcAft>
                <a:spcPts val="800"/>
              </a:spcAft>
              <a:buSzPct val="100000"/>
              <a:buChar char="•"/>
            </a:pPr>
            <a:r>
              <a:rPr lang="en-US" sz="1400" dirty="0">
                <a:solidFill>
                  <a:srgbClr val="1F2933"/>
                </a:solidFill>
              </a:rPr>
              <a:t>2026: suitable only for small networks; great for teaching</a:t>
            </a:r>
            <a:endParaRPr lang="en-US" sz="1400" dirty="0"/>
          </a:p>
        </p:txBody>
      </p:sp>
      <p:graphicFrame>
        <p:nvGraphicFramePr>
          <p:cNvPr id="107" name="Table 0"/>
          <p:cNvGraphicFramePr>
            <a:graphicFrameLocks noGrp="1"/>
          </p:cNvGraphicFramePr>
          <p:nvPr>
            <p:extLst>
              <p:ext uri="{D42A27DB-BD31-4B8C-83A1-F6EECF244321}">
                <p14:modId xmlns:p14="http://schemas.microsoft.com/office/powerpoint/2010/main" val="1579011935"/>
              </p:ext>
            </p:extLst>
          </p:nvPr>
        </p:nvGraphicFramePr>
        <p:xfrm>
          <a:off x="7406640" y="1280160"/>
          <a:ext cx="4297680" cy="914400"/>
        </p:xfrm>
        <a:graphic>
          <a:graphicData uri="http://schemas.openxmlformats.org/drawingml/2006/table">
            <a:tbl>
              <a:tblPr/>
              <a:tblGrid>
                <a:gridCol w="1097280">
                  <a:extLst>
                    <a:ext uri="{9D8B030D-6E8A-4147-A177-3AD203B41FA5}">
                      <a16:colId xmlns:a16="http://schemas.microsoft.com/office/drawing/2014/main" val="20000"/>
                    </a:ext>
                  </a:extLst>
                </a:gridCol>
                <a:gridCol w="640080">
                  <a:extLst>
                    <a:ext uri="{9D8B030D-6E8A-4147-A177-3AD203B41FA5}">
                      <a16:colId xmlns:a16="http://schemas.microsoft.com/office/drawing/2014/main" val="20001"/>
                    </a:ext>
                  </a:extLst>
                </a:gridCol>
                <a:gridCol w="2560320">
                  <a:extLst>
                    <a:ext uri="{9D8B030D-6E8A-4147-A177-3AD203B41FA5}">
                      <a16:colId xmlns:a16="http://schemas.microsoft.com/office/drawing/2014/main" val="20002"/>
                    </a:ext>
                  </a:extLst>
                </a:gridCol>
              </a:tblGrid>
              <a:tr h="548640">
                <a:tc>
                  <a:txBody>
                    <a:bodyPr/>
                    <a:lstStyle/>
                    <a:p>
                      <a:pPr marL="0" indent="0" algn="l">
                        <a:buNone/>
                      </a:pPr>
                      <a:r>
                        <a:rPr lang="en-US" sz="1000" b="1" dirty="0">
                          <a:solidFill>
                            <a:srgbClr val="FFFFFF"/>
                          </a:solidFill>
                        </a:rPr>
                        <a:t>Version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RFC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Characteristics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548640">
                <a:tc>
                  <a:txBody>
                    <a:bodyPr/>
                    <a:lstStyle/>
                    <a:p>
                      <a:pPr marL="0" indent="0" algn="l">
                        <a:buNone/>
                      </a:pPr>
                      <a:r>
                        <a:rPr lang="en-US" sz="1000" dirty="0">
                          <a:solidFill>
                            <a:srgbClr val="1F2933"/>
                          </a:solidFill>
                        </a:rPr>
                        <a:t>RIPv1 (1988)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1058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Classful: no mask; broadcast; no authentication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48640">
                <a:tc>
                  <a:txBody>
                    <a:bodyPr/>
                    <a:lstStyle/>
                    <a:p>
                      <a:pPr marL="0" indent="0" algn="l">
                        <a:buNone/>
                      </a:pPr>
                      <a:r>
                        <a:rPr lang="en-US" sz="1000" dirty="0">
                          <a:solidFill>
                            <a:srgbClr val="1F2933"/>
                          </a:solidFill>
                        </a:rPr>
                        <a:t>RIPv2 (1998)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2453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Classless (VLSM/CIDR); multicast 224.0.0.9; authentication; next hop; tag</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548640">
                <a:tc>
                  <a:txBody>
                    <a:bodyPr/>
                    <a:lstStyle/>
                    <a:p>
                      <a:pPr marL="0" indent="0" algn="l">
                        <a:buNone/>
                      </a:pPr>
                      <a:r>
                        <a:rPr lang="en-US" sz="1000" dirty="0">
                          <a:solidFill>
                            <a:srgbClr val="1F2933"/>
                          </a:solidFill>
                        </a:rPr>
                        <a:t>RIPng (1997)</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2080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IPv6; UDP 521; ff02::9; authentication via IPsec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6" name="Shape 2"/>
          <p:cNvSpPr/>
          <p:nvPr/>
        </p:nvSpPr>
        <p:spPr>
          <a:xfrm>
            <a:off x="7406640" y="3383280"/>
            <a:ext cx="4297680" cy="2743200"/>
          </a:xfrm>
          <a:prstGeom prst="roundRect">
            <a:avLst>
              <a:gd name="adj" fmla="val 4000"/>
            </a:avLst>
          </a:prstGeom>
          <a:solidFill>
            <a:srgbClr val="EEF3F7"/>
          </a:solidFill>
          <a:ln w="9525">
            <a:solidFill>
              <a:srgbClr val="EEF3F7"/>
            </a:solidFill>
            <a:prstDash val="solid"/>
          </a:ln>
        </p:spPr>
        <p:txBody>
          <a:bodyPr/>
          <a:lstStyle/>
          <a:p>
            <a:endParaRPr lang="en-US"/>
          </a:p>
        </p:txBody>
      </p:sp>
      <p:sp>
        <p:nvSpPr>
          <p:cNvPr id="7" name="Text 3"/>
          <p:cNvSpPr txBox="1"/>
          <p:nvPr/>
        </p:nvSpPr>
        <p:spPr>
          <a:xfrm>
            <a:off x="7607808" y="3547872"/>
            <a:ext cx="3895344" cy="365760"/>
          </a:xfrm>
          <a:prstGeom prst="rect">
            <a:avLst/>
          </a:prstGeom>
          <a:noFill/>
          <a:ln/>
        </p:spPr>
        <p:txBody>
          <a:bodyPr wrap="square" lIns="0" tIns="0" rIns="0" bIns="0" rtlCol="0" anchor="t"/>
          <a:lstStyle/>
          <a:p>
            <a:pPr marL="0" indent="0">
              <a:buNone/>
            </a:pPr>
            <a:r>
              <a:rPr lang="en-US" sz="1500" b="1" dirty="0">
                <a:solidFill>
                  <a:srgbClr val="0B3C5D"/>
                </a:solidFill>
              </a:rPr>
              <a:t>Table update criteria</a:t>
            </a:r>
            <a:endParaRPr lang="en-US" sz="1500" dirty="0"/>
          </a:p>
        </p:txBody>
      </p:sp>
      <p:sp>
        <p:nvSpPr>
          <p:cNvPr id="8" name="Text 4"/>
          <p:cNvSpPr txBox="1"/>
          <p:nvPr/>
        </p:nvSpPr>
        <p:spPr>
          <a:xfrm>
            <a:off x="7607808" y="3959352"/>
            <a:ext cx="3895344" cy="202996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Unknown destination → install</a:t>
            </a:r>
            <a:endParaRPr lang="en-US" sz="1100" dirty="0"/>
          </a:p>
          <a:p>
            <a:pPr marL="279400" indent="-279400">
              <a:spcAft>
                <a:spcPts val="400"/>
              </a:spcAft>
              <a:buSzPct val="100000"/>
              <a:buChar char="•"/>
            </a:pPr>
            <a:r>
              <a:rPr lang="en-US" sz="1100" dirty="0">
                <a:solidFill>
                  <a:srgbClr val="1F2933"/>
                </a:solidFill>
              </a:rPr>
              <a:t>Metric lower than the current one → replace</a:t>
            </a:r>
            <a:endParaRPr lang="en-US" sz="1100" dirty="0"/>
          </a:p>
          <a:p>
            <a:pPr marL="279400" indent="-279400">
              <a:spcAft>
                <a:spcPts val="400"/>
              </a:spcAft>
              <a:buSzPct val="100000"/>
              <a:buChar char="•"/>
            </a:pPr>
            <a:r>
              <a:rPr lang="en-US" sz="1100" dirty="0">
                <a:solidFill>
                  <a:srgbClr val="1F2933"/>
                </a:solidFill>
              </a:rPr>
              <a:t>Same outgoing neighbor with a different metric → accept (even if worse)</a:t>
            </a:r>
            <a:endParaRPr lang="en-US" sz="1100" dirty="0"/>
          </a:p>
          <a:p>
            <a:pPr marL="279400" indent="-279400">
              <a:spcAft>
                <a:spcPts val="400"/>
              </a:spcAft>
              <a:buSzPct val="100000"/>
              <a:buChar char="•"/>
            </a:pPr>
            <a:r>
              <a:rPr lang="en-US" sz="1100" dirty="0">
                <a:solidFill>
                  <a:srgbClr val="1F2933"/>
                </a:solidFill>
              </a:rPr>
              <a:t>Route not advertised for 180 s → invalid; removed at 240 s</a:t>
            </a:r>
            <a:endParaRPr lang="en-US" sz="11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RIP: origin and variants</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LEGACY</a:t>
            </a:r>
            <a:endParaRPr lang="en-US" sz="1000" dirty="0"/>
          </a:p>
        </p:txBody>
      </p:sp>
      <p:graphicFrame>
        <p:nvGraphicFramePr>
          <p:cNvPr id="108"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11247120" cy="914400"/>
        </p:xfrm>
        <a:graphic>
          <a:graphicData uri="http://schemas.openxmlformats.org/drawingml/2006/table">
            <a:tbl>
              <a:tblPr/>
              <a:tblGrid>
                <a:gridCol w="237744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384048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457200">
                <a:tc>
                  <a:txBody>
                    <a:bodyPr/>
                    <a:lstStyle/>
                    <a:p>
                      <a:pPr marL="0" indent="0" algn="l">
                        <a:buNone/>
                      </a:pPr>
                      <a:r>
                        <a:rPr lang="en-US" sz="1100" b="1" dirty="0">
                          <a:solidFill>
                            <a:srgbClr val="FFFFFF"/>
                          </a:solidFill>
                        </a:rPr>
                        <a:t>Protocol</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Family</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Relation to RIP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Status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457200">
                <a:tc>
                  <a:txBody>
                    <a:bodyPr/>
                    <a:lstStyle/>
                    <a:p>
                      <a:pPr marL="0" indent="0" algn="l">
                        <a:buNone/>
                      </a:pPr>
                      <a:r>
                        <a:rPr lang="en-US" sz="1100" dirty="0">
                          <a:solidFill>
                            <a:srgbClr val="1F2933"/>
                          </a:solidFill>
                        </a:rPr>
                        <a:t>XNS RIP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Xerox Network Systems (1970s)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Origin of the algorithm and the format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6B7B8C"/>
                          </a:solidFill>
                        </a:rPr>
                        <a:t>Extinct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lgn="l">
                        <a:buNone/>
                      </a:pPr>
                      <a:r>
                        <a:rPr lang="en-US" sz="1100" dirty="0">
                          <a:solidFill>
                            <a:srgbClr val="1F2933"/>
                          </a:solidFill>
                        </a:rPr>
                        <a:t>routed (BSD UNIX 4.2, 1983)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TCP/IP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The implementation that popularized RIP on IP before RFC 1058</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2A9D6F"/>
                          </a:solidFill>
                        </a:rPr>
                        <a:t>Evolved into RIPv2 / RIPng</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457200">
                <a:tc>
                  <a:txBody>
                    <a:bodyPr/>
                    <a:lstStyle/>
                    <a:p>
                      <a:pPr marL="0" indent="0" algn="l">
                        <a:buNone/>
                      </a:pPr>
                      <a:r>
                        <a:rPr lang="en-US" sz="1100" dirty="0">
                          <a:solidFill>
                            <a:srgbClr val="1F2933"/>
                          </a:solidFill>
                        </a:rPr>
                        <a:t>IPX RIP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Novell NetWare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Very similar to Xerox RIP; metric in ticks and hops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6B7B8C"/>
                          </a:solidFill>
                        </a:rPr>
                        <a:t>Extinct with IPX</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indent="0" algn="l">
                        <a:buNone/>
                      </a:pPr>
                      <a:r>
                        <a:rPr lang="en-US" sz="1100" dirty="0">
                          <a:solidFill>
                            <a:srgbClr val="1F2933"/>
                          </a:solidFill>
                        </a:rPr>
                        <a:t>RTMP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AppleTalk</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Modified version of RIP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6B7B8C"/>
                          </a:solidFill>
                        </a:rPr>
                        <a:t>Extinct (Apple moved to IP in 2009)</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457200">
                <a:tc>
                  <a:txBody>
                    <a:bodyPr/>
                    <a:lstStyle/>
                    <a:p>
                      <a:pPr marL="0" indent="0" algn="l">
                        <a:buNone/>
                      </a:pPr>
                      <a:r>
                        <a:rPr lang="en-US" sz="1100" dirty="0">
                          <a:solidFill>
                            <a:srgbClr val="1F2933"/>
                          </a:solidFill>
                        </a:rPr>
                        <a:t>RTP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Banyan VINES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Slight variation of Xerox RIP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6B7B8C"/>
                          </a:solidFill>
                        </a:rPr>
                        <a:t>Extinct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6" name="Text 2"/>
          <p:cNvSpPr/>
          <p:nvPr/>
        </p:nvSpPr>
        <p:spPr>
          <a:xfrm>
            <a:off x="457200" y="4297680"/>
            <a:ext cx="11247120" cy="822960"/>
          </a:xfrm>
          <a:prstGeom prst="roundRect">
            <a:avLst>
              <a:gd name="adj" fmla="val 11111"/>
            </a:avLst>
          </a:prstGeom>
          <a:solidFill>
            <a:srgbClr val="FFF4E0"/>
          </a:solidFill>
          <a:ln>
            <a:solidFill>
              <a:srgbClr val="FFF4E0"/>
            </a:solidFill>
          </a:ln>
        </p:spPr>
        <p:txBody>
          <a:bodyPr wrap="square" lIns="76200" tIns="152400" rIns="152400" bIns="76200" rtlCol="0" anchor="ctr"/>
          <a:lstStyle/>
          <a:p>
            <a:pPr marL="0" indent="0" algn="l">
              <a:buNone/>
            </a:pPr>
            <a:r>
              <a:rPr lang="en-US" sz="1200" dirty="0">
                <a:solidFill>
                  <a:srgbClr val="1F2933"/>
                </a:solidFill>
              </a:rPr>
              <a:t>Lesson: a routing algorithm (Bellman-Ford) is independent of the network protocol. The same holds today: OSPF and IS-IS implement Dijkstra for IPv4 and IPv6; BGP carries IPv4, IPv6, VPNs and EVPN with the same path-vector mechanism.</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RIPv2: message format and what is new</a:t>
            </a:r>
            <a:endParaRPr lang="en-US" sz="3000" dirty="0"/>
          </a:p>
        </p:txBody>
      </p:sp>
      <p:sp>
        <p:nvSpPr>
          <p:cNvPr id="4" name="Text 1"/>
          <p:cNvSpPr txBox="1"/>
          <p:nvPr/>
        </p:nvSpPr>
        <p:spPr>
          <a:xfrm>
            <a:off x="548640" y="1316736"/>
            <a:ext cx="914400" cy="201168"/>
          </a:xfrm>
          <a:prstGeom prst="rect">
            <a:avLst/>
          </a:prstGeom>
          <a:noFill/>
          <a:ln/>
        </p:spPr>
        <p:txBody>
          <a:bodyPr wrap="square" lIns="0" tIns="0" rIns="0" bIns="0" rtlCol="0" anchor="ctr"/>
          <a:lstStyle/>
          <a:p>
            <a:pPr marL="0" indent="0" algn="l">
              <a:buNone/>
            </a:pPr>
            <a:r>
              <a:rPr lang="en-US" sz="900" dirty="0">
                <a:solidFill>
                  <a:srgbClr val="6B7B8C"/>
                </a:solidFill>
              </a:rPr>
              <a:t>bit 0</a:t>
            </a:r>
            <a:endParaRPr lang="en-US" sz="900" dirty="0"/>
          </a:p>
        </p:txBody>
      </p:sp>
      <p:sp>
        <p:nvSpPr>
          <p:cNvPr id="5" name="Text 2"/>
          <p:cNvSpPr txBox="1"/>
          <p:nvPr/>
        </p:nvSpPr>
        <p:spPr>
          <a:xfrm>
            <a:off x="6035040" y="1316736"/>
            <a:ext cx="914400" cy="201168"/>
          </a:xfrm>
          <a:prstGeom prst="rect">
            <a:avLst/>
          </a:prstGeom>
          <a:noFill/>
          <a:ln/>
        </p:spPr>
        <p:txBody>
          <a:bodyPr wrap="square" lIns="0" tIns="0" rIns="0" bIns="0" rtlCol="0" anchor="ctr"/>
          <a:lstStyle/>
          <a:p>
            <a:pPr marL="0" indent="0" algn="r">
              <a:buNone/>
            </a:pPr>
            <a:r>
              <a:rPr lang="en-US" sz="900" dirty="0">
                <a:solidFill>
                  <a:srgbClr val="6B7B8C"/>
                </a:solidFill>
              </a:rPr>
              <a:t>bit 31</a:t>
            </a:r>
            <a:endParaRPr lang="en-US" sz="900" dirty="0"/>
          </a:p>
        </p:txBody>
      </p:sp>
      <p:sp>
        <p:nvSpPr>
          <p:cNvPr id="6" name="Text 3"/>
          <p:cNvSpPr/>
          <p:nvPr/>
        </p:nvSpPr>
        <p:spPr>
          <a:xfrm>
            <a:off x="548640" y="1554480"/>
            <a:ext cx="1600200" cy="438912"/>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Command (1)</a:t>
            </a:r>
            <a:endParaRPr lang="en-US" sz="1100" dirty="0"/>
          </a:p>
        </p:txBody>
      </p:sp>
      <p:sp>
        <p:nvSpPr>
          <p:cNvPr id="7" name="Text 4"/>
          <p:cNvSpPr/>
          <p:nvPr/>
        </p:nvSpPr>
        <p:spPr>
          <a:xfrm>
            <a:off x="2148840" y="1554480"/>
            <a:ext cx="1600200" cy="438912"/>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Version = 2</a:t>
            </a:r>
            <a:endParaRPr lang="en-US" sz="1100" dirty="0"/>
          </a:p>
        </p:txBody>
      </p:sp>
      <p:sp>
        <p:nvSpPr>
          <p:cNvPr id="8" name="Text 5"/>
          <p:cNvSpPr/>
          <p:nvPr/>
        </p:nvSpPr>
        <p:spPr>
          <a:xfrm>
            <a:off x="3749040" y="1554480"/>
            <a:ext cx="3200400" cy="438912"/>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unused (0)</a:t>
            </a:r>
            <a:endParaRPr lang="en-US" sz="1100" dirty="0"/>
          </a:p>
        </p:txBody>
      </p:sp>
      <p:sp>
        <p:nvSpPr>
          <p:cNvPr id="9" name="Text 6"/>
          <p:cNvSpPr/>
          <p:nvPr/>
        </p:nvSpPr>
        <p:spPr>
          <a:xfrm>
            <a:off x="548640" y="1993392"/>
            <a:ext cx="3200400" cy="438912"/>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Address family identifier (2 = IP)</a:t>
            </a:r>
            <a:endParaRPr lang="en-US" sz="1100" dirty="0"/>
          </a:p>
        </p:txBody>
      </p:sp>
      <p:sp>
        <p:nvSpPr>
          <p:cNvPr id="10" name="Text 7"/>
          <p:cNvSpPr/>
          <p:nvPr/>
        </p:nvSpPr>
        <p:spPr>
          <a:xfrm>
            <a:off x="3749040" y="1993392"/>
            <a:ext cx="3200400" cy="438912"/>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Route tag</a:t>
            </a:r>
            <a:endParaRPr lang="en-US" sz="1100" dirty="0"/>
          </a:p>
        </p:txBody>
      </p:sp>
      <p:sp>
        <p:nvSpPr>
          <p:cNvPr id="11" name="Text 8"/>
          <p:cNvSpPr/>
          <p:nvPr/>
        </p:nvSpPr>
        <p:spPr>
          <a:xfrm>
            <a:off x="548640" y="2432304"/>
            <a:ext cx="6400800" cy="438912"/>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Network IP address</a:t>
            </a:r>
            <a:endParaRPr lang="en-US" sz="1100" dirty="0"/>
          </a:p>
        </p:txBody>
      </p:sp>
      <p:sp>
        <p:nvSpPr>
          <p:cNvPr id="12" name="Text 9"/>
          <p:cNvSpPr/>
          <p:nvPr/>
        </p:nvSpPr>
        <p:spPr>
          <a:xfrm>
            <a:off x="548640" y="2871216"/>
            <a:ext cx="6400800" cy="438912"/>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Subnet mask (new in v2)</a:t>
            </a:r>
            <a:endParaRPr lang="en-US" sz="1100" dirty="0"/>
          </a:p>
        </p:txBody>
      </p:sp>
      <p:sp>
        <p:nvSpPr>
          <p:cNvPr id="13" name="Text 10"/>
          <p:cNvSpPr/>
          <p:nvPr/>
        </p:nvSpPr>
        <p:spPr>
          <a:xfrm>
            <a:off x="548640" y="3310128"/>
            <a:ext cx="6400800" cy="438912"/>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Next hop (new in v2)</a:t>
            </a:r>
            <a:endParaRPr lang="en-US" sz="1100" dirty="0"/>
          </a:p>
        </p:txBody>
      </p:sp>
      <p:sp>
        <p:nvSpPr>
          <p:cNvPr id="14" name="Text 11"/>
          <p:cNvSpPr/>
          <p:nvPr/>
        </p:nvSpPr>
        <p:spPr>
          <a:xfrm>
            <a:off x="548640" y="3749040"/>
            <a:ext cx="6400800" cy="438912"/>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Metric (1 to 16)</a:t>
            </a:r>
            <a:endParaRPr lang="en-US" sz="1100" dirty="0"/>
          </a:p>
        </p:txBody>
      </p:sp>
      <p:sp>
        <p:nvSpPr>
          <p:cNvPr id="15" name="Text 12"/>
          <p:cNvSpPr txBox="1"/>
          <p:nvPr/>
        </p:nvSpPr>
        <p:spPr>
          <a:xfrm>
            <a:off x="548640" y="4251960"/>
            <a:ext cx="6400800" cy="274320"/>
          </a:xfrm>
          <a:prstGeom prst="rect">
            <a:avLst/>
          </a:prstGeom>
          <a:noFill/>
          <a:ln/>
        </p:spPr>
        <p:txBody>
          <a:bodyPr wrap="square" lIns="0" tIns="0" rIns="0" bIns="0" rtlCol="0" anchor="ctr"/>
          <a:lstStyle/>
          <a:p>
            <a:pPr marL="0" indent="0" algn="l">
              <a:buNone/>
            </a:pPr>
            <a:r>
              <a:rPr lang="en-US" sz="1000" dirty="0">
                <a:solidFill>
                  <a:srgbClr val="6B7B8C"/>
                </a:solidFill>
              </a:rPr>
              <a:t>4-byte header + up to 25 entries of 20 bytes (504 bytes per message)</a:t>
            </a:r>
            <a:endParaRPr lang="en-US" sz="1000" dirty="0"/>
          </a:p>
        </p:txBody>
      </p:sp>
      <p:sp>
        <p:nvSpPr>
          <p:cNvPr id="16" name="Shape 13"/>
          <p:cNvSpPr/>
          <p:nvPr/>
        </p:nvSpPr>
        <p:spPr>
          <a:xfrm>
            <a:off x="7315200" y="1280160"/>
            <a:ext cx="4389120" cy="4846320"/>
          </a:xfrm>
          <a:prstGeom prst="roundRect">
            <a:avLst>
              <a:gd name="adj" fmla="val 2500"/>
            </a:avLst>
          </a:prstGeom>
          <a:solidFill>
            <a:srgbClr val="EEF3F7"/>
          </a:solidFill>
          <a:ln w="9525">
            <a:solidFill>
              <a:srgbClr val="EEF3F7"/>
            </a:solidFill>
            <a:prstDash val="solid"/>
          </a:ln>
        </p:spPr>
        <p:txBody>
          <a:bodyPr/>
          <a:lstStyle/>
          <a:p>
            <a:endParaRPr lang="en-US"/>
          </a:p>
        </p:txBody>
      </p:sp>
      <p:sp>
        <p:nvSpPr>
          <p:cNvPr id="17" name="Text 14"/>
          <p:cNvSpPr txBox="1"/>
          <p:nvPr/>
        </p:nvSpPr>
        <p:spPr>
          <a:xfrm>
            <a:off x="7516368" y="1444752"/>
            <a:ext cx="3986784" cy="365760"/>
          </a:xfrm>
          <a:prstGeom prst="rect">
            <a:avLst/>
          </a:prstGeom>
          <a:noFill/>
          <a:ln/>
        </p:spPr>
        <p:txBody>
          <a:bodyPr wrap="square" lIns="0" tIns="0" rIns="0" bIns="0" rtlCol="0" anchor="t"/>
          <a:lstStyle/>
          <a:p>
            <a:pPr marL="0" indent="0">
              <a:buNone/>
            </a:pPr>
            <a:r>
              <a:rPr lang="en-US" sz="1500" b="1" dirty="0">
                <a:solidFill>
                  <a:srgbClr val="0B3C5D"/>
                </a:solidFill>
              </a:rPr>
              <a:t>What version 2 added (RFC 2453)</a:t>
            </a:r>
            <a:endParaRPr lang="en-US" sz="1500" dirty="0"/>
          </a:p>
        </p:txBody>
      </p:sp>
      <p:sp>
        <p:nvSpPr>
          <p:cNvPr id="18" name="Text 15"/>
          <p:cNvSpPr txBox="1"/>
          <p:nvPr/>
        </p:nvSpPr>
        <p:spPr>
          <a:xfrm>
            <a:off x="7516368" y="1856232"/>
            <a:ext cx="3986784" cy="4133088"/>
          </a:xfrm>
          <a:prstGeom prst="rect">
            <a:avLst/>
          </a:prstGeom>
          <a:noFill/>
          <a:ln/>
        </p:spPr>
        <p:txBody>
          <a:bodyPr wrap="square" lIns="0" tIns="0" rIns="0" bIns="0" rtlCol="0" anchor="t"/>
          <a:lstStyle/>
          <a:p>
            <a:pPr marL="279400" indent="-279400">
              <a:spcAft>
                <a:spcPts val="400"/>
              </a:spcAft>
              <a:buSzPct val="100000"/>
              <a:buChar char="•"/>
            </a:pPr>
            <a:r>
              <a:rPr lang="en-US" sz="1200" b="1" dirty="0">
                <a:solidFill>
                  <a:srgbClr val="1F2933"/>
                </a:solidFill>
              </a:rPr>
              <a:t>Subnet mask</a:t>
            </a:r>
            <a:r>
              <a:rPr lang="en-US" sz="1200" dirty="0">
                <a:solidFill>
                  <a:srgbClr val="1F2933"/>
                </a:solidFill>
              </a:rPr>
              <a:t> per route: VLSM and CIDR</a:t>
            </a:r>
            <a:endParaRPr lang="en-US" sz="1200" dirty="0"/>
          </a:p>
          <a:p>
            <a:pPr marL="279400" indent="-279400">
              <a:spcAft>
                <a:spcPts val="400"/>
              </a:spcAft>
              <a:buSzPct val="100000"/>
              <a:buChar char="•"/>
            </a:pPr>
            <a:r>
              <a:rPr lang="en-US" sz="1200" b="1" dirty="0">
                <a:solidFill>
                  <a:srgbClr val="1F2933"/>
                </a:solidFill>
              </a:rPr>
              <a:t>Next hop:</a:t>
            </a:r>
            <a:r>
              <a:rPr lang="en-US" sz="1200" dirty="0">
                <a:solidFill>
                  <a:srgbClr val="1F2933"/>
                </a:solidFill>
              </a:rPr>
              <a:t> avoids an extra hop when several routers share the link</a:t>
            </a:r>
            <a:endParaRPr lang="en-US" sz="1200" dirty="0"/>
          </a:p>
          <a:p>
            <a:pPr marL="279400" indent="-279400">
              <a:spcAft>
                <a:spcPts val="400"/>
              </a:spcAft>
              <a:buSzPct val="100000"/>
              <a:buChar char="•"/>
            </a:pPr>
            <a:r>
              <a:rPr lang="en-US" sz="1200" b="1" dirty="0">
                <a:solidFill>
                  <a:srgbClr val="1F2933"/>
                </a:solidFill>
              </a:rPr>
              <a:t>Route tag:</a:t>
            </a:r>
            <a:r>
              <a:rPr lang="en-US" sz="1200" dirty="0">
                <a:solidFill>
                  <a:srgbClr val="1F2933"/>
                </a:solidFill>
              </a:rPr>
              <a:t> marks external/redistributed routes</a:t>
            </a:r>
            <a:endParaRPr lang="en-US" sz="1200" dirty="0"/>
          </a:p>
          <a:p>
            <a:pPr marL="279400" indent="-279400">
              <a:spcAft>
                <a:spcPts val="400"/>
              </a:spcAft>
              <a:buSzPct val="100000"/>
              <a:buChar char="•"/>
            </a:pPr>
            <a:r>
              <a:rPr lang="en-US" sz="1200" b="1" dirty="0">
                <a:solidFill>
                  <a:srgbClr val="1F2933"/>
                </a:solidFill>
              </a:rPr>
              <a:t>Authentication:</a:t>
            </a:r>
            <a:r>
              <a:rPr lang="en-US" sz="1200" dirty="0">
                <a:solidFill>
                  <a:srgbClr val="1F2933"/>
                </a:solidFill>
              </a:rPr>
              <a:t> simple password; MD5 (RFC 2082); SHA (RFC 4822)</a:t>
            </a:r>
            <a:endParaRPr lang="en-US" sz="1200" dirty="0"/>
          </a:p>
          <a:p>
            <a:pPr marL="279400" indent="-279400">
              <a:spcAft>
                <a:spcPts val="400"/>
              </a:spcAft>
              <a:buSzPct val="100000"/>
              <a:buChar char="•"/>
            </a:pPr>
            <a:r>
              <a:rPr lang="en-US" sz="1200" b="1" dirty="0">
                <a:solidFill>
                  <a:srgbClr val="1F2933"/>
                </a:solidFill>
              </a:rPr>
              <a:t>Multicast 224.0.0.9</a:t>
            </a:r>
            <a:r>
              <a:rPr lang="en-US" sz="1200" dirty="0">
                <a:solidFill>
                  <a:srgbClr val="1F2933"/>
                </a:solidFill>
              </a:rPr>
              <a:t> instead of broadcast: hosts without RIP are not interrupted</a:t>
            </a:r>
            <a:endParaRPr lang="en-US" sz="1200" dirty="0"/>
          </a:p>
          <a:p>
            <a:pPr marL="279400" indent="-279400">
              <a:spcAft>
                <a:spcPts val="400"/>
              </a:spcAft>
              <a:buSzPct val="100000"/>
              <a:buChar char="•"/>
            </a:pPr>
            <a:r>
              <a:rPr lang="en-US" sz="1200" dirty="0">
                <a:solidFill>
                  <a:srgbClr val="1F2933"/>
                </a:solidFill>
              </a:rPr>
              <a:t>Keeps: UDP 520, 30 s, 15 hops, Bellman-Ford</a:t>
            </a:r>
            <a:endParaRPr lang="en-US" sz="1200" dirty="0"/>
          </a:p>
        </p:txBody>
      </p:sp>
      <p:sp>
        <p:nvSpPr>
          <p:cNvPr id="19" name="Text 16"/>
          <p:cNvSpPr/>
          <p:nvPr/>
        </p:nvSpPr>
        <p:spPr>
          <a:xfrm>
            <a:off x="548640" y="4754880"/>
            <a:ext cx="6400800" cy="1280160"/>
          </a:xfrm>
          <a:prstGeom prst="roundRect">
            <a:avLst>
              <a:gd name="adj" fmla="val 7143"/>
            </a:avLst>
          </a:prstGeom>
          <a:solidFill>
            <a:srgbClr val="FFF4E0"/>
          </a:solidFill>
          <a:ln>
            <a:solidFill>
              <a:srgbClr val="FFF4E0"/>
            </a:solidFill>
          </a:ln>
        </p:spPr>
        <p:txBody>
          <a:bodyPr wrap="square" lIns="76200" tIns="152400" rIns="152400" bIns="76200" rtlCol="0" anchor="ctr"/>
          <a:lstStyle/>
          <a:p>
            <a:pPr marL="0" indent="0" algn="l">
              <a:buNone/>
            </a:pPr>
            <a:r>
              <a:rPr lang="en-US" sz="1200" dirty="0">
                <a:solidFill>
                  <a:srgbClr val="1F2933"/>
                </a:solidFill>
              </a:rPr>
              <a:t>RIPng (RFC 2080) is RIPv2 for IPv6: 128-bit prefixes with length, UDP 521, group ff02::9, no authentication of its own (uses IPsec). Same limitations of 15 hops and 30 s.</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108</a:t>
            </a:fld>
            <a:endParaRPr lang="en-US"/>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10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Administrative distance: choosing among route sources</a:t>
            </a:r>
            <a:endParaRPr lang="en-US" sz="3000" dirty="0"/>
          </a:p>
        </p:txBody>
      </p:sp>
      <p:graphicFrame>
        <p:nvGraphicFramePr>
          <p:cNvPr id="110"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5669280" cy="914400"/>
        </p:xfrm>
        <a:graphic>
          <a:graphicData uri="http://schemas.openxmlformats.org/drawingml/2006/table">
            <a:tbl>
              <a:tblPr/>
              <a:tblGrid>
                <a:gridCol w="3657600">
                  <a:extLst>
                    <a:ext uri="{9D8B030D-6E8A-4147-A177-3AD203B41FA5}">
                      <a16:colId xmlns:a16="http://schemas.microsoft.com/office/drawing/2014/main" val="20000"/>
                    </a:ext>
                  </a:extLst>
                </a:gridCol>
                <a:gridCol w="2011680">
                  <a:extLst>
                    <a:ext uri="{9D8B030D-6E8A-4147-A177-3AD203B41FA5}">
                      <a16:colId xmlns:a16="http://schemas.microsoft.com/office/drawing/2014/main" val="20001"/>
                    </a:ext>
                  </a:extLst>
                </a:gridCol>
              </a:tblGrid>
              <a:tr h="301752">
                <a:tc>
                  <a:txBody>
                    <a:bodyPr/>
                    <a:lstStyle/>
                    <a:p>
                      <a:pPr marL="0" indent="0" algn="l">
                        <a:buNone/>
                      </a:pPr>
                      <a:r>
                        <a:rPr lang="en-US" sz="1100" b="1" dirty="0">
                          <a:solidFill>
                            <a:srgbClr val="FFFFFF"/>
                          </a:solidFill>
                        </a:rPr>
                        <a:t>Route source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AD (Cisco)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301752">
                <a:tc>
                  <a:txBody>
                    <a:bodyPr/>
                    <a:lstStyle/>
                    <a:p>
                      <a:pPr marL="0" indent="0" algn="l">
                        <a:buNone/>
                      </a:pPr>
                      <a:r>
                        <a:rPr lang="en-US" sz="1100" dirty="0">
                          <a:solidFill>
                            <a:srgbClr val="1F2933"/>
                          </a:solidFill>
                        </a:rPr>
                        <a:t>Connected interface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01752">
                <a:tc>
                  <a:txBody>
                    <a:bodyPr/>
                    <a:lstStyle/>
                    <a:p>
                      <a:pPr marL="0" indent="0" algn="l">
                        <a:buNone/>
                      </a:pPr>
                      <a:r>
                        <a:rPr lang="en-US" sz="1100" dirty="0">
                          <a:solidFill>
                            <a:srgbClr val="1F2933"/>
                          </a:solidFill>
                        </a:rPr>
                        <a:t>Static route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301752">
                <a:tc>
                  <a:txBody>
                    <a:bodyPr/>
                    <a:lstStyle/>
                    <a:p>
                      <a:pPr marL="0" indent="0" algn="l">
                        <a:buNone/>
                      </a:pPr>
                      <a:r>
                        <a:rPr lang="en-US" sz="1100" dirty="0">
                          <a:solidFill>
                            <a:srgbClr val="1F2933"/>
                          </a:solidFill>
                        </a:rPr>
                        <a:t>EIGRP summary</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01752">
                <a:tc>
                  <a:txBody>
                    <a:bodyPr/>
                    <a:lstStyle/>
                    <a:p>
                      <a:pPr marL="0" indent="0" algn="l">
                        <a:buNone/>
                      </a:pPr>
                      <a:r>
                        <a:rPr lang="en-US" sz="1100" dirty="0">
                          <a:solidFill>
                            <a:srgbClr val="1F2933"/>
                          </a:solidFill>
                        </a:rPr>
                        <a:t>External BGP (eBGP)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20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301752">
                <a:tc>
                  <a:txBody>
                    <a:bodyPr/>
                    <a:lstStyle/>
                    <a:p>
                      <a:pPr marL="0" indent="0" algn="l">
                        <a:buNone/>
                      </a:pPr>
                      <a:r>
                        <a:rPr lang="en-US" sz="1100" dirty="0">
                          <a:solidFill>
                            <a:srgbClr val="1F2933"/>
                          </a:solidFill>
                        </a:rPr>
                        <a:t>Internal EIGRP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90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01752">
                <a:tc>
                  <a:txBody>
                    <a:bodyPr/>
                    <a:lstStyle/>
                    <a:p>
                      <a:pPr marL="0" indent="0" algn="l">
                        <a:buNone/>
                      </a:pPr>
                      <a:r>
                        <a:rPr lang="en-US" sz="1100" dirty="0">
                          <a:solidFill>
                            <a:srgbClr val="6B7B8C"/>
                          </a:solidFill>
                        </a:rPr>
                        <a:t>IGRP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6B7B8C"/>
                          </a:solidFill>
                        </a:rPr>
                        <a:t>100 (legacy)</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301752">
                <a:tc>
                  <a:txBody>
                    <a:bodyPr/>
                    <a:lstStyle/>
                    <a:p>
                      <a:pPr marL="0" indent="0" algn="l">
                        <a:buNone/>
                      </a:pPr>
                      <a:r>
                        <a:rPr lang="en-US" sz="1100" dirty="0">
                          <a:solidFill>
                            <a:srgbClr val="1F2933"/>
                          </a:solidFill>
                        </a:rPr>
                        <a:t>OSPF</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110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01752">
                <a:tc>
                  <a:txBody>
                    <a:bodyPr/>
                    <a:lstStyle/>
                    <a:p>
                      <a:pPr marL="0" indent="0" algn="l">
                        <a:buNone/>
                      </a:pPr>
                      <a:r>
                        <a:rPr lang="en-US" sz="1100" dirty="0">
                          <a:solidFill>
                            <a:srgbClr val="1F2933"/>
                          </a:solidFill>
                        </a:rPr>
                        <a:t>IS-IS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115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8"/>
                  </a:ext>
                </a:extLst>
              </a:tr>
              <a:tr h="301752">
                <a:tc>
                  <a:txBody>
                    <a:bodyPr/>
                    <a:lstStyle/>
                    <a:p>
                      <a:pPr marL="0" indent="0" algn="l">
                        <a:buNone/>
                      </a:pPr>
                      <a:r>
                        <a:rPr lang="en-US" sz="1100" dirty="0">
                          <a:solidFill>
                            <a:srgbClr val="1F2933"/>
                          </a:solidFill>
                        </a:rPr>
                        <a:t>RIP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120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01752">
                <a:tc>
                  <a:txBody>
                    <a:bodyPr/>
                    <a:lstStyle/>
                    <a:p>
                      <a:pPr marL="0" indent="0" algn="l">
                        <a:buNone/>
                      </a:pPr>
                      <a:r>
                        <a:rPr lang="en-US" sz="1100" dirty="0">
                          <a:solidFill>
                            <a:srgbClr val="6B7B8C"/>
                          </a:solidFill>
                        </a:rPr>
                        <a:t>EGP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6B7B8C"/>
                          </a:solidFill>
                        </a:rPr>
                        <a:t>140 (legacy)</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10"/>
                  </a:ext>
                </a:extLst>
              </a:tr>
              <a:tr h="301752">
                <a:tc>
                  <a:txBody>
                    <a:bodyPr/>
                    <a:lstStyle/>
                    <a:p>
                      <a:pPr marL="0" indent="0" algn="l">
                        <a:buNone/>
                      </a:pPr>
                      <a:r>
                        <a:rPr lang="en-US" sz="1100" dirty="0">
                          <a:solidFill>
                            <a:srgbClr val="1F2933"/>
                          </a:solidFill>
                        </a:rPr>
                        <a:t>External EIGRP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170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301752">
                <a:tc>
                  <a:txBody>
                    <a:bodyPr/>
                    <a:lstStyle/>
                    <a:p>
                      <a:pPr marL="0" indent="0" algn="l">
                        <a:buNone/>
                      </a:pPr>
                      <a:r>
                        <a:rPr lang="en-US" sz="1100" dirty="0">
                          <a:solidFill>
                            <a:srgbClr val="1F2933"/>
                          </a:solidFill>
                        </a:rPr>
                        <a:t>Internal BGP (iBGP)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200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12"/>
                  </a:ext>
                </a:extLst>
              </a:tr>
              <a:tr h="301752">
                <a:tc>
                  <a:txBody>
                    <a:bodyPr/>
                    <a:lstStyle/>
                    <a:p>
                      <a:pPr marL="0" indent="0" algn="l">
                        <a:buNone/>
                      </a:pPr>
                      <a:r>
                        <a:rPr lang="en-US" sz="1100" dirty="0">
                          <a:solidFill>
                            <a:srgbClr val="1F2933"/>
                          </a:solidFill>
                        </a:rPr>
                        <a:t>Unknown / unusable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255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bl>
          </a:graphicData>
        </a:graphic>
      </p:graphicFrame>
      <p:sp>
        <p:nvSpPr>
          <p:cNvPr id="5" name="Shape 1"/>
          <p:cNvSpPr/>
          <p:nvPr/>
        </p:nvSpPr>
        <p:spPr>
          <a:xfrm>
            <a:off x="6400800" y="1280160"/>
            <a:ext cx="5303520" cy="2286000"/>
          </a:xfrm>
          <a:prstGeom prst="roundRect">
            <a:avLst>
              <a:gd name="adj" fmla="val 4800"/>
            </a:avLst>
          </a:prstGeom>
          <a:solidFill>
            <a:srgbClr val="EEF3F7"/>
          </a:solidFill>
          <a:ln w="9525">
            <a:solidFill>
              <a:srgbClr val="EEF3F7"/>
            </a:solidFill>
            <a:prstDash val="solid"/>
          </a:ln>
        </p:spPr>
        <p:txBody>
          <a:bodyPr/>
          <a:lstStyle/>
          <a:p>
            <a:endParaRPr lang="en-US"/>
          </a:p>
        </p:txBody>
      </p:sp>
      <p:sp>
        <p:nvSpPr>
          <p:cNvPr id="6" name="Text 2"/>
          <p:cNvSpPr txBox="1"/>
          <p:nvPr/>
        </p:nvSpPr>
        <p:spPr>
          <a:xfrm>
            <a:off x="6601968" y="1444752"/>
            <a:ext cx="4901184" cy="365760"/>
          </a:xfrm>
          <a:prstGeom prst="rect">
            <a:avLst/>
          </a:prstGeom>
          <a:noFill/>
          <a:ln/>
        </p:spPr>
        <p:txBody>
          <a:bodyPr wrap="square" lIns="0" tIns="0" rIns="0" bIns="0" rtlCol="0" anchor="t"/>
          <a:lstStyle/>
          <a:p>
            <a:pPr marL="0" indent="0">
              <a:buNone/>
            </a:pPr>
            <a:r>
              <a:rPr lang="en-US" sz="1500" b="1" dirty="0">
                <a:solidFill>
                  <a:srgbClr val="0B3C5D"/>
                </a:solidFill>
              </a:rPr>
              <a:t>Selection rule</a:t>
            </a:r>
            <a:endParaRPr lang="en-US" sz="1500" dirty="0"/>
          </a:p>
        </p:txBody>
      </p:sp>
      <p:sp>
        <p:nvSpPr>
          <p:cNvPr id="7" name="Text 3"/>
          <p:cNvSpPr txBox="1"/>
          <p:nvPr/>
        </p:nvSpPr>
        <p:spPr>
          <a:xfrm>
            <a:off x="6601968" y="1856232"/>
            <a:ext cx="4901184" cy="15727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1st: longest prefix (always wins, regardless of source)</a:t>
            </a:r>
            <a:endParaRPr lang="en-US" sz="1200" dirty="0"/>
          </a:p>
          <a:p>
            <a:pPr marL="279400" indent="-279400">
              <a:spcAft>
                <a:spcPts val="400"/>
              </a:spcAft>
              <a:buSzPct val="100000"/>
              <a:buChar char="•"/>
            </a:pPr>
            <a:r>
              <a:rPr lang="en-US" sz="1200" dirty="0">
                <a:solidFill>
                  <a:srgbClr val="1F2933"/>
                </a:solidFill>
              </a:rPr>
              <a:t>2nd: among equal routes, the </a:t>
            </a:r>
            <a:r>
              <a:rPr lang="en-US" sz="1200" b="1" dirty="0">
                <a:solidFill>
                  <a:srgbClr val="1F2933"/>
                </a:solidFill>
              </a:rPr>
              <a:t>lowest AD</a:t>
            </a:r>
            <a:r>
              <a:rPr lang="en-US" sz="1200" dirty="0">
                <a:solidFill>
                  <a:srgbClr val="1F2933"/>
                </a:solidFill>
              </a:rPr>
              <a:t> enters the table</a:t>
            </a:r>
            <a:endParaRPr lang="en-US" sz="1200" dirty="0"/>
          </a:p>
          <a:p>
            <a:pPr marL="279400" indent="-279400">
              <a:spcAft>
                <a:spcPts val="400"/>
              </a:spcAft>
              <a:buSzPct val="100000"/>
              <a:buChar char="•"/>
            </a:pPr>
            <a:r>
              <a:rPr lang="en-US" sz="1200" dirty="0">
                <a:solidFill>
                  <a:srgbClr val="1F2933"/>
                </a:solidFill>
              </a:rPr>
              <a:t>3rd: among routes from the same source, the </a:t>
            </a:r>
            <a:r>
              <a:rPr lang="en-US" sz="1200" b="1" dirty="0">
                <a:solidFill>
                  <a:srgbClr val="1F2933"/>
                </a:solidFill>
              </a:rPr>
              <a:t>lowest metric</a:t>
            </a:r>
            <a:r>
              <a:rPr lang="en-US" sz="1200" dirty="0">
                <a:solidFill>
                  <a:srgbClr val="1F2933"/>
                </a:solidFill>
              </a:rPr>
              <a:t>; tie → ECMP</a:t>
            </a:r>
            <a:endParaRPr lang="en-US" sz="1200" dirty="0"/>
          </a:p>
        </p:txBody>
      </p:sp>
      <p:sp>
        <p:nvSpPr>
          <p:cNvPr id="8" name="Shape 4"/>
          <p:cNvSpPr/>
          <p:nvPr/>
        </p:nvSpPr>
        <p:spPr>
          <a:xfrm>
            <a:off x="6400800" y="3749040"/>
            <a:ext cx="5303520" cy="2377440"/>
          </a:xfrm>
          <a:prstGeom prst="roundRect">
            <a:avLst>
              <a:gd name="adj" fmla="val 4615"/>
            </a:avLst>
          </a:prstGeom>
          <a:solidFill>
            <a:srgbClr val="FFF4E0"/>
          </a:solidFill>
          <a:ln w="9525">
            <a:solidFill>
              <a:srgbClr val="EEF3F7"/>
            </a:solidFill>
            <a:prstDash val="solid"/>
          </a:ln>
        </p:spPr>
        <p:txBody>
          <a:bodyPr/>
          <a:lstStyle/>
          <a:p>
            <a:endParaRPr lang="en-US"/>
          </a:p>
        </p:txBody>
      </p:sp>
      <p:sp>
        <p:nvSpPr>
          <p:cNvPr id="9" name="Text 5"/>
          <p:cNvSpPr txBox="1"/>
          <p:nvPr/>
        </p:nvSpPr>
        <p:spPr>
          <a:xfrm>
            <a:off x="6601968" y="3913632"/>
            <a:ext cx="4901184" cy="365760"/>
          </a:xfrm>
          <a:prstGeom prst="rect">
            <a:avLst/>
          </a:prstGeom>
          <a:noFill/>
          <a:ln/>
        </p:spPr>
        <p:txBody>
          <a:bodyPr wrap="square" lIns="0" tIns="0" rIns="0" bIns="0" rtlCol="0" anchor="t"/>
          <a:lstStyle/>
          <a:p>
            <a:pPr marL="0" indent="0">
              <a:buNone/>
            </a:pPr>
            <a:r>
              <a:rPr lang="en-US" sz="1500" b="1" dirty="0">
                <a:solidFill>
                  <a:srgbClr val="0B3C5D"/>
                </a:solidFill>
              </a:rPr>
              <a:t>Practical use: floating static</a:t>
            </a:r>
            <a:endParaRPr lang="en-US" sz="1500" dirty="0"/>
          </a:p>
        </p:txBody>
      </p:sp>
      <p:sp>
        <p:nvSpPr>
          <p:cNvPr id="10" name="Text 6"/>
          <p:cNvSpPr txBox="1"/>
          <p:nvPr/>
        </p:nvSpPr>
        <p:spPr>
          <a:xfrm>
            <a:off x="6601968" y="4325112"/>
            <a:ext cx="490118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ip route 0.0.0.0 0.0.0.0 203.0.113.1 250</a:t>
            </a:r>
            <a:endParaRPr lang="en-US" sz="1200" dirty="0"/>
          </a:p>
          <a:p>
            <a:pPr marL="279400" indent="-279400">
              <a:spcAft>
                <a:spcPts val="400"/>
              </a:spcAft>
              <a:buSzPct val="100000"/>
              <a:buChar char="•"/>
            </a:pPr>
            <a:r>
              <a:rPr lang="en-US" sz="1200" dirty="0">
                <a:solidFill>
                  <a:srgbClr val="1F2933"/>
                </a:solidFill>
              </a:rPr>
              <a:t>Only installed if the BGP-learned default route (AD 20) disappears: automatic backup</a:t>
            </a:r>
            <a:endParaRPr lang="en-US" sz="1200" dirty="0"/>
          </a:p>
          <a:p>
            <a:pPr marL="279400" indent="-279400">
              <a:spcAft>
                <a:spcPts val="400"/>
              </a:spcAft>
              <a:buSzPct val="100000"/>
              <a:buChar char="•"/>
            </a:pPr>
            <a:r>
              <a:rPr lang="en-US" sz="1200" dirty="0">
                <a:solidFill>
                  <a:srgbClr val="1F2933"/>
                </a:solidFill>
              </a:rPr>
              <a:t>Junos uses 'preference' with its own scale; the concept is the same</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109</a:t>
            </a:fld>
            <a:endParaRPr lang="en-US"/>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11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From IGRP to EIGRP</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UPDATED</a:t>
            </a:r>
            <a:endParaRPr lang="en-US" sz="1000" dirty="0"/>
          </a:p>
        </p:txBody>
      </p:sp>
      <p:sp>
        <p:nvSpPr>
          <p:cNvPr id="5" name="Shape 2"/>
          <p:cNvSpPr/>
          <p:nvPr/>
        </p:nvSpPr>
        <p:spPr>
          <a:xfrm>
            <a:off x="457200" y="1280160"/>
            <a:ext cx="5486400" cy="4846320"/>
          </a:xfrm>
          <a:prstGeom prst="roundRect">
            <a:avLst>
              <a:gd name="adj" fmla="val 2264"/>
            </a:avLst>
          </a:prstGeom>
          <a:solidFill>
            <a:srgbClr val="EEF3F7"/>
          </a:solidFill>
          <a:ln w="9525">
            <a:solidFill>
              <a:srgbClr val="EEF3F7"/>
            </a:solidFill>
            <a:prstDash val="solid"/>
          </a:ln>
        </p:spPr>
        <p:txBody>
          <a:bodyPr/>
          <a:lstStyle/>
          <a:p>
            <a:endParaRPr lang="en-US"/>
          </a:p>
        </p:txBody>
      </p:sp>
      <p:sp>
        <p:nvSpPr>
          <p:cNvPr id="6" name="Text 3"/>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6B7B8C"/>
                </a:solidFill>
              </a:rPr>
              <a:t>IGRP (Cisco, 1980s): legacy</a:t>
            </a:r>
            <a:endParaRPr lang="en-US" sz="1500" dirty="0"/>
          </a:p>
        </p:txBody>
      </p:sp>
      <p:sp>
        <p:nvSpPr>
          <p:cNvPr id="7" name="Text 4"/>
          <p:cNvSpPr txBox="1"/>
          <p:nvPr/>
        </p:nvSpPr>
        <p:spPr>
          <a:xfrm>
            <a:off x="658368" y="1856232"/>
            <a:ext cx="5084064" cy="413308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Created to overcome RIP's 15-hop limit (IGRP: up to 255)</a:t>
            </a:r>
            <a:endParaRPr lang="en-US" sz="1200" dirty="0"/>
          </a:p>
          <a:p>
            <a:pPr marL="279400" indent="-279400">
              <a:spcAft>
                <a:spcPts val="400"/>
              </a:spcAft>
              <a:buSzPct val="100000"/>
              <a:buChar char="•"/>
            </a:pPr>
            <a:r>
              <a:rPr lang="en-US" sz="1200" dirty="0">
                <a:solidFill>
                  <a:srgbClr val="1F2933"/>
                </a:solidFill>
              </a:rPr>
              <a:t>Distance vector with a </a:t>
            </a:r>
            <a:r>
              <a:rPr lang="en-US" sz="1200" b="1" dirty="0">
                <a:solidFill>
                  <a:srgbClr val="1F2933"/>
                </a:solidFill>
              </a:rPr>
              <a:t>composite metric</a:t>
            </a:r>
            <a:r>
              <a:rPr lang="en-US" sz="1200" dirty="0">
                <a:solidFill>
                  <a:srgbClr val="1F2933"/>
                </a:solidFill>
              </a:rPr>
              <a:t>: delay, bandwidth, reliability and load, combined with adjustable weights</a:t>
            </a:r>
            <a:endParaRPr lang="en-US" sz="1200" dirty="0"/>
          </a:p>
          <a:p>
            <a:pPr marL="279400" indent="-279400">
              <a:spcAft>
                <a:spcPts val="400"/>
              </a:spcAft>
              <a:buSzPct val="100000"/>
              <a:buChar char="•"/>
            </a:pPr>
            <a:r>
              <a:rPr lang="en-US" sz="1200" dirty="0">
                <a:solidFill>
                  <a:srgbClr val="1F2933"/>
                </a:solidFill>
              </a:rPr>
              <a:t>Multipath (up to 4 paths)</a:t>
            </a:r>
            <a:endParaRPr lang="en-US" sz="1200" dirty="0"/>
          </a:p>
          <a:p>
            <a:pPr marL="279400" indent="-279400">
              <a:spcAft>
                <a:spcPts val="400"/>
              </a:spcAft>
              <a:buSzPct val="100000"/>
              <a:buChar char="•"/>
            </a:pPr>
            <a:r>
              <a:rPr lang="en-US" sz="1200" dirty="0">
                <a:solidFill>
                  <a:srgbClr val="1F2933"/>
                </a:solidFill>
              </a:rPr>
              <a:t>Classful (no mask in updates); advertisements every 90 s</a:t>
            </a:r>
            <a:endParaRPr lang="en-US" sz="1200" dirty="0"/>
          </a:p>
          <a:p>
            <a:pPr marL="279400" indent="-279400">
              <a:spcAft>
                <a:spcPts val="400"/>
              </a:spcAft>
              <a:buSzPct val="100000"/>
              <a:buChar char="•"/>
            </a:pPr>
            <a:r>
              <a:rPr lang="en-US" sz="1200" dirty="0">
                <a:solidFill>
                  <a:srgbClr val="1F2933"/>
                </a:solidFill>
              </a:rPr>
              <a:t>Proprietary; removed from IOS in 2005</a:t>
            </a:r>
            <a:endParaRPr lang="en-US" sz="1200" dirty="0"/>
          </a:p>
        </p:txBody>
      </p:sp>
      <p:sp>
        <p:nvSpPr>
          <p:cNvPr id="8" name="Shape 5"/>
          <p:cNvSpPr/>
          <p:nvPr/>
        </p:nvSpPr>
        <p:spPr>
          <a:xfrm>
            <a:off x="6245352" y="1280160"/>
            <a:ext cx="5486400" cy="4846320"/>
          </a:xfrm>
          <a:prstGeom prst="roundRect">
            <a:avLst>
              <a:gd name="adj" fmla="val 2264"/>
            </a:avLst>
          </a:prstGeom>
          <a:solidFill>
            <a:srgbClr val="EEF3F7"/>
          </a:solidFill>
          <a:ln w="9525">
            <a:solidFill>
              <a:srgbClr val="EEF3F7"/>
            </a:solidFill>
            <a:prstDash val="solid"/>
          </a:ln>
        </p:spPr>
        <p:txBody>
          <a:bodyPr/>
          <a:lstStyle/>
          <a:p>
            <a:endParaRPr lang="en-US"/>
          </a:p>
        </p:txBody>
      </p:sp>
      <p:sp>
        <p:nvSpPr>
          <p:cNvPr id="9" name="Text 6"/>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2A9D6F"/>
                </a:solidFill>
              </a:rPr>
              <a:t>EIGRP (Cisco, 1992; RFC 7868, 2016)</a:t>
            </a:r>
            <a:endParaRPr lang="en-US" sz="1500" dirty="0"/>
          </a:p>
        </p:txBody>
      </p:sp>
      <p:sp>
        <p:nvSpPr>
          <p:cNvPr id="10" name="Text 7"/>
          <p:cNvSpPr txBox="1"/>
          <p:nvPr/>
        </p:nvSpPr>
        <p:spPr>
          <a:xfrm>
            <a:off x="6446520" y="1856232"/>
            <a:ext cx="5084064" cy="4133088"/>
          </a:xfrm>
          <a:prstGeom prst="rect">
            <a:avLst/>
          </a:prstGeom>
          <a:noFill/>
          <a:ln/>
        </p:spPr>
        <p:txBody>
          <a:bodyPr wrap="square" lIns="0" tIns="0" rIns="0" bIns="0" rtlCol="0" anchor="t"/>
          <a:lstStyle/>
          <a:p>
            <a:pPr marL="279400" indent="-279400">
              <a:spcAft>
                <a:spcPts val="400"/>
              </a:spcAft>
              <a:buSzPct val="100000"/>
              <a:buChar char="•"/>
            </a:pPr>
            <a:r>
              <a:rPr lang="en-US" sz="1200" b="1" dirty="0">
                <a:solidFill>
                  <a:srgbClr val="1F2933"/>
                </a:solidFill>
              </a:rPr>
              <a:t>Advanced</a:t>
            </a:r>
            <a:r>
              <a:rPr lang="en-US" sz="1200" dirty="0">
                <a:solidFill>
                  <a:srgbClr val="1F2933"/>
                </a:solidFill>
              </a:rPr>
              <a:t> distance vector: the </a:t>
            </a:r>
            <a:r>
              <a:rPr lang="en-US" sz="1200" b="1" dirty="0">
                <a:solidFill>
                  <a:srgbClr val="1F2933"/>
                </a:solidFill>
              </a:rPr>
              <a:t>DUAL</a:t>
            </a:r>
            <a:r>
              <a:rPr lang="en-US" sz="1200" dirty="0">
                <a:solidFill>
                  <a:srgbClr val="1F2933"/>
                </a:solidFill>
              </a:rPr>
              <a:t> algorithm guarantees loop-free routes and subsecond convergence, with no hold-down</a:t>
            </a:r>
            <a:endParaRPr lang="en-US" sz="1200" dirty="0"/>
          </a:p>
          <a:p>
            <a:pPr marL="279400" indent="-279400">
              <a:spcAft>
                <a:spcPts val="400"/>
              </a:spcAft>
              <a:buSzPct val="100000"/>
              <a:buChar char="•"/>
            </a:pPr>
            <a:r>
              <a:rPr lang="en-US" sz="1200" dirty="0">
                <a:solidFill>
                  <a:srgbClr val="1F2933"/>
                </a:solidFill>
              </a:rPr>
              <a:t>IGRP's composite metric × 256; K1 and K3 (bandwidth and delay) by default</a:t>
            </a:r>
            <a:endParaRPr lang="en-US" sz="1200" dirty="0"/>
          </a:p>
          <a:p>
            <a:pPr marL="279400" indent="-279400">
              <a:spcAft>
                <a:spcPts val="400"/>
              </a:spcAft>
              <a:buSzPct val="100000"/>
              <a:buChar char="•"/>
            </a:pPr>
            <a:r>
              <a:rPr lang="en-US" sz="1200" dirty="0">
                <a:solidFill>
                  <a:srgbClr val="1F2933"/>
                </a:solidFill>
              </a:rPr>
              <a:t>Only </a:t>
            </a:r>
            <a:r>
              <a:rPr lang="en-US" sz="1200" b="1" dirty="0">
                <a:solidFill>
                  <a:srgbClr val="1F2933"/>
                </a:solidFill>
              </a:rPr>
              <a:t>triggered, reliable</a:t>
            </a:r>
            <a:r>
              <a:rPr lang="en-US" sz="1200" dirty="0">
                <a:solidFill>
                  <a:srgbClr val="1F2933"/>
                </a:solidFill>
              </a:rPr>
              <a:t> updates (RTP); adjacencies by Hello (IP protocol 88, multicast 224.0.0.10)</a:t>
            </a:r>
            <a:endParaRPr lang="en-US" sz="1200" dirty="0"/>
          </a:p>
          <a:p>
            <a:pPr marL="279400" indent="-279400">
              <a:spcAft>
                <a:spcPts val="400"/>
              </a:spcAft>
              <a:buSzPct val="100000"/>
              <a:buChar char="•"/>
            </a:pPr>
            <a:r>
              <a:rPr lang="en-US" sz="1200" dirty="0">
                <a:solidFill>
                  <a:srgbClr val="1F2933"/>
                </a:solidFill>
              </a:rPr>
              <a:t>Classless (VLSM/CIDR), summarization on any interface, IPv6 (ff02::a), unequal-cost multipath (variance)</a:t>
            </a:r>
            <a:endParaRPr lang="en-US" sz="1200" dirty="0"/>
          </a:p>
          <a:p>
            <a:pPr marL="279400" indent="-279400">
              <a:spcAft>
                <a:spcPts val="400"/>
              </a:spcAft>
              <a:buSzPct val="100000"/>
              <a:buChar char="•"/>
            </a:pPr>
            <a:r>
              <a:rPr lang="en-US" sz="1200" dirty="0">
                <a:solidFill>
                  <a:srgbClr val="1F2933"/>
                </a:solidFill>
              </a:rPr>
              <a:t>AD 90 (internal) and 170 (external); 'open' through RFC 7868, but still essentially Cisco</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110</a:t>
            </a:fld>
            <a:endParaRPr lang="en-US"/>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11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The EIGRP composite metric</a:t>
            </a:r>
            <a:endParaRPr lang="en-US" sz="3000" dirty="0"/>
          </a:p>
        </p:txBody>
      </p:sp>
      <p:sp>
        <p:nvSpPr>
          <p:cNvPr id="4" name="Text 1"/>
          <p:cNvSpPr txBox="1"/>
          <p:nvPr/>
        </p:nvSpPr>
        <p:spPr>
          <a:xfrm>
            <a:off x="457200" y="1280160"/>
            <a:ext cx="11247120" cy="365760"/>
          </a:xfrm>
          <a:prstGeom prst="rect">
            <a:avLst/>
          </a:prstGeom>
          <a:noFill/>
          <a:ln/>
        </p:spPr>
        <p:txBody>
          <a:bodyPr wrap="square" lIns="0" tIns="0" rIns="0" bIns="0" rtlCol="0" anchor="ctr"/>
          <a:lstStyle/>
          <a:p>
            <a:pPr marL="0" indent="0" algn="l">
              <a:buNone/>
            </a:pPr>
            <a:r>
              <a:rPr lang="en-US" sz="1300" b="1" dirty="0">
                <a:solidFill>
                  <a:srgbClr val="0B3C5D"/>
                </a:solidFill>
              </a:rPr>
              <a:t>Full formula (K1 to K5 configurable)</a:t>
            </a:r>
            <a:endParaRPr lang="en-US" sz="1300" dirty="0"/>
          </a:p>
        </p:txBody>
      </p:sp>
      <p:sp>
        <p:nvSpPr>
          <p:cNvPr id="5" name="Text 2"/>
          <p:cNvSpPr/>
          <p:nvPr/>
        </p:nvSpPr>
        <p:spPr>
          <a:xfrm>
            <a:off x="457200" y="1691640"/>
            <a:ext cx="11247120" cy="640080"/>
          </a:xfrm>
          <a:prstGeom prst="roundRect">
            <a:avLst>
              <a:gd name="adj" fmla="val 14286"/>
            </a:avLst>
          </a:prstGeom>
          <a:solidFill>
            <a:srgbClr val="EEF3F7"/>
          </a:solidFill>
          <a:ln>
            <a:solidFill>
              <a:srgbClr val="EEF3F7"/>
            </a:solidFill>
          </a:ln>
        </p:spPr>
        <p:txBody>
          <a:bodyPr wrap="square" lIns="76200" tIns="152400" rIns="152400" bIns="76200" rtlCol="0" anchor="ctr"/>
          <a:lstStyle/>
          <a:p>
            <a:pPr marL="0" indent="0" algn="l">
              <a:buNone/>
            </a:pPr>
            <a:r>
              <a:rPr lang="en-US" sz="1400" b="1" dirty="0">
                <a:solidFill>
                  <a:srgbClr val="1F2933"/>
                </a:solidFill>
              </a:rPr>
              <a:t>metric = 256 × [ K1 × B  +  (K2 × B) / (256 − L)  +  K3 × D ] × [ K5 / (R + K4) ]      (the last factor only applies if K5 ≠ 0)</a:t>
            </a:r>
            <a:endParaRPr lang="en-US" sz="1400" dirty="0"/>
          </a:p>
        </p:txBody>
      </p:sp>
      <p:sp>
        <p:nvSpPr>
          <p:cNvPr id="6" name="Text 3"/>
          <p:cNvSpPr txBox="1"/>
          <p:nvPr/>
        </p:nvSpPr>
        <p:spPr>
          <a:xfrm>
            <a:off x="457200" y="2468880"/>
            <a:ext cx="11247120" cy="365760"/>
          </a:xfrm>
          <a:prstGeom prst="rect">
            <a:avLst/>
          </a:prstGeom>
          <a:noFill/>
          <a:ln/>
        </p:spPr>
        <p:txBody>
          <a:bodyPr wrap="square" lIns="0" tIns="0" rIns="0" bIns="0" rtlCol="0" anchor="ctr"/>
          <a:lstStyle/>
          <a:p>
            <a:pPr marL="0" indent="0" algn="l">
              <a:buNone/>
            </a:pPr>
            <a:r>
              <a:rPr lang="en-US" sz="1300" b="1" dirty="0">
                <a:solidFill>
                  <a:srgbClr val="0B3C5D"/>
                </a:solidFill>
              </a:rPr>
              <a:t>With the default weights (K1 = K3 = 1, K2 = K4 = K5 = 0):</a:t>
            </a:r>
            <a:endParaRPr lang="en-US" sz="1300" dirty="0"/>
          </a:p>
        </p:txBody>
      </p:sp>
      <p:sp>
        <p:nvSpPr>
          <p:cNvPr id="7" name="Text 4"/>
          <p:cNvSpPr/>
          <p:nvPr/>
        </p:nvSpPr>
        <p:spPr>
          <a:xfrm>
            <a:off x="457200" y="2880360"/>
            <a:ext cx="11247120" cy="640080"/>
          </a:xfrm>
          <a:prstGeom prst="roundRect">
            <a:avLst>
              <a:gd name="adj" fmla="val 14286"/>
            </a:avLst>
          </a:prstGeom>
          <a:solidFill>
            <a:srgbClr val="FFF4E0"/>
          </a:solidFill>
          <a:ln>
            <a:solidFill>
              <a:srgbClr val="FFF4E0"/>
            </a:solidFill>
          </a:ln>
        </p:spPr>
        <p:txBody>
          <a:bodyPr wrap="square" lIns="76200" tIns="152400" rIns="152400" bIns="76200" rtlCol="0" anchor="ctr"/>
          <a:lstStyle/>
          <a:p>
            <a:pPr marL="0" indent="0" algn="l">
              <a:buNone/>
            </a:pPr>
            <a:r>
              <a:rPr lang="en-US" sz="1600" b="1" dirty="0">
                <a:solidFill>
                  <a:srgbClr val="1F2933"/>
                </a:solidFill>
              </a:rPr>
              <a:t>metric = 256 × ( 10,000,000 / minimum_bandwidth[kbps]  +  Σ delay[µs] / 10 )</a:t>
            </a:r>
            <a:endParaRPr lang="en-US" sz="1600" dirty="0"/>
          </a:p>
        </p:txBody>
      </p:sp>
      <p:sp>
        <p:nvSpPr>
          <p:cNvPr id="8" name="Shape 5"/>
          <p:cNvSpPr/>
          <p:nvPr/>
        </p:nvSpPr>
        <p:spPr>
          <a:xfrm>
            <a:off x="457200" y="374904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9" name="Text 6"/>
          <p:cNvSpPr txBox="1"/>
          <p:nvPr/>
        </p:nvSpPr>
        <p:spPr>
          <a:xfrm>
            <a:off x="658368" y="391363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Example: three 1 Gbps links</a:t>
            </a:r>
            <a:endParaRPr lang="en-US" sz="1500" dirty="0"/>
          </a:p>
        </p:txBody>
      </p:sp>
      <p:sp>
        <p:nvSpPr>
          <p:cNvPr id="10" name="Text 7"/>
          <p:cNvSpPr txBox="1"/>
          <p:nvPr/>
        </p:nvSpPr>
        <p:spPr>
          <a:xfrm>
            <a:off x="658368" y="432511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Minimum bandwidth 1,000,000 kbps → 10^7 / 10^6 = 10</a:t>
            </a:r>
            <a:endParaRPr lang="en-US" sz="1200" dirty="0"/>
          </a:p>
          <a:p>
            <a:pPr marL="279400" indent="-279400">
              <a:spcAft>
                <a:spcPts val="400"/>
              </a:spcAft>
              <a:buSzPct val="100000"/>
              <a:buChar char="•"/>
            </a:pPr>
            <a:r>
              <a:rPr lang="en-US" sz="1200" dirty="0">
                <a:solidFill>
                  <a:srgbClr val="1F2933"/>
                </a:solidFill>
              </a:rPr>
              <a:t>Delay: 3 × 10 µs = 30 µs → 30 / 10 = 3</a:t>
            </a:r>
            <a:endParaRPr lang="en-US" sz="1200" dirty="0"/>
          </a:p>
          <a:p>
            <a:pPr marL="279400" indent="-279400">
              <a:spcAft>
                <a:spcPts val="400"/>
              </a:spcAft>
              <a:buSzPct val="100000"/>
              <a:buChar char="•"/>
            </a:pPr>
            <a:r>
              <a:rPr lang="en-US" sz="1200" b="1" dirty="0">
                <a:solidFill>
                  <a:srgbClr val="1F2933"/>
                </a:solidFill>
              </a:rPr>
              <a:t>metric = 256 × (10 + 3) = 3,328</a:t>
            </a:r>
            <a:endParaRPr lang="en-US" sz="1200" dirty="0"/>
          </a:p>
        </p:txBody>
      </p:sp>
      <p:sp>
        <p:nvSpPr>
          <p:cNvPr id="11" name="Shape 8"/>
          <p:cNvSpPr/>
          <p:nvPr/>
        </p:nvSpPr>
        <p:spPr>
          <a:xfrm>
            <a:off x="6245352" y="374904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2" name="Text 9"/>
          <p:cNvSpPr txBox="1"/>
          <p:nvPr/>
        </p:nvSpPr>
        <p:spPr>
          <a:xfrm>
            <a:off x="6446520" y="391363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Example: one 2 Mbps serial link</a:t>
            </a:r>
            <a:endParaRPr lang="en-US" sz="1500" dirty="0"/>
          </a:p>
        </p:txBody>
      </p:sp>
      <p:sp>
        <p:nvSpPr>
          <p:cNvPr id="13" name="Text 10"/>
          <p:cNvSpPr txBox="1"/>
          <p:nvPr/>
        </p:nvSpPr>
        <p:spPr>
          <a:xfrm>
            <a:off x="6446520" y="432511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Bandwidth 2,000 kbps → 10^7 / 2,000 = 5,000</a:t>
            </a:r>
            <a:endParaRPr lang="en-US" sz="1200" dirty="0"/>
          </a:p>
          <a:p>
            <a:pPr marL="279400" indent="-279400">
              <a:spcAft>
                <a:spcPts val="400"/>
              </a:spcAft>
              <a:buSzPct val="100000"/>
              <a:buChar char="•"/>
            </a:pPr>
            <a:r>
              <a:rPr lang="en-US" sz="1200" dirty="0">
                <a:solidFill>
                  <a:srgbClr val="1F2933"/>
                </a:solidFill>
              </a:rPr>
              <a:t>Default serial delay: 20,000 µs → 2,000</a:t>
            </a:r>
            <a:endParaRPr lang="en-US" sz="1200" dirty="0"/>
          </a:p>
          <a:p>
            <a:pPr marL="279400" indent="-279400">
              <a:spcAft>
                <a:spcPts val="400"/>
              </a:spcAft>
              <a:buSzPct val="100000"/>
              <a:buChar char="•"/>
            </a:pPr>
            <a:r>
              <a:rPr lang="en-US" sz="1200" b="1" dirty="0">
                <a:solidFill>
                  <a:srgbClr val="1F2933"/>
                </a:solidFill>
              </a:rPr>
              <a:t>metric = 256 × (5,000 + 2,000) = 1,792,000</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111</a:t>
            </a:fld>
            <a:endParaRPr lang="en-US"/>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11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Example: the same topology with RIP and with EIGRP</a:t>
            </a:r>
            <a:endParaRPr lang="en-US" sz="3000" dirty="0"/>
          </a:p>
        </p:txBody>
      </p:sp>
      <p:sp>
        <p:nvSpPr>
          <p:cNvPr id="4" name="Shape 1"/>
          <p:cNvSpPr/>
          <p:nvPr/>
        </p:nvSpPr>
        <p:spPr>
          <a:xfrm>
            <a:off x="640080" y="2377440"/>
            <a:ext cx="1188720" cy="0"/>
          </a:xfrm>
          <a:prstGeom prst="line">
            <a:avLst/>
          </a:prstGeom>
          <a:noFill/>
          <a:ln w="50800">
            <a:solidFill>
              <a:srgbClr val="0B3C5D"/>
            </a:solidFill>
            <a:prstDash val="solid"/>
          </a:ln>
        </p:spPr>
        <p:txBody>
          <a:bodyPr/>
          <a:lstStyle/>
          <a:p>
            <a:endParaRPr lang="en-US"/>
          </a:p>
        </p:txBody>
      </p:sp>
      <p:sp>
        <p:nvSpPr>
          <p:cNvPr id="5" name="Text 2"/>
          <p:cNvSpPr txBox="1"/>
          <p:nvPr/>
        </p:nvSpPr>
        <p:spPr>
          <a:xfrm>
            <a:off x="640080" y="2432304"/>
            <a:ext cx="1188720" cy="256032"/>
          </a:xfrm>
          <a:prstGeom prst="rect">
            <a:avLst/>
          </a:prstGeom>
          <a:noFill/>
          <a:ln/>
        </p:spPr>
        <p:txBody>
          <a:bodyPr wrap="square" lIns="0" tIns="0" rIns="0" bIns="0" rtlCol="0" anchor="ctr"/>
          <a:lstStyle/>
          <a:p>
            <a:pPr marL="0" indent="0" algn="ctr">
              <a:buNone/>
            </a:pPr>
            <a:r>
              <a:rPr lang="en-US" sz="1000" dirty="0">
                <a:solidFill>
                  <a:srgbClr val="6B7B8C"/>
                </a:solidFill>
              </a:rPr>
              <a:t>Network A</a:t>
            </a:r>
            <a:endParaRPr lang="en-US" sz="1000" dirty="0"/>
          </a:p>
        </p:txBody>
      </p:sp>
      <p:sp>
        <p:nvSpPr>
          <p:cNvPr id="6" name="Text 3"/>
          <p:cNvSpPr/>
          <p:nvPr/>
        </p:nvSpPr>
        <p:spPr>
          <a:xfrm>
            <a:off x="2468880" y="21031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7" name="Shape 4"/>
          <p:cNvSpPr/>
          <p:nvPr/>
        </p:nvSpPr>
        <p:spPr>
          <a:xfrm>
            <a:off x="1828800" y="2377440"/>
            <a:ext cx="640080" cy="0"/>
          </a:xfrm>
          <a:prstGeom prst="line">
            <a:avLst/>
          </a:prstGeom>
          <a:noFill/>
          <a:ln w="25400">
            <a:solidFill>
              <a:srgbClr val="0B3C5D"/>
            </a:solidFill>
            <a:prstDash val="solid"/>
          </a:ln>
        </p:spPr>
        <p:txBody>
          <a:bodyPr/>
          <a:lstStyle/>
          <a:p>
            <a:endParaRPr lang="en-US"/>
          </a:p>
        </p:txBody>
      </p:sp>
      <p:sp>
        <p:nvSpPr>
          <p:cNvPr id="8" name="Text 5"/>
          <p:cNvSpPr/>
          <p:nvPr/>
        </p:nvSpPr>
        <p:spPr>
          <a:xfrm>
            <a:off x="7589520" y="21031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9" name="Shape 6"/>
          <p:cNvSpPr/>
          <p:nvPr/>
        </p:nvSpPr>
        <p:spPr>
          <a:xfrm>
            <a:off x="8778240" y="2377440"/>
            <a:ext cx="1188720" cy="0"/>
          </a:xfrm>
          <a:prstGeom prst="line">
            <a:avLst/>
          </a:prstGeom>
          <a:noFill/>
          <a:ln w="50800">
            <a:solidFill>
              <a:srgbClr val="0B3C5D"/>
            </a:solidFill>
            <a:prstDash val="solid"/>
          </a:ln>
        </p:spPr>
        <p:txBody>
          <a:bodyPr/>
          <a:lstStyle/>
          <a:p>
            <a:endParaRPr lang="en-US"/>
          </a:p>
        </p:txBody>
      </p:sp>
      <p:sp>
        <p:nvSpPr>
          <p:cNvPr id="10" name="Text 7"/>
          <p:cNvSpPr txBox="1"/>
          <p:nvPr/>
        </p:nvSpPr>
        <p:spPr>
          <a:xfrm>
            <a:off x="8778240" y="2432304"/>
            <a:ext cx="1188720" cy="256032"/>
          </a:xfrm>
          <a:prstGeom prst="rect">
            <a:avLst/>
          </a:prstGeom>
          <a:noFill/>
          <a:ln/>
        </p:spPr>
        <p:txBody>
          <a:bodyPr wrap="square" lIns="0" tIns="0" rIns="0" bIns="0" rtlCol="0" anchor="ctr"/>
          <a:lstStyle/>
          <a:p>
            <a:pPr marL="0" indent="0" algn="ctr">
              <a:buNone/>
            </a:pPr>
            <a:r>
              <a:rPr lang="en-US" sz="1000" dirty="0">
                <a:solidFill>
                  <a:srgbClr val="6B7B8C"/>
                </a:solidFill>
              </a:rPr>
              <a:t>Network B</a:t>
            </a:r>
            <a:endParaRPr lang="en-US" sz="1000" dirty="0"/>
          </a:p>
        </p:txBody>
      </p:sp>
      <p:sp>
        <p:nvSpPr>
          <p:cNvPr id="11" name="Shape 8"/>
          <p:cNvSpPr/>
          <p:nvPr/>
        </p:nvSpPr>
        <p:spPr>
          <a:xfrm>
            <a:off x="8138160" y="2377440"/>
            <a:ext cx="640080" cy="0"/>
          </a:xfrm>
          <a:prstGeom prst="line">
            <a:avLst/>
          </a:prstGeom>
          <a:noFill/>
          <a:ln w="25400">
            <a:solidFill>
              <a:srgbClr val="0B3C5D"/>
            </a:solidFill>
            <a:prstDash val="solid"/>
          </a:ln>
        </p:spPr>
        <p:txBody>
          <a:bodyPr/>
          <a:lstStyle/>
          <a:p>
            <a:endParaRPr lang="en-US"/>
          </a:p>
        </p:txBody>
      </p:sp>
      <p:sp>
        <p:nvSpPr>
          <p:cNvPr id="12" name="Shape 9"/>
          <p:cNvSpPr/>
          <p:nvPr/>
        </p:nvSpPr>
        <p:spPr>
          <a:xfrm>
            <a:off x="3017520" y="2377440"/>
            <a:ext cx="4572000" cy="0"/>
          </a:xfrm>
          <a:prstGeom prst="line">
            <a:avLst/>
          </a:prstGeom>
          <a:noFill/>
          <a:ln w="25400">
            <a:solidFill>
              <a:srgbClr val="D64545"/>
            </a:solidFill>
            <a:prstDash val="dash"/>
          </a:ln>
        </p:spPr>
        <p:txBody>
          <a:bodyPr/>
          <a:lstStyle/>
          <a:p>
            <a:endParaRPr lang="en-US"/>
          </a:p>
        </p:txBody>
      </p:sp>
      <p:sp>
        <p:nvSpPr>
          <p:cNvPr id="13" name="Text 10"/>
          <p:cNvSpPr txBox="1"/>
          <p:nvPr/>
        </p:nvSpPr>
        <p:spPr>
          <a:xfrm>
            <a:off x="4480560" y="2103120"/>
            <a:ext cx="1645920" cy="237744"/>
          </a:xfrm>
          <a:prstGeom prst="rect">
            <a:avLst/>
          </a:prstGeom>
          <a:noFill/>
          <a:ln/>
        </p:spPr>
        <p:txBody>
          <a:bodyPr wrap="square" lIns="0" tIns="0" rIns="0" bIns="0" rtlCol="0" anchor="ctr"/>
          <a:lstStyle/>
          <a:p>
            <a:pPr marL="0" indent="0" algn="ctr">
              <a:buNone/>
            </a:pPr>
            <a:r>
              <a:rPr lang="en-US" sz="1000" b="1" dirty="0">
                <a:solidFill>
                  <a:srgbClr val="D64545"/>
                </a:solidFill>
              </a:rPr>
              <a:t>serial 2 Mbps</a:t>
            </a:r>
            <a:endParaRPr lang="en-US" sz="1000" dirty="0"/>
          </a:p>
        </p:txBody>
      </p:sp>
      <p:sp>
        <p:nvSpPr>
          <p:cNvPr id="14" name="Text 11"/>
          <p:cNvSpPr/>
          <p:nvPr/>
        </p:nvSpPr>
        <p:spPr>
          <a:xfrm>
            <a:off x="2468880" y="42062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15" name="Text 12"/>
          <p:cNvSpPr/>
          <p:nvPr/>
        </p:nvSpPr>
        <p:spPr>
          <a:xfrm>
            <a:off x="7589520" y="42062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R4</a:t>
            </a:r>
            <a:endParaRPr lang="en-US" sz="1200" dirty="0"/>
          </a:p>
        </p:txBody>
      </p:sp>
      <p:sp>
        <p:nvSpPr>
          <p:cNvPr id="16" name="Shape 13"/>
          <p:cNvSpPr/>
          <p:nvPr/>
        </p:nvSpPr>
        <p:spPr>
          <a:xfrm>
            <a:off x="2743200" y="2651760"/>
            <a:ext cx="0" cy="1554480"/>
          </a:xfrm>
          <a:prstGeom prst="line">
            <a:avLst/>
          </a:prstGeom>
          <a:noFill/>
          <a:ln w="50800">
            <a:solidFill>
              <a:srgbClr val="2A9D6F"/>
            </a:solidFill>
            <a:prstDash val="solid"/>
          </a:ln>
        </p:spPr>
        <p:txBody>
          <a:bodyPr/>
          <a:lstStyle/>
          <a:p>
            <a:endParaRPr lang="en-US"/>
          </a:p>
        </p:txBody>
      </p:sp>
      <p:sp>
        <p:nvSpPr>
          <p:cNvPr id="17" name="Text 14"/>
          <p:cNvSpPr txBox="1"/>
          <p:nvPr/>
        </p:nvSpPr>
        <p:spPr>
          <a:xfrm>
            <a:off x="1920240" y="3300984"/>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1 Gbps</a:t>
            </a:r>
            <a:endParaRPr lang="en-US" sz="1000" dirty="0"/>
          </a:p>
        </p:txBody>
      </p:sp>
      <p:sp>
        <p:nvSpPr>
          <p:cNvPr id="18" name="Shape 15"/>
          <p:cNvSpPr/>
          <p:nvPr/>
        </p:nvSpPr>
        <p:spPr>
          <a:xfrm>
            <a:off x="7863840" y="2651760"/>
            <a:ext cx="0" cy="1554480"/>
          </a:xfrm>
          <a:prstGeom prst="line">
            <a:avLst/>
          </a:prstGeom>
          <a:noFill/>
          <a:ln w="50800">
            <a:solidFill>
              <a:srgbClr val="2A9D6F"/>
            </a:solidFill>
            <a:prstDash val="solid"/>
          </a:ln>
        </p:spPr>
        <p:txBody>
          <a:bodyPr/>
          <a:lstStyle/>
          <a:p>
            <a:endParaRPr lang="en-US"/>
          </a:p>
        </p:txBody>
      </p:sp>
      <p:sp>
        <p:nvSpPr>
          <p:cNvPr id="19" name="Text 16"/>
          <p:cNvSpPr txBox="1"/>
          <p:nvPr/>
        </p:nvSpPr>
        <p:spPr>
          <a:xfrm>
            <a:off x="7040880" y="3300984"/>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1 Gbps</a:t>
            </a:r>
            <a:endParaRPr lang="en-US" sz="1000" dirty="0"/>
          </a:p>
        </p:txBody>
      </p:sp>
      <p:sp>
        <p:nvSpPr>
          <p:cNvPr id="20" name="Shape 17"/>
          <p:cNvSpPr/>
          <p:nvPr/>
        </p:nvSpPr>
        <p:spPr>
          <a:xfrm>
            <a:off x="3017520" y="4480560"/>
            <a:ext cx="4572000" cy="0"/>
          </a:xfrm>
          <a:prstGeom prst="line">
            <a:avLst/>
          </a:prstGeom>
          <a:noFill/>
          <a:ln w="50800">
            <a:solidFill>
              <a:srgbClr val="2A9D6F"/>
            </a:solidFill>
            <a:prstDash val="solid"/>
          </a:ln>
        </p:spPr>
        <p:txBody>
          <a:bodyPr/>
          <a:lstStyle/>
          <a:p>
            <a:endParaRPr lang="en-US"/>
          </a:p>
        </p:txBody>
      </p:sp>
      <p:sp>
        <p:nvSpPr>
          <p:cNvPr id="21" name="Text 18"/>
          <p:cNvSpPr txBox="1"/>
          <p:nvPr/>
        </p:nvSpPr>
        <p:spPr>
          <a:xfrm>
            <a:off x="4480560" y="420624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1 Gbps</a:t>
            </a:r>
            <a:endParaRPr lang="en-US" sz="1000" dirty="0"/>
          </a:p>
        </p:txBody>
      </p:sp>
      <p:graphicFrame>
        <p:nvGraphicFramePr>
          <p:cNvPr id="113" name="Table 0"/>
          <p:cNvGraphicFramePr>
            <a:graphicFrameLocks noGrp="1"/>
          </p:cNvGraphicFramePr>
          <p:nvPr>
            <p:extLst>
              <p:ext uri="{D42A27DB-BD31-4B8C-83A1-F6EECF244321}">
                <p14:modId xmlns:p14="http://schemas.microsoft.com/office/powerpoint/2010/main" val="1579011935"/>
              </p:ext>
            </p:extLst>
          </p:nvPr>
        </p:nvGraphicFramePr>
        <p:xfrm>
          <a:off x="640080" y="5120640"/>
          <a:ext cx="9326880" cy="914400"/>
        </p:xfrm>
        <a:graphic>
          <a:graphicData uri="http://schemas.openxmlformats.org/drawingml/2006/table">
            <a:tbl>
              <a:tblPr/>
              <a:tblGrid>
                <a:gridCol w="1097280">
                  <a:extLst>
                    <a:ext uri="{9D8B030D-6E8A-4147-A177-3AD203B41FA5}">
                      <a16:colId xmlns:a16="http://schemas.microsoft.com/office/drawing/2014/main" val="20000"/>
                    </a:ext>
                  </a:extLst>
                </a:gridCol>
                <a:gridCol w="3108960">
                  <a:extLst>
                    <a:ext uri="{9D8B030D-6E8A-4147-A177-3AD203B41FA5}">
                      <a16:colId xmlns:a16="http://schemas.microsoft.com/office/drawing/2014/main" val="20001"/>
                    </a:ext>
                  </a:extLst>
                </a:gridCol>
                <a:gridCol w="1188720">
                  <a:extLst>
                    <a:ext uri="{9D8B030D-6E8A-4147-A177-3AD203B41FA5}">
                      <a16:colId xmlns:a16="http://schemas.microsoft.com/office/drawing/2014/main" val="20002"/>
                    </a:ext>
                  </a:extLst>
                </a:gridCol>
                <a:gridCol w="3931920">
                  <a:extLst>
                    <a:ext uri="{9D8B030D-6E8A-4147-A177-3AD203B41FA5}">
                      <a16:colId xmlns:a16="http://schemas.microsoft.com/office/drawing/2014/main" val="20003"/>
                    </a:ext>
                  </a:extLst>
                </a:gridCol>
              </a:tblGrid>
              <a:tr h="329184">
                <a:tc>
                  <a:txBody>
                    <a:bodyPr/>
                    <a:lstStyle/>
                    <a:p>
                      <a:pPr marL="0" indent="0" algn="l">
                        <a:buNone/>
                      </a:pPr>
                      <a:r>
                        <a:rPr lang="en-US" sz="1100" b="1" dirty="0">
                          <a:solidFill>
                            <a:srgbClr val="FFFFFF"/>
                          </a:solidFill>
                        </a:rPr>
                        <a:t>Protocol</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Path chosen from A to B</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Metric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Alternative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329184">
                <a:tc>
                  <a:txBody>
                    <a:bodyPr/>
                    <a:lstStyle/>
                    <a:p>
                      <a:pPr marL="0" indent="0" algn="l">
                        <a:buNone/>
                      </a:pPr>
                      <a:r>
                        <a:rPr lang="en-US" sz="1100" b="1" dirty="0">
                          <a:solidFill>
                            <a:srgbClr val="D64545"/>
                          </a:solidFill>
                        </a:rPr>
                        <a:t>RIP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R1 → R2 (direct, 2 Mbps)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 hop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R1 → R3 → R4 → R2 = 3 hops (worse for RIP)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29184">
                <a:tc>
                  <a:txBody>
                    <a:bodyPr/>
                    <a:lstStyle/>
                    <a:p>
                      <a:pPr marL="0" indent="0" algn="l">
                        <a:buNone/>
                      </a:pPr>
                      <a:r>
                        <a:rPr lang="en-US" sz="1100" b="1" dirty="0">
                          <a:solidFill>
                            <a:srgbClr val="2A9D6F"/>
                          </a:solidFill>
                        </a:rPr>
                        <a:t>EIGRP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R1 → R3 → R4 → R2 (1 Gbps)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3,328</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R1 → R2 = 1,792,000 (much worse)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bl>
          </a:graphicData>
        </a:graphic>
      </p:graphicFrame>
      <p:sp>
        <p:nvSpPr>
          <p:cNvPr id="23" name="Shape 19"/>
          <p:cNvSpPr/>
          <p:nvPr/>
        </p:nvSpPr>
        <p:spPr>
          <a:xfrm>
            <a:off x="10058400" y="1280160"/>
            <a:ext cx="1737360" cy="3383280"/>
          </a:xfrm>
          <a:prstGeom prst="roundRect">
            <a:avLst>
              <a:gd name="adj" fmla="val 6316"/>
            </a:avLst>
          </a:prstGeom>
          <a:solidFill>
            <a:srgbClr val="EEF3F7"/>
          </a:solidFill>
          <a:ln w="9525">
            <a:solidFill>
              <a:srgbClr val="EEF3F7"/>
            </a:solidFill>
            <a:prstDash val="solid"/>
          </a:ln>
        </p:spPr>
        <p:txBody>
          <a:bodyPr/>
          <a:lstStyle/>
          <a:p>
            <a:endParaRPr lang="en-US"/>
          </a:p>
        </p:txBody>
      </p:sp>
      <p:sp>
        <p:nvSpPr>
          <p:cNvPr id="24" name="Text 20"/>
          <p:cNvSpPr txBox="1"/>
          <p:nvPr/>
        </p:nvSpPr>
        <p:spPr>
          <a:xfrm>
            <a:off x="10259568" y="1444752"/>
            <a:ext cx="1335024" cy="365760"/>
          </a:xfrm>
          <a:prstGeom prst="rect">
            <a:avLst/>
          </a:prstGeom>
          <a:noFill/>
          <a:ln/>
        </p:spPr>
        <p:txBody>
          <a:bodyPr wrap="square" lIns="0" tIns="0" rIns="0" bIns="0" rtlCol="0" anchor="t"/>
          <a:lstStyle/>
          <a:p>
            <a:pPr marL="0" indent="0">
              <a:buNone/>
            </a:pPr>
            <a:r>
              <a:rPr lang="en-US" sz="1500" b="1" dirty="0">
                <a:solidFill>
                  <a:srgbClr val="0B3C5D"/>
                </a:solidFill>
              </a:rPr>
              <a:t>OSPF?</a:t>
            </a:r>
            <a:endParaRPr lang="en-US" sz="1500" dirty="0"/>
          </a:p>
        </p:txBody>
      </p:sp>
      <p:sp>
        <p:nvSpPr>
          <p:cNvPr id="25" name="Text 21"/>
          <p:cNvSpPr txBox="1"/>
          <p:nvPr/>
        </p:nvSpPr>
        <p:spPr>
          <a:xfrm>
            <a:off x="10259568" y="1856232"/>
            <a:ext cx="1335024" cy="2670048"/>
          </a:xfrm>
          <a:prstGeom prst="rect">
            <a:avLst/>
          </a:prstGeom>
          <a:noFill/>
          <a:ln/>
        </p:spPr>
        <p:txBody>
          <a:bodyPr wrap="square" lIns="0" tIns="0" rIns="0" bIns="0" rtlCol="0" anchor="t"/>
          <a:lstStyle/>
          <a:p>
            <a:pPr marL="0" indent="0">
              <a:buNone/>
            </a:pPr>
            <a:r>
              <a:rPr lang="en-US" sz="1000" dirty="0">
                <a:solidFill>
                  <a:srgbClr val="1F2933"/>
                </a:solidFill>
              </a:rPr>
              <a:t>Cost = reference bandwidth / bandwidth; also picks the 1 Gbps path</a:t>
            </a:r>
            <a:endParaRPr lang="en-US" sz="10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112</a:t>
            </a:fld>
            <a:endParaRPr lang="en-US"/>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11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Loop detection: from IGRP's hold-down to EIGRP's DUAL</a:t>
            </a:r>
            <a:endParaRPr lang="en-US" sz="3000" dirty="0"/>
          </a:p>
        </p:txBody>
      </p:sp>
      <p:sp>
        <p:nvSpPr>
          <p:cNvPr id="4" name="Shape 1"/>
          <p:cNvSpPr/>
          <p:nvPr/>
        </p:nvSpPr>
        <p:spPr>
          <a:xfrm>
            <a:off x="457200" y="1280160"/>
            <a:ext cx="3657600" cy="4846320"/>
          </a:xfrm>
          <a:prstGeom prst="roundRect">
            <a:avLst>
              <a:gd name="adj" fmla="val 3000"/>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3255264" cy="365760"/>
          </a:xfrm>
          <a:prstGeom prst="rect">
            <a:avLst/>
          </a:prstGeom>
          <a:noFill/>
          <a:ln/>
        </p:spPr>
        <p:txBody>
          <a:bodyPr wrap="square" lIns="0" tIns="0" rIns="0" bIns="0" rtlCol="0" anchor="t"/>
          <a:lstStyle/>
          <a:p>
            <a:pPr marL="0" indent="0">
              <a:buNone/>
            </a:pPr>
            <a:r>
              <a:rPr lang="en-US" sz="1500" b="1" dirty="0">
                <a:solidFill>
                  <a:srgbClr val="6B7B8C"/>
                </a:solidFill>
              </a:rPr>
              <a:t>IGRP (legacy)</a:t>
            </a:r>
            <a:endParaRPr lang="en-US" sz="1500" dirty="0"/>
          </a:p>
        </p:txBody>
      </p:sp>
      <p:sp>
        <p:nvSpPr>
          <p:cNvPr id="6" name="Text 3"/>
          <p:cNvSpPr txBox="1"/>
          <p:nvPr/>
        </p:nvSpPr>
        <p:spPr>
          <a:xfrm>
            <a:off x="658368" y="1856232"/>
            <a:ext cx="3255264" cy="413308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Split horizon and triggered updates, without poison reverse</a:t>
            </a:r>
            <a:endParaRPr lang="en-US" sz="1200" dirty="0"/>
          </a:p>
          <a:p>
            <a:pPr marL="279400" indent="-279400">
              <a:spcAft>
                <a:spcPts val="400"/>
              </a:spcAft>
              <a:buSzPct val="100000"/>
              <a:buChar char="•"/>
            </a:pPr>
            <a:r>
              <a:rPr lang="en-US" sz="1200" dirty="0">
                <a:solidFill>
                  <a:srgbClr val="1F2933"/>
                </a:solidFill>
              </a:rPr>
              <a:t>Early versions: hold-down</a:t>
            </a:r>
            <a:endParaRPr lang="en-US" sz="1200" dirty="0"/>
          </a:p>
          <a:p>
            <a:pPr marL="279400" indent="-279400">
              <a:spcAft>
                <a:spcPts val="400"/>
              </a:spcAft>
              <a:buSzPct val="100000"/>
              <a:buChar char="•"/>
            </a:pPr>
            <a:r>
              <a:rPr lang="en-US" sz="1200" dirty="0">
                <a:solidFill>
                  <a:srgbClr val="1F2933"/>
                </a:solidFill>
              </a:rPr>
              <a:t>Later versions: 'route poisoning': a path with an increasing metric is treated as unusable until confirmed by the following update</a:t>
            </a:r>
            <a:endParaRPr lang="en-US" sz="1200" dirty="0"/>
          </a:p>
        </p:txBody>
      </p:sp>
      <p:sp>
        <p:nvSpPr>
          <p:cNvPr id="7" name="Shape 4"/>
          <p:cNvSpPr/>
          <p:nvPr/>
        </p:nvSpPr>
        <p:spPr>
          <a:xfrm>
            <a:off x="4297680" y="1280160"/>
            <a:ext cx="7406640" cy="2834640"/>
          </a:xfrm>
          <a:prstGeom prst="roundRect">
            <a:avLst>
              <a:gd name="adj" fmla="val 3871"/>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4498848" y="1444752"/>
            <a:ext cx="7004304" cy="365760"/>
          </a:xfrm>
          <a:prstGeom prst="rect">
            <a:avLst/>
          </a:prstGeom>
          <a:noFill/>
          <a:ln/>
        </p:spPr>
        <p:txBody>
          <a:bodyPr wrap="square" lIns="0" tIns="0" rIns="0" bIns="0" rtlCol="0" anchor="t"/>
          <a:lstStyle/>
          <a:p>
            <a:pPr marL="0" indent="0">
              <a:buNone/>
            </a:pPr>
            <a:r>
              <a:rPr lang="en-US" sz="1500" b="1" dirty="0">
                <a:solidFill>
                  <a:srgbClr val="2A9D6F"/>
                </a:solidFill>
              </a:rPr>
              <a:t>EIGRP: the DUAL algorithm</a:t>
            </a:r>
            <a:endParaRPr lang="en-US" sz="1500" dirty="0"/>
          </a:p>
        </p:txBody>
      </p:sp>
      <p:sp>
        <p:nvSpPr>
          <p:cNvPr id="9" name="Text 6"/>
          <p:cNvSpPr txBox="1"/>
          <p:nvPr/>
        </p:nvSpPr>
        <p:spPr>
          <a:xfrm>
            <a:off x="4498848" y="1856232"/>
            <a:ext cx="7004304" cy="2121408"/>
          </a:xfrm>
          <a:prstGeom prst="rect">
            <a:avLst/>
          </a:prstGeom>
          <a:noFill/>
          <a:ln/>
        </p:spPr>
        <p:txBody>
          <a:bodyPr wrap="square" lIns="0" tIns="0" rIns="0" bIns="0" rtlCol="0" anchor="t"/>
          <a:lstStyle/>
          <a:p>
            <a:pPr marL="279400" indent="-279400">
              <a:spcAft>
                <a:spcPts val="400"/>
              </a:spcAft>
              <a:buSzPct val="100000"/>
              <a:buChar char="•"/>
            </a:pPr>
            <a:r>
              <a:rPr lang="en-US" sz="1200" b="1" dirty="0">
                <a:solidFill>
                  <a:srgbClr val="1F2933"/>
                </a:solidFill>
              </a:rPr>
              <a:t>FD</a:t>
            </a:r>
            <a:r>
              <a:rPr lang="en-US" sz="1200" dirty="0">
                <a:solidFill>
                  <a:srgbClr val="1F2933"/>
                </a:solidFill>
              </a:rPr>
              <a:t> (feasible distance): the lowest known metric to the destination</a:t>
            </a:r>
            <a:endParaRPr lang="en-US" sz="1200" dirty="0"/>
          </a:p>
          <a:p>
            <a:pPr marL="279400" indent="-279400">
              <a:spcAft>
                <a:spcPts val="400"/>
              </a:spcAft>
              <a:buSzPct val="100000"/>
              <a:buChar char="•"/>
            </a:pPr>
            <a:r>
              <a:rPr lang="en-US" sz="1200" b="1" dirty="0">
                <a:solidFill>
                  <a:srgbClr val="1F2933"/>
                </a:solidFill>
              </a:rPr>
              <a:t>RD</a:t>
            </a:r>
            <a:r>
              <a:rPr lang="en-US" sz="1200" dirty="0">
                <a:solidFill>
                  <a:srgbClr val="1F2933"/>
                </a:solidFill>
              </a:rPr>
              <a:t> (reported distance): the metric advertised by each neighbor</a:t>
            </a:r>
            <a:endParaRPr lang="en-US" sz="1200" dirty="0"/>
          </a:p>
          <a:p>
            <a:pPr marL="279400" indent="-279400">
              <a:spcAft>
                <a:spcPts val="400"/>
              </a:spcAft>
              <a:buSzPct val="100000"/>
              <a:buChar char="•"/>
            </a:pPr>
            <a:r>
              <a:rPr lang="en-US" sz="1200" b="1" dirty="0">
                <a:solidFill>
                  <a:srgbClr val="1F2933"/>
                </a:solidFill>
              </a:rPr>
              <a:t>Feasibility condition:</a:t>
            </a:r>
            <a:r>
              <a:rPr lang="en-US" sz="1200" dirty="0">
                <a:solidFill>
                  <a:srgbClr val="1F2933"/>
                </a:solidFill>
              </a:rPr>
              <a:t> RD &lt; FD ⇒ the neighbor is a </a:t>
            </a:r>
            <a:r>
              <a:rPr lang="en-US" sz="1200" b="1" dirty="0">
                <a:solidFill>
                  <a:srgbClr val="1F2933"/>
                </a:solidFill>
              </a:rPr>
              <a:t>feasible successor</a:t>
            </a:r>
            <a:r>
              <a:rPr lang="en-US" sz="1200" dirty="0">
                <a:solidFill>
                  <a:srgbClr val="1F2933"/>
                </a:solidFill>
              </a:rPr>
              <a:t> (a guaranteed loop-free path)</a:t>
            </a:r>
            <a:endParaRPr lang="en-US" sz="1200" dirty="0"/>
          </a:p>
          <a:p>
            <a:pPr marL="279400" indent="-279400">
              <a:spcAft>
                <a:spcPts val="400"/>
              </a:spcAft>
              <a:buSzPct val="100000"/>
              <a:buChar char="•"/>
            </a:pPr>
            <a:r>
              <a:rPr lang="en-US" sz="1200" dirty="0">
                <a:solidFill>
                  <a:srgbClr val="1F2933"/>
                </a:solidFill>
              </a:rPr>
              <a:t>Successor fails and a feasible successor exists → local switch, no recomputation and no hold-down</a:t>
            </a:r>
            <a:endParaRPr lang="en-US" sz="1200" dirty="0"/>
          </a:p>
        </p:txBody>
      </p:sp>
      <p:sp>
        <p:nvSpPr>
          <p:cNvPr id="10" name="Shape 7"/>
          <p:cNvSpPr/>
          <p:nvPr/>
        </p:nvSpPr>
        <p:spPr>
          <a:xfrm>
            <a:off x="4297680" y="4297680"/>
            <a:ext cx="7406640" cy="1828800"/>
          </a:xfrm>
          <a:prstGeom prst="roundRect">
            <a:avLst>
              <a:gd name="adj" fmla="val 6000"/>
            </a:avLst>
          </a:prstGeom>
          <a:solidFill>
            <a:srgbClr val="FFF4E0"/>
          </a:solidFill>
          <a:ln w="9525">
            <a:solidFill>
              <a:srgbClr val="EEF3F7"/>
            </a:solidFill>
            <a:prstDash val="solid"/>
          </a:ln>
        </p:spPr>
        <p:txBody>
          <a:bodyPr/>
          <a:lstStyle/>
          <a:p>
            <a:endParaRPr lang="en-US"/>
          </a:p>
        </p:txBody>
      </p:sp>
      <p:sp>
        <p:nvSpPr>
          <p:cNvPr id="11" name="Text 8"/>
          <p:cNvSpPr txBox="1"/>
          <p:nvPr/>
        </p:nvSpPr>
        <p:spPr>
          <a:xfrm>
            <a:off x="4498848" y="4462272"/>
            <a:ext cx="7004304" cy="365760"/>
          </a:xfrm>
          <a:prstGeom prst="rect">
            <a:avLst/>
          </a:prstGeom>
          <a:noFill/>
          <a:ln/>
        </p:spPr>
        <p:txBody>
          <a:bodyPr wrap="square" lIns="0" tIns="0" rIns="0" bIns="0" rtlCol="0" anchor="t"/>
          <a:lstStyle/>
          <a:p>
            <a:pPr marL="0" indent="0">
              <a:buNone/>
            </a:pPr>
            <a:r>
              <a:rPr lang="en-US" sz="1500" b="1" dirty="0">
                <a:solidFill>
                  <a:srgbClr val="0B3C5D"/>
                </a:solidFill>
              </a:rPr>
              <a:t>When there is no feasible successor</a:t>
            </a:r>
            <a:endParaRPr lang="en-US" sz="1500" dirty="0"/>
          </a:p>
        </p:txBody>
      </p:sp>
      <p:sp>
        <p:nvSpPr>
          <p:cNvPr id="12" name="Text 9"/>
          <p:cNvSpPr txBox="1"/>
          <p:nvPr/>
        </p:nvSpPr>
        <p:spPr>
          <a:xfrm>
            <a:off x="4498848" y="4873752"/>
            <a:ext cx="7004304" cy="11155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The route goes </a:t>
            </a:r>
            <a:r>
              <a:rPr lang="en-US" sz="1200" b="1" dirty="0">
                <a:solidFill>
                  <a:srgbClr val="1F2933"/>
                </a:solidFill>
              </a:rPr>
              <a:t>active</a:t>
            </a:r>
            <a:r>
              <a:rPr lang="en-US" sz="1200" dirty="0">
                <a:solidFill>
                  <a:srgbClr val="1F2933"/>
                </a:solidFill>
              </a:rPr>
              <a:t>: queries to the neighbors, which reply with their best metric</a:t>
            </a:r>
            <a:endParaRPr lang="en-US" sz="1200" dirty="0"/>
          </a:p>
          <a:p>
            <a:pPr marL="279400" indent="-279400">
              <a:spcAft>
                <a:spcPts val="400"/>
              </a:spcAft>
              <a:buSzPct val="100000"/>
              <a:buChar char="•"/>
            </a:pPr>
            <a:r>
              <a:rPr lang="en-US" sz="1200" dirty="0">
                <a:solidFill>
                  <a:srgbClr val="1F2933"/>
                </a:solidFill>
              </a:rPr>
              <a:t>Converges when every reply arrives; 'stuck in active' (SIA) if a neighbor is slow: 3-minute limit, mitigated by summarization and stub</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113</a:t>
            </a:fld>
            <a:endParaRPr lang="en-US"/>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11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Multipath routing (ECMP and unequal cost)</a:t>
            </a:r>
            <a:endParaRPr lang="en-US" sz="3000" dirty="0"/>
          </a:p>
        </p:txBody>
      </p:sp>
      <p:sp>
        <p:nvSpPr>
          <p:cNvPr id="4" name="Text 1"/>
          <p:cNvSpPr txBox="1"/>
          <p:nvPr/>
        </p:nvSpPr>
        <p:spPr>
          <a:xfrm>
            <a:off x="457200" y="1188720"/>
            <a:ext cx="6035040" cy="4937760"/>
          </a:xfrm>
          <a:prstGeom prst="rect">
            <a:avLst/>
          </a:prstGeom>
          <a:noFill/>
          <a:ln/>
        </p:spPr>
        <p:txBody>
          <a:bodyPr wrap="square" lIns="0" tIns="0" rIns="0" bIns="0" rtlCol="0" anchor="t"/>
          <a:lstStyle/>
          <a:p>
            <a:pPr marL="279400" indent="-279400">
              <a:spcAft>
                <a:spcPts val="800"/>
              </a:spcAft>
              <a:buSzPct val="100000"/>
              <a:buChar char="•"/>
            </a:pPr>
            <a:r>
              <a:rPr lang="en-US" sz="1400" dirty="0">
                <a:solidFill>
                  <a:srgbClr val="1F2933"/>
                </a:solidFill>
              </a:rPr>
              <a:t>Routers keep </a:t>
            </a:r>
            <a:r>
              <a:rPr lang="en-US" sz="1400" b="1" dirty="0">
                <a:solidFill>
                  <a:srgbClr val="1F2933"/>
                </a:solidFill>
              </a:rPr>
              <a:t>several paths</a:t>
            </a:r>
            <a:r>
              <a:rPr lang="en-US" sz="1400" dirty="0">
                <a:solidFill>
                  <a:srgbClr val="1F2933"/>
                </a:solidFill>
              </a:rPr>
              <a:t> per destination, not only the best one</a:t>
            </a:r>
            <a:endParaRPr lang="en-US" sz="1400" dirty="0"/>
          </a:p>
          <a:p>
            <a:pPr marL="279400" indent="-279400">
              <a:spcAft>
                <a:spcPts val="800"/>
              </a:spcAft>
              <a:buSzPct val="100000"/>
              <a:buChar char="•"/>
            </a:pPr>
            <a:r>
              <a:rPr lang="en-US" sz="1400" dirty="0">
                <a:solidFill>
                  <a:srgbClr val="1F2933"/>
                </a:solidFill>
              </a:rPr>
              <a:t>Two advantages: </a:t>
            </a:r>
            <a:r>
              <a:rPr lang="en-US" sz="1400" b="1" dirty="0">
                <a:solidFill>
                  <a:srgbClr val="1F2933"/>
                </a:solidFill>
              </a:rPr>
              <a:t>immediate switchover</a:t>
            </a:r>
            <a:r>
              <a:rPr lang="en-US" sz="1400" dirty="0">
                <a:solidFill>
                  <a:srgbClr val="1F2933"/>
                </a:solidFill>
              </a:rPr>
              <a:t> to the alternate path on failure and </a:t>
            </a:r>
            <a:r>
              <a:rPr lang="en-US" sz="1400" b="1" dirty="0">
                <a:solidFill>
                  <a:srgbClr val="1F2933"/>
                </a:solidFill>
              </a:rPr>
              <a:t>load sharing</a:t>
            </a:r>
            <a:r>
              <a:rPr lang="en-US" sz="1400" dirty="0">
                <a:solidFill>
                  <a:srgbClr val="1F2933"/>
                </a:solidFill>
              </a:rPr>
              <a:t> across equal-cost paths</a:t>
            </a:r>
            <a:endParaRPr lang="en-US" sz="1400" dirty="0"/>
          </a:p>
          <a:p>
            <a:pPr marL="279400" indent="-279400">
              <a:spcAft>
                <a:spcPts val="800"/>
              </a:spcAft>
              <a:buSzPct val="100000"/>
              <a:buChar char="•"/>
            </a:pPr>
            <a:r>
              <a:rPr lang="en-US" sz="1400" b="1" dirty="0">
                <a:solidFill>
                  <a:srgbClr val="1F2933"/>
                </a:solidFill>
              </a:rPr>
              <a:t>ECMP</a:t>
            </a:r>
            <a:r>
              <a:rPr lang="en-US" sz="1400" dirty="0">
                <a:solidFill>
                  <a:srgbClr val="1F2933"/>
                </a:solidFill>
              </a:rPr>
              <a:t> in every modern IGP and in BGP: 4 to 64 paths; distribution by </a:t>
            </a:r>
            <a:r>
              <a:rPr lang="en-US" sz="1400" b="1" dirty="0">
                <a:solidFill>
                  <a:srgbClr val="1F2933"/>
                </a:solidFill>
              </a:rPr>
              <a:t>hash of the 5-tuple</a:t>
            </a:r>
            <a:r>
              <a:rPr lang="en-US" sz="1400" dirty="0">
                <a:solidFill>
                  <a:srgbClr val="1F2933"/>
                </a:solidFill>
              </a:rPr>
              <a:t> (a flow is never reordered), RFC 2991/2992</a:t>
            </a:r>
            <a:endParaRPr lang="en-US" sz="1400" dirty="0"/>
          </a:p>
          <a:p>
            <a:pPr marL="279400" indent="-279400">
              <a:spcAft>
                <a:spcPts val="800"/>
              </a:spcAft>
              <a:buSzPct val="100000"/>
              <a:buChar char="•"/>
            </a:pPr>
            <a:r>
              <a:rPr lang="en-US" sz="1400" b="1" dirty="0">
                <a:solidFill>
                  <a:srgbClr val="1F2933"/>
                </a:solidFill>
              </a:rPr>
              <a:t>EIGRP variance N:</a:t>
            </a:r>
            <a:r>
              <a:rPr lang="en-US" sz="1400" dirty="0">
                <a:solidFill>
                  <a:srgbClr val="1F2933"/>
                </a:solidFill>
              </a:rPr>
              <a:t> also uses paths up to N times worse, if they are feasible successors (unequal cost)</a:t>
            </a:r>
            <a:endParaRPr lang="en-US" sz="1400" dirty="0"/>
          </a:p>
          <a:p>
            <a:pPr marL="279400" indent="-279400">
              <a:spcAft>
                <a:spcPts val="800"/>
              </a:spcAft>
              <a:buSzPct val="100000"/>
              <a:buChar char="•"/>
            </a:pPr>
            <a:r>
              <a:rPr lang="en-US" sz="1400" dirty="0">
                <a:solidFill>
                  <a:srgbClr val="1F2933"/>
                </a:solidFill>
              </a:rPr>
              <a:t>Data center leaf-spine fabrics: dozens of ECMP paths over BGP</a:t>
            </a:r>
            <a:endParaRPr lang="en-US" sz="1400" dirty="0"/>
          </a:p>
        </p:txBody>
      </p:sp>
      <p:sp>
        <p:nvSpPr>
          <p:cNvPr id="5" name="Text 2"/>
          <p:cNvSpPr/>
          <p:nvPr/>
        </p:nvSpPr>
        <p:spPr>
          <a:xfrm>
            <a:off x="7040880" y="19202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6" name="Text 3"/>
          <p:cNvSpPr/>
          <p:nvPr/>
        </p:nvSpPr>
        <p:spPr>
          <a:xfrm>
            <a:off x="10972800" y="19202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7" name="Text 4"/>
          <p:cNvSpPr/>
          <p:nvPr/>
        </p:nvSpPr>
        <p:spPr>
          <a:xfrm>
            <a:off x="9061704" y="1243584"/>
            <a:ext cx="438912" cy="438912"/>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Ra</a:t>
            </a:r>
            <a:endParaRPr lang="en-US" sz="1200" dirty="0"/>
          </a:p>
        </p:txBody>
      </p:sp>
      <p:sp>
        <p:nvSpPr>
          <p:cNvPr id="8" name="Text 5"/>
          <p:cNvSpPr/>
          <p:nvPr/>
        </p:nvSpPr>
        <p:spPr>
          <a:xfrm>
            <a:off x="9061704" y="1975104"/>
            <a:ext cx="438912" cy="438912"/>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Rb</a:t>
            </a:r>
            <a:endParaRPr lang="en-US" sz="1200" dirty="0"/>
          </a:p>
        </p:txBody>
      </p:sp>
      <p:sp>
        <p:nvSpPr>
          <p:cNvPr id="9" name="Text 6"/>
          <p:cNvSpPr/>
          <p:nvPr/>
        </p:nvSpPr>
        <p:spPr>
          <a:xfrm>
            <a:off x="9061704" y="2706624"/>
            <a:ext cx="438912" cy="438912"/>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Rc</a:t>
            </a:r>
            <a:endParaRPr lang="en-US" sz="1200" dirty="0"/>
          </a:p>
        </p:txBody>
      </p:sp>
      <p:sp>
        <p:nvSpPr>
          <p:cNvPr id="10" name="Shape 7"/>
          <p:cNvSpPr/>
          <p:nvPr/>
        </p:nvSpPr>
        <p:spPr>
          <a:xfrm flipV="1">
            <a:off x="7589520" y="1463040"/>
            <a:ext cx="1463040" cy="731520"/>
          </a:xfrm>
          <a:prstGeom prst="line">
            <a:avLst/>
          </a:prstGeom>
          <a:noFill/>
          <a:ln w="38100">
            <a:solidFill>
              <a:srgbClr val="2A9D6F"/>
            </a:solidFill>
            <a:prstDash val="solid"/>
          </a:ln>
        </p:spPr>
        <p:txBody>
          <a:bodyPr/>
          <a:lstStyle/>
          <a:p>
            <a:endParaRPr lang="en-US"/>
          </a:p>
        </p:txBody>
      </p:sp>
      <p:sp>
        <p:nvSpPr>
          <p:cNvPr id="11" name="Shape 8"/>
          <p:cNvSpPr/>
          <p:nvPr/>
        </p:nvSpPr>
        <p:spPr>
          <a:xfrm>
            <a:off x="9509760" y="1463040"/>
            <a:ext cx="1463040" cy="731520"/>
          </a:xfrm>
          <a:prstGeom prst="line">
            <a:avLst/>
          </a:prstGeom>
          <a:noFill/>
          <a:ln w="38100">
            <a:solidFill>
              <a:srgbClr val="2A9D6F"/>
            </a:solidFill>
            <a:prstDash val="solid"/>
          </a:ln>
        </p:spPr>
        <p:txBody>
          <a:bodyPr/>
          <a:lstStyle/>
          <a:p>
            <a:endParaRPr lang="en-US"/>
          </a:p>
        </p:txBody>
      </p:sp>
      <p:sp>
        <p:nvSpPr>
          <p:cNvPr id="12" name="Shape 9"/>
          <p:cNvSpPr/>
          <p:nvPr/>
        </p:nvSpPr>
        <p:spPr>
          <a:xfrm>
            <a:off x="7589520" y="2194560"/>
            <a:ext cx="1463040" cy="0"/>
          </a:xfrm>
          <a:prstGeom prst="line">
            <a:avLst/>
          </a:prstGeom>
          <a:noFill/>
          <a:ln w="38100">
            <a:solidFill>
              <a:srgbClr val="2A9D6F"/>
            </a:solidFill>
            <a:prstDash val="solid"/>
          </a:ln>
        </p:spPr>
        <p:txBody>
          <a:bodyPr/>
          <a:lstStyle/>
          <a:p>
            <a:endParaRPr lang="en-US"/>
          </a:p>
        </p:txBody>
      </p:sp>
      <p:sp>
        <p:nvSpPr>
          <p:cNvPr id="13" name="Shape 10"/>
          <p:cNvSpPr/>
          <p:nvPr/>
        </p:nvSpPr>
        <p:spPr>
          <a:xfrm>
            <a:off x="9509760" y="2194560"/>
            <a:ext cx="1463040" cy="0"/>
          </a:xfrm>
          <a:prstGeom prst="line">
            <a:avLst/>
          </a:prstGeom>
          <a:noFill/>
          <a:ln w="38100">
            <a:solidFill>
              <a:srgbClr val="2A9D6F"/>
            </a:solidFill>
            <a:prstDash val="solid"/>
          </a:ln>
        </p:spPr>
        <p:txBody>
          <a:bodyPr/>
          <a:lstStyle/>
          <a:p>
            <a:endParaRPr lang="en-US"/>
          </a:p>
        </p:txBody>
      </p:sp>
      <p:sp>
        <p:nvSpPr>
          <p:cNvPr id="14" name="Shape 11"/>
          <p:cNvSpPr/>
          <p:nvPr/>
        </p:nvSpPr>
        <p:spPr>
          <a:xfrm>
            <a:off x="7589520" y="2194560"/>
            <a:ext cx="1463040" cy="731520"/>
          </a:xfrm>
          <a:prstGeom prst="line">
            <a:avLst/>
          </a:prstGeom>
          <a:noFill/>
          <a:ln w="38100">
            <a:solidFill>
              <a:srgbClr val="2A9D6F"/>
            </a:solidFill>
            <a:prstDash val="solid"/>
          </a:ln>
        </p:spPr>
        <p:txBody>
          <a:bodyPr/>
          <a:lstStyle/>
          <a:p>
            <a:endParaRPr lang="en-US"/>
          </a:p>
        </p:txBody>
      </p:sp>
      <p:sp>
        <p:nvSpPr>
          <p:cNvPr id="15" name="Shape 12"/>
          <p:cNvSpPr/>
          <p:nvPr/>
        </p:nvSpPr>
        <p:spPr>
          <a:xfrm flipV="1">
            <a:off x="9509760" y="2194560"/>
            <a:ext cx="1463040" cy="731520"/>
          </a:xfrm>
          <a:prstGeom prst="line">
            <a:avLst/>
          </a:prstGeom>
          <a:noFill/>
          <a:ln w="38100">
            <a:solidFill>
              <a:srgbClr val="2A9D6F"/>
            </a:solidFill>
            <a:prstDash val="solid"/>
          </a:ln>
        </p:spPr>
        <p:txBody>
          <a:bodyPr/>
          <a:lstStyle/>
          <a:p>
            <a:endParaRPr lang="en-US"/>
          </a:p>
        </p:txBody>
      </p:sp>
      <p:sp>
        <p:nvSpPr>
          <p:cNvPr id="16" name="Text 13"/>
          <p:cNvSpPr txBox="1"/>
          <p:nvPr/>
        </p:nvSpPr>
        <p:spPr>
          <a:xfrm>
            <a:off x="6766560" y="3291840"/>
            <a:ext cx="5029200" cy="274320"/>
          </a:xfrm>
          <a:prstGeom prst="rect">
            <a:avLst/>
          </a:prstGeom>
          <a:noFill/>
          <a:ln/>
        </p:spPr>
        <p:txBody>
          <a:bodyPr wrap="square" lIns="0" tIns="0" rIns="0" bIns="0" rtlCol="0" anchor="ctr"/>
          <a:lstStyle/>
          <a:p>
            <a:pPr marL="0" indent="0" algn="ctr">
              <a:buNone/>
            </a:pPr>
            <a:r>
              <a:rPr lang="en-US" sz="1000" dirty="0">
                <a:solidFill>
                  <a:srgbClr val="6B7B8C"/>
                </a:solidFill>
              </a:rPr>
              <a:t>Three equal-cost paths: ECMP distributes the flows by hash</a:t>
            </a:r>
            <a:endParaRPr lang="en-US" sz="1000" dirty="0"/>
          </a:p>
        </p:txBody>
      </p:sp>
      <p:graphicFrame>
        <p:nvGraphicFramePr>
          <p:cNvPr id="115" name="Table 0"/>
          <p:cNvGraphicFramePr>
            <a:graphicFrameLocks noGrp="1"/>
          </p:cNvGraphicFramePr>
          <p:nvPr>
            <p:extLst>
              <p:ext uri="{D42A27DB-BD31-4B8C-83A1-F6EECF244321}">
                <p14:modId xmlns:p14="http://schemas.microsoft.com/office/powerpoint/2010/main" val="1579011935"/>
              </p:ext>
            </p:extLst>
          </p:nvPr>
        </p:nvGraphicFramePr>
        <p:xfrm>
          <a:off x="6766560" y="3840480"/>
          <a:ext cx="5029200" cy="914400"/>
        </p:xfrm>
        <a:graphic>
          <a:graphicData uri="http://schemas.openxmlformats.org/drawingml/2006/table">
            <a:tbl>
              <a:tblPr/>
              <a:tblGrid>
                <a:gridCol w="27432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tblGrid>
              <a:tr h="292608">
                <a:tc>
                  <a:txBody>
                    <a:bodyPr/>
                    <a:lstStyle/>
                    <a:p>
                      <a:pPr marL="0" indent="0" algn="l">
                        <a:buNone/>
                      </a:pPr>
                      <a:r>
                        <a:rPr lang="en-US" sz="1000" b="1" dirty="0">
                          <a:solidFill>
                            <a:srgbClr val="FFFFFF"/>
                          </a:solidFill>
                        </a:rPr>
                        <a:t>Flow (5-tuple)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Hash</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Path</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92608">
                <a:tc>
                  <a:txBody>
                    <a:bodyPr/>
                    <a:lstStyle/>
                    <a:p>
                      <a:pPr marL="0" indent="0" algn="l">
                        <a:buNone/>
                      </a:pPr>
                      <a:r>
                        <a:rPr lang="en-US" sz="1000" dirty="0">
                          <a:solidFill>
                            <a:srgbClr val="1F2933"/>
                          </a:solidFill>
                        </a:rPr>
                        <a:t>10.1.1.5:40001 → 10.2.2.9:443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 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via Ra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92608">
                <a:tc>
                  <a:txBody>
                    <a:bodyPr/>
                    <a:lstStyle/>
                    <a:p>
                      <a:pPr marL="0" indent="0" algn="l">
                        <a:buNone/>
                      </a:pPr>
                      <a:r>
                        <a:rPr lang="en-US" sz="1000" dirty="0">
                          <a:solidFill>
                            <a:srgbClr val="1F2933"/>
                          </a:solidFill>
                        </a:rPr>
                        <a:t>10.1.1.5:40002 → 10.2.2.9:443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 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via Rb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92608">
                <a:tc>
                  <a:txBody>
                    <a:bodyPr/>
                    <a:lstStyle/>
                    <a:p>
                      <a:pPr marL="0" indent="0" algn="l">
                        <a:buNone/>
                      </a:pPr>
                      <a:r>
                        <a:rPr lang="en-US" sz="1000" dirty="0">
                          <a:solidFill>
                            <a:srgbClr val="1F2933"/>
                          </a:solidFill>
                        </a:rPr>
                        <a:t>10.1.1.7:51000 → 10.2.2.9:22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 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via Rc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18" name="Text 14"/>
          <p:cNvSpPr txBox="1"/>
          <p:nvPr/>
        </p:nvSpPr>
        <p:spPr>
          <a:xfrm>
            <a:off x="6766560" y="5120640"/>
            <a:ext cx="5029200" cy="548640"/>
          </a:xfrm>
          <a:prstGeom prst="rect">
            <a:avLst/>
          </a:prstGeom>
          <a:solidFill>
            <a:srgbClr val="FFF4E0"/>
          </a:solidFill>
          <a:ln/>
        </p:spPr>
        <p:txBody>
          <a:bodyPr wrap="square" lIns="0" tIns="0" rIns="0" bIns="0" rtlCol="0" anchor="ctr"/>
          <a:lstStyle/>
          <a:p>
            <a:pPr marL="0" indent="0" algn="ctr">
              <a:buNone/>
            </a:pPr>
            <a:r>
              <a:rPr lang="en-US" sz="1100" dirty="0">
                <a:solidFill>
                  <a:srgbClr val="1F2933"/>
                </a:solidFill>
              </a:rPr>
              <a:t>Each flow always follows the same path: no TCP segment reordering.</a:t>
            </a:r>
            <a:endParaRPr lang="en-US" sz="11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114</a:t>
            </a:fld>
            <a:endParaRPr lang="en-US"/>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11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Route redistribution (1 of 3): two routing domains</a:t>
            </a:r>
            <a:endParaRPr lang="en-US" sz="3000" dirty="0"/>
          </a:p>
        </p:txBody>
      </p:sp>
      <p:sp>
        <p:nvSpPr>
          <p:cNvPr id="4" name="Shape 1"/>
          <p:cNvSpPr/>
          <p:nvPr/>
        </p:nvSpPr>
        <p:spPr>
          <a:xfrm>
            <a:off x="457200" y="1234440"/>
            <a:ext cx="5486400" cy="2057400"/>
          </a:xfrm>
          <a:prstGeom prst="roundRect">
            <a:avLst>
              <a:gd name="adj" fmla="val 5333"/>
            </a:avLst>
          </a:prstGeom>
          <a:solidFill>
            <a:srgbClr val="E8F5EE"/>
          </a:solidFill>
          <a:ln w="9525">
            <a:solidFill>
              <a:srgbClr val="2A9D6F"/>
            </a:solidFill>
            <a:prstDash val="solid"/>
          </a:ln>
        </p:spPr>
        <p:txBody>
          <a:bodyPr/>
          <a:lstStyle/>
          <a:p>
            <a:endParaRPr lang="en-US"/>
          </a:p>
        </p:txBody>
      </p:sp>
      <p:sp>
        <p:nvSpPr>
          <p:cNvPr id="5" name="Text 2"/>
          <p:cNvSpPr txBox="1"/>
          <p:nvPr/>
        </p:nvSpPr>
        <p:spPr>
          <a:xfrm>
            <a:off x="640080" y="1280160"/>
            <a:ext cx="2743200" cy="274320"/>
          </a:xfrm>
          <a:prstGeom prst="rect">
            <a:avLst/>
          </a:prstGeom>
          <a:noFill/>
          <a:ln/>
        </p:spPr>
        <p:txBody>
          <a:bodyPr wrap="square" lIns="0" tIns="0" rIns="0" bIns="0" rtlCol="0" anchor="ctr"/>
          <a:lstStyle/>
          <a:p>
            <a:pPr marL="0" indent="0" algn="l">
              <a:buNone/>
            </a:pPr>
            <a:r>
              <a:rPr lang="en-US" sz="1200" b="1" dirty="0">
                <a:solidFill>
                  <a:srgbClr val="2A9D6F"/>
                </a:solidFill>
              </a:rPr>
              <a:t>RIP domain</a:t>
            </a:r>
            <a:endParaRPr lang="en-US" sz="1200" dirty="0"/>
          </a:p>
        </p:txBody>
      </p:sp>
      <p:sp>
        <p:nvSpPr>
          <p:cNvPr id="6" name="Shape 3"/>
          <p:cNvSpPr/>
          <p:nvPr/>
        </p:nvSpPr>
        <p:spPr>
          <a:xfrm>
            <a:off x="6263640" y="1234440"/>
            <a:ext cx="5486400" cy="2057400"/>
          </a:xfrm>
          <a:prstGeom prst="roundRect">
            <a:avLst>
              <a:gd name="adj" fmla="val 5333"/>
            </a:avLst>
          </a:prstGeom>
          <a:solidFill>
            <a:srgbClr val="FFF4E0"/>
          </a:solidFill>
          <a:ln w="9525">
            <a:solidFill>
              <a:srgbClr val="F0A332"/>
            </a:solidFill>
            <a:prstDash val="solid"/>
          </a:ln>
        </p:spPr>
        <p:txBody>
          <a:bodyPr/>
          <a:lstStyle/>
          <a:p>
            <a:endParaRPr lang="en-US"/>
          </a:p>
        </p:txBody>
      </p:sp>
      <p:sp>
        <p:nvSpPr>
          <p:cNvPr id="7" name="Text 4"/>
          <p:cNvSpPr txBox="1"/>
          <p:nvPr/>
        </p:nvSpPr>
        <p:spPr>
          <a:xfrm>
            <a:off x="8961120" y="1280160"/>
            <a:ext cx="2651760" cy="274320"/>
          </a:xfrm>
          <a:prstGeom prst="rect">
            <a:avLst/>
          </a:prstGeom>
          <a:noFill/>
          <a:ln/>
        </p:spPr>
        <p:txBody>
          <a:bodyPr wrap="square" lIns="0" tIns="0" rIns="0" bIns="0" rtlCol="0" anchor="ctr"/>
          <a:lstStyle/>
          <a:p>
            <a:pPr marL="0" indent="0" algn="r">
              <a:buNone/>
            </a:pPr>
            <a:r>
              <a:rPr lang="en-US" sz="1200" b="1" dirty="0">
                <a:solidFill>
                  <a:srgbClr val="B5731E"/>
                </a:solidFill>
              </a:rPr>
              <a:t>EIGRP domain</a:t>
            </a:r>
            <a:endParaRPr lang="en-US" sz="1200" dirty="0"/>
          </a:p>
        </p:txBody>
      </p:sp>
      <p:sp>
        <p:nvSpPr>
          <p:cNvPr id="8" name="Text 5"/>
          <p:cNvSpPr/>
          <p:nvPr/>
        </p:nvSpPr>
        <p:spPr>
          <a:xfrm>
            <a:off x="94183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9" name="Text 6"/>
          <p:cNvSpPr/>
          <p:nvPr/>
        </p:nvSpPr>
        <p:spPr>
          <a:xfrm>
            <a:off x="313639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10" name="Text 7"/>
          <p:cNvSpPr/>
          <p:nvPr/>
        </p:nvSpPr>
        <p:spPr>
          <a:xfrm>
            <a:off x="583387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11" name="Text 8"/>
          <p:cNvSpPr/>
          <p:nvPr/>
        </p:nvSpPr>
        <p:spPr>
          <a:xfrm>
            <a:off x="853135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R4</a:t>
            </a:r>
            <a:endParaRPr lang="en-US" sz="1200" dirty="0"/>
          </a:p>
        </p:txBody>
      </p:sp>
      <p:sp>
        <p:nvSpPr>
          <p:cNvPr id="12" name="Text 9"/>
          <p:cNvSpPr/>
          <p:nvPr/>
        </p:nvSpPr>
        <p:spPr>
          <a:xfrm>
            <a:off x="1072591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R5</a:t>
            </a:r>
            <a:endParaRPr lang="en-US" sz="1200" dirty="0"/>
          </a:p>
        </p:txBody>
      </p:sp>
      <p:sp>
        <p:nvSpPr>
          <p:cNvPr id="13" name="Text 10"/>
          <p:cNvSpPr/>
          <p:nvPr/>
        </p:nvSpPr>
        <p:spPr>
          <a:xfrm>
            <a:off x="5806440" y="2377440"/>
            <a:ext cx="548640" cy="548640"/>
          </a:xfrm>
          <a:prstGeom prst="ellipse">
            <a:avLst/>
          </a:prstGeom>
          <a:solidFill>
            <a:srgbClr val="0B3C5D"/>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14" name="Shape 11"/>
          <p:cNvSpPr/>
          <p:nvPr/>
        </p:nvSpPr>
        <p:spPr>
          <a:xfrm>
            <a:off x="1435608" y="2651760"/>
            <a:ext cx="1700784" cy="0"/>
          </a:xfrm>
          <a:prstGeom prst="line">
            <a:avLst/>
          </a:prstGeom>
          <a:noFill/>
          <a:ln w="31750">
            <a:solidFill>
              <a:srgbClr val="0B3C5D"/>
            </a:solidFill>
            <a:prstDash val="solid"/>
          </a:ln>
        </p:spPr>
        <p:txBody>
          <a:bodyPr/>
          <a:lstStyle/>
          <a:p>
            <a:endParaRPr lang="en-US"/>
          </a:p>
        </p:txBody>
      </p:sp>
      <p:sp>
        <p:nvSpPr>
          <p:cNvPr id="15" name="Text 12"/>
          <p:cNvSpPr txBox="1"/>
          <p:nvPr/>
        </p:nvSpPr>
        <p:spPr>
          <a:xfrm>
            <a:off x="1463040" y="2395728"/>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B</a:t>
            </a:r>
            <a:endParaRPr lang="en-US" sz="1000" dirty="0"/>
          </a:p>
        </p:txBody>
      </p:sp>
      <p:sp>
        <p:nvSpPr>
          <p:cNvPr id="16" name="Shape 13"/>
          <p:cNvSpPr/>
          <p:nvPr/>
        </p:nvSpPr>
        <p:spPr>
          <a:xfrm>
            <a:off x="3630168" y="2651760"/>
            <a:ext cx="2203704" cy="0"/>
          </a:xfrm>
          <a:prstGeom prst="line">
            <a:avLst/>
          </a:prstGeom>
          <a:noFill/>
          <a:ln w="31750">
            <a:solidFill>
              <a:srgbClr val="0B3C5D"/>
            </a:solidFill>
            <a:prstDash val="solid"/>
          </a:ln>
        </p:spPr>
        <p:txBody>
          <a:bodyPr/>
          <a:lstStyle/>
          <a:p>
            <a:endParaRPr lang="en-US"/>
          </a:p>
        </p:txBody>
      </p:sp>
      <p:sp>
        <p:nvSpPr>
          <p:cNvPr id="17" name="Text 14"/>
          <p:cNvSpPr txBox="1"/>
          <p:nvPr/>
        </p:nvSpPr>
        <p:spPr>
          <a:xfrm>
            <a:off x="3909060" y="2395728"/>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C</a:t>
            </a:r>
            <a:endParaRPr lang="en-US" sz="1000" dirty="0"/>
          </a:p>
        </p:txBody>
      </p:sp>
      <p:sp>
        <p:nvSpPr>
          <p:cNvPr id="18" name="Shape 15"/>
          <p:cNvSpPr/>
          <p:nvPr/>
        </p:nvSpPr>
        <p:spPr>
          <a:xfrm>
            <a:off x="6327648" y="2651760"/>
            <a:ext cx="2203704" cy="0"/>
          </a:xfrm>
          <a:prstGeom prst="line">
            <a:avLst/>
          </a:prstGeom>
          <a:noFill/>
          <a:ln w="31750">
            <a:solidFill>
              <a:srgbClr val="0B3C5D"/>
            </a:solidFill>
            <a:prstDash val="solid"/>
          </a:ln>
        </p:spPr>
        <p:txBody>
          <a:bodyPr/>
          <a:lstStyle/>
          <a:p>
            <a:endParaRPr lang="en-US"/>
          </a:p>
        </p:txBody>
      </p:sp>
      <p:sp>
        <p:nvSpPr>
          <p:cNvPr id="19" name="Text 16"/>
          <p:cNvSpPr txBox="1"/>
          <p:nvPr/>
        </p:nvSpPr>
        <p:spPr>
          <a:xfrm>
            <a:off x="6606540" y="2395728"/>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D</a:t>
            </a:r>
            <a:endParaRPr lang="en-US" sz="1000" dirty="0"/>
          </a:p>
        </p:txBody>
      </p:sp>
      <p:sp>
        <p:nvSpPr>
          <p:cNvPr id="20" name="Shape 17"/>
          <p:cNvSpPr/>
          <p:nvPr/>
        </p:nvSpPr>
        <p:spPr>
          <a:xfrm>
            <a:off x="9025128" y="2651760"/>
            <a:ext cx="1700784" cy="0"/>
          </a:xfrm>
          <a:prstGeom prst="line">
            <a:avLst/>
          </a:prstGeom>
          <a:noFill/>
          <a:ln w="31750">
            <a:solidFill>
              <a:srgbClr val="0B3C5D"/>
            </a:solidFill>
            <a:prstDash val="solid"/>
          </a:ln>
        </p:spPr>
        <p:txBody>
          <a:bodyPr/>
          <a:lstStyle/>
          <a:p>
            <a:endParaRPr lang="en-US"/>
          </a:p>
        </p:txBody>
      </p:sp>
      <p:sp>
        <p:nvSpPr>
          <p:cNvPr id="21" name="Text 18"/>
          <p:cNvSpPr txBox="1"/>
          <p:nvPr/>
        </p:nvSpPr>
        <p:spPr>
          <a:xfrm>
            <a:off x="9052560" y="2395728"/>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E</a:t>
            </a:r>
            <a:endParaRPr lang="en-US" sz="1000" dirty="0"/>
          </a:p>
        </p:txBody>
      </p:sp>
      <p:sp>
        <p:nvSpPr>
          <p:cNvPr id="22" name="Shape 19"/>
          <p:cNvSpPr/>
          <p:nvPr/>
        </p:nvSpPr>
        <p:spPr>
          <a:xfrm>
            <a:off x="457200" y="2651760"/>
            <a:ext cx="457200" cy="0"/>
          </a:xfrm>
          <a:prstGeom prst="line">
            <a:avLst/>
          </a:prstGeom>
          <a:noFill/>
          <a:ln w="50800">
            <a:solidFill>
              <a:srgbClr val="0B3C5D"/>
            </a:solidFill>
            <a:prstDash val="solid"/>
          </a:ln>
        </p:spPr>
        <p:txBody>
          <a:bodyPr/>
          <a:lstStyle/>
          <a:p>
            <a:endParaRPr lang="en-US"/>
          </a:p>
        </p:txBody>
      </p:sp>
      <p:sp>
        <p:nvSpPr>
          <p:cNvPr id="23" name="Text 20"/>
          <p:cNvSpPr txBox="1"/>
          <p:nvPr/>
        </p:nvSpPr>
        <p:spPr>
          <a:xfrm>
            <a:off x="457200" y="2706624"/>
            <a:ext cx="457200" cy="256032"/>
          </a:xfrm>
          <a:prstGeom prst="rect">
            <a:avLst/>
          </a:prstGeom>
          <a:noFill/>
          <a:ln/>
        </p:spPr>
        <p:txBody>
          <a:bodyPr wrap="square" lIns="0" tIns="0" rIns="0" bIns="0" rtlCol="0" anchor="ctr"/>
          <a:lstStyle/>
          <a:p>
            <a:pPr marL="0" indent="0" algn="l">
              <a:buNone/>
            </a:pPr>
            <a:r>
              <a:rPr lang="en-US" sz="1000" dirty="0">
                <a:solidFill>
                  <a:srgbClr val="6B7B8C"/>
                </a:solidFill>
              </a:rPr>
              <a:t>A</a:t>
            </a:r>
            <a:endParaRPr lang="en-US" sz="1000" dirty="0"/>
          </a:p>
        </p:txBody>
      </p:sp>
      <p:sp>
        <p:nvSpPr>
          <p:cNvPr id="24" name="Shape 21"/>
          <p:cNvSpPr/>
          <p:nvPr/>
        </p:nvSpPr>
        <p:spPr>
          <a:xfrm>
            <a:off x="914400" y="2651760"/>
            <a:ext cx="27432" cy="0"/>
          </a:xfrm>
          <a:prstGeom prst="line">
            <a:avLst/>
          </a:prstGeom>
          <a:noFill/>
          <a:ln w="22225">
            <a:solidFill>
              <a:srgbClr val="6B7B8C"/>
            </a:solidFill>
            <a:prstDash val="solid"/>
          </a:ln>
        </p:spPr>
        <p:txBody>
          <a:bodyPr/>
          <a:lstStyle/>
          <a:p>
            <a:endParaRPr lang="en-US"/>
          </a:p>
        </p:txBody>
      </p:sp>
      <p:sp>
        <p:nvSpPr>
          <p:cNvPr id="25" name="Shape 22"/>
          <p:cNvSpPr/>
          <p:nvPr/>
        </p:nvSpPr>
        <p:spPr>
          <a:xfrm>
            <a:off x="11247120" y="2651760"/>
            <a:ext cx="457200" cy="0"/>
          </a:xfrm>
          <a:prstGeom prst="line">
            <a:avLst/>
          </a:prstGeom>
          <a:noFill/>
          <a:ln w="50800">
            <a:solidFill>
              <a:srgbClr val="0B3C5D"/>
            </a:solidFill>
            <a:prstDash val="solid"/>
          </a:ln>
        </p:spPr>
        <p:txBody>
          <a:bodyPr/>
          <a:lstStyle/>
          <a:p>
            <a:endParaRPr lang="en-US"/>
          </a:p>
        </p:txBody>
      </p:sp>
      <p:sp>
        <p:nvSpPr>
          <p:cNvPr id="26" name="Text 23"/>
          <p:cNvSpPr txBox="1"/>
          <p:nvPr/>
        </p:nvSpPr>
        <p:spPr>
          <a:xfrm>
            <a:off x="11247120" y="2706624"/>
            <a:ext cx="457200" cy="256032"/>
          </a:xfrm>
          <a:prstGeom prst="rect">
            <a:avLst/>
          </a:prstGeom>
          <a:noFill/>
          <a:ln/>
        </p:spPr>
        <p:txBody>
          <a:bodyPr wrap="square" lIns="0" tIns="0" rIns="0" bIns="0" rtlCol="0" anchor="ctr"/>
          <a:lstStyle/>
          <a:p>
            <a:pPr marL="0" indent="0" algn="ctr">
              <a:buNone/>
            </a:pPr>
            <a:r>
              <a:rPr lang="en-US" sz="1000" dirty="0">
                <a:solidFill>
                  <a:srgbClr val="6B7B8C"/>
                </a:solidFill>
              </a:rPr>
              <a:t>F</a:t>
            </a:r>
            <a:endParaRPr lang="en-US" sz="1000" dirty="0"/>
          </a:p>
        </p:txBody>
      </p:sp>
      <p:sp>
        <p:nvSpPr>
          <p:cNvPr id="27" name="Text 24"/>
          <p:cNvSpPr txBox="1"/>
          <p:nvPr/>
        </p:nvSpPr>
        <p:spPr>
          <a:xfrm>
            <a:off x="4937760" y="3017520"/>
            <a:ext cx="2286000" cy="274320"/>
          </a:xfrm>
          <a:prstGeom prst="rect">
            <a:avLst/>
          </a:prstGeom>
          <a:noFill/>
          <a:ln/>
        </p:spPr>
        <p:txBody>
          <a:bodyPr wrap="square" lIns="0" tIns="0" rIns="0" bIns="0" rtlCol="0" anchor="ctr"/>
          <a:lstStyle/>
          <a:p>
            <a:pPr marL="0" indent="0" algn="ctr">
              <a:buNone/>
            </a:pPr>
            <a:r>
              <a:rPr lang="en-US" sz="900" b="1" dirty="0">
                <a:solidFill>
                  <a:srgbClr val="0B3C5D"/>
                </a:solidFill>
              </a:rPr>
              <a:t>R3: boundary (both)</a:t>
            </a:r>
            <a:endParaRPr lang="en-US" sz="900" dirty="0"/>
          </a:p>
        </p:txBody>
      </p:sp>
      <p:sp>
        <p:nvSpPr>
          <p:cNvPr id="28" name="Text 25"/>
          <p:cNvSpPr txBox="1"/>
          <p:nvPr/>
        </p:nvSpPr>
        <p:spPr>
          <a:xfrm>
            <a:off x="457200" y="3429000"/>
            <a:ext cx="3566160" cy="274320"/>
          </a:xfrm>
          <a:prstGeom prst="rect">
            <a:avLst/>
          </a:prstGeom>
          <a:noFill/>
          <a:ln/>
        </p:spPr>
        <p:txBody>
          <a:bodyPr wrap="square" lIns="0" tIns="0" rIns="0" bIns="0" rtlCol="0" anchor="ctr"/>
          <a:lstStyle/>
          <a:p>
            <a:pPr marL="0" indent="0" algn="l">
              <a:buNone/>
            </a:pPr>
            <a:r>
              <a:rPr lang="en-US" sz="1100" b="1" dirty="0">
                <a:solidFill>
                  <a:srgbClr val="0B3C5D"/>
                </a:solidFill>
              </a:rPr>
              <a:t>Table of R1 (RIP)</a:t>
            </a:r>
            <a:endParaRPr lang="en-US" sz="1100" dirty="0"/>
          </a:p>
        </p:txBody>
      </p:sp>
      <p:graphicFrame>
        <p:nvGraphicFramePr>
          <p:cNvPr id="116" name="Table 0"/>
          <p:cNvGraphicFramePr>
            <a:graphicFrameLocks noGrp="1"/>
          </p:cNvGraphicFramePr>
          <p:nvPr>
            <p:extLst>
              <p:ext uri="{D42A27DB-BD31-4B8C-83A1-F6EECF244321}">
                <p14:modId xmlns:p14="http://schemas.microsoft.com/office/powerpoint/2010/main" val="1579011935"/>
              </p:ext>
            </p:extLst>
          </p:nvPr>
        </p:nvGraphicFramePr>
        <p:xfrm>
          <a:off x="457200" y="3703320"/>
          <a:ext cx="3566160" cy="914400"/>
        </p:xfrm>
        <a:graphic>
          <a:graphicData uri="http://schemas.openxmlformats.org/drawingml/2006/table">
            <a:tbl>
              <a:tblPr/>
              <a:tblGrid>
                <a:gridCol w="82296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tblGrid>
              <a:tr h="246888">
                <a:tc>
                  <a:txBody>
                    <a:bodyPr/>
                    <a:lstStyle/>
                    <a:p>
                      <a:pPr marL="0" indent="0" algn="l">
                        <a:buNone/>
                      </a:pPr>
                      <a:r>
                        <a:rPr lang="en-US" sz="1000" b="1" dirty="0">
                          <a:solidFill>
                            <a:srgbClr val="FFFFFF"/>
                          </a:solidFill>
                        </a:rPr>
                        <a:t>Net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Source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Metric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46888">
                <a:tc>
                  <a:txBody>
                    <a:bodyPr/>
                    <a:lstStyle/>
                    <a:p>
                      <a:pPr marL="0" indent="0" algn="l">
                        <a:buNone/>
                      </a:pPr>
                      <a:r>
                        <a:rPr lang="en-US" sz="1000" dirty="0">
                          <a:solidFill>
                            <a:srgbClr val="1F2933"/>
                          </a:solidFill>
                        </a:rPr>
                        <a: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46888">
                <a:tc>
                  <a:txBody>
                    <a:bodyPr/>
                    <a:lstStyle/>
                    <a:p>
                      <a:pPr marL="0" indent="0" algn="l">
                        <a:buNone/>
                      </a:pPr>
                      <a:r>
                        <a:rPr lang="en-US" sz="1000" dirty="0">
                          <a:solidFill>
                            <a:srgbClr val="1F2933"/>
                          </a:solidFill>
                        </a:rPr>
                        <a:t>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46888">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46888">
                <a:tc>
                  <a:txBody>
                    <a:bodyPr/>
                    <a:lstStyle/>
                    <a:p>
                      <a:pPr marL="0" indent="0" algn="l">
                        <a:buNone/>
                      </a:pPr>
                      <a:r>
                        <a:rPr lang="en-US" sz="1000" dirty="0">
                          <a:solidFill>
                            <a:srgbClr val="D64545"/>
                          </a:solidFill>
                        </a:rPr>
                        <a:t>D, E, F</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D64545"/>
                          </a:solidFill>
                        </a:rPr>
                        <a:t>unknown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D64545"/>
                          </a:solidFill>
                        </a:rPr>
                        <a: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30" name="Text 26"/>
          <p:cNvSpPr txBox="1"/>
          <p:nvPr/>
        </p:nvSpPr>
        <p:spPr>
          <a:xfrm>
            <a:off x="4297680" y="3429000"/>
            <a:ext cx="3566160" cy="274320"/>
          </a:xfrm>
          <a:prstGeom prst="rect">
            <a:avLst/>
          </a:prstGeom>
          <a:noFill/>
          <a:ln/>
        </p:spPr>
        <p:txBody>
          <a:bodyPr wrap="square" lIns="0" tIns="0" rIns="0" bIns="0" rtlCol="0" anchor="ctr"/>
          <a:lstStyle/>
          <a:p>
            <a:pPr marL="0" indent="0" algn="l">
              <a:buNone/>
            </a:pPr>
            <a:r>
              <a:rPr lang="en-US" sz="1100" b="1" dirty="0">
                <a:solidFill>
                  <a:srgbClr val="0B3C5D"/>
                </a:solidFill>
              </a:rPr>
              <a:t>Table of R3 (RIP + EIGRP)</a:t>
            </a:r>
            <a:endParaRPr lang="en-US" sz="1100" dirty="0"/>
          </a:p>
        </p:txBody>
      </p:sp>
      <p:graphicFrame>
        <p:nvGraphicFramePr>
          <p:cNvPr id="231" name="Table 1"/>
          <p:cNvGraphicFramePr>
            <a:graphicFrameLocks noGrp="1"/>
          </p:cNvGraphicFramePr>
          <p:nvPr>
            <p:extLst>
              <p:ext uri="{D42A27DB-BD31-4B8C-83A1-F6EECF244321}">
                <p14:modId xmlns:p14="http://schemas.microsoft.com/office/powerpoint/2010/main" val="1579011935"/>
              </p:ext>
            </p:extLst>
          </p:nvPr>
        </p:nvGraphicFramePr>
        <p:xfrm>
          <a:off x="4297680" y="3703320"/>
          <a:ext cx="3566160" cy="914400"/>
        </p:xfrm>
        <a:graphic>
          <a:graphicData uri="http://schemas.openxmlformats.org/drawingml/2006/table">
            <a:tbl>
              <a:tblPr/>
              <a:tblGrid>
                <a:gridCol w="82296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tblGrid>
              <a:tr h="246888">
                <a:tc>
                  <a:txBody>
                    <a:bodyPr/>
                    <a:lstStyle/>
                    <a:p>
                      <a:pPr marL="0" indent="0" algn="l">
                        <a:buNone/>
                      </a:pPr>
                      <a:r>
                        <a:rPr lang="en-US" sz="1000" b="1" dirty="0">
                          <a:solidFill>
                            <a:srgbClr val="FFFFFF"/>
                          </a:solidFill>
                        </a:rPr>
                        <a:t>Net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Source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Metric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46888">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46888">
                <a:tc>
                  <a:txBody>
                    <a:bodyPr/>
                    <a:lstStyle/>
                    <a:p>
                      <a:pPr marL="0" indent="0" algn="l">
                        <a:buNone/>
                      </a:pPr>
                      <a:r>
                        <a:rPr lang="en-US" sz="1000" dirty="0">
                          <a:solidFill>
                            <a:srgbClr val="1F2933"/>
                          </a:solidFill>
                        </a:rPr>
                        <a:t>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46888">
                <a:tc>
                  <a:txBody>
                    <a:bodyPr/>
                    <a:lstStyle/>
                    <a:p>
                      <a:pPr marL="0" indent="0" algn="l">
                        <a:buNone/>
                      </a:pPr>
                      <a:r>
                        <a:rPr lang="en-US" sz="1000" dirty="0">
                          <a:solidFill>
                            <a:srgbClr val="1F2933"/>
                          </a:solidFill>
                        </a:rPr>
                        <a:t>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46888">
                <a:tc>
                  <a:txBody>
                    <a:bodyPr/>
                    <a:lstStyle/>
                    <a:p>
                      <a:pPr marL="0" indent="0" algn="l">
                        <a:buNone/>
                      </a:pPr>
                      <a:r>
                        <a:rPr lang="en-US" sz="1000" dirty="0">
                          <a:solidFill>
                            <a:srgbClr val="1F2933"/>
                          </a:solidFill>
                        </a:rPr>
                        <a: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246888">
                <a:tc>
                  <a:txBody>
                    <a:bodyPr/>
                    <a:lstStyle/>
                    <a:p>
                      <a:pPr marL="0" indent="0" algn="l">
                        <a:buNone/>
                      </a:pPr>
                      <a:r>
                        <a:rPr lang="en-US" sz="1000" dirty="0">
                          <a:solidFill>
                            <a:srgbClr val="1F2933"/>
                          </a:solidFill>
                        </a:rPr>
                        <a: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3,072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46888">
                <a:tc>
                  <a:txBody>
                    <a:bodyPr/>
                    <a:lstStyle/>
                    <a:p>
                      <a:pPr marL="0" indent="0" algn="l">
                        <a:buNone/>
                      </a:pPr>
                      <a:r>
                        <a:rPr lang="en-US" sz="1000" dirty="0">
                          <a:solidFill>
                            <a:srgbClr val="1F2933"/>
                          </a:solidFill>
                        </a:rPr>
                        <a:t>F</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3,328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bl>
          </a:graphicData>
        </a:graphic>
      </p:graphicFrame>
      <p:sp>
        <p:nvSpPr>
          <p:cNvPr id="32" name="Text 27"/>
          <p:cNvSpPr txBox="1"/>
          <p:nvPr/>
        </p:nvSpPr>
        <p:spPr>
          <a:xfrm>
            <a:off x="8138160" y="3429000"/>
            <a:ext cx="3566160" cy="274320"/>
          </a:xfrm>
          <a:prstGeom prst="rect">
            <a:avLst/>
          </a:prstGeom>
          <a:noFill/>
          <a:ln/>
        </p:spPr>
        <p:txBody>
          <a:bodyPr wrap="square" lIns="0" tIns="0" rIns="0" bIns="0" rtlCol="0" anchor="ctr"/>
          <a:lstStyle/>
          <a:p>
            <a:pPr marL="0" indent="0" algn="l">
              <a:buNone/>
            </a:pPr>
            <a:r>
              <a:rPr lang="en-US" sz="1100" b="1" dirty="0">
                <a:solidFill>
                  <a:srgbClr val="0B3C5D"/>
                </a:solidFill>
              </a:rPr>
              <a:t>Table of R5 (EIGRP)</a:t>
            </a:r>
            <a:endParaRPr lang="en-US" sz="1100" dirty="0"/>
          </a:p>
        </p:txBody>
      </p:sp>
      <p:graphicFrame>
        <p:nvGraphicFramePr>
          <p:cNvPr id="346" name="Table 2"/>
          <p:cNvGraphicFramePr>
            <a:graphicFrameLocks noGrp="1"/>
          </p:cNvGraphicFramePr>
          <p:nvPr>
            <p:extLst>
              <p:ext uri="{D42A27DB-BD31-4B8C-83A1-F6EECF244321}">
                <p14:modId xmlns:p14="http://schemas.microsoft.com/office/powerpoint/2010/main" val="1579011935"/>
              </p:ext>
            </p:extLst>
          </p:nvPr>
        </p:nvGraphicFramePr>
        <p:xfrm>
          <a:off x="8138160" y="3703320"/>
          <a:ext cx="3566160" cy="914400"/>
        </p:xfrm>
        <a:graphic>
          <a:graphicData uri="http://schemas.openxmlformats.org/drawingml/2006/table">
            <a:tbl>
              <a:tblPr/>
              <a:tblGrid>
                <a:gridCol w="82296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tblGrid>
              <a:tr h="246888">
                <a:tc>
                  <a:txBody>
                    <a:bodyPr/>
                    <a:lstStyle/>
                    <a:p>
                      <a:pPr marL="0" indent="0" algn="l">
                        <a:buNone/>
                      </a:pPr>
                      <a:r>
                        <a:rPr lang="en-US" sz="1000" b="1" dirty="0">
                          <a:solidFill>
                            <a:srgbClr val="FFFFFF"/>
                          </a:solidFill>
                        </a:rPr>
                        <a:t>Net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Source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Metric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46888">
                <a:tc>
                  <a:txBody>
                    <a:bodyPr/>
                    <a:lstStyle/>
                    <a:p>
                      <a:pPr marL="0" indent="0" algn="l">
                        <a:buNone/>
                      </a:pPr>
                      <a:r>
                        <a:rPr lang="en-US" sz="1000" dirty="0">
                          <a:solidFill>
                            <a:srgbClr val="1F2933"/>
                          </a:solidFill>
                        </a:rPr>
                        <a: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46888">
                <a:tc>
                  <a:txBody>
                    <a:bodyPr/>
                    <a:lstStyle/>
                    <a:p>
                      <a:pPr marL="0" indent="0" algn="l">
                        <a:buNone/>
                      </a:pPr>
                      <a:r>
                        <a:rPr lang="en-US" sz="1000" dirty="0">
                          <a:solidFill>
                            <a:srgbClr val="1F2933"/>
                          </a:solidFill>
                        </a:rPr>
                        <a:t>F</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46888">
                <a:tc>
                  <a:txBody>
                    <a:bodyPr/>
                    <a:lstStyle/>
                    <a:p>
                      <a:pPr marL="0" indent="0" algn="l">
                        <a:buNone/>
                      </a:pPr>
                      <a:r>
                        <a:rPr lang="en-US" sz="1000" dirty="0">
                          <a:solidFill>
                            <a:srgbClr val="1F2933"/>
                          </a:solidFill>
                        </a:rPr>
                        <a:t>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3,072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46888">
                <a:tc>
                  <a:txBody>
                    <a:bodyPr/>
                    <a:lstStyle/>
                    <a:p>
                      <a:pPr marL="0" indent="0" algn="l">
                        <a:buNone/>
                      </a:pPr>
                      <a:r>
                        <a:rPr lang="en-US" sz="1000" dirty="0">
                          <a:solidFill>
                            <a:srgbClr val="D64545"/>
                          </a:solidFill>
                        </a:rPr>
                        <a:t>A, B, 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D64545"/>
                          </a:solidFill>
                        </a:rPr>
                        <a:t>unknown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D64545"/>
                          </a:solidFill>
                        </a:rPr>
                        <a: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34" name="Text 28"/>
          <p:cNvSpPr/>
          <p:nvPr/>
        </p:nvSpPr>
        <p:spPr>
          <a:xfrm>
            <a:off x="457200" y="5669280"/>
            <a:ext cx="11247120" cy="548640"/>
          </a:xfrm>
          <a:prstGeom prst="roundRect">
            <a:avLst>
              <a:gd name="adj" fmla="val 16667"/>
            </a:avLst>
          </a:prstGeom>
          <a:solidFill>
            <a:srgbClr val="FFF4E0"/>
          </a:solidFill>
          <a:ln>
            <a:solidFill>
              <a:srgbClr val="FFF4E0"/>
            </a:solidFill>
          </a:ln>
        </p:spPr>
        <p:txBody>
          <a:bodyPr wrap="square" lIns="76200" tIns="152400" rIns="152400" bIns="76200" rtlCol="0" anchor="ctr"/>
          <a:lstStyle/>
          <a:p>
            <a:pPr marL="0" indent="0" algn="l">
              <a:buNone/>
            </a:pPr>
            <a:r>
              <a:rPr lang="en-US" sz="1200" b="1" dirty="0">
                <a:solidFill>
                  <a:srgbClr val="1F2933"/>
                </a:solidFill>
              </a:rPr>
              <a:t>Without redistribution, only R3 (which runs both protocols) knows every network. The others reach only their own domain.</a:t>
            </a:r>
            <a:endParaRPr lang="en-US" sz="12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115</a:t>
            </a:fld>
            <a:endParaRPr lang="en-US"/>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11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Route redistribution (2 of 3): EIGRP → RIP</a:t>
            </a:r>
            <a:endParaRPr lang="en-US" sz="3000" dirty="0"/>
          </a:p>
        </p:txBody>
      </p:sp>
      <p:sp>
        <p:nvSpPr>
          <p:cNvPr id="4" name="Shape 1"/>
          <p:cNvSpPr/>
          <p:nvPr/>
        </p:nvSpPr>
        <p:spPr>
          <a:xfrm>
            <a:off x="457200" y="1234440"/>
            <a:ext cx="5486400" cy="2057400"/>
          </a:xfrm>
          <a:prstGeom prst="roundRect">
            <a:avLst>
              <a:gd name="adj" fmla="val 5333"/>
            </a:avLst>
          </a:prstGeom>
          <a:solidFill>
            <a:srgbClr val="E8F5EE"/>
          </a:solidFill>
          <a:ln w="9525">
            <a:solidFill>
              <a:srgbClr val="2A9D6F"/>
            </a:solidFill>
            <a:prstDash val="solid"/>
          </a:ln>
        </p:spPr>
        <p:txBody>
          <a:bodyPr/>
          <a:lstStyle/>
          <a:p>
            <a:endParaRPr lang="en-US"/>
          </a:p>
        </p:txBody>
      </p:sp>
      <p:sp>
        <p:nvSpPr>
          <p:cNvPr id="5" name="Text 2"/>
          <p:cNvSpPr txBox="1"/>
          <p:nvPr/>
        </p:nvSpPr>
        <p:spPr>
          <a:xfrm>
            <a:off x="640080" y="1280160"/>
            <a:ext cx="2743200" cy="274320"/>
          </a:xfrm>
          <a:prstGeom prst="rect">
            <a:avLst/>
          </a:prstGeom>
          <a:noFill/>
          <a:ln/>
        </p:spPr>
        <p:txBody>
          <a:bodyPr wrap="square" lIns="0" tIns="0" rIns="0" bIns="0" rtlCol="0" anchor="ctr"/>
          <a:lstStyle/>
          <a:p>
            <a:pPr marL="0" indent="0" algn="l">
              <a:buNone/>
            </a:pPr>
            <a:r>
              <a:rPr lang="en-US" sz="1200" b="1" dirty="0">
                <a:solidFill>
                  <a:srgbClr val="2A9D6F"/>
                </a:solidFill>
              </a:rPr>
              <a:t>RIP domain</a:t>
            </a:r>
            <a:endParaRPr lang="en-US" sz="1200" dirty="0"/>
          </a:p>
        </p:txBody>
      </p:sp>
      <p:sp>
        <p:nvSpPr>
          <p:cNvPr id="6" name="Shape 3"/>
          <p:cNvSpPr/>
          <p:nvPr/>
        </p:nvSpPr>
        <p:spPr>
          <a:xfrm>
            <a:off x="6263640" y="1234440"/>
            <a:ext cx="5486400" cy="2057400"/>
          </a:xfrm>
          <a:prstGeom prst="roundRect">
            <a:avLst>
              <a:gd name="adj" fmla="val 5333"/>
            </a:avLst>
          </a:prstGeom>
          <a:solidFill>
            <a:srgbClr val="FFF4E0"/>
          </a:solidFill>
          <a:ln w="9525">
            <a:solidFill>
              <a:srgbClr val="F0A332"/>
            </a:solidFill>
            <a:prstDash val="solid"/>
          </a:ln>
        </p:spPr>
        <p:txBody>
          <a:bodyPr/>
          <a:lstStyle/>
          <a:p>
            <a:endParaRPr lang="en-US"/>
          </a:p>
        </p:txBody>
      </p:sp>
      <p:sp>
        <p:nvSpPr>
          <p:cNvPr id="7" name="Text 4"/>
          <p:cNvSpPr txBox="1"/>
          <p:nvPr/>
        </p:nvSpPr>
        <p:spPr>
          <a:xfrm>
            <a:off x="8961120" y="1280160"/>
            <a:ext cx="2651760" cy="274320"/>
          </a:xfrm>
          <a:prstGeom prst="rect">
            <a:avLst/>
          </a:prstGeom>
          <a:noFill/>
          <a:ln/>
        </p:spPr>
        <p:txBody>
          <a:bodyPr wrap="square" lIns="0" tIns="0" rIns="0" bIns="0" rtlCol="0" anchor="ctr"/>
          <a:lstStyle/>
          <a:p>
            <a:pPr marL="0" indent="0" algn="r">
              <a:buNone/>
            </a:pPr>
            <a:r>
              <a:rPr lang="en-US" sz="1200" b="1" dirty="0">
                <a:solidFill>
                  <a:srgbClr val="B5731E"/>
                </a:solidFill>
              </a:rPr>
              <a:t>EIGRP domain</a:t>
            </a:r>
            <a:endParaRPr lang="en-US" sz="1200" dirty="0"/>
          </a:p>
        </p:txBody>
      </p:sp>
      <p:sp>
        <p:nvSpPr>
          <p:cNvPr id="8" name="Text 5"/>
          <p:cNvSpPr/>
          <p:nvPr/>
        </p:nvSpPr>
        <p:spPr>
          <a:xfrm>
            <a:off x="94183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9" name="Text 6"/>
          <p:cNvSpPr/>
          <p:nvPr/>
        </p:nvSpPr>
        <p:spPr>
          <a:xfrm>
            <a:off x="313639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10" name="Text 7"/>
          <p:cNvSpPr/>
          <p:nvPr/>
        </p:nvSpPr>
        <p:spPr>
          <a:xfrm>
            <a:off x="583387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11" name="Text 8"/>
          <p:cNvSpPr/>
          <p:nvPr/>
        </p:nvSpPr>
        <p:spPr>
          <a:xfrm>
            <a:off x="853135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R4</a:t>
            </a:r>
            <a:endParaRPr lang="en-US" sz="1200" dirty="0"/>
          </a:p>
        </p:txBody>
      </p:sp>
      <p:sp>
        <p:nvSpPr>
          <p:cNvPr id="12" name="Text 9"/>
          <p:cNvSpPr/>
          <p:nvPr/>
        </p:nvSpPr>
        <p:spPr>
          <a:xfrm>
            <a:off x="1072591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R5</a:t>
            </a:r>
            <a:endParaRPr lang="en-US" sz="1200" dirty="0"/>
          </a:p>
        </p:txBody>
      </p:sp>
      <p:sp>
        <p:nvSpPr>
          <p:cNvPr id="13" name="Text 10"/>
          <p:cNvSpPr/>
          <p:nvPr/>
        </p:nvSpPr>
        <p:spPr>
          <a:xfrm>
            <a:off x="5806440" y="2377440"/>
            <a:ext cx="548640" cy="548640"/>
          </a:xfrm>
          <a:prstGeom prst="ellipse">
            <a:avLst/>
          </a:prstGeom>
          <a:solidFill>
            <a:srgbClr val="0B3C5D"/>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14" name="Shape 11"/>
          <p:cNvSpPr/>
          <p:nvPr/>
        </p:nvSpPr>
        <p:spPr>
          <a:xfrm>
            <a:off x="1435608" y="2651760"/>
            <a:ext cx="1700784" cy="0"/>
          </a:xfrm>
          <a:prstGeom prst="line">
            <a:avLst/>
          </a:prstGeom>
          <a:noFill/>
          <a:ln w="31750">
            <a:solidFill>
              <a:srgbClr val="0B3C5D"/>
            </a:solidFill>
            <a:prstDash val="solid"/>
          </a:ln>
        </p:spPr>
        <p:txBody>
          <a:bodyPr/>
          <a:lstStyle/>
          <a:p>
            <a:endParaRPr lang="en-US"/>
          </a:p>
        </p:txBody>
      </p:sp>
      <p:sp>
        <p:nvSpPr>
          <p:cNvPr id="15" name="Text 12"/>
          <p:cNvSpPr txBox="1"/>
          <p:nvPr/>
        </p:nvSpPr>
        <p:spPr>
          <a:xfrm>
            <a:off x="1463040" y="2395728"/>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B</a:t>
            </a:r>
            <a:endParaRPr lang="en-US" sz="1000" dirty="0"/>
          </a:p>
        </p:txBody>
      </p:sp>
      <p:sp>
        <p:nvSpPr>
          <p:cNvPr id="16" name="Shape 13"/>
          <p:cNvSpPr/>
          <p:nvPr/>
        </p:nvSpPr>
        <p:spPr>
          <a:xfrm>
            <a:off x="3630168" y="2651760"/>
            <a:ext cx="2203704" cy="0"/>
          </a:xfrm>
          <a:prstGeom prst="line">
            <a:avLst/>
          </a:prstGeom>
          <a:noFill/>
          <a:ln w="31750">
            <a:solidFill>
              <a:srgbClr val="0B3C5D"/>
            </a:solidFill>
            <a:prstDash val="solid"/>
          </a:ln>
        </p:spPr>
        <p:txBody>
          <a:bodyPr/>
          <a:lstStyle/>
          <a:p>
            <a:endParaRPr lang="en-US"/>
          </a:p>
        </p:txBody>
      </p:sp>
      <p:sp>
        <p:nvSpPr>
          <p:cNvPr id="17" name="Text 14"/>
          <p:cNvSpPr txBox="1"/>
          <p:nvPr/>
        </p:nvSpPr>
        <p:spPr>
          <a:xfrm>
            <a:off x="3909060" y="2395728"/>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C</a:t>
            </a:r>
            <a:endParaRPr lang="en-US" sz="1000" dirty="0"/>
          </a:p>
        </p:txBody>
      </p:sp>
      <p:sp>
        <p:nvSpPr>
          <p:cNvPr id="18" name="Shape 15"/>
          <p:cNvSpPr/>
          <p:nvPr/>
        </p:nvSpPr>
        <p:spPr>
          <a:xfrm>
            <a:off x="6327648" y="2651760"/>
            <a:ext cx="2203704" cy="0"/>
          </a:xfrm>
          <a:prstGeom prst="line">
            <a:avLst/>
          </a:prstGeom>
          <a:noFill/>
          <a:ln w="31750">
            <a:solidFill>
              <a:srgbClr val="0B3C5D"/>
            </a:solidFill>
            <a:prstDash val="solid"/>
          </a:ln>
        </p:spPr>
        <p:txBody>
          <a:bodyPr/>
          <a:lstStyle/>
          <a:p>
            <a:endParaRPr lang="en-US"/>
          </a:p>
        </p:txBody>
      </p:sp>
      <p:sp>
        <p:nvSpPr>
          <p:cNvPr id="19" name="Text 16"/>
          <p:cNvSpPr txBox="1"/>
          <p:nvPr/>
        </p:nvSpPr>
        <p:spPr>
          <a:xfrm>
            <a:off x="6606540" y="2395728"/>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D</a:t>
            </a:r>
            <a:endParaRPr lang="en-US" sz="1000" dirty="0"/>
          </a:p>
        </p:txBody>
      </p:sp>
      <p:sp>
        <p:nvSpPr>
          <p:cNvPr id="20" name="Shape 17"/>
          <p:cNvSpPr/>
          <p:nvPr/>
        </p:nvSpPr>
        <p:spPr>
          <a:xfrm>
            <a:off x="9025128" y="2651760"/>
            <a:ext cx="1700784" cy="0"/>
          </a:xfrm>
          <a:prstGeom prst="line">
            <a:avLst/>
          </a:prstGeom>
          <a:noFill/>
          <a:ln w="31750">
            <a:solidFill>
              <a:srgbClr val="0B3C5D"/>
            </a:solidFill>
            <a:prstDash val="solid"/>
          </a:ln>
        </p:spPr>
        <p:txBody>
          <a:bodyPr/>
          <a:lstStyle/>
          <a:p>
            <a:endParaRPr lang="en-US"/>
          </a:p>
        </p:txBody>
      </p:sp>
      <p:sp>
        <p:nvSpPr>
          <p:cNvPr id="21" name="Text 18"/>
          <p:cNvSpPr txBox="1"/>
          <p:nvPr/>
        </p:nvSpPr>
        <p:spPr>
          <a:xfrm>
            <a:off x="9052560" y="2395728"/>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E</a:t>
            </a:r>
            <a:endParaRPr lang="en-US" sz="1000" dirty="0"/>
          </a:p>
        </p:txBody>
      </p:sp>
      <p:sp>
        <p:nvSpPr>
          <p:cNvPr id="22" name="Shape 19"/>
          <p:cNvSpPr/>
          <p:nvPr/>
        </p:nvSpPr>
        <p:spPr>
          <a:xfrm>
            <a:off x="457200" y="2651760"/>
            <a:ext cx="457200" cy="0"/>
          </a:xfrm>
          <a:prstGeom prst="line">
            <a:avLst/>
          </a:prstGeom>
          <a:noFill/>
          <a:ln w="50800">
            <a:solidFill>
              <a:srgbClr val="0B3C5D"/>
            </a:solidFill>
            <a:prstDash val="solid"/>
          </a:ln>
        </p:spPr>
        <p:txBody>
          <a:bodyPr/>
          <a:lstStyle/>
          <a:p>
            <a:endParaRPr lang="en-US"/>
          </a:p>
        </p:txBody>
      </p:sp>
      <p:sp>
        <p:nvSpPr>
          <p:cNvPr id="23" name="Text 20"/>
          <p:cNvSpPr txBox="1"/>
          <p:nvPr/>
        </p:nvSpPr>
        <p:spPr>
          <a:xfrm>
            <a:off x="457200" y="2706624"/>
            <a:ext cx="457200" cy="256032"/>
          </a:xfrm>
          <a:prstGeom prst="rect">
            <a:avLst/>
          </a:prstGeom>
          <a:noFill/>
          <a:ln/>
        </p:spPr>
        <p:txBody>
          <a:bodyPr wrap="square" lIns="0" tIns="0" rIns="0" bIns="0" rtlCol="0" anchor="ctr"/>
          <a:lstStyle/>
          <a:p>
            <a:pPr marL="0" indent="0" algn="l">
              <a:buNone/>
            </a:pPr>
            <a:r>
              <a:rPr lang="en-US" sz="1000" dirty="0">
                <a:solidFill>
                  <a:srgbClr val="6B7B8C"/>
                </a:solidFill>
              </a:rPr>
              <a:t>A</a:t>
            </a:r>
            <a:endParaRPr lang="en-US" sz="1000" dirty="0"/>
          </a:p>
        </p:txBody>
      </p:sp>
      <p:sp>
        <p:nvSpPr>
          <p:cNvPr id="24" name="Shape 21"/>
          <p:cNvSpPr/>
          <p:nvPr/>
        </p:nvSpPr>
        <p:spPr>
          <a:xfrm>
            <a:off x="914400" y="2651760"/>
            <a:ext cx="27432" cy="0"/>
          </a:xfrm>
          <a:prstGeom prst="line">
            <a:avLst/>
          </a:prstGeom>
          <a:noFill/>
          <a:ln w="22225">
            <a:solidFill>
              <a:srgbClr val="6B7B8C"/>
            </a:solidFill>
            <a:prstDash val="solid"/>
          </a:ln>
        </p:spPr>
        <p:txBody>
          <a:bodyPr/>
          <a:lstStyle/>
          <a:p>
            <a:endParaRPr lang="en-US"/>
          </a:p>
        </p:txBody>
      </p:sp>
      <p:sp>
        <p:nvSpPr>
          <p:cNvPr id="25" name="Shape 22"/>
          <p:cNvSpPr/>
          <p:nvPr/>
        </p:nvSpPr>
        <p:spPr>
          <a:xfrm>
            <a:off x="11247120" y="2651760"/>
            <a:ext cx="457200" cy="0"/>
          </a:xfrm>
          <a:prstGeom prst="line">
            <a:avLst/>
          </a:prstGeom>
          <a:noFill/>
          <a:ln w="50800">
            <a:solidFill>
              <a:srgbClr val="0B3C5D"/>
            </a:solidFill>
            <a:prstDash val="solid"/>
          </a:ln>
        </p:spPr>
        <p:txBody>
          <a:bodyPr/>
          <a:lstStyle/>
          <a:p>
            <a:endParaRPr lang="en-US"/>
          </a:p>
        </p:txBody>
      </p:sp>
      <p:sp>
        <p:nvSpPr>
          <p:cNvPr id="26" name="Text 23"/>
          <p:cNvSpPr txBox="1"/>
          <p:nvPr/>
        </p:nvSpPr>
        <p:spPr>
          <a:xfrm>
            <a:off x="11247120" y="2706624"/>
            <a:ext cx="457200" cy="256032"/>
          </a:xfrm>
          <a:prstGeom prst="rect">
            <a:avLst/>
          </a:prstGeom>
          <a:noFill/>
          <a:ln/>
        </p:spPr>
        <p:txBody>
          <a:bodyPr wrap="square" lIns="0" tIns="0" rIns="0" bIns="0" rtlCol="0" anchor="ctr"/>
          <a:lstStyle/>
          <a:p>
            <a:pPr marL="0" indent="0" algn="ctr">
              <a:buNone/>
            </a:pPr>
            <a:r>
              <a:rPr lang="en-US" sz="1000" dirty="0">
                <a:solidFill>
                  <a:srgbClr val="6B7B8C"/>
                </a:solidFill>
              </a:rPr>
              <a:t>F</a:t>
            </a:r>
            <a:endParaRPr lang="en-US" sz="1000" dirty="0"/>
          </a:p>
        </p:txBody>
      </p:sp>
      <p:sp>
        <p:nvSpPr>
          <p:cNvPr id="27" name="Text 24"/>
          <p:cNvSpPr txBox="1"/>
          <p:nvPr/>
        </p:nvSpPr>
        <p:spPr>
          <a:xfrm>
            <a:off x="4937760" y="3017520"/>
            <a:ext cx="2286000" cy="274320"/>
          </a:xfrm>
          <a:prstGeom prst="rect">
            <a:avLst/>
          </a:prstGeom>
          <a:noFill/>
          <a:ln/>
        </p:spPr>
        <p:txBody>
          <a:bodyPr wrap="square" lIns="0" tIns="0" rIns="0" bIns="0" rtlCol="0" anchor="ctr"/>
          <a:lstStyle/>
          <a:p>
            <a:pPr marL="0" indent="0" algn="ctr">
              <a:buNone/>
            </a:pPr>
            <a:r>
              <a:rPr lang="en-US" sz="900" b="1" dirty="0">
                <a:solidFill>
                  <a:srgbClr val="0B3C5D"/>
                </a:solidFill>
              </a:rPr>
              <a:t>R3: boundary (both)</a:t>
            </a:r>
            <a:endParaRPr lang="en-US" sz="900" dirty="0"/>
          </a:p>
        </p:txBody>
      </p:sp>
      <p:sp>
        <p:nvSpPr>
          <p:cNvPr id="28" name="Shape 25"/>
          <p:cNvSpPr/>
          <p:nvPr/>
        </p:nvSpPr>
        <p:spPr>
          <a:xfrm flipH="1">
            <a:off x="4937760" y="2011680"/>
            <a:ext cx="2377440" cy="0"/>
          </a:xfrm>
          <a:prstGeom prst="line">
            <a:avLst/>
          </a:prstGeom>
          <a:noFill/>
          <a:ln w="38100">
            <a:solidFill>
              <a:srgbClr val="F0A332"/>
            </a:solidFill>
            <a:prstDash val="solid"/>
            <a:tailEnd type="triangle"/>
          </a:ln>
        </p:spPr>
        <p:txBody>
          <a:bodyPr/>
          <a:lstStyle/>
          <a:p>
            <a:endParaRPr lang="en-US"/>
          </a:p>
        </p:txBody>
      </p:sp>
      <p:sp>
        <p:nvSpPr>
          <p:cNvPr id="29" name="Text 26"/>
          <p:cNvSpPr txBox="1"/>
          <p:nvPr/>
        </p:nvSpPr>
        <p:spPr>
          <a:xfrm>
            <a:off x="4754880" y="1719072"/>
            <a:ext cx="2743200" cy="237744"/>
          </a:xfrm>
          <a:prstGeom prst="rect">
            <a:avLst/>
          </a:prstGeom>
          <a:noFill/>
          <a:ln/>
        </p:spPr>
        <p:txBody>
          <a:bodyPr wrap="square" lIns="0" tIns="0" rIns="0" bIns="0" rtlCol="0" anchor="ctr"/>
          <a:lstStyle/>
          <a:p>
            <a:pPr marL="0" indent="0" algn="ctr">
              <a:buNone/>
            </a:pPr>
            <a:r>
              <a:rPr lang="en-US" sz="1000" b="1" dirty="0">
                <a:solidFill>
                  <a:srgbClr val="1F2933"/>
                </a:solidFill>
              </a:rPr>
              <a:t>redistribute eigrp → rip (seed 1)</a:t>
            </a:r>
            <a:endParaRPr lang="en-US" sz="1000" dirty="0"/>
          </a:p>
        </p:txBody>
      </p:sp>
      <p:sp>
        <p:nvSpPr>
          <p:cNvPr id="30" name="Text 27"/>
          <p:cNvSpPr txBox="1"/>
          <p:nvPr/>
        </p:nvSpPr>
        <p:spPr>
          <a:xfrm>
            <a:off x="457200" y="3429000"/>
            <a:ext cx="3566160" cy="274320"/>
          </a:xfrm>
          <a:prstGeom prst="rect">
            <a:avLst/>
          </a:prstGeom>
          <a:noFill/>
          <a:ln/>
        </p:spPr>
        <p:txBody>
          <a:bodyPr wrap="square" lIns="0" tIns="0" rIns="0" bIns="0" rtlCol="0" anchor="ctr"/>
          <a:lstStyle/>
          <a:p>
            <a:pPr marL="0" indent="0" algn="l">
              <a:buNone/>
            </a:pPr>
            <a:r>
              <a:rPr lang="en-US" sz="1100" b="1" dirty="0">
                <a:solidFill>
                  <a:srgbClr val="0B3C5D"/>
                </a:solidFill>
              </a:rPr>
              <a:t>Table of R1 (RIP)</a:t>
            </a:r>
            <a:endParaRPr lang="en-US" sz="1100" dirty="0"/>
          </a:p>
        </p:txBody>
      </p:sp>
      <p:graphicFrame>
        <p:nvGraphicFramePr>
          <p:cNvPr id="117" name="Table 0"/>
          <p:cNvGraphicFramePr>
            <a:graphicFrameLocks noGrp="1"/>
          </p:cNvGraphicFramePr>
          <p:nvPr>
            <p:extLst>
              <p:ext uri="{D42A27DB-BD31-4B8C-83A1-F6EECF244321}">
                <p14:modId xmlns:p14="http://schemas.microsoft.com/office/powerpoint/2010/main" val="1579011935"/>
              </p:ext>
            </p:extLst>
          </p:nvPr>
        </p:nvGraphicFramePr>
        <p:xfrm>
          <a:off x="457200" y="3703320"/>
          <a:ext cx="3566160" cy="914400"/>
        </p:xfrm>
        <a:graphic>
          <a:graphicData uri="http://schemas.openxmlformats.org/drawingml/2006/table">
            <a:tbl>
              <a:tblPr/>
              <a:tblGrid>
                <a:gridCol w="82296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tblGrid>
              <a:tr h="246888">
                <a:tc>
                  <a:txBody>
                    <a:bodyPr/>
                    <a:lstStyle/>
                    <a:p>
                      <a:pPr marL="0" indent="0" algn="l">
                        <a:buNone/>
                      </a:pPr>
                      <a:r>
                        <a:rPr lang="en-US" sz="1000" b="1" dirty="0">
                          <a:solidFill>
                            <a:srgbClr val="FFFFFF"/>
                          </a:solidFill>
                        </a:rPr>
                        <a:t>Net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Source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Metric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46888">
                <a:tc>
                  <a:txBody>
                    <a:bodyPr/>
                    <a:lstStyle/>
                    <a:p>
                      <a:pPr marL="0" indent="0" algn="l">
                        <a:buNone/>
                      </a:pPr>
                      <a:r>
                        <a:rPr lang="en-US" sz="1000" dirty="0">
                          <a:solidFill>
                            <a:srgbClr val="1F2933"/>
                          </a:solidFill>
                        </a:rPr>
                        <a: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46888">
                <a:tc>
                  <a:txBody>
                    <a:bodyPr/>
                    <a:lstStyle/>
                    <a:p>
                      <a:pPr marL="0" indent="0" algn="l">
                        <a:buNone/>
                      </a:pPr>
                      <a:r>
                        <a:rPr lang="en-US" sz="1000" dirty="0">
                          <a:solidFill>
                            <a:srgbClr val="1F2933"/>
                          </a:solidFill>
                        </a:rPr>
                        <a:t>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46888">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46888">
                <a:tc>
                  <a:txBody>
                    <a:bodyPr/>
                    <a:lstStyle/>
                    <a:p>
                      <a:pPr marL="0" indent="0" algn="l">
                        <a:buNone/>
                      </a:pPr>
                      <a:r>
                        <a:rPr lang="en-US" sz="1000" b="1" dirty="0">
                          <a:solidFill>
                            <a:srgbClr val="2A9D6F"/>
                          </a:solidFill>
                        </a:rPr>
                        <a:t>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2A9D6F"/>
                          </a:solidFill>
                        </a:rPr>
                        <a:t>R (redistr.)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2A9D6F"/>
                          </a:solidFill>
                        </a:rPr>
                        <a:t>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246888">
                <a:tc>
                  <a:txBody>
                    <a:bodyPr/>
                    <a:lstStyle/>
                    <a:p>
                      <a:pPr marL="0" indent="0" algn="l">
                        <a:buNone/>
                      </a:pPr>
                      <a:r>
                        <a:rPr lang="en-US" sz="1000" b="1" dirty="0">
                          <a:solidFill>
                            <a:srgbClr val="2A9D6F"/>
                          </a:solidFill>
                        </a:rPr>
                        <a: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2A9D6F"/>
                          </a:solidFill>
                        </a:rPr>
                        <a:t>R (redistr.)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2A9D6F"/>
                          </a:solidFill>
                        </a:rPr>
                        <a:t>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46888">
                <a:tc>
                  <a:txBody>
                    <a:bodyPr/>
                    <a:lstStyle/>
                    <a:p>
                      <a:pPr marL="0" indent="0" algn="l">
                        <a:buNone/>
                      </a:pPr>
                      <a:r>
                        <a:rPr lang="en-US" sz="1000" b="1" dirty="0">
                          <a:solidFill>
                            <a:srgbClr val="2A9D6F"/>
                          </a:solidFill>
                        </a:rPr>
                        <a:t>F</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2A9D6F"/>
                          </a:solidFill>
                        </a:rPr>
                        <a:t>R (redistr.)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2A9D6F"/>
                          </a:solidFill>
                        </a:rPr>
                        <a:t>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bl>
          </a:graphicData>
        </a:graphic>
      </p:graphicFrame>
      <p:sp>
        <p:nvSpPr>
          <p:cNvPr id="32" name="Text 28"/>
          <p:cNvSpPr txBox="1"/>
          <p:nvPr/>
        </p:nvSpPr>
        <p:spPr>
          <a:xfrm>
            <a:off x="4297680" y="3429000"/>
            <a:ext cx="3566160" cy="274320"/>
          </a:xfrm>
          <a:prstGeom prst="rect">
            <a:avLst/>
          </a:prstGeom>
          <a:noFill/>
          <a:ln/>
        </p:spPr>
        <p:txBody>
          <a:bodyPr wrap="square" lIns="0" tIns="0" rIns="0" bIns="0" rtlCol="0" anchor="ctr"/>
          <a:lstStyle/>
          <a:p>
            <a:pPr marL="0" indent="0" algn="l">
              <a:buNone/>
            </a:pPr>
            <a:r>
              <a:rPr lang="en-US" sz="1100" b="1" dirty="0">
                <a:solidFill>
                  <a:srgbClr val="0B3C5D"/>
                </a:solidFill>
              </a:rPr>
              <a:t>Table of R3</a:t>
            </a:r>
            <a:endParaRPr lang="en-US" sz="1100" dirty="0"/>
          </a:p>
        </p:txBody>
      </p:sp>
      <p:graphicFrame>
        <p:nvGraphicFramePr>
          <p:cNvPr id="233" name="Table 1"/>
          <p:cNvGraphicFramePr>
            <a:graphicFrameLocks noGrp="1"/>
          </p:cNvGraphicFramePr>
          <p:nvPr>
            <p:extLst>
              <p:ext uri="{D42A27DB-BD31-4B8C-83A1-F6EECF244321}">
                <p14:modId xmlns:p14="http://schemas.microsoft.com/office/powerpoint/2010/main" val="1579011935"/>
              </p:ext>
            </p:extLst>
          </p:nvPr>
        </p:nvGraphicFramePr>
        <p:xfrm>
          <a:off x="4297680" y="3703320"/>
          <a:ext cx="3566160" cy="914400"/>
        </p:xfrm>
        <a:graphic>
          <a:graphicData uri="http://schemas.openxmlformats.org/drawingml/2006/table">
            <a:tbl>
              <a:tblPr/>
              <a:tblGrid>
                <a:gridCol w="82296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tblGrid>
              <a:tr h="246888">
                <a:tc>
                  <a:txBody>
                    <a:bodyPr/>
                    <a:lstStyle/>
                    <a:p>
                      <a:pPr marL="0" indent="0" algn="l">
                        <a:buNone/>
                      </a:pPr>
                      <a:r>
                        <a:rPr lang="en-US" sz="1000" b="1" dirty="0">
                          <a:solidFill>
                            <a:srgbClr val="FFFFFF"/>
                          </a:solidFill>
                        </a:rPr>
                        <a:t>Net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Source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Metric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46888">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46888">
                <a:tc>
                  <a:txBody>
                    <a:bodyPr/>
                    <a:lstStyle/>
                    <a:p>
                      <a:pPr marL="0" indent="0" algn="l">
                        <a:buNone/>
                      </a:pPr>
                      <a:r>
                        <a:rPr lang="en-US" sz="1000" dirty="0">
                          <a:solidFill>
                            <a:srgbClr val="1F2933"/>
                          </a:solidFill>
                        </a:rPr>
                        <a:t>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46888">
                <a:tc>
                  <a:txBody>
                    <a:bodyPr/>
                    <a:lstStyle/>
                    <a:p>
                      <a:pPr marL="0" indent="0" algn="l">
                        <a:buNone/>
                      </a:pPr>
                      <a:r>
                        <a:rPr lang="en-US" sz="1000" dirty="0">
                          <a:solidFill>
                            <a:srgbClr val="1F2933"/>
                          </a:solidFill>
                        </a:rPr>
                        <a:t>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46888">
                <a:tc>
                  <a:txBody>
                    <a:bodyPr/>
                    <a:lstStyle/>
                    <a:p>
                      <a:pPr marL="0" indent="0" algn="l">
                        <a:buNone/>
                      </a:pPr>
                      <a:r>
                        <a:rPr lang="en-US" sz="1000" dirty="0">
                          <a:solidFill>
                            <a:srgbClr val="1F2933"/>
                          </a:solidFill>
                        </a:rPr>
                        <a: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246888">
                <a:tc>
                  <a:txBody>
                    <a:bodyPr/>
                    <a:lstStyle/>
                    <a:p>
                      <a:pPr marL="0" indent="0" algn="l">
                        <a:buNone/>
                      </a:pPr>
                      <a:r>
                        <a:rPr lang="en-US" sz="1000" dirty="0">
                          <a:solidFill>
                            <a:srgbClr val="1F2933"/>
                          </a:solidFill>
                        </a:rPr>
                        <a: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3,072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46888">
                <a:tc>
                  <a:txBody>
                    <a:bodyPr/>
                    <a:lstStyle/>
                    <a:p>
                      <a:pPr marL="0" indent="0" algn="l">
                        <a:buNone/>
                      </a:pPr>
                      <a:r>
                        <a:rPr lang="en-US" sz="1000" dirty="0">
                          <a:solidFill>
                            <a:srgbClr val="1F2933"/>
                          </a:solidFill>
                        </a:rPr>
                        <a:t>F</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3,328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bl>
          </a:graphicData>
        </a:graphic>
      </p:graphicFrame>
      <p:sp>
        <p:nvSpPr>
          <p:cNvPr id="34" name="Text 29"/>
          <p:cNvSpPr txBox="1"/>
          <p:nvPr/>
        </p:nvSpPr>
        <p:spPr>
          <a:xfrm>
            <a:off x="8138160" y="3429000"/>
            <a:ext cx="3566160" cy="274320"/>
          </a:xfrm>
          <a:prstGeom prst="rect">
            <a:avLst/>
          </a:prstGeom>
          <a:noFill/>
          <a:ln/>
        </p:spPr>
        <p:txBody>
          <a:bodyPr wrap="square" lIns="0" tIns="0" rIns="0" bIns="0" rtlCol="0" anchor="ctr"/>
          <a:lstStyle/>
          <a:p>
            <a:pPr marL="0" indent="0" algn="l">
              <a:buNone/>
            </a:pPr>
            <a:r>
              <a:rPr lang="en-US" sz="1100" b="1" dirty="0">
                <a:solidFill>
                  <a:srgbClr val="0B3C5D"/>
                </a:solidFill>
              </a:rPr>
              <a:t>Table of R5 (EIGRP)</a:t>
            </a:r>
            <a:endParaRPr lang="en-US" sz="1100" dirty="0"/>
          </a:p>
        </p:txBody>
      </p:sp>
      <p:graphicFrame>
        <p:nvGraphicFramePr>
          <p:cNvPr id="349" name="Table 2"/>
          <p:cNvGraphicFramePr>
            <a:graphicFrameLocks noGrp="1"/>
          </p:cNvGraphicFramePr>
          <p:nvPr>
            <p:extLst>
              <p:ext uri="{D42A27DB-BD31-4B8C-83A1-F6EECF244321}">
                <p14:modId xmlns:p14="http://schemas.microsoft.com/office/powerpoint/2010/main" val="1579011935"/>
              </p:ext>
            </p:extLst>
          </p:nvPr>
        </p:nvGraphicFramePr>
        <p:xfrm>
          <a:off x="8138160" y="3703320"/>
          <a:ext cx="3566160" cy="914400"/>
        </p:xfrm>
        <a:graphic>
          <a:graphicData uri="http://schemas.openxmlformats.org/drawingml/2006/table">
            <a:tbl>
              <a:tblPr/>
              <a:tblGrid>
                <a:gridCol w="82296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tblGrid>
              <a:tr h="246888">
                <a:tc>
                  <a:txBody>
                    <a:bodyPr/>
                    <a:lstStyle/>
                    <a:p>
                      <a:pPr marL="0" indent="0" algn="l">
                        <a:buNone/>
                      </a:pPr>
                      <a:r>
                        <a:rPr lang="en-US" sz="1000" b="1" dirty="0">
                          <a:solidFill>
                            <a:srgbClr val="FFFFFF"/>
                          </a:solidFill>
                        </a:rPr>
                        <a:t>Net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Source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Metric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46888">
                <a:tc>
                  <a:txBody>
                    <a:bodyPr/>
                    <a:lstStyle/>
                    <a:p>
                      <a:pPr marL="0" indent="0" algn="l">
                        <a:buNone/>
                      </a:pPr>
                      <a:r>
                        <a:rPr lang="en-US" sz="1000" dirty="0">
                          <a:solidFill>
                            <a:srgbClr val="1F2933"/>
                          </a:solidFill>
                        </a:rPr>
                        <a: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46888">
                <a:tc>
                  <a:txBody>
                    <a:bodyPr/>
                    <a:lstStyle/>
                    <a:p>
                      <a:pPr marL="0" indent="0" algn="l">
                        <a:buNone/>
                      </a:pPr>
                      <a:r>
                        <a:rPr lang="en-US" sz="1000" dirty="0">
                          <a:solidFill>
                            <a:srgbClr val="1F2933"/>
                          </a:solidFill>
                        </a:rPr>
                        <a:t>F</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46888">
                <a:tc>
                  <a:txBody>
                    <a:bodyPr/>
                    <a:lstStyle/>
                    <a:p>
                      <a:pPr marL="0" indent="0" algn="l">
                        <a:buNone/>
                      </a:pPr>
                      <a:r>
                        <a:rPr lang="en-US" sz="1000" dirty="0">
                          <a:solidFill>
                            <a:srgbClr val="1F2933"/>
                          </a:solidFill>
                        </a:rPr>
                        <a:t>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3,072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46888">
                <a:tc>
                  <a:txBody>
                    <a:bodyPr/>
                    <a:lstStyle/>
                    <a:p>
                      <a:pPr marL="0" indent="0" algn="l">
                        <a:buNone/>
                      </a:pPr>
                      <a:r>
                        <a:rPr lang="en-US" sz="1000" dirty="0">
                          <a:solidFill>
                            <a:srgbClr val="D64545"/>
                          </a:solidFill>
                        </a:rPr>
                        <a:t>A, B, 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D64545"/>
                          </a:solidFill>
                        </a:rPr>
                        <a:t>still unknown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D64545"/>
                          </a:solidFill>
                        </a:rPr>
                        <a: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36" name="Text 30"/>
          <p:cNvSpPr/>
          <p:nvPr/>
        </p:nvSpPr>
        <p:spPr>
          <a:xfrm>
            <a:off x="457200" y="5486400"/>
            <a:ext cx="5120640" cy="777240"/>
          </a:xfrm>
          <a:prstGeom prst="roundRect">
            <a:avLst>
              <a:gd name="adj" fmla="val 9412"/>
            </a:avLst>
          </a:prstGeom>
          <a:solidFill>
            <a:srgbClr val="2B3A48"/>
          </a:solidFill>
          <a:ln>
            <a:solidFill>
              <a:srgbClr val="2B3A48"/>
            </a:solidFill>
          </a:ln>
        </p:spPr>
        <p:txBody>
          <a:bodyPr wrap="square" lIns="101600" tIns="127000" rIns="127000" bIns="101600" rtlCol="0" anchor="t"/>
          <a:lstStyle/>
          <a:p>
            <a:pPr marL="0" indent="0" algn="l">
              <a:buNone/>
            </a:pPr>
            <a:r>
              <a:rPr lang="en-US" sz="1000" dirty="0">
                <a:solidFill>
                  <a:srgbClr val="E8EEF2"/>
                </a:solidFill>
                <a:latin typeface="Courier New" pitchFamily="34" charset="0"/>
                <a:ea typeface="Courier New" pitchFamily="34" charset="-122"/>
                <a:cs typeface="Courier New" pitchFamily="34" charset="-120"/>
              </a:rPr>
              <a:t>router rip</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 redistribute eigrp 100 metric 1</a:t>
            </a:r>
            <a:endParaRPr lang="en-US" sz="1000" dirty="0"/>
          </a:p>
        </p:txBody>
      </p:sp>
      <p:sp>
        <p:nvSpPr>
          <p:cNvPr id="37" name="Text 31"/>
          <p:cNvSpPr/>
          <p:nvPr/>
        </p:nvSpPr>
        <p:spPr>
          <a:xfrm>
            <a:off x="5852160" y="5486400"/>
            <a:ext cx="5852160" cy="777240"/>
          </a:xfrm>
          <a:prstGeom prst="roundRect">
            <a:avLst>
              <a:gd name="adj" fmla="val 11765"/>
            </a:avLst>
          </a:prstGeom>
          <a:solidFill>
            <a:srgbClr val="FFF4E0"/>
          </a:solidFill>
          <a:ln>
            <a:solidFill>
              <a:srgbClr val="FFF4E0"/>
            </a:solidFill>
          </a:ln>
        </p:spPr>
        <p:txBody>
          <a:bodyPr wrap="square" lIns="76200" tIns="152400" rIns="152400" bIns="76200" rtlCol="0" anchor="ctr"/>
          <a:lstStyle/>
          <a:p>
            <a:pPr marL="0" indent="0" algn="l">
              <a:buNone/>
            </a:pPr>
            <a:r>
              <a:rPr lang="en-US" sz="1100" dirty="0">
                <a:solidFill>
                  <a:srgbClr val="1F2933"/>
                </a:solidFill>
              </a:rPr>
              <a:t>Seed metric is mandatory: the EIGRP routes enter RIP with 1 hop (R2 sees 2, R1 sees 3). Traffic from A to F leaves R1 toward R3.</a:t>
            </a:r>
            <a:endParaRPr lang="en-US" sz="11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116</a:t>
            </a:fld>
            <a:endParaRPr lang="en-US"/>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11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Route redistribution (3 of 3): both directions and the risks</a:t>
            </a:r>
            <a:endParaRPr lang="en-US" sz="3000" dirty="0"/>
          </a:p>
        </p:txBody>
      </p:sp>
      <p:sp>
        <p:nvSpPr>
          <p:cNvPr id="4" name="Shape 1"/>
          <p:cNvSpPr/>
          <p:nvPr/>
        </p:nvSpPr>
        <p:spPr>
          <a:xfrm>
            <a:off x="457200" y="1234440"/>
            <a:ext cx="5486400" cy="2057400"/>
          </a:xfrm>
          <a:prstGeom prst="roundRect">
            <a:avLst>
              <a:gd name="adj" fmla="val 5333"/>
            </a:avLst>
          </a:prstGeom>
          <a:solidFill>
            <a:srgbClr val="E8F5EE"/>
          </a:solidFill>
          <a:ln w="9525">
            <a:solidFill>
              <a:srgbClr val="2A9D6F"/>
            </a:solidFill>
            <a:prstDash val="solid"/>
          </a:ln>
        </p:spPr>
        <p:txBody>
          <a:bodyPr/>
          <a:lstStyle/>
          <a:p>
            <a:endParaRPr lang="en-US"/>
          </a:p>
        </p:txBody>
      </p:sp>
      <p:sp>
        <p:nvSpPr>
          <p:cNvPr id="5" name="Text 2"/>
          <p:cNvSpPr txBox="1"/>
          <p:nvPr/>
        </p:nvSpPr>
        <p:spPr>
          <a:xfrm>
            <a:off x="640080" y="1280160"/>
            <a:ext cx="2743200" cy="274320"/>
          </a:xfrm>
          <a:prstGeom prst="rect">
            <a:avLst/>
          </a:prstGeom>
          <a:noFill/>
          <a:ln/>
        </p:spPr>
        <p:txBody>
          <a:bodyPr wrap="square" lIns="0" tIns="0" rIns="0" bIns="0" rtlCol="0" anchor="ctr"/>
          <a:lstStyle/>
          <a:p>
            <a:pPr marL="0" indent="0" algn="l">
              <a:buNone/>
            </a:pPr>
            <a:r>
              <a:rPr lang="en-US" sz="1200" b="1" dirty="0">
                <a:solidFill>
                  <a:srgbClr val="2A9D6F"/>
                </a:solidFill>
              </a:rPr>
              <a:t>RIP domain</a:t>
            </a:r>
            <a:endParaRPr lang="en-US" sz="1200" dirty="0"/>
          </a:p>
        </p:txBody>
      </p:sp>
      <p:sp>
        <p:nvSpPr>
          <p:cNvPr id="6" name="Shape 3"/>
          <p:cNvSpPr/>
          <p:nvPr/>
        </p:nvSpPr>
        <p:spPr>
          <a:xfrm>
            <a:off x="6263640" y="1234440"/>
            <a:ext cx="5486400" cy="2057400"/>
          </a:xfrm>
          <a:prstGeom prst="roundRect">
            <a:avLst>
              <a:gd name="adj" fmla="val 5333"/>
            </a:avLst>
          </a:prstGeom>
          <a:solidFill>
            <a:srgbClr val="FFF4E0"/>
          </a:solidFill>
          <a:ln w="9525">
            <a:solidFill>
              <a:srgbClr val="F0A332"/>
            </a:solidFill>
            <a:prstDash val="solid"/>
          </a:ln>
        </p:spPr>
        <p:txBody>
          <a:bodyPr/>
          <a:lstStyle/>
          <a:p>
            <a:endParaRPr lang="en-US"/>
          </a:p>
        </p:txBody>
      </p:sp>
      <p:sp>
        <p:nvSpPr>
          <p:cNvPr id="7" name="Text 4"/>
          <p:cNvSpPr txBox="1"/>
          <p:nvPr/>
        </p:nvSpPr>
        <p:spPr>
          <a:xfrm>
            <a:off x="8961120" y="1280160"/>
            <a:ext cx="2651760" cy="274320"/>
          </a:xfrm>
          <a:prstGeom prst="rect">
            <a:avLst/>
          </a:prstGeom>
          <a:noFill/>
          <a:ln/>
        </p:spPr>
        <p:txBody>
          <a:bodyPr wrap="square" lIns="0" tIns="0" rIns="0" bIns="0" rtlCol="0" anchor="ctr"/>
          <a:lstStyle/>
          <a:p>
            <a:pPr marL="0" indent="0" algn="r">
              <a:buNone/>
            </a:pPr>
            <a:r>
              <a:rPr lang="en-US" sz="1200" b="1" dirty="0">
                <a:solidFill>
                  <a:srgbClr val="B5731E"/>
                </a:solidFill>
              </a:rPr>
              <a:t>EIGRP domain</a:t>
            </a:r>
            <a:endParaRPr lang="en-US" sz="1200" dirty="0"/>
          </a:p>
        </p:txBody>
      </p:sp>
      <p:sp>
        <p:nvSpPr>
          <p:cNvPr id="8" name="Text 5"/>
          <p:cNvSpPr/>
          <p:nvPr/>
        </p:nvSpPr>
        <p:spPr>
          <a:xfrm>
            <a:off x="94183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9" name="Text 6"/>
          <p:cNvSpPr/>
          <p:nvPr/>
        </p:nvSpPr>
        <p:spPr>
          <a:xfrm>
            <a:off x="313639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10" name="Text 7"/>
          <p:cNvSpPr/>
          <p:nvPr/>
        </p:nvSpPr>
        <p:spPr>
          <a:xfrm>
            <a:off x="583387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11" name="Text 8"/>
          <p:cNvSpPr/>
          <p:nvPr/>
        </p:nvSpPr>
        <p:spPr>
          <a:xfrm>
            <a:off x="853135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R4</a:t>
            </a:r>
            <a:endParaRPr lang="en-US" sz="1200" dirty="0"/>
          </a:p>
        </p:txBody>
      </p:sp>
      <p:sp>
        <p:nvSpPr>
          <p:cNvPr id="12" name="Text 9"/>
          <p:cNvSpPr/>
          <p:nvPr/>
        </p:nvSpPr>
        <p:spPr>
          <a:xfrm>
            <a:off x="1072591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R5</a:t>
            </a:r>
            <a:endParaRPr lang="en-US" sz="1200" dirty="0"/>
          </a:p>
        </p:txBody>
      </p:sp>
      <p:sp>
        <p:nvSpPr>
          <p:cNvPr id="13" name="Text 10"/>
          <p:cNvSpPr/>
          <p:nvPr/>
        </p:nvSpPr>
        <p:spPr>
          <a:xfrm>
            <a:off x="5806440" y="2377440"/>
            <a:ext cx="548640" cy="548640"/>
          </a:xfrm>
          <a:prstGeom prst="ellipse">
            <a:avLst/>
          </a:prstGeom>
          <a:solidFill>
            <a:srgbClr val="0B3C5D"/>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14" name="Shape 11"/>
          <p:cNvSpPr/>
          <p:nvPr/>
        </p:nvSpPr>
        <p:spPr>
          <a:xfrm>
            <a:off x="1435608" y="2651760"/>
            <a:ext cx="1700784" cy="0"/>
          </a:xfrm>
          <a:prstGeom prst="line">
            <a:avLst/>
          </a:prstGeom>
          <a:noFill/>
          <a:ln w="31750">
            <a:solidFill>
              <a:srgbClr val="0B3C5D"/>
            </a:solidFill>
            <a:prstDash val="solid"/>
          </a:ln>
        </p:spPr>
        <p:txBody>
          <a:bodyPr/>
          <a:lstStyle/>
          <a:p>
            <a:endParaRPr lang="en-US"/>
          </a:p>
        </p:txBody>
      </p:sp>
      <p:sp>
        <p:nvSpPr>
          <p:cNvPr id="15" name="Text 12"/>
          <p:cNvSpPr txBox="1"/>
          <p:nvPr/>
        </p:nvSpPr>
        <p:spPr>
          <a:xfrm>
            <a:off x="1463040" y="2395728"/>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B</a:t>
            </a:r>
            <a:endParaRPr lang="en-US" sz="1000" dirty="0"/>
          </a:p>
        </p:txBody>
      </p:sp>
      <p:sp>
        <p:nvSpPr>
          <p:cNvPr id="16" name="Shape 13"/>
          <p:cNvSpPr/>
          <p:nvPr/>
        </p:nvSpPr>
        <p:spPr>
          <a:xfrm>
            <a:off x="3630168" y="2651760"/>
            <a:ext cx="2203704" cy="0"/>
          </a:xfrm>
          <a:prstGeom prst="line">
            <a:avLst/>
          </a:prstGeom>
          <a:noFill/>
          <a:ln w="31750">
            <a:solidFill>
              <a:srgbClr val="0B3C5D"/>
            </a:solidFill>
            <a:prstDash val="solid"/>
          </a:ln>
        </p:spPr>
        <p:txBody>
          <a:bodyPr/>
          <a:lstStyle/>
          <a:p>
            <a:endParaRPr lang="en-US"/>
          </a:p>
        </p:txBody>
      </p:sp>
      <p:sp>
        <p:nvSpPr>
          <p:cNvPr id="17" name="Text 14"/>
          <p:cNvSpPr txBox="1"/>
          <p:nvPr/>
        </p:nvSpPr>
        <p:spPr>
          <a:xfrm>
            <a:off x="3909060" y="2395728"/>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C</a:t>
            </a:r>
            <a:endParaRPr lang="en-US" sz="1000" dirty="0"/>
          </a:p>
        </p:txBody>
      </p:sp>
      <p:sp>
        <p:nvSpPr>
          <p:cNvPr id="18" name="Shape 15"/>
          <p:cNvSpPr/>
          <p:nvPr/>
        </p:nvSpPr>
        <p:spPr>
          <a:xfrm>
            <a:off x="6327648" y="2651760"/>
            <a:ext cx="2203704" cy="0"/>
          </a:xfrm>
          <a:prstGeom prst="line">
            <a:avLst/>
          </a:prstGeom>
          <a:noFill/>
          <a:ln w="31750">
            <a:solidFill>
              <a:srgbClr val="0B3C5D"/>
            </a:solidFill>
            <a:prstDash val="solid"/>
          </a:ln>
        </p:spPr>
        <p:txBody>
          <a:bodyPr/>
          <a:lstStyle/>
          <a:p>
            <a:endParaRPr lang="en-US"/>
          </a:p>
        </p:txBody>
      </p:sp>
      <p:sp>
        <p:nvSpPr>
          <p:cNvPr id="19" name="Text 16"/>
          <p:cNvSpPr txBox="1"/>
          <p:nvPr/>
        </p:nvSpPr>
        <p:spPr>
          <a:xfrm>
            <a:off x="6606540" y="2395728"/>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D</a:t>
            </a:r>
            <a:endParaRPr lang="en-US" sz="1000" dirty="0"/>
          </a:p>
        </p:txBody>
      </p:sp>
      <p:sp>
        <p:nvSpPr>
          <p:cNvPr id="20" name="Shape 17"/>
          <p:cNvSpPr/>
          <p:nvPr/>
        </p:nvSpPr>
        <p:spPr>
          <a:xfrm>
            <a:off x="9025128" y="2651760"/>
            <a:ext cx="1700784" cy="0"/>
          </a:xfrm>
          <a:prstGeom prst="line">
            <a:avLst/>
          </a:prstGeom>
          <a:noFill/>
          <a:ln w="31750">
            <a:solidFill>
              <a:srgbClr val="0B3C5D"/>
            </a:solidFill>
            <a:prstDash val="solid"/>
          </a:ln>
        </p:spPr>
        <p:txBody>
          <a:bodyPr/>
          <a:lstStyle/>
          <a:p>
            <a:endParaRPr lang="en-US"/>
          </a:p>
        </p:txBody>
      </p:sp>
      <p:sp>
        <p:nvSpPr>
          <p:cNvPr id="21" name="Text 18"/>
          <p:cNvSpPr txBox="1"/>
          <p:nvPr/>
        </p:nvSpPr>
        <p:spPr>
          <a:xfrm>
            <a:off x="9052560" y="2395728"/>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E</a:t>
            </a:r>
            <a:endParaRPr lang="en-US" sz="1000" dirty="0"/>
          </a:p>
        </p:txBody>
      </p:sp>
      <p:sp>
        <p:nvSpPr>
          <p:cNvPr id="22" name="Shape 19"/>
          <p:cNvSpPr/>
          <p:nvPr/>
        </p:nvSpPr>
        <p:spPr>
          <a:xfrm>
            <a:off x="457200" y="2651760"/>
            <a:ext cx="457200" cy="0"/>
          </a:xfrm>
          <a:prstGeom prst="line">
            <a:avLst/>
          </a:prstGeom>
          <a:noFill/>
          <a:ln w="50800">
            <a:solidFill>
              <a:srgbClr val="0B3C5D"/>
            </a:solidFill>
            <a:prstDash val="solid"/>
          </a:ln>
        </p:spPr>
        <p:txBody>
          <a:bodyPr/>
          <a:lstStyle/>
          <a:p>
            <a:endParaRPr lang="en-US"/>
          </a:p>
        </p:txBody>
      </p:sp>
      <p:sp>
        <p:nvSpPr>
          <p:cNvPr id="23" name="Text 20"/>
          <p:cNvSpPr txBox="1"/>
          <p:nvPr/>
        </p:nvSpPr>
        <p:spPr>
          <a:xfrm>
            <a:off x="457200" y="2706624"/>
            <a:ext cx="457200" cy="256032"/>
          </a:xfrm>
          <a:prstGeom prst="rect">
            <a:avLst/>
          </a:prstGeom>
          <a:noFill/>
          <a:ln/>
        </p:spPr>
        <p:txBody>
          <a:bodyPr wrap="square" lIns="0" tIns="0" rIns="0" bIns="0" rtlCol="0" anchor="ctr"/>
          <a:lstStyle/>
          <a:p>
            <a:pPr marL="0" indent="0" algn="l">
              <a:buNone/>
            </a:pPr>
            <a:r>
              <a:rPr lang="en-US" sz="1000" dirty="0">
                <a:solidFill>
                  <a:srgbClr val="6B7B8C"/>
                </a:solidFill>
              </a:rPr>
              <a:t>A</a:t>
            </a:r>
            <a:endParaRPr lang="en-US" sz="1000" dirty="0"/>
          </a:p>
        </p:txBody>
      </p:sp>
      <p:sp>
        <p:nvSpPr>
          <p:cNvPr id="24" name="Shape 21"/>
          <p:cNvSpPr/>
          <p:nvPr/>
        </p:nvSpPr>
        <p:spPr>
          <a:xfrm>
            <a:off x="914400" y="2651760"/>
            <a:ext cx="27432" cy="0"/>
          </a:xfrm>
          <a:prstGeom prst="line">
            <a:avLst/>
          </a:prstGeom>
          <a:noFill/>
          <a:ln w="22225">
            <a:solidFill>
              <a:srgbClr val="6B7B8C"/>
            </a:solidFill>
            <a:prstDash val="solid"/>
          </a:ln>
        </p:spPr>
        <p:txBody>
          <a:bodyPr/>
          <a:lstStyle/>
          <a:p>
            <a:endParaRPr lang="en-US"/>
          </a:p>
        </p:txBody>
      </p:sp>
      <p:sp>
        <p:nvSpPr>
          <p:cNvPr id="25" name="Shape 22"/>
          <p:cNvSpPr/>
          <p:nvPr/>
        </p:nvSpPr>
        <p:spPr>
          <a:xfrm>
            <a:off x="11247120" y="2651760"/>
            <a:ext cx="457200" cy="0"/>
          </a:xfrm>
          <a:prstGeom prst="line">
            <a:avLst/>
          </a:prstGeom>
          <a:noFill/>
          <a:ln w="50800">
            <a:solidFill>
              <a:srgbClr val="0B3C5D"/>
            </a:solidFill>
            <a:prstDash val="solid"/>
          </a:ln>
        </p:spPr>
        <p:txBody>
          <a:bodyPr/>
          <a:lstStyle/>
          <a:p>
            <a:endParaRPr lang="en-US"/>
          </a:p>
        </p:txBody>
      </p:sp>
      <p:sp>
        <p:nvSpPr>
          <p:cNvPr id="26" name="Text 23"/>
          <p:cNvSpPr txBox="1"/>
          <p:nvPr/>
        </p:nvSpPr>
        <p:spPr>
          <a:xfrm>
            <a:off x="11247120" y="2706624"/>
            <a:ext cx="457200" cy="256032"/>
          </a:xfrm>
          <a:prstGeom prst="rect">
            <a:avLst/>
          </a:prstGeom>
          <a:noFill/>
          <a:ln/>
        </p:spPr>
        <p:txBody>
          <a:bodyPr wrap="square" lIns="0" tIns="0" rIns="0" bIns="0" rtlCol="0" anchor="ctr"/>
          <a:lstStyle/>
          <a:p>
            <a:pPr marL="0" indent="0" algn="ctr">
              <a:buNone/>
            </a:pPr>
            <a:r>
              <a:rPr lang="en-US" sz="1000" dirty="0">
                <a:solidFill>
                  <a:srgbClr val="6B7B8C"/>
                </a:solidFill>
              </a:rPr>
              <a:t>F</a:t>
            </a:r>
            <a:endParaRPr lang="en-US" sz="1000" dirty="0"/>
          </a:p>
        </p:txBody>
      </p:sp>
      <p:sp>
        <p:nvSpPr>
          <p:cNvPr id="27" name="Text 24"/>
          <p:cNvSpPr txBox="1"/>
          <p:nvPr/>
        </p:nvSpPr>
        <p:spPr>
          <a:xfrm>
            <a:off x="4937760" y="3017520"/>
            <a:ext cx="2286000" cy="274320"/>
          </a:xfrm>
          <a:prstGeom prst="rect">
            <a:avLst/>
          </a:prstGeom>
          <a:noFill/>
          <a:ln/>
        </p:spPr>
        <p:txBody>
          <a:bodyPr wrap="square" lIns="0" tIns="0" rIns="0" bIns="0" rtlCol="0" anchor="ctr"/>
          <a:lstStyle/>
          <a:p>
            <a:pPr marL="0" indent="0" algn="ctr">
              <a:buNone/>
            </a:pPr>
            <a:r>
              <a:rPr lang="en-US" sz="900" b="1" dirty="0">
                <a:solidFill>
                  <a:srgbClr val="0B3C5D"/>
                </a:solidFill>
              </a:rPr>
              <a:t>R3: boundary (both)</a:t>
            </a:r>
            <a:endParaRPr lang="en-US" sz="900" dirty="0"/>
          </a:p>
        </p:txBody>
      </p:sp>
      <p:sp>
        <p:nvSpPr>
          <p:cNvPr id="28" name="Shape 25"/>
          <p:cNvSpPr/>
          <p:nvPr/>
        </p:nvSpPr>
        <p:spPr>
          <a:xfrm flipH="1">
            <a:off x="4937760" y="2240280"/>
            <a:ext cx="2377440" cy="0"/>
          </a:xfrm>
          <a:prstGeom prst="line">
            <a:avLst/>
          </a:prstGeom>
          <a:noFill/>
          <a:ln w="38100">
            <a:solidFill>
              <a:srgbClr val="F0A332"/>
            </a:solidFill>
            <a:prstDash val="solid"/>
            <a:tailEnd type="triangle"/>
          </a:ln>
        </p:spPr>
        <p:txBody>
          <a:bodyPr/>
          <a:lstStyle/>
          <a:p>
            <a:endParaRPr lang="en-US"/>
          </a:p>
        </p:txBody>
      </p:sp>
      <p:sp>
        <p:nvSpPr>
          <p:cNvPr id="29" name="Text 26"/>
          <p:cNvSpPr txBox="1"/>
          <p:nvPr/>
        </p:nvSpPr>
        <p:spPr>
          <a:xfrm>
            <a:off x="5303520" y="2286000"/>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eigrp → rip</a:t>
            </a:r>
            <a:endParaRPr lang="en-US" sz="1000" dirty="0"/>
          </a:p>
        </p:txBody>
      </p:sp>
      <p:sp>
        <p:nvSpPr>
          <p:cNvPr id="30" name="Shape 27"/>
          <p:cNvSpPr/>
          <p:nvPr/>
        </p:nvSpPr>
        <p:spPr>
          <a:xfrm>
            <a:off x="4937760" y="1828800"/>
            <a:ext cx="2377440" cy="0"/>
          </a:xfrm>
          <a:prstGeom prst="line">
            <a:avLst/>
          </a:prstGeom>
          <a:noFill/>
          <a:ln w="38100">
            <a:solidFill>
              <a:srgbClr val="2A9D6F"/>
            </a:solidFill>
            <a:prstDash val="solid"/>
            <a:tailEnd type="triangle"/>
          </a:ln>
        </p:spPr>
        <p:txBody>
          <a:bodyPr/>
          <a:lstStyle/>
          <a:p>
            <a:endParaRPr lang="en-US"/>
          </a:p>
        </p:txBody>
      </p:sp>
      <p:sp>
        <p:nvSpPr>
          <p:cNvPr id="31" name="Text 28"/>
          <p:cNvSpPr txBox="1"/>
          <p:nvPr/>
        </p:nvSpPr>
        <p:spPr>
          <a:xfrm>
            <a:off x="5303520" y="1536192"/>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rip → eigrp</a:t>
            </a:r>
            <a:endParaRPr lang="en-US" sz="1000" dirty="0"/>
          </a:p>
        </p:txBody>
      </p:sp>
      <p:sp>
        <p:nvSpPr>
          <p:cNvPr id="32" name="Text 29"/>
          <p:cNvSpPr txBox="1"/>
          <p:nvPr/>
        </p:nvSpPr>
        <p:spPr>
          <a:xfrm>
            <a:off x="457200" y="3429000"/>
            <a:ext cx="3566160" cy="274320"/>
          </a:xfrm>
          <a:prstGeom prst="rect">
            <a:avLst/>
          </a:prstGeom>
          <a:noFill/>
          <a:ln/>
        </p:spPr>
        <p:txBody>
          <a:bodyPr wrap="square" lIns="0" tIns="0" rIns="0" bIns="0" rtlCol="0" anchor="ctr"/>
          <a:lstStyle/>
          <a:p>
            <a:pPr marL="0" indent="0" algn="l">
              <a:buNone/>
            </a:pPr>
            <a:r>
              <a:rPr lang="en-US" sz="1100" b="1" dirty="0">
                <a:solidFill>
                  <a:srgbClr val="0B3C5D"/>
                </a:solidFill>
              </a:rPr>
              <a:t>Table of R1 (RIP)</a:t>
            </a:r>
            <a:endParaRPr lang="en-US" sz="1100" dirty="0"/>
          </a:p>
        </p:txBody>
      </p:sp>
      <p:graphicFrame>
        <p:nvGraphicFramePr>
          <p:cNvPr id="118" name="Table 0"/>
          <p:cNvGraphicFramePr>
            <a:graphicFrameLocks noGrp="1"/>
          </p:cNvGraphicFramePr>
          <p:nvPr>
            <p:extLst>
              <p:ext uri="{D42A27DB-BD31-4B8C-83A1-F6EECF244321}">
                <p14:modId xmlns:p14="http://schemas.microsoft.com/office/powerpoint/2010/main" val="1579011935"/>
              </p:ext>
            </p:extLst>
          </p:nvPr>
        </p:nvGraphicFramePr>
        <p:xfrm>
          <a:off x="457200" y="3703320"/>
          <a:ext cx="3566160" cy="914400"/>
        </p:xfrm>
        <a:graphic>
          <a:graphicData uri="http://schemas.openxmlformats.org/drawingml/2006/table">
            <a:tbl>
              <a:tblPr/>
              <a:tblGrid>
                <a:gridCol w="82296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tblGrid>
              <a:tr h="246888">
                <a:tc>
                  <a:txBody>
                    <a:bodyPr/>
                    <a:lstStyle/>
                    <a:p>
                      <a:pPr marL="0" indent="0" algn="l">
                        <a:buNone/>
                      </a:pPr>
                      <a:r>
                        <a:rPr lang="en-US" sz="1000" b="1" dirty="0">
                          <a:solidFill>
                            <a:srgbClr val="FFFFFF"/>
                          </a:solidFill>
                        </a:rPr>
                        <a:t>Net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Source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Metric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46888">
                <a:tc>
                  <a:txBody>
                    <a:bodyPr/>
                    <a:lstStyle/>
                    <a:p>
                      <a:pPr marL="0" indent="0" algn="l">
                        <a:buNone/>
                      </a:pPr>
                      <a:r>
                        <a:rPr lang="en-US" sz="1000" dirty="0">
                          <a:solidFill>
                            <a:srgbClr val="1F2933"/>
                          </a:solidFill>
                        </a:rPr>
                        <a: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46888">
                <a:tc>
                  <a:txBody>
                    <a:bodyPr/>
                    <a:lstStyle/>
                    <a:p>
                      <a:pPr marL="0" indent="0" algn="l">
                        <a:buNone/>
                      </a:pPr>
                      <a:r>
                        <a:rPr lang="en-US" sz="1000" dirty="0">
                          <a:solidFill>
                            <a:srgbClr val="1F2933"/>
                          </a:solidFill>
                        </a:rPr>
                        <a:t>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46888">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46888">
                <a:tc>
                  <a:txBody>
                    <a:bodyPr/>
                    <a:lstStyle/>
                    <a:p>
                      <a:pPr marL="0" indent="0" algn="l">
                        <a:buNone/>
                      </a:pPr>
                      <a:r>
                        <a:rPr lang="en-US" sz="1000" dirty="0">
                          <a:solidFill>
                            <a:srgbClr val="1F2933"/>
                          </a:solidFill>
                        </a:rPr>
                        <a:t>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246888">
                <a:tc>
                  <a:txBody>
                    <a:bodyPr/>
                    <a:lstStyle/>
                    <a:p>
                      <a:pPr marL="0" indent="0" algn="l">
                        <a:buNone/>
                      </a:pPr>
                      <a:r>
                        <a:rPr lang="en-US" sz="1000" dirty="0">
                          <a:solidFill>
                            <a:srgbClr val="1F2933"/>
                          </a:solidFill>
                        </a:rPr>
                        <a: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46888">
                <a:tc>
                  <a:txBody>
                    <a:bodyPr/>
                    <a:lstStyle/>
                    <a:p>
                      <a:pPr marL="0" indent="0" algn="l">
                        <a:buNone/>
                      </a:pPr>
                      <a:r>
                        <a:rPr lang="en-US" sz="1000" dirty="0">
                          <a:solidFill>
                            <a:srgbClr val="1F2933"/>
                          </a:solidFill>
                        </a:rPr>
                        <a:t>F</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bl>
          </a:graphicData>
        </a:graphic>
      </p:graphicFrame>
      <p:sp>
        <p:nvSpPr>
          <p:cNvPr id="34" name="Text 30"/>
          <p:cNvSpPr txBox="1"/>
          <p:nvPr/>
        </p:nvSpPr>
        <p:spPr>
          <a:xfrm>
            <a:off x="4297680" y="3429000"/>
            <a:ext cx="3566160" cy="274320"/>
          </a:xfrm>
          <a:prstGeom prst="rect">
            <a:avLst/>
          </a:prstGeom>
          <a:noFill/>
          <a:ln/>
        </p:spPr>
        <p:txBody>
          <a:bodyPr wrap="square" lIns="0" tIns="0" rIns="0" bIns="0" rtlCol="0" anchor="ctr"/>
          <a:lstStyle/>
          <a:p>
            <a:pPr marL="0" indent="0" algn="l">
              <a:buNone/>
            </a:pPr>
            <a:r>
              <a:rPr lang="en-US" sz="1100" b="1" dirty="0">
                <a:solidFill>
                  <a:srgbClr val="0B3C5D"/>
                </a:solidFill>
              </a:rPr>
              <a:t>Table of R5 (EIGRP)</a:t>
            </a:r>
            <a:endParaRPr lang="en-US" sz="1100" dirty="0"/>
          </a:p>
        </p:txBody>
      </p:sp>
      <p:graphicFrame>
        <p:nvGraphicFramePr>
          <p:cNvPr id="235" name="Table 1"/>
          <p:cNvGraphicFramePr>
            <a:graphicFrameLocks noGrp="1"/>
          </p:cNvGraphicFramePr>
          <p:nvPr>
            <p:extLst>
              <p:ext uri="{D42A27DB-BD31-4B8C-83A1-F6EECF244321}">
                <p14:modId xmlns:p14="http://schemas.microsoft.com/office/powerpoint/2010/main" val="1579011935"/>
              </p:ext>
            </p:extLst>
          </p:nvPr>
        </p:nvGraphicFramePr>
        <p:xfrm>
          <a:off x="4297680" y="3703320"/>
          <a:ext cx="3566160" cy="914400"/>
        </p:xfrm>
        <a:graphic>
          <a:graphicData uri="http://schemas.openxmlformats.org/drawingml/2006/table">
            <a:tbl>
              <a:tblPr/>
              <a:tblGrid>
                <a:gridCol w="82296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tblGrid>
              <a:tr h="246888">
                <a:tc>
                  <a:txBody>
                    <a:bodyPr/>
                    <a:lstStyle/>
                    <a:p>
                      <a:pPr marL="0" indent="0" algn="l">
                        <a:buNone/>
                      </a:pPr>
                      <a:r>
                        <a:rPr lang="en-US" sz="1000" b="1" dirty="0">
                          <a:solidFill>
                            <a:srgbClr val="FFFFFF"/>
                          </a:solidFill>
                        </a:rPr>
                        <a:t>Net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Source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Metric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46888">
                <a:tc>
                  <a:txBody>
                    <a:bodyPr/>
                    <a:lstStyle/>
                    <a:p>
                      <a:pPr marL="0" indent="0" algn="l">
                        <a:buNone/>
                      </a:pPr>
                      <a:r>
                        <a:rPr lang="en-US" sz="1000" dirty="0">
                          <a:solidFill>
                            <a:srgbClr val="1F2933"/>
                          </a:solidFill>
                        </a:rPr>
                        <a: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46888">
                <a:tc>
                  <a:txBody>
                    <a:bodyPr/>
                    <a:lstStyle/>
                    <a:p>
                      <a:pPr marL="0" indent="0" algn="l">
                        <a:buNone/>
                      </a:pPr>
                      <a:r>
                        <a:rPr lang="en-US" sz="1000" dirty="0">
                          <a:solidFill>
                            <a:srgbClr val="1F2933"/>
                          </a:solidFill>
                        </a:rPr>
                        <a:t>F</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46888">
                <a:tc>
                  <a:txBody>
                    <a:bodyPr/>
                    <a:lstStyle/>
                    <a:p>
                      <a:pPr marL="0" indent="0" algn="l">
                        <a:buNone/>
                      </a:pPr>
                      <a:r>
                        <a:rPr lang="en-US" sz="1000" dirty="0">
                          <a:solidFill>
                            <a:srgbClr val="1F2933"/>
                          </a:solidFill>
                        </a:rPr>
                        <a:t>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3,072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46888">
                <a:tc>
                  <a:txBody>
                    <a:bodyPr/>
                    <a:lstStyle/>
                    <a:p>
                      <a:pPr marL="0" indent="0" algn="l">
                        <a:buNone/>
                      </a:pPr>
                      <a:r>
                        <a:rPr lang="en-US" sz="1000" b="1" dirty="0">
                          <a:solidFill>
                            <a:srgbClr val="2A9D6F"/>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2A9D6F"/>
                          </a:solidFill>
                        </a:rPr>
                        <a:t>D EX (AD 170)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2A9D6F"/>
                          </a:solidFill>
                        </a:rPr>
                        <a:t>2,816,000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246888">
                <a:tc>
                  <a:txBody>
                    <a:bodyPr/>
                    <a:lstStyle/>
                    <a:p>
                      <a:pPr marL="0" indent="0" algn="l">
                        <a:buNone/>
                      </a:pPr>
                      <a:r>
                        <a:rPr lang="en-US" sz="1000" b="1" dirty="0">
                          <a:solidFill>
                            <a:srgbClr val="2A9D6F"/>
                          </a:solidFill>
                        </a:rPr>
                        <a:t>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2A9D6F"/>
                          </a:solidFill>
                        </a:rPr>
                        <a:t>D EX</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2A9D6F"/>
                          </a:solidFill>
                        </a:rPr>
                        <a:t>2,816,000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46888">
                <a:tc>
                  <a:txBody>
                    <a:bodyPr/>
                    <a:lstStyle/>
                    <a:p>
                      <a:pPr marL="0" indent="0" algn="l">
                        <a:buNone/>
                      </a:pPr>
                      <a:r>
                        <a:rPr lang="en-US" sz="1000" b="1" dirty="0">
                          <a:solidFill>
                            <a:srgbClr val="2A9D6F"/>
                          </a:solidFill>
                        </a:rPr>
                        <a: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2A9D6F"/>
                          </a:solidFill>
                        </a:rPr>
                        <a:t>D EX</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2A9D6F"/>
                          </a:solidFill>
                        </a:rPr>
                        <a:t>2,816,000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bl>
          </a:graphicData>
        </a:graphic>
      </p:graphicFrame>
      <p:sp>
        <p:nvSpPr>
          <p:cNvPr id="36" name="Shape 31"/>
          <p:cNvSpPr/>
          <p:nvPr/>
        </p:nvSpPr>
        <p:spPr>
          <a:xfrm>
            <a:off x="8138160" y="3429000"/>
            <a:ext cx="3566160" cy="2834640"/>
          </a:xfrm>
          <a:prstGeom prst="roundRect">
            <a:avLst>
              <a:gd name="adj" fmla="val 3871"/>
            </a:avLst>
          </a:prstGeom>
          <a:solidFill>
            <a:srgbClr val="EEF3F7"/>
          </a:solidFill>
          <a:ln w="9525">
            <a:solidFill>
              <a:srgbClr val="EEF3F7"/>
            </a:solidFill>
            <a:prstDash val="solid"/>
          </a:ln>
        </p:spPr>
        <p:txBody>
          <a:bodyPr/>
          <a:lstStyle/>
          <a:p>
            <a:endParaRPr lang="en-US"/>
          </a:p>
        </p:txBody>
      </p:sp>
      <p:sp>
        <p:nvSpPr>
          <p:cNvPr id="37" name="Text 32"/>
          <p:cNvSpPr txBox="1"/>
          <p:nvPr/>
        </p:nvSpPr>
        <p:spPr>
          <a:xfrm>
            <a:off x="8339328" y="3593592"/>
            <a:ext cx="3163824" cy="365760"/>
          </a:xfrm>
          <a:prstGeom prst="rect">
            <a:avLst/>
          </a:prstGeom>
          <a:noFill/>
          <a:ln/>
        </p:spPr>
        <p:txBody>
          <a:bodyPr wrap="square" lIns="0" tIns="0" rIns="0" bIns="0" rtlCol="0" anchor="t"/>
          <a:lstStyle/>
          <a:p>
            <a:pPr marL="0" indent="0">
              <a:buNone/>
            </a:pPr>
            <a:r>
              <a:rPr lang="en-US" sz="1500" b="1" dirty="0">
                <a:solidFill>
                  <a:srgbClr val="D64545"/>
                </a:solidFill>
              </a:rPr>
              <a:t>Risks and defenses</a:t>
            </a:r>
            <a:endParaRPr lang="en-US" sz="1500" dirty="0"/>
          </a:p>
        </p:txBody>
      </p:sp>
      <p:sp>
        <p:nvSpPr>
          <p:cNvPr id="38" name="Text 33"/>
          <p:cNvSpPr txBox="1"/>
          <p:nvPr/>
        </p:nvSpPr>
        <p:spPr>
          <a:xfrm>
            <a:off x="8339328" y="4005072"/>
            <a:ext cx="3163824" cy="2121408"/>
          </a:xfrm>
          <a:prstGeom prst="rect">
            <a:avLst/>
          </a:prstGeom>
          <a:noFill/>
          <a:ln/>
        </p:spPr>
        <p:txBody>
          <a:bodyPr wrap="square" lIns="0" tIns="0" rIns="0" bIns="0" rtlCol="0" anchor="t"/>
          <a:lstStyle/>
          <a:p>
            <a:pPr marL="279400" indent="-279400">
              <a:spcAft>
                <a:spcPts val="400"/>
              </a:spcAft>
              <a:buSzPct val="100000"/>
              <a:buChar char="•"/>
            </a:pPr>
            <a:r>
              <a:rPr lang="en-US" sz="1100" b="1" dirty="0">
                <a:solidFill>
                  <a:srgbClr val="1F2933"/>
                </a:solidFill>
              </a:rPr>
              <a:t>Feedback:</a:t>
            </a:r>
            <a:r>
              <a:rPr lang="en-US" sz="1100" dirty="0">
                <a:solidFill>
                  <a:srgbClr val="1F2933"/>
                </a:solidFill>
              </a:rPr>
              <a:t> a route returns to its domain of origin with a better metric → loop or suboptimal path</a:t>
            </a:r>
            <a:endParaRPr lang="en-US" sz="1100" dirty="0"/>
          </a:p>
          <a:p>
            <a:pPr marL="279400" indent="-279400">
              <a:spcAft>
                <a:spcPts val="400"/>
              </a:spcAft>
              <a:buSzPct val="100000"/>
              <a:buChar char="•"/>
            </a:pPr>
            <a:r>
              <a:rPr lang="en-US" sz="1100" b="1" dirty="0">
                <a:solidFill>
                  <a:srgbClr val="1F2933"/>
                </a:solidFill>
              </a:rPr>
              <a:t>Defenses:</a:t>
            </a:r>
            <a:r>
              <a:rPr lang="en-US" sz="1100" dirty="0">
                <a:solidFill>
                  <a:srgbClr val="1F2933"/>
                </a:solidFill>
              </a:rPr>
              <a:t> route tags + route-maps; prefix filters; AD (external 170 &gt; RIP 120); one-way redistribution + default route</a:t>
            </a:r>
            <a:endParaRPr lang="en-US" sz="1100" dirty="0"/>
          </a:p>
        </p:txBody>
      </p:sp>
      <p:sp>
        <p:nvSpPr>
          <p:cNvPr id="39" name="Text 34"/>
          <p:cNvSpPr/>
          <p:nvPr/>
        </p:nvSpPr>
        <p:spPr>
          <a:xfrm>
            <a:off x="457200" y="5486400"/>
            <a:ext cx="7406640" cy="777240"/>
          </a:xfrm>
          <a:prstGeom prst="roundRect">
            <a:avLst>
              <a:gd name="adj" fmla="val 9412"/>
            </a:avLst>
          </a:prstGeom>
          <a:solidFill>
            <a:srgbClr val="2B3A48"/>
          </a:solidFill>
          <a:ln>
            <a:solidFill>
              <a:srgbClr val="2B3A48"/>
            </a:solidFill>
          </a:ln>
        </p:spPr>
        <p:txBody>
          <a:bodyPr wrap="square" lIns="101600" tIns="127000" rIns="127000" bIns="101600" rtlCol="0" anchor="t"/>
          <a:lstStyle/>
          <a:p>
            <a:pPr marL="0" indent="0" algn="l">
              <a:buNone/>
            </a:pPr>
            <a:r>
              <a:rPr lang="en-US" sz="1000" dirty="0">
                <a:solidFill>
                  <a:srgbClr val="E8EEF2"/>
                </a:solidFill>
                <a:latin typeface="Courier New" pitchFamily="34" charset="0"/>
                <a:ea typeface="Courier New" pitchFamily="34" charset="-122"/>
                <a:cs typeface="Courier New" pitchFamily="34" charset="-120"/>
              </a:rPr>
              <a:t>router eigrp 100</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 redistribute rip metric 10000 100 255 1 1500 route-map RIP-to-EIGRP</a:t>
            </a:r>
            <a:endParaRPr lang="en-US" sz="10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117</a:t>
            </a:fld>
            <a:endParaRPr lang="en-US"/>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name="Slide 11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OSPF: Open Shortest Path First</a:t>
            </a:r>
            <a:endParaRPr lang="en-US" sz="3000" dirty="0"/>
          </a:p>
        </p:txBody>
      </p:sp>
      <p:sp>
        <p:nvSpPr>
          <p:cNvPr id="4" name="Text 1"/>
          <p:cNvSpPr txBox="1"/>
          <p:nvPr/>
        </p:nvSpPr>
        <p:spPr>
          <a:xfrm>
            <a:off x="457200" y="1188720"/>
            <a:ext cx="6766560" cy="4937760"/>
          </a:xfrm>
          <a:prstGeom prst="rect">
            <a:avLst/>
          </a:prstGeom>
          <a:noFill/>
          <a:ln/>
        </p:spPr>
        <p:txBody>
          <a:bodyPr wrap="square" lIns="0" tIns="0" rIns="0" bIns="0" rtlCol="0" anchor="t"/>
          <a:lstStyle/>
          <a:p>
            <a:pPr marL="279400" indent="-279400">
              <a:spcAft>
                <a:spcPts val="800"/>
              </a:spcAft>
              <a:buSzPct val="100000"/>
              <a:buChar char="•"/>
            </a:pPr>
            <a:r>
              <a:rPr lang="en-US" sz="1400" b="1" dirty="0">
                <a:solidFill>
                  <a:srgbClr val="1F2933"/>
                </a:solidFill>
              </a:rPr>
              <a:t>Open:</a:t>
            </a:r>
            <a:r>
              <a:rPr lang="en-US" sz="1400" dirty="0">
                <a:solidFill>
                  <a:srgbClr val="1F2933"/>
                </a:solidFill>
              </a:rPr>
              <a:t> public IETF specification (OSPF working group, late 1980s)</a:t>
            </a:r>
            <a:endParaRPr lang="en-US" sz="1400" dirty="0"/>
          </a:p>
          <a:p>
            <a:pPr marL="279400" indent="-279400">
              <a:spcAft>
                <a:spcPts val="800"/>
              </a:spcAft>
              <a:buSzPct val="100000"/>
              <a:buChar char="•"/>
            </a:pPr>
            <a:r>
              <a:rPr lang="en-US" sz="1400" b="1" dirty="0">
                <a:solidFill>
                  <a:srgbClr val="1F2933"/>
                </a:solidFill>
              </a:rPr>
              <a:t>Shortest Path First:</a:t>
            </a:r>
            <a:r>
              <a:rPr lang="en-US" sz="1400" dirty="0">
                <a:solidFill>
                  <a:srgbClr val="1F2933"/>
                </a:solidFill>
              </a:rPr>
              <a:t> Dijkstra's algorithm over a link-state database</a:t>
            </a:r>
            <a:endParaRPr lang="en-US" sz="1400" dirty="0"/>
          </a:p>
          <a:p>
            <a:pPr marL="279400" indent="-279400">
              <a:spcAft>
                <a:spcPts val="800"/>
              </a:spcAft>
              <a:buSzPct val="100000"/>
              <a:buChar char="•"/>
            </a:pPr>
            <a:r>
              <a:rPr lang="en-US" sz="1400" dirty="0">
                <a:solidFill>
                  <a:srgbClr val="1F2933"/>
                </a:solidFill>
              </a:rPr>
              <a:t>Created because RIP could not serve large, heterogeneous internetworks: 15 hops, slow convergence, no VLSM</a:t>
            </a:r>
            <a:endParaRPr lang="en-US" sz="1400" dirty="0"/>
          </a:p>
          <a:p>
            <a:pPr marL="279400" indent="-279400">
              <a:spcAft>
                <a:spcPts val="800"/>
              </a:spcAft>
              <a:buSzPct val="100000"/>
              <a:buChar char="•"/>
            </a:pPr>
            <a:r>
              <a:rPr lang="en-US" sz="1400" dirty="0">
                <a:solidFill>
                  <a:srgbClr val="1F2933"/>
                </a:solidFill>
              </a:rPr>
              <a:t>Versions: OSPFv1 (RFC 1131, 1989); OSPFv2 (RFC 1247, 1991 → </a:t>
            </a:r>
            <a:r>
              <a:rPr lang="en-US" sz="1400" b="1" dirty="0">
                <a:solidFill>
                  <a:srgbClr val="1F2933"/>
                </a:solidFill>
              </a:rPr>
              <a:t>RFC 2328</a:t>
            </a:r>
            <a:r>
              <a:rPr lang="en-US" sz="1400" dirty="0">
                <a:solidFill>
                  <a:srgbClr val="1F2933"/>
                </a:solidFill>
              </a:rPr>
              <a:t>, 1998) for IPv4; </a:t>
            </a:r>
            <a:r>
              <a:rPr lang="en-US" sz="1400" b="1" dirty="0">
                <a:solidFill>
                  <a:srgbClr val="1F2933"/>
                </a:solidFill>
              </a:rPr>
              <a:t>OSPFv3</a:t>
            </a:r>
            <a:r>
              <a:rPr lang="en-US" sz="1400" dirty="0">
                <a:solidFill>
                  <a:srgbClr val="1F2933"/>
                </a:solidFill>
              </a:rPr>
              <a:t> (RFC 5340, 2008) for IPv6 and, with address families (RFC 5838), also IPv4</a:t>
            </a:r>
            <a:endParaRPr lang="en-US" sz="1400" dirty="0"/>
          </a:p>
          <a:p>
            <a:pPr marL="279400" indent="-279400">
              <a:spcAft>
                <a:spcPts val="800"/>
              </a:spcAft>
              <a:buSzPct val="100000"/>
              <a:buChar char="•"/>
            </a:pPr>
            <a:r>
              <a:rPr lang="en-US" sz="1400" dirty="0">
                <a:solidFill>
                  <a:srgbClr val="1F2933"/>
                </a:solidFill>
              </a:rPr>
              <a:t>Runs directly over IP (protocol 89); multicast 224.0.0.5 (all OSPF routers) and 224.0.0.6 (DR/BDR); ff02::5 and ff02::6 in v3</a:t>
            </a:r>
            <a:endParaRPr lang="en-US" sz="1400" dirty="0"/>
          </a:p>
        </p:txBody>
      </p:sp>
      <p:sp>
        <p:nvSpPr>
          <p:cNvPr id="5" name="Shape 2"/>
          <p:cNvSpPr/>
          <p:nvPr/>
        </p:nvSpPr>
        <p:spPr>
          <a:xfrm>
            <a:off x="7589520" y="1280160"/>
            <a:ext cx="41148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6" name="Text 3"/>
          <p:cNvSpPr txBox="1"/>
          <p:nvPr/>
        </p:nvSpPr>
        <p:spPr>
          <a:xfrm>
            <a:off x="7790688" y="1444752"/>
            <a:ext cx="3712464" cy="365760"/>
          </a:xfrm>
          <a:prstGeom prst="rect">
            <a:avLst/>
          </a:prstGeom>
          <a:noFill/>
          <a:ln/>
        </p:spPr>
        <p:txBody>
          <a:bodyPr wrap="square" lIns="0" tIns="0" rIns="0" bIns="0" rtlCol="0" anchor="t"/>
          <a:lstStyle/>
          <a:p>
            <a:pPr marL="0" indent="0">
              <a:buNone/>
            </a:pPr>
            <a:r>
              <a:rPr lang="en-US" sz="1500" b="1" dirty="0">
                <a:solidFill>
                  <a:srgbClr val="0B3C5D"/>
                </a:solidFill>
              </a:rPr>
              <a:t>Interface cost</a:t>
            </a:r>
            <a:endParaRPr lang="en-US" sz="1500" dirty="0"/>
          </a:p>
        </p:txBody>
      </p:sp>
      <p:sp>
        <p:nvSpPr>
          <p:cNvPr id="7" name="Text 4"/>
          <p:cNvSpPr txBox="1"/>
          <p:nvPr/>
        </p:nvSpPr>
        <p:spPr>
          <a:xfrm>
            <a:off x="7790688" y="1856232"/>
            <a:ext cx="37124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cost = reference bandwidth / interface bandwidth</a:t>
            </a:r>
            <a:endParaRPr lang="en-US" sz="1200" dirty="0"/>
          </a:p>
          <a:p>
            <a:pPr marL="279400" indent="-279400">
              <a:spcAft>
                <a:spcPts val="400"/>
              </a:spcAft>
              <a:buSzPct val="100000"/>
              <a:buChar char="•"/>
            </a:pPr>
            <a:r>
              <a:rPr lang="en-US" sz="1200" dirty="0">
                <a:solidFill>
                  <a:srgbClr val="1F2933"/>
                </a:solidFill>
              </a:rPr>
              <a:t>Default: 10^8 (100 Mbps) → 1 Gbps and 100 Gbps would both cost 1!</a:t>
            </a:r>
            <a:endParaRPr lang="en-US" sz="1200" dirty="0"/>
          </a:p>
          <a:p>
            <a:pPr marL="279400" indent="-279400">
              <a:spcAft>
                <a:spcPts val="400"/>
              </a:spcAft>
              <a:buSzPct val="100000"/>
              <a:buChar char="•"/>
            </a:pPr>
            <a:r>
              <a:rPr lang="en-US" sz="1200" dirty="0">
                <a:solidFill>
                  <a:srgbClr val="1F2933"/>
                </a:solidFill>
              </a:rPr>
              <a:t>Set 'auto-cost reference-bandwidth' (e.g., 100,000 Mbps) on every router</a:t>
            </a:r>
            <a:endParaRPr lang="en-US" sz="1200" dirty="0"/>
          </a:p>
        </p:txBody>
      </p:sp>
      <p:sp>
        <p:nvSpPr>
          <p:cNvPr id="8" name="Shape 5"/>
          <p:cNvSpPr/>
          <p:nvPr/>
        </p:nvSpPr>
        <p:spPr>
          <a:xfrm>
            <a:off x="7589520" y="3840480"/>
            <a:ext cx="4114800" cy="2286000"/>
          </a:xfrm>
          <a:prstGeom prst="roundRect">
            <a:avLst>
              <a:gd name="adj" fmla="val 4800"/>
            </a:avLst>
          </a:prstGeom>
          <a:solidFill>
            <a:srgbClr val="FFF4E0"/>
          </a:solidFill>
          <a:ln w="9525">
            <a:solidFill>
              <a:srgbClr val="EEF3F7"/>
            </a:solidFill>
            <a:prstDash val="solid"/>
          </a:ln>
        </p:spPr>
        <p:txBody>
          <a:bodyPr/>
          <a:lstStyle/>
          <a:p>
            <a:endParaRPr lang="en-US"/>
          </a:p>
        </p:txBody>
      </p:sp>
      <p:sp>
        <p:nvSpPr>
          <p:cNvPr id="9" name="Text 6"/>
          <p:cNvSpPr txBox="1"/>
          <p:nvPr/>
        </p:nvSpPr>
        <p:spPr>
          <a:xfrm>
            <a:off x="7790688" y="4005072"/>
            <a:ext cx="3712464" cy="365760"/>
          </a:xfrm>
          <a:prstGeom prst="rect">
            <a:avLst/>
          </a:prstGeom>
          <a:noFill/>
          <a:ln/>
        </p:spPr>
        <p:txBody>
          <a:bodyPr wrap="square" lIns="0" tIns="0" rIns="0" bIns="0" rtlCol="0" anchor="t"/>
          <a:lstStyle/>
          <a:p>
            <a:pPr marL="0" indent="0">
              <a:buNone/>
            </a:pPr>
            <a:r>
              <a:rPr lang="en-US" sz="1500" b="1" dirty="0">
                <a:solidFill>
                  <a:srgbClr val="0B3C5D"/>
                </a:solidFill>
              </a:rPr>
              <a:t>Why OSPF in 2026</a:t>
            </a:r>
            <a:endParaRPr lang="en-US" sz="1500" dirty="0"/>
          </a:p>
        </p:txBody>
      </p:sp>
      <p:sp>
        <p:nvSpPr>
          <p:cNvPr id="10" name="Text 7"/>
          <p:cNvSpPr txBox="1"/>
          <p:nvPr/>
        </p:nvSpPr>
        <p:spPr>
          <a:xfrm>
            <a:off x="7790688" y="4416552"/>
            <a:ext cx="3712464" cy="15727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Multivendor, mature, scalable with areas</a:t>
            </a:r>
            <a:endParaRPr lang="en-US" sz="1200" dirty="0"/>
          </a:p>
          <a:p>
            <a:pPr marL="279400" indent="-279400">
              <a:spcAft>
                <a:spcPts val="400"/>
              </a:spcAft>
              <a:buSzPct val="100000"/>
              <a:buChar char="•"/>
            </a:pPr>
            <a:r>
              <a:rPr lang="en-US" sz="1200" dirty="0">
                <a:solidFill>
                  <a:srgbClr val="1F2933"/>
                </a:solidFill>
              </a:rPr>
              <a:t>Subsecond convergence with BFD and tuned timers</a:t>
            </a:r>
            <a:endParaRPr lang="en-US" sz="1200" dirty="0"/>
          </a:p>
          <a:p>
            <a:pPr marL="279400" indent="-279400">
              <a:spcAft>
                <a:spcPts val="400"/>
              </a:spcAft>
              <a:buSzPct val="100000"/>
              <a:buChar char="•"/>
            </a:pPr>
            <a:r>
              <a:rPr lang="en-US" sz="1200" dirty="0">
                <a:solidFill>
                  <a:srgbClr val="1F2933"/>
                </a:solidFill>
              </a:rPr>
              <a:t>Alternative in providers and data centers: IS-IS</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118</a:t>
            </a:fld>
            <a:endParaRPr lang="en-US"/>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name="Slide 11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OSPF: protocol overview (1 of 2)</a:t>
            </a:r>
            <a:endParaRPr lang="en-US" sz="3000" dirty="0"/>
          </a:p>
        </p:txBody>
      </p:sp>
      <p:sp>
        <p:nvSpPr>
          <p:cNvPr id="4" name="Text 1"/>
          <p:cNvSpPr/>
          <p:nvPr/>
        </p:nvSpPr>
        <p:spPr>
          <a:xfrm>
            <a:off x="457200" y="128016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5" name="Text 2"/>
          <p:cNvSpPr txBox="1"/>
          <p:nvPr/>
        </p:nvSpPr>
        <p:spPr>
          <a:xfrm>
            <a:off x="1005840" y="1234440"/>
            <a:ext cx="6400800" cy="1234440"/>
          </a:xfrm>
          <a:prstGeom prst="rect">
            <a:avLst/>
          </a:prstGeom>
          <a:noFill/>
          <a:ln/>
        </p:spPr>
        <p:txBody>
          <a:bodyPr wrap="square" lIns="0" tIns="0" rIns="0" bIns="0" rtlCol="0" anchor="t"/>
          <a:lstStyle/>
          <a:p>
            <a:pPr marL="0" indent="0">
              <a:buNone/>
            </a:pPr>
            <a:r>
              <a:rPr lang="en-US" sz="1600" b="1" dirty="0">
                <a:solidFill>
                  <a:srgbClr val="0B3C5D"/>
                </a:solidFill>
              </a:rPr>
              <a:t>Topology database (LSDB)</a:t>
            </a:r>
            <a:endParaRPr lang="en-US" sz="1600" dirty="0"/>
          </a:p>
          <a:p>
            <a:pPr marL="0" indent="0">
              <a:buNone/>
            </a:pPr>
            <a:r>
              <a:rPr lang="en-US" sz="1400" dirty="0">
                <a:solidFill>
                  <a:srgbClr val="1F2933"/>
                </a:solidFill>
              </a:rPr>
              <a:t>Every router maintains a database describing the topology of the area: every router, link and cost, in the form of LSAs.</a:t>
            </a:r>
            <a:endParaRPr lang="en-US" sz="1600" dirty="0"/>
          </a:p>
        </p:txBody>
      </p:sp>
      <p:sp>
        <p:nvSpPr>
          <p:cNvPr id="6" name="Text 3"/>
          <p:cNvSpPr/>
          <p:nvPr/>
        </p:nvSpPr>
        <p:spPr>
          <a:xfrm>
            <a:off x="457200" y="251460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7" name="Text 4"/>
          <p:cNvSpPr txBox="1"/>
          <p:nvPr/>
        </p:nvSpPr>
        <p:spPr>
          <a:xfrm>
            <a:off x="1005840" y="2468880"/>
            <a:ext cx="6400800" cy="1234440"/>
          </a:xfrm>
          <a:prstGeom prst="rect">
            <a:avLst/>
          </a:prstGeom>
          <a:noFill/>
          <a:ln/>
        </p:spPr>
        <p:txBody>
          <a:bodyPr wrap="square" lIns="0" tIns="0" rIns="0" bIns="0" rtlCol="0" anchor="t"/>
          <a:lstStyle/>
          <a:p>
            <a:pPr marL="0" indent="0">
              <a:buNone/>
            </a:pPr>
            <a:r>
              <a:rPr lang="en-US" sz="1600" b="1" dirty="0">
                <a:solidFill>
                  <a:srgbClr val="0B3C5D"/>
                </a:solidFill>
              </a:rPr>
              <a:t>The same algorithm everywhere</a:t>
            </a:r>
            <a:endParaRPr lang="en-US" sz="1600" dirty="0"/>
          </a:p>
          <a:p>
            <a:pPr marL="0" indent="0">
              <a:buNone/>
            </a:pPr>
            <a:r>
              <a:rPr lang="en-US" sz="1400" dirty="0">
                <a:solidFill>
                  <a:srgbClr val="1F2933"/>
                </a:solidFill>
              </a:rPr>
              <a:t>Every router runs exactly the same SPF (Dijkstra), in parallel, over the same LSDB; each computes the shortest-path tree with itself as the root.</a:t>
            </a:r>
            <a:endParaRPr lang="en-US" sz="1600" dirty="0"/>
          </a:p>
        </p:txBody>
      </p:sp>
      <p:sp>
        <p:nvSpPr>
          <p:cNvPr id="8" name="Text 5"/>
          <p:cNvSpPr/>
          <p:nvPr/>
        </p:nvSpPr>
        <p:spPr>
          <a:xfrm>
            <a:off x="457200" y="374904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3</a:t>
            </a:r>
            <a:endParaRPr lang="en-US" sz="1300" dirty="0"/>
          </a:p>
        </p:txBody>
      </p:sp>
      <p:sp>
        <p:nvSpPr>
          <p:cNvPr id="9" name="Text 6"/>
          <p:cNvSpPr txBox="1"/>
          <p:nvPr/>
        </p:nvSpPr>
        <p:spPr>
          <a:xfrm>
            <a:off x="1005840" y="3703320"/>
            <a:ext cx="6400800" cy="1234440"/>
          </a:xfrm>
          <a:prstGeom prst="rect">
            <a:avLst/>
          </a:prstGeom>
          <a:noFill/>
          <a:ln/>
        </p:spPr>
        <p:txBody>
          <a:bodyPr wrap="square" lIns="0" tIns="0" rIns="0" bIns="0" rtlCol="0" anchor="t"/>
          <a:lstStyle/>
          <a:p>
            <a:pPr marL="0" indent="0">
              <a:buNone/>
            </a:pPr>
            <a:r>
              <a:rPr lang="en-US" sz="1600" b="1" dirty="0">
                <a:solidFill>
                  <a:srgbClr val="0B3C5D"/>
                </a:solidFill>
              </a:rPr>
              <a:t>Routes per type of service (legacy)</a:t>
            </a:r>
            <a:endParaRPr lang="en-US" sz="1600" dirty="0"/>
          </a:p>
          <a:p>
            <a:pPr marL="0" indent="0">
              <a:buNone/>
            </a:pPr>
            <a:r>
              <a:rPr lang="en-US" sz="1400" dirty="0">
                <a:solidFill>
                  <a:srgbClr val="1F2933"/>
                </a:solidFill>
              </a:rPr>
              <a:t>RFC 1247 allowed separate routes per ToS; RFC 2328 removed the feature. Today differentiation is done by QoS and traffic engineering, not by the IGP.</a:t>
            </a:r>
            <a:endParaRPr lang="en-US" sz="1600" dirty="0"/>
          </a:p>
        </p:txBody>
      </p:sp>
      <p:sp>
        <p:nvSpPr>
          <p:cNvPr id="10" name="Shape 7"/>
          <p:cNvSpPr/>
          <p:nvPr/>
        </p:nvSpPr>
        <p:spPr>
          <a:xfrm>
            <a:off x="7772400" y="1280160"/>
            <a:ext cx="3931920" cy="4846320"/>
          </a:xfrm>
          <a:prstGeom prst="roundRect">
            <a:avLst>
              <a:gd name="adj" fmla="val 2791"/>
            </a:avLst>
          </a:prstGeom>
          <a:solidFill>
            <a:srgbClr val="EEF3F7"/>
          </a:solidFill>
          <a:ln w="9525">
            <a:solidFill>
              <a:srgbClr val="EEF3F7"/>
            </a:solidFill>
            <a:prstDash val="solid"/>
          </a:ln>
        </p:spPr>
        <p:txBody>
          <a:bodyPr/>
          <a:lstStyle/>
          <a:p>
            <a:endParaRPr lang="en-US"/>
          </a:p>
        </p:txBody>
      </p:sp>
      <p:sp>
        <p:nvSpPr>
          <p:cNvPr id="11" name="Text 8"/>
          <p:cNvSpPr txBox="1"/>
          <p:nvPr/>
        </p:nvSpPr>
        <p:spPr>
          <a:xfrm>
            <a:off x="7973568" y="1444752"/>
            <a:ext cx="3529584" cy="365760"/>
          </a:xfrm>
          <a:prstGeom prst="rect">
            <a:avLst/>
          </a:prstGeom>
          <a:noFill/>
          <a:ln/>
        </p:spPr>
        <p:txBody>
          <a:bodyPr wrap="square" lIns="0" tIns="0" rIns="0" bIns="0" rtlCol="0" anchor="t"/>
          <a:lstStyle/>
          <a:p>
            <a:pPr marL="0" indent="0">
              <a:buNone/>
            </a:pPr>
            <a:r>
              <a:rPr lang="en-US" sz="1500" b="1" dirty="0">
                <a:solidFill>
                  <a:srgbClr val="0B3C5D"/>
                </a:solidFill>
              </a:rPr>
              <a:t>OSPF packet types (IP protocol 89)</a:t>
            </a:r>
            <a:endParaRPr lang="en-US" sz="1500" dirty="0"/>
          </a:p>
        </p:txBody>
      </p:sp>
      <p:sp>
        <p:nvSpPr>
          <p:cNvPr id="12" name="Text 9"/>
          <p:cNvSpPr txBox="1"/>
          <p:nvPr/>
        </p:nvSpPr>
        <p:spPr>
          <a:xfrm>
            <a:off x="7973568" y="1856232"/>
            <a:ext cx="3529584" cy="4133088"/>
          </a:xfrm>
          <a:prstGeom prst="rect">
            <a:avLst/>
          </a:prstGeom>
          <a:noFill/>
          <a:ln/>
        </p:spPr>
        <p:txBody>
          <a:bodyPr wrap="square" lIns="0" tIns="0" rIns="0" bIns="0" rtlCol="0" anchor="t"/>
          <a:lstStyle/>
          <a:p>
            <a:pPr marL="279400" indent="-279400">
              <a:spcAft>
                <a:spcPts val="400"/>
              </a:spcAft>
              <a:buSzPct val="100000"/>
              <a:buChar char="•"/>
            </a:pPr>
            <a:r>
              <a:rPr lang="en-US" sz="1200" b="1" dirty="0">
                <a:solidFill>
                  <a:srgbClr val="1F2933"/>
                </a:solidFill>
              </a:rPr>
              <a:t>1 Hello:</a:t>
            </a:r>
            <a:r>
              <a:rPr lang="en-US" sz="1200" dirty="0">
                <a:solidFill>
                  <a:srgbClr val="1F2933"/>
                </a:solidFill>
              </a:rPr>
              <a:t> neighbor discovery and maintenance</a:t>
            </a:r>
            <a:endParaRPr lang="en-US" sz="1200" dirty="0"/>
          </a:p>
          <a:p>
            <a:pPr marL="279400" indent="-279400">
              <a:spcAft>
                <a:spcPts val="400"/>
              </a:spcAft>
              <a:buSzPct val="100000"/>
              <a:buChar char="•"/>
            </a:pPr>
            <a:r>
              <a:rPr lang="en-US" sz="1200" b="1" dirty="0">
                <a:solidFill>
                  <a:srgbClr val="1F2933"/>
                </a:solidFill>
              </a:rPr>
              <a:t>2 Database Description:</a:t>
            </a:r>
            <a:r>
              <a:rPr lang="en-US" sz="1200" dirty="0">
                <a:solidFill>
                  <a:srgbClr val="1F2933"/>
                </a:solidFill>
              </a:rPr>
              <a:t> LSDB summary</a:t>
            </a:r>
            <a:endParaRPr lang="en-US" sz="1200" dirty="0"/>
          </a:p>
          <a:p>
            <a:pPr marL="279400" indent="-279400">
              <a:spcAft>
                <a:spcPts val="400"/>
              </a:spcAft>
              <a:buSzPct val="100000"/>
              <a:buChar char="•"/>
            </a:pPr>
            <a:r>
              <a:rPr lang="en-US" sz="1200" b="1" dirty="0">
                <a:solidFill>
                  <a:srgbClr val="1F2933"/>
                </a:solidFill>
              </a:rPr>
              <a:t>3 Link State Request:</a:t>
            </a:r>
            <a:r>
              <a:rPr lang="en-US" sz="1200" dirty="0">
                <a:solidFill>
                  <a:srgbClr val="1F2933"/>
                </a:solidFill>
              </a:rPr>
              <a:t> asks for missing LSAs</a:t>
            </a:r>
            <a:endParaRPr lang="en-US" sz="1200" dirty="0"/>
          </a:p>
          <a:p>
            <a:pPr marL="279400" indent="-279400">
              <a:spcAft>
                <a:spcPts val="400"/>
              </a:spcAft>
              <a:buSzPct val="100000"/>
              <a:buChar char="•"/>
            </a:pPr>
            <a:r>
              <a:rPr lang="en-US" sz="1200" b="1" dirty="0">
                <a:solidFill>
                  <a:srgbClr val="1F2933"/>
                </a:solidFill>
              </a:rPr>
              <a:t>4 Link State Update:</a:t>
            </a:r>
            <a:r>
              <a:rPr lang="en-US" sz="1200" dirty="0">
                <a:solidFill>
                  <a:srgbClr val="1F2933"/>
                </a:solidFill>
              </a:rPr>
              <a:t> carries LSAs (flooding)</a:t>
            </a:r>
            <a:endParaRPr lang="en-US" sz="1200" dirty="0"/>
          </a:p>
          <a:p>
            <a:pPr marL="279400" indent="-279400">
              <a:spcAft>
                <a:spcPts val="400"/>
              </a:spcAft>
              <a:buSzPct val="100000"/>
              <a:buChar char="•"/>
            </a:pPr>
            <a:r>
              <a:rPr lang="en-US" sz="1200" b="1" dirty="0">
                <a:solidFill>
                  <a:srgbClr val="1F2933"/>
                </a:solidFill>
              </a:rPr>
              <a:t>5 Link State Ack:</a:t>
            </a:r>
            <a:r>
              <a:rPr lang="en-US" sz="1200" dirty="0">
                <a:solidFill>
                  <a:srgbClr val="1F2933"/>
                </a:solidFill>
              </a:rPr>
              <a:t> acknowledges receipt</a:t>
            </a:r>
            <a:endParaRPr lang="en-US" sz="1200" dirty="0"/>
          </a:p>
          <a:p>
            <a:pPr marL="279400" indent="-279400">
              <a:spcAft>
                <a:spcPts val="400"/>
              </a:spcAft>
              <a:buSzPct val="100000"/>
              <a:buChar char="•"/>
            </a:pPr>
            <a:r>
              <a:rPr lang="en-US" sz="1200" dirty="0">
                <a:solidFill>
                  <a:srgbClr val="1F2933"/>
                </a:solidFill>
              </a:rPr>
              <a:t>Reliable exchange: every LSA is acknowledged</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119</a:t>
            </a:fld>
            <a:endParaRPr lang="en-US"/>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name="Slide 12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OSPF: protocol overview (2 of 2)</a:t>
            </a:r>
            <a:endParaRPr lang="en-US" sz="3000" dirty="0"/>
          </a:p>
        </p:txBody>
      </p:sp>
      <p:sp>
        <p:nvSpPr>
          <p:cNvPr id="4" name="Shape 1"/>
          <p:cNvSpPr/>
          <p:nvPr/>
        </p:nvSpPr>
        <p:spPr>
          <a:xfrm>
            <a:off x="457200" y="128016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Areas</a:t>
            </a:r>
            <a:endParaRPr lang="en-US" sz="1500" dirty="0"/>
          </a:p>
        </p:txBody>
      </p:sp>
      <p:sp>
        <p:nvSpPr>
          <p:cNvPr id="6" name="Text 3"/>
          <p:cNvSpPr txBox="1"/>
          <p:nvPr/>
        </p:nvSpPr>
        <p:spPr>
          <a:xfrm>
            <a:off x="658368" y="185623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Sets of networks grouped together; an area's topology is hidden from the others</a:t>
            </a:r>
            <a:endParaRPr lang="en-US" sz="1200" dirty="0"/>
          </a:p>
          <a:p>
            <a:pPr marL="279400" indent="-279400">
              <a:spcAft>
                <a:spcPts val="400"/>
              </a:spcAft>
              <a:buSzPct val="100000"/>
              <a:buChar char="•"/>
            </a:pPr>
            <a:r>
              <a:rPr lang="en-US" sz="1200" dirty="0">
                <a:solidFill>
                  <a:srgbClr val="1F2933"/>
                </a:solidFill>
              </a:rPr>
              <a:t>Less routing traffic, smaller LSDB, faster SPF</a:t>
            </a:r>
            <a:endParaRPr lang="en-US" sz="1200" dirty="0"/>
          </a:p>
          <a:p>
            <a:pPr marL="279400" indent="-279400">
              <a:spcAft>
                <a:spcPts val="400"/>
              </a:spcAft>
              <a:buSzPct val="100000"/>
              <a:buChar char="•"/>
            </a:pPr>
            <a:r>
              <a:rPr lang="en-US" sz="1200" dirty="0">
                <a:solidFill>
                  <a:srgbClr val="1F2933"/>
                </a:solidFill>
              </a:rPr>
              <a:t>Area 0 (backbone) interconnects all the others</a:t>
            </a:r>
            <a:endParaRPr lang="en-US" sz="1200" dirty="0"/>
          </a:p>
        </p:txBody>
      </p:sp>
      <p:sp>
        <p:nvSpPr>
          <p:cNvPr id="7" name="Shape 4"/>
          <p:cNvSpPr/>
          <p:nvPr/>
        </p:nvSpPr>
        <p:spPr>
          <a:xfrm>
            <a:off x="6245352" y="128016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Flexible subnets (VLSM / CIDR)</a:t>
            </a:r>
            <a:endParaRPr lang="en-US" sz="1500" dirty="0"/>
          </a:p>
        </p:txBody>
      </p:sp>
      <p:sp>
        <p:nvSpPr>
          <p:cNvPr id="9" name="Text 6"/>
          <p:cNvSpPr txBox="1"/>
          <p:nvPr/>
        </p:nvSpPr>
        <p:spPr>
          <a:xfrm>
            <a:off x="6446520" y="185623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Every advertised route carries its mask</a:t>
            </a:r>
            <a:endParaRPr lang="en-US" sz="1200" dirty="0"/>
          </a:p>
          <a:p>
            <a:pPr marL="279400" indent="-279400">
              <a:spcAft>
                <a:spcPts val="400"/>
              </a:spcAft>
              <a:buSzPct val="100000"/>
              <a:buChar char="•"/>
            </a:pPr>
            <a:r>
              <a:rPr lang="en-US" sz="1200" dirty="0">
                <a:solidFill>
                  <a:srgbClr val="1F2933"/>
                </a:solidFill>
              </a:rPr>
              <a:t>Summarization configurable at area (ABR) and AS (ASBR) boundaries</a:t>
            </a:r>
            <a:endParaRPr lang="en-US" sz="1200" dirty="0"/>
          </a:p>
        </p:txBody>
      </p:sp>
      <p:sp>
        <p:nvSpPr>
          <p:cNvPr id="10" name="Shape 7"/>
          <p:cNvSpPr/>
          <p:nvPr/>
        </p:nvSpPr>
        <p:spPr>
          <a:xfrm>
            <a:off x="457200" y="384048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1" name="Text 8"/>
          <p:cNvSpPr txBox="1"/>
          <p:nvPr/>
        </p:nvSpPr>
        <p:spPr>
          <a:xfrm>
            <a:off x="658368" y="400507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Authentication</a:t>
            </a:r>
            <a:endParaRPr lang="en-US" sz="1500" dirty="0"/>
          </a:p>
        </p:txBody>
      </p:sp>
      <p:sp>
        <p:nvSpPr>
          <p:cNvPr id="12" name="Text 9"/>
          <p:cNvSpPr txBox="1"/>
          <p:nvPr/>
        </p:nvSpPr>
        <p:spPr>
          <a:xfrm>
            <a:off x="658368" y="441655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OSPFv2: null, simple password or cryptographic (MD5, RFC 2328; HMAC-SHA, RFC 5709)</a:t>
            </a:r>
            <a:endParaRPr lang="en-US" sz="1200" dirty="0"/>
          </a:p>
          <a:p>
            <a:pPr marL="279400" indent="-279400">
              <a:spcAft>
                <a:spcPts val="400"/>
              </a:spcAft>
              <a:buSzPct val="100000"/>
              <a:buChar char="•"/>
            </a:pPr>
            <a:r>
              <a:rPr lang="en-US" sz="1200" dirty="0">
                <a:solidFill>
                  <a:srgbClr val="1F2933"/>
                </a:solidFill>
              </a:rPr>
              <a:t>OSPFv3: IPsec (RFC 4552) or Authentication Trailer (RFC 7166)</a:t>
            </a:r>
            <a:endParaRPr lang="en-US" sz="1200" dirty="0"/>
          </a:p>
        </p:txBody>
      </p:sp>
      <p:sp>
        <p:nvSpPr>
          <p:cNvPr id="13" name="Shape 10"/>
          <p:cNvSpPr/>
          <p:nvPr/>
        </p:nvSpPr>
        <p:spPr>
          <a:xfrm>
            <a:off x="6245352" y="384048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4" name="Text 11"/>
          <p:cNvSpPr txBox="1"/>
          <p:nvPr/>
        </p:nvSpPr>
        <p:spPr>
          <a:xfrm>
            <a:off x="6446520" y="400507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External routes</a:t>
            </a:r>
            <a:endParaRPr lang="en-US" sz="1500" dirty="0"/>
          </a:p>
        </p:txBody>
      </p:sp>
      <p:sp>
        <p:nvSpPr>
          <p:cNvPr id="15" name="Text 12"/>
          <p:cNvSpPr txBox="1"/>
          <p:nvPr/>
        </p:nvSpPr>
        <p:spPr>
          <a:xfrm>
            <a:off x="6446520" y="441655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Routes from another AS or another protocol (redistribution) cross the AS transparently</a:t>
            </a:r>
            <a:endParaRPr lang="en-US" sz="1200" dirty="0"/>
          </a:p>
          <a:p>
            <a:pPr marL="279400" indent="-279400">
              <a:spcAft>
                <a:spcPts val="400"/>
              </a:spcAft>
              <a:buSzPct val="100000"/>
              <a:buChar char="•"/>
            </a:pPr>
            <a:r>
              <a:rPr lang="en-US" sz="1200" dirty="0">
                <a:solidFill>
                  <a:srgbClr val="1F2933"/>
                </a:solidFill>
              </a:rPr>
              <a:t>Marked as external (E1/E2), with a route tag</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120</a:t>
            </a:fld>
            <a:endParaRPr lang="en-US"/>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name="Slide 12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OSPF topology: backbone and areas</a:t>
            </a:r>
            <a:endParaRPr lang="en-US" sz="3000" dirty="0"/>
          </a:p>
        </p:txBody>
      </p:sp>
      <p:sp>
        <p:nvSpPr>
          <p:cNvPr id="4" name="Text 1"/>
          <p:cNvSpPr/>
          <p:nvPr/>
        </p:nvSpPr>
        <p:spPr>
          <a:xfrm>
            <a:off x="3291840" y="1280160"/>
            <a:ext cx="5577840" cy="1737360"/>
          </a:xfrm>
          <a:prstGeom prst="cloud">
            <a:avLst/>
          </a:prstGeom>
          <a:solidFill>
            <a:srgbClr val="FFF4E0"/>
          </a:solidFill>
          <a:ln w="12700">
            <a:solidFill>
              <a:srgbClr val="F0A332"/>
            </a:solidFill>
          </a:ln>
        </p:spPr>
        <p:txBody>
          <a:bodyPr wrap="square" lIns="0" tIns="0" rIns="0" bIns="0" rtlCol="0" anchor="ctr"/>
          <a:lstStyle/>
          <a:p>
            <a:pPr marL="0" indent="0" algn="ctr">
              <a:buNone/>
            </a:pPr>
            <a:r>
              <a:rPr lang="en-US" sz="1400" b="1" dirty="0">
                <a:solidFill>
                  <a:srgbClr val="0B3C5D"/>
                </a:solidFill>
              </a:rPr>
              <a:t>Area 0 (backbone)</a:t>
            </a:r>
            <a:endParaRPr lang="en-US" sz="1400" dirty="0"/>
          </a:p>
        </p:txBody>
      </p:sp>
      <p:sp>
        <p:nvSpPr>
          <p:cNvPr id="5" name="Text 2"/>
          <p:cNvSpPr/>
          <p:nvPr/>
        </p:nvSpPr>
        <p:spPr>
          <a:xfrm>
            <a:off x="548640" y="3657600"/>
            <a:ext cx="3108960" cy="201168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300" b="1" dirty="0">
                <a:solidFill>
                  <a:srgbClr val="0B3C5D"/>
                </a:solidFill>
              </a:rPr>
              <a:t>Area 1</a:t>
            </a:r>
            <a:endParaRPr lang="en-US" sz="1300" dirty="0"/>
          </a:p>
        </p:txBody>
      </p:sp>
      <p:sp>
        <p:nvSpPr>
          <p:cNvPr id="6" name="Text 3"/>
          <p:cNvSpPr/>
          <p:nvPr/>
        </p:nvSpPr>
        <p:spPr>
          <a:xfrm>
            <a:off x="4526280" y="3657600"/>
            <a:ext cx="3108960" cy="201168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300" b="1" dirty="0">
                <a:solidFill>
                  <a:srgbClr val="0B3C5D"/>
                </a:solidFill>
              </a:rPr>
              <a:t>Area 2</a:t>
            </a:r>
            <a:endParaRPr lang="en-US" sz="1300" dirty="0"/>
          </a:p>
        </p:txBody>
      </p:sp>
      <p:sp>
        <p:nvSpPr>
          <p:cNvPr id="7" name="Text 4"/>
          <p:cNvSpPr/>
          <p:nvPr/>
        </p:nvSpPr>
        <p:spPr>
          <a:xfrm>
            <a:off x="8503920" y="3657600"/>
            <a:ext cx="3108960" cy="201168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300" b="1" dirty="0">
                <a:solidFill>
                  <a:srgbClr val="0B3C5D"/>
                </a:solidFill>
              </a:rPr>
              <a:t>Area n (stub)</a:t>
            </a:r>
            <a:endParaRPr lang="en-US" sz="1300" dirty="0"/>
          </a:p>
        </p:txBody>
      </p:sp>
      <p:sp>
        <p:nvSpPr>
          <p:cNvPr id="8" name="Text 5"/>
          <p:cNvSpPr/>
          <p:nvPr/>
        </p:nvSpPr>
        <p:spPr>
          <a:xfrm>
            <a:off x="1828800" y="31089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ABR</a:t>
            </a:r>
            <a:endParaRPr lang="en-US" sz="1200" dirty="0"/>
          </a:p>
        </p:txBody>
      </p:sp>
      <p:sp>
        <p:nvSpPr>
          <p:cNvPr id="9" name="Text 6"/>
          <p:cNvSpPr/>
          <p:nvPr/>
        </p:nvSpPr>
        <p:spPr>
          <a:xfrm>
            <a:off x="5806440" y="31089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ABR</a:t>
            </a:r>
            <a:endParaRPr lang="en-US" sz="1200" dirty="0"/>
          </a:p>
        </p:txBody>
      </p:sp>
      <p:sp>
        <p:nvSpPr>
          <p:cNvPr id="10" name="Text 7"/>
          <p:cNvSpPr/>
          <p:nvPr/>
        </p:nvSpPr>
        <p:spPr>
          <a:xfrm>
            <a:off x="9784080" y="31089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ABR</a:t>
            </a:r>
            <a:endParaRPr lang="en-US" sz="1200" dirty="0"/>
          </a:p>
        </p:txBody>
      </p:sp>
      <p:sp>
        <p:nvSpPr>
          <p:cNvPr id="11" name="Shape 8"/>
          <p:cNvSpPr/>
          <p:nvPr/>
        </p:nvSpPr>
        <p:spPr>
          <a:xfrm flipV="1">
            <a:off x="2377440" y="2651760"/>
            <a:ext cx="1554480" cy="548640"/>
          </a:xfrm>
          <a:prstGeom prst="line">
            <a:avLst/>
          </a:prstGeom>
          <a:noFill/>
          <a:ln w="25400">
            <a:solidFill>
              <a:srgbClr val="0B3C5D"/>
            </a:solidFill>
            <a:prstDash val="solid"/>
          </a:ln>
        </p:spPr>
        <p:txBody>
          <a:bodyPr/>
          <a:lstStyle/>
          <a:p>
            <a:endParaRPr lang="en-US"/>
          </a:p>
        </p:txBody>
      </p:sp>
      <p:sp>
        <p:nvSpPr>
          <p:cNvPr id="12" name="Shape 9"/>
          <p:cNvSpPr/>
          <p:nvPr/>
        </p:nvSpPr>
        <p:spPr>
          <a:xfrm flipV="1">
            <a:off x="6080760" y="2926080"/>
            <a:ext cx="0" cy="182880"/>
          </a:xfrm>
          <a:prstGeom prst="line">
            <a:avLst/>
          </a:prstGeom>
          <a:noFill/>
          <a:ln w="25400">
            <a:solidFill>
              <a:srgbClr val="0B3C5D"/>
            </a:solidFill>
            <a:prstDash val="solid"/>
          </a:ln>
        </p:spPr>
        <p:txBody>
          <a:bodyPr/>
          <a:lstStyle/>
          <a:p>
            <a:endParaRPr lang="en-US"/>
          </a:p>
        </p:txBody>
      </p:sp>
      <p:sp>
        <p:nvSpPr>
          <p:cNvPr id="13" name="Shape 10"/>
          <p:cNvSpPr/>
          <p:nvPr/>
        </p:nvSpPr>
        <p:spPr>
          <a:xfrm flipH="1" flipV="1">
            <a:off x="8229600" y="2651760"/>
            <a:ext cx="1554480" cy="548640"/>
          </a:xfrm>
          <a:prstGeom prst="line">
            <a:avLst/>
          </a:prstGeom>
          <a:noFill/>
          <a:ln w="25400">
            <a:solidFill>
              <a:srgbClr val="0B3C5D"/>
            </a:solidFill>
            <a:prstDash val="solid"/>
          </a:ln>
        </p:spPr>
        <p:txBody>
          <a:bodyPr/>
          <a:lstStyle/>
          <a:p>
            <a:endParaRPr lang="en-US"/>
          </a:p>
        </p:txBody>
      </p:sp>
      <p:sp>
        <p:nvSpPr>
          <p:cNvPr id="14" name="Text 11"/>
          <p:cNvSpPr txBox="1"/>
          <p:nvPr/>
        </p:nvSpPr>
        <p:spPr>
          <a:xfrm>
            <a:off x="457200" y="5760720"/>
            <a:ext cx="11247120" cy="640080"/>
          </a:xfrm>
          <a:prstGeom prst="rect">
            <a:avLst/>
          </a:prstGeom>
          <a:noFill/>
          <a:ln/>
        </p:spPr>
        <p:txBody>
          <a:bodyPr wrap="square" lIns="0" tIns="0" rIns="0" bIns="0" rtlCol="0" anchor="t"/>
          <a:lstStyle/>
          <a:p>
            <a:pPr marL="279400" indent="-279400">
              <a:spcAft>
                <a:spcPts val="200"/>
              </a:spcAft>
              <a:buSzPct val="100000"/>
              <a:buChar char="•"/>
            </a:pPr>
            <a:r>
              <a:rPr lang="en-US" sz="1100" dirty="0">
                <a:solidFill>
                  <a:srgbClr val="1F2933"/>
                </a:solidFill>
              </a:rPr>
              <a:t>Every area connects to </a:t>
            </a:r>
            <a:r>
              <a:rPr lang="en-US" sz="1100" b="1" dirty="0">
                <a:solidFill>
                  <a:srgbClr val="1F2933"/>
                </a:solidFill>
              </a:rPr>
              <a:t>area 0</a:t>
            </a:r>
            <a:r>
              <a:rPr lang="en-US" sz="1100" dirty="0">
                <a:solidFill>
                  <a:srgbClr val="1F2933"/>
                </a:solidFill>
              </a:rPr>
              <a:t> through area border routers (ABRs); inter-area traffic always crosses the backbone</a:t>
            </a:r>
            <a:endParaRPr lang="en-US" sz="1100" dirty="0"/>
          </a:p>
          <a:p>
            <a:pPr marL="279400" indent="-279400">
              <a:spcAft>
                <a:spcPts val="200"/>
              </a:spcAft>
              <a:buSzPct val="100000"/>
              <a:buChar char="•"/>
            </a:pPr>
            <a:r>
              <a:rPr lang="en-US" sz="1100" dirty="0">
                <a:solidFill>
                  <a:srgbClr val="1F2933"/>
                </a:solidFill>
              </a:rPr>
              <a:t>Types: normal, </a:t>
            </a:r>
            <a:r>
              <a:rPr lang="en-US" sz="1100" b="1" dirty="0">
                <a:solidFill>
                  <a:srgbClr val="1F2933"/>
                </a:solidFill>
              </a:rPr>
              <a:t>stub</a:t>
            </a:r>
            <a:r>
              <a:rPr lang="en-US" sz="1100" dirty="0">
                <a:solidFill>
                  <a:srgbClr val="1F2933"/>
                </a:solidFill>
              </a:rPr>
              <a:t> (no externals), </a:t>
            </a:r>
            <a:r>
              <a:rPr lang="en-US" sz="1100" b="1" dirty="0">
                <a:solidFill>
                  <a:srgbClr val="1F2933"/>
                </a:solidFill>
              </a:rPr>
              <a:t>totally stubby</a:t>
            </a:r>
            <a:r>
              <a:rPr lang="en-US" sz="1100" dirty="0">
                <a:solidFill>
                  <a:srgbClr val="1F2933"/>
                </a:solidFill>
              </a:rPr>
              <a:t>, </a:t>
            </a:r>
            <a:r>
              <a:rPr lang="en-US" sz="1100" b="1" dirty="0">
                <a:solidFill>
                  <a:srgbClr val="1F2933"/>
                </a:solidFill>
              </a:rPr>
              <a:t>NSSA</a:t>
            </a:r>
            <a:r>
              <a:rPr lang="en-US" sz="1100" dirty="0">
                <a:solidFill>
                  <a:srgbClr val="1F2933"/>
                </a:solidFill>
              </a:rPr>
              <a:t> (a stub that injects externals, type 7 LSA)</a:t>
            </a:r>
            <a:endParaRPr lang="en-US" sz="1100" dirty="0"/>
          </a:p>
          <a:p>
            <a:pPr marL="279400" indent="-279400">
              <a:spcAft>
                <a:spcPts val="200"/>
              </a:spcAft>
              <a:buSzPct val="100000"/>
              <a:buChar char="•"/>
            </a:pPr>
            <a:r>
              <a:rPr lang="en-US" sz="1100" dirty="0">
                <a:solidFill>
                  <a:srgbClr val="1F2933"/>
                </a:solidFill>
              </a:rPr>
              <a:t>An area that cannot reach the backbone: virtual link (temporary fix)</a:t>
            </a:r>
            <a:endParaRPr lang="en-US" sz="11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121</a:t>
            </a:fld>
            <a:endParaRPr lang="en-US"/>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name="Slide 12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OSPF router classification</a:t>
            </a:r>
            <a:endParaRPr lang="en-US" sz="3000" dirty="0"/>
          </a:p>
        </p:txBody>
      </p:sp>
      <p:sp>
        <p:nvSpPr>
          <p:cNvPr id="4" name="Text 1"/>
          <p:cNvSpPr/>
          <p:nvPr/>
        </p:nvSpPr>
        <p:spPr>
          <a:xfrm>
            <a:off x="2743200" y="1280160"/>
            <a:ext cx="6675120" cy="1920240"/>
          </a:xfrm>
          <a:prstGeom prst="cloud">
            <a:avLst/>
          </a:prstGeom>
          <a:solidFill>
            <a:srgbClr val="FFF4E0"/>
          </a:solidFill>
          <a:ln w="12700">
            <a:solidFill>
              <a:srgbClr val="F0A332"/>
            </a:solidFill>
          </a:ln>
        </p:spPr>
        <p:txBody>
          <a:bodyPr wrap="square" lIns="0" tIns="0" rIns="0" bIns="0" rtlCol="0" anchor="ctr"/>
          <a:lstStyle/>
          <a:p>
            <a:pPr marL="0" indent="0" algn="ctr">
              <a:buNone/>
            </a:pPr>
            <a:endParaRPr lang="en-US" sz="1200" dirty="0"/>
          </a:p>
        </p:txBody>
      </p:sp>
      <p:sp>
        <p:nvSpPr>
          <p:cNvPr id="5" name="Text 2"/>
          <p:cNvSpPr txBox="1"/>
          <p:nvPr/>
        </p:nvSpPr>
        <p:spPr>
          <a:xfrm>
            <a:off x="2743200" y="1325880"/>
            <a:ext cx="6675120" cy="274320"/>
          </a:xfrm>
          <a:prstGeom prst="rect">
            <a:avLst/>
          </a:prstGeom>
          <a:noFill/>
          <a:ln/>
        </p:spPr>
        <p:txBody>
          <a:bodyPr wrap="square" lIns="0" tIns="0" rIns="0" bIns="0" rtlCol="0" anchor="ctr"/>
          <a:lstStyle/>
          <a:p>
            <a:pPr marL="0" indent="0" algn="ctr">
              <a:buNone/>
            </a:pPr>
            <a:r>
              <a:rPr lang="en-US" sz="1200" b="1" dirty="0">
                <a:solidFill>
                  <a:srgbClr val="B5731E"/>
                </a:solidFill>
              </a:rPr>
              <a:t>Area 0 (backbone)</a:t>
            </a:r>
            <a:endParaRPr lang="en-US" sz="1200" dirty="0"/>
          </a:p>
        </p:txBody>
      </p:sp>
      <p:sp>
        <p:nvSpPr>
          <p:cNvPr id="6" name="Text 3"/>
          <p:cNvSpPr/>
          <p:nvPr/>
        </p:nvSpPr>
        <p:spPr>
          <a:xfrm>
            <a:off x="4297680" y="20116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BB</a:t>
            </a:r>
            <a:endParaRPr lang="en-US" sz="1200" dirty="0"/>
          </a:p>
        </p:txBody>
      </p:sp>
      <p:sp>
        <p:nvSpPr>
          <p:cNvPr id="7" name="Text 4"/>
          <p:cNvSpPr txBox="1"/>
          <p:nvPr/>
        </p:nvSpPr>
        <p:spPr>
          <a:xfrm>
            <a:off x="3657600" y="2587752"/>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backbone</a:t>
            </a:r>
            <a:endParaRPr lang="en-US" sz="1000" dirty="0"/>
          </a:p>
        </p:txBody>
      </p:sp>
      <p:sp>
        <p:nvSpPr>
          <p:cNvPr id="8" name="Text 5"/>
          <p:cNvSpPr/>
          <p:nvPr/>
        </p:nvSpPr>
        <p:spPr>
          <a:xfrm>
            <a:off x="7187184" y="1975104"/>
            <a:ext cx="621792" cy="621792"/>
          </a:xfrm>
          <a:prstGeom prst="ellipse">
            <a:avLst/>
          </a:prstGeom>
          <a:solidFill>
            <a:srgbClr val="D64545"/>
          </a:solidFill>
          <a:ln w="19050">
            <a:solidFill>
              <a:srgbClr val="FFFFFF"/>
            </a:solidFill>
          </a:ln>
        </p:spPr>
        <p:txBody>
          <a:bodyPr wrap="square" lIns="0" tIns="0" rIns="0" bIns="0" rtlCol="0" anchor="ctr"/>
          <a:lstStyle/>
          <a:p>
            <a:pPr marL="0" indent="0" algn="ctr">
              <a:buNone/>
            </a:pPr>
            <a:r>
              <a:rPr lang="en-US" sz="1200" b="1" dirty="0">
                <a:solidFill>
                  <a:srgbClr val="FFFFFF"/>
                </a:solidFill>
              </a:rPr>
              <a:t>ASBR</a:t>
            </a:r>
            <a:endParaRPr lang="en-US" sz="1200" dirty="0"/>
          </a:p>
        </p:txBody>
      </p:sp>
      <p:sp>
        <p:nvSpPr>
          <p:cNvPr id="9" name="Text 6"/>
          <p:cNvSpPr txBox="1"/>
          <p:nvPr/>
        </p:nvSpPr>
        <p:spPr>
          <a:xfrm>
            <a:off x="6583680" y="2624328"/>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AS boundary</a:t>
            </a:r>
            <a:endParaRPr lang="en-US" sz="1000" dirty="0"/>
          </a:p>
        </p:txBody>
      </p:sp>
      <p:sp>
        <p:nvSpPr>
          <p:cNvPr id="10" name="Shape 7"/>
          <p:cNvSpPr/>
          <p:nvPr/>
        </p:nvSpPr>
        <p:spPr>
          <a:xfrm>
            <a:off x="4846320" y="2286000"/>
            <a:ext cx="2331720" cy="0"/>
          </a:xfrm>
          <a:prstGeom prst="line">
            <a:avLst/>
          </a:prstGeom>
          <a:noFill/>
          <a:ln w="25400">
            <a:solidFill>
              <a:srgbClr val="0B3C5D"/>
            </a:solidFill>
            <a:prstDash val="solid"/>
          </a:ln>
        </p:spPr>
        <p:txBody>
          <a:bodyPr/>
          <a:lstStyle/>
          <a:p>
            <a:endParaRPr lang="en-US"/>
          </a:p>
        </p:txBody>
      </p:sp>
      <p:sp>
        <p:nvSpPr>
          <p:cNvPr id="11" name="Text 8"/>
          <p:cNvSpPr/>
          <p:nvPr/>
        </p:nvSpPr>
        <p:spPr>
          <a:xfrm>
            <a:off x="9692640" y="1463040"/>
            <a:ext cx="2194560" cy="146304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000" dirty="0">
                <a:solidFill>
                  <a:srgbClr val="0B3C5D"/>
                </a:solidFill>
              </a:rPr>
              <a:t>Other AS</a:t>
            </a:r>
            <a:endParaRPr lang="en-US" sz="1000" dirty="0"/>
          </a:p>
          <a:p>
            <a:pPr marL="0" indent="0" algn="ctr">
              <a:buNone/>
            </a:pPr>
            <a:r>
              <a:rPr lang="en-US" sz="1000" dirty="0">
                <a:solidFill>
                  <a:srgbClr val="0B3C5D"/>
                </a:solidFill>
              </a:rPr>
              <a:t>(BGP)</a:t>
            </a:r>
            <a:endParaRPr lang="en-US" sz="1000" dirty="0"/>
          </a:p>
        </p:txBody>
      </p:sp>
      <p:sp>
        <p:nvSpPr>
          <p:cNvPr id="12" name="Shape 9"/>
          <p:cNvSpPr/>
          <p:nvPr/>
        </p:nvSpPr>
        <p:spPr>
          <a:xfrm flipV="1">
            <a:off x="7818120" y="2194560"/>
            <a:ext cx="1965960" cy="91440"/>
          </a:xfrm>
          <a:prstGeom prst="line">
            <a:avLst/>
          </a:prstGeom>
          <a:noFill/>
          <a:ln w="25400">
            <a:solidFill>
              <a:srgbClr val="D64545"/>
            </a:solidFill>
            <a:prstDash val="dash"/>
          </a:ln>
        </p:spPr>
        <p:txBody>
          <a:bodyPr/>
          <a:lstStyle/>
          <a:p>
            <a:endParaRPr lang="en-US"/>
          </a:p>
        </p:txBody>
      </p:sp>
      <p:sp>
        <p:nvSpPr>
          <p:cNvPr id="13" name="Text 10"/>
          <p:cNvSpPr/>
          <p:nvPr/>
        </p:nvSpPr>
        <p:spPr>
          <a:xfrm>
            <a:off x="548640" y="3749040"/>
            <a:ext cx="4754880" cy="2011680"/>
          </a:xfrm>
          <a:prstGeom prst="cloud">
            <a:avLst/>
          </a:prstGeom>
          <a:solidFill>
            <a:srgbClr val="EEF3F7"/>
          </a:solidFill>
          <a:ln w="12700">
            <a:solidFill>
              <a:srgbClr val="6B7B8C"/>
            </a:solidFill>
          </a:ln>
        </p:spPr>
        <p:txBody>
          <a:bodyPr wrap="square" lIns="0" tIns="0" rIns="0" bIns="0" rtlCol="0" anchor="ctr"/>
          <a:lstStyle/>
          <a:p>
            <a:pPr marL="0" indent="0" algn="ctr">
              <a:buNone/>
            </a:pPr>
            <a:endParaRPr lang="en-US" sz="1200" dirty="0"/>
          </a:p>
        </p:txBody>
      </p:sp>
      <p:sp>
        <p:nvSpPr>
          <p:cNvPr id="14" name="Text 11"/>
          <p:cNvSpPr txBox="1"/>
          <p:nvPr/>
        </p:nvSpPr>
        <p:spPr>
          <a:xfrm>
            <a:off x="548640" y="5349240"/>
            <a:ext cx="4754880" cy="274320"/>
          </a:xfrm>
          <a:prstGeom prst="rect">
            <a:avLst/>
          </a:prstGeom>
          <a:noFill/>
          <a:ln/>
        </p:spPr>
        <p:txBody>
          <a:bodyPr wrap="square" lIns="0" tIns="0" rIns="0" bIns="0" rtlCol="0" anchor="ctr"/>
          <a:lstStyle/>
          <a:p>
            <a:pPr marL="0" indent="0" algn="ctr">
              <a:buNone/>
            </a:pPr>
            <a:r>
              <a:rPr lang="en-US" sz="1200" b="1" dirty="0">
                <a:solidFill>
                  <a:srgbClr val="0B3C5D"/>
                </a:solidFill>
              </a:rPr>
              <a:t>Area 1</a:t>
            </a:r>
            <a:endParaRPr lang="en-US" sz="1200" dirty="0"/>
          </a:p>
        </p:txBody>
      </p:sp>
      <p:sp>
        <p:nvSpPr>
          <p:cNvPr id="15" name="Text 12"/>
          <p:cNvSpPr/>
          <p:nvPr/>
        </p:nvSpPr>
        <p:spPr>
          <a:xfrm>
            <a:off x="6858000" y="3749040"/>
            <a:ext cx="4754880" cy="2011680"/>
          </a:xfrm>
          <a:prstGeom prst="cloud">
            <a:avLst/>
          </a:prstGeom>
          <a:solidFill>
            <a:srgbClr val="EEF3F7"/>
          </a:solidFill>
          <a:ln w="12700">
            <a:solidFill>
              <a:srgbClr val="6B7B8C"/>
            </a:solidFill>
          </a:ln>
        </p:spPr>
        <p:txBody>
          <a:bodyPr wrap="square" lIns="0" tIns="0" rIns="0" bIns="0" rtlCol="0" anchor="ctr"/>
          <a:lstStyle/>
          <a:p>
            <a:pPr marL="0" indent="0" algn="ctr">
              <a:buNone/>
            </a:pPr>
            <a:endParaRPr lang="en-US" sz="1200" dirty="0"/>
          </a:p>
        </p:txBody>
      </p:sp>
      <p:sp>
        <p:nvSpPr>
          <p:cNvPr id="16" name="Text 13"/>
          <p:cNvSpPr txBox="1"/>
          <p:nvPr/>
        </p:nvSpPr>
        <p:spPr>
          <a:xfrm>
            <a:off x="6858000" y="5349240"/>
            <a:ext cx="4754880" cy="274320"/>
          </a:xfrm>
          <a:prstGeom prst="rect">
            <a:avLst/>
          </a:prstGeom>
          <a:noFill/>
          <a:ln/>
        </p:spPr>
        <p:txBody>
          <a:bodyPr wrap="square" lIns="0" tIns="0" rIns="0" bIns="0" rtlCol="0" anchor="ctr"/>
          <a:lstStyle/>
          <a:p>
            <a:pPr marL="0" indent="0" algn="ctr">
              <a:buNone/>
            </a:pPr>
            <a:r>
              <a:rPr lang="en-US" sz="1200" b="1" dirty="0">
                <a:solidFill>
                  <a:srgbClr val="0B3C5D"/>
                </a:solidFill>
              </a:rPr>
              <a:t>Area 2</a:t>
            </a:r>
            <a:endParaRPr lang="en-US" sz="1200" dirty="0"/>
          </a:p>
        </p:txBody>
      </p:sp>
      <p:sp>
        <p:nvSpPr>
          <p:cNvPr id="17" name="Text 14"/>
          <p:cNvSpPr/>
          <p:nvPr/>
        </p:nvSpPr>
        <p:spPr>
          <a:xfrm>
            <a:off x="2633472" y="3364992"/>
            <a:ext cx="585216" cy="585216"/>
          </a:xfrm>
          <a:prstGeom prst="ellipse">
            <a:avLst/>
          </a:prstGeom>
          <a:solidFill>
            <a:srgbClr val="2A9D6F"/>
          </a:solidFill>
          <a:ln w="19050">
            <a:solidFill>
              <a:srgbClr val="FFFFFF"/>
            </a:solidFill>
          </a:ln>
        </p:spPr>
        <p:txBody>
          <a:bodyPr wrap="square" lIns="0" tIns="0" rIns="0" bIns="0" rtlCol="0" anchor="ctr"/>
          <a:lstStyle/>
          <a:p>
            <a:pPr marL="0" indent="0" algn="ctr">
              <a:buNone/>
            </a:pPr>
            <a:r>
              <a:rPr lang="en-US" sz="1200" b="1" dirty="0">
                <a:solidFill>
                  <a:srgbClr val="FFFFFF"/>
                </a:solidFill>
              </a:rPr>
              <a:t>ABR</a:t>
            </a:r>
            <a:endParaRPr lang="en-US" sz="1200" dirty="0"/>
          </a:p>
        </p:txBody>
      </p:sp>
      <p:sp>
        <p:nvSpPr>
          <p:cNvPr id="18" name="Text 15"/>
          <p:cNvSpPr/>
          <p:nvPr/>
        </p:nvSpPr>
        <p:spPr>
          <a:xfrm>
            <a:off x="8942832" y="3364992"/>
            <a:ext cx="585216" cy="585216"/>
          </a:xfrm>
          <a:prstGeom prst="ellipse">
            <a:avLst/>
          </a:prstGeom>
          <a:solidFill>
            <a:srgbClr val="2A9D6F"/>
          </a:solidFill>
          <a:ln w="19050">
            <a:solidFill>
              <a:srgbClr val="FFFFFF"/>
            </a:solidFill>
          </a:ln>
        </p:spPr>
        <p:txBody>
          <a:bodyPr wrap="square" lIns="0" tIns="0" rIns="0" bIns="0" rtlCol="0" anchor="ctr"/>
          <a:lstStyle/>
          <a:p>
            <a:pPr marL="0" indent="0" algn="ctr">
              <a:buNone/>
            </a:pPr>
            <a:r>
              <a:rPr lang="en-US" sz="1200" b="1" dirty="0">
                <a:solidFill>
                  <a:srgbClr val="FFFFFF"/>
                </a:solidFill>
              </a:rPr>
              <a:t>ABR</a:t>
            </a:r>
            <a:endParaRPr lang="en-US" sz="1200" dirty="0"/>
          </a:p>
        </p:txBody>
      </p:sp>
      <p:sp>
        <p:nvSpPr>
          <p:cNvPr id="19" name="Shape 16"/>
          <p:cNvSpPr/>
          <p:nvPr/>
        </p:nvSpPr>
        <p:spPr>
          <a:xfrm flipV="1">
            <a:off x="3154680" y="2514600"/>
            <a:ext cx="1188720" cy="960120"/>
          </a:xfrm>
          <a:prstGeom prst="line">
            <a:avLst/>
          </a:prstGeom>
          <a:noFill/>
          <a:ln w="25400">
            <a:solidFill>
              <a:srgbClr val="0B3C5D"/>
            </a:solidFill>
            <a:prstDash val="solid"/>
          </a:ln>
        </p:spPr>
        <p:txBody>
          <a:bodyPr/>
          <a:lstStyle/>
          <a:p>
            <a:endParaRPr lang="en-US"/>
          </a:p>
        </p:txBody>
      </p:sp>
      <p:sp>
        <p:nvSpPr>
          <p:cNvPr id="20" name="Shape 17"/>
          <p:cNvSpPr/>
          <p:nvPr/>
        </p:nvSpPr>
        <p:spPr>
          <a:xfrm flipH="1" flipV="1">
            <a:off x="7726680" y="2560320"/>
            <a:ext cx="1280160" cy="914400"/>
          </a:xfrm>
          <a:prstGeom prst="line">
            <a:avLst/>
          </a:prstGeom>
          <a:noFill/>
          <a:ln w="25400">
            <a:solidFill>
              <a:srgbClr val="0B3C5D"/>
            </a:solidFill>
            <a:prstDash val="solid"/>
          </a:ln>
        </p:spPr>
        <p:txBody>
          <a:bodyPr/>
          <a:lstStyle/>
          <a:p>
            <a:endParaRPr lang="en-US"/>
          </a:p>
        </p:txBody>
      </p:sp>
      <p:sp>
        <p:nvSpPr>
          <p:cNvPr id="21" name="Text 18"/>
          <p:cNvSpPr/>
          <p:nvPr/>
        </p:nvSpPr>
        <p:spPr>
          <a:xfrm>
            <a:off x="1408176" y="4517136"/>
            <a:ext cx="475488" cy="475488"/>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Int</a:t>
            </a:r>
            <a:endParaRPr lang="en-US" sz="1200" dirty="0"/>
          </a:p>
        </p:txBody>
      </p:sp>
      <p:sp>
        <p:nvSpPr>
          <p:cNvPr id="22" name="Text 19"/>
          <p:cNvSpPr txBox="1"/>
          <p:nvPr/>
        </p:nvSpPr>
        <p:spPr>
          <a:xfrm>
            <a:off x="731520" y="5020056"/>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internal</a:t>
            </a:r>
            <a:endParaRPr lang="en-US" sz="1000" dirty="0"/>
          </a:p>
        </p:txBody>
      </p:sp>
      <p:sp>
        <p:nvSpPr>
          <p:cNvPr id="23" name="Text 20"/>
          <p:cNvSpPr/>
          <p:nvPr/>
        </p:nvSpPr>
        <p:spPr>
          <a:xfrm>
            <a:off x="3785616" y="4517136"/>
            <a:ext cx="475488" cy="475488"/>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Int</a:t>
            </a:r>
            <a:endParaRPr lang="en-US" sz="1200" dirty="0"/>
          </a:p>
        </p:txBody>
      </p:sp>
      <p:sp>
        <p:nvSpPr>
          <p:cNvPr id="24" name="Text 21"/>
          <p:cNvSpPr txBox="1"/>
          <p:nvPr/>
        </p:nvSpPr>
        <p:spPr>
          <a:xfrm>
            <a:off x="3108960" y="5020056"/>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internal</a:t>
            </a:r>
            <a:endParaRPr lang="en-US" sz="1000" dirty="0"/>
          </a:p>
        </p:txBody>
      </p:sp>
      <p:sp>
        <p:nvSpPr>
          <p:cNvPr id="25" name="Shape 22"/>
          <p:cNvSpPr/>
          <p:nvPr/>
        </p:nvSpPr>
        <p:spPr>
          <a:xfrm flipV="1">
            <a:off x="1874520" y="3931920"/>
            <a:ext cx="868680" cy="731520"/>
          </a:xfrm>
          <a:prstGeom prst="line">
            <a:avLst/>
          </a:prstGeom>
          <a:noFill/>
          <a:ln w="22225">
            <a:solidFill>
              <a:srgbClr val="6B7B8C"/>
            </a:solidFill>
            <a:prstDash val="solid"/>
          </a:ln>
        </p:spPr>
        <p:txBody>
          <a:bodyPr/>
          <a:lstStyle/>
          <a:p>
            <a:endParaRPr lang="en-US"/>
          </a:p>
        </p:txBody>
      </p:sp>
      <p:sp>
        <p:nvSpPr>
          <p:cNvPr id="26" name="Shape 23"/>
          <p:cNvSpPr/>
          <p:nvPr/>
        </p:nvSpPr>
        <p:spPr>
          <a:xfrm flipH="1" flipV="1">
            <a:off x="3108960" y="3931920"/>
            <a:ext cx="731520" cy="640080"/>
          </a:xfrm>
          <a:prstGeom prst="line">
            <a:avLst/>
          </a:prstGeom>
          <a:noFill/>
          <a:ln w="22225">
            <a:solidFill>
              <a:srgbClr val="6B7B8C"/>
            </a:solidFill>
            <a:prstDash val="solid"/>
          </a:ln>
        </p:spPr>
        <p:txBody>
          <a:bodyPr/>
          <a:lstStyle/>
          <a:p>
            <a:endParaRPr lang="en-US"/>
          </a:p>
        </p:txBody>
      </p:sp>
      <p:sp>
        <p:nvSpPr>
          <p:cNvPr id="27" name="Shape 24"/>
          <p:cNvSpPr/>
          <p:nvPr/>
        </p:nvSpPr>
        <p:spPr>
          <a:xfrm>
            <a:off x="1883664" y="4754880"/>
            <a:ext cx="1901952" cy="0"/>
          </a:xfrm>
          <a:prstGeom prst="line">
            <a:avLst/>
          </a:prstGeom>
          <a:noFill/>
          <a:ln w="22225">
            <a:solidFill>
              <a:srgbClr val="6B7B8C"/>
            </a:solidFill>
            <a:prstDash val="solid"/>
          </a:ln>
        </p:spPr>
        <p:txBody>
          <a:bodyPr/>
          <a:lstStyle/>
          <a:p>
            <a:endParaRPr lang="en-US"/>
          </a:p>
        </p:txBody>
      </p:sp>
      <p:sp>
        <p:nvSpPr>
          <p:cNvPr id="28" name="Text 25"/>
          <p:cNvSpPr/>
          <p:nvPr/>
        </p:nvSpPr>
        <p:spPr>
          <a:xfrm>
            <a:off x="7717536" y="4517136"/>
            <a:ext cx="475488" cy="475488"/>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Int</a:t>
            </a:r>
            <a:endParaRPr lang="en-US" sz="1200" dirty="0"/>
          </a:p>
        </p:txBody>
      </p:sp>
      <p:sp>
        <p:nvSpPr>
          <p:cNvPr id="29" name="Text 26"/>
          <p:cNvSpPr txBox="1"/>
          <p:nvPr/>
        </p:nvSpPr>
        <p:spPr>
          <a:xfrm>
            <a:off x="7040880" y="5020056"/>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internal</a:t>
            </a:r>
            <a:endParaRPr lang="en-US" sz="1000" dirty="0"/>
          </a:p>
        </p:txBody>
      </p:sp>
      <p:sp>
        <p:nvSpPr>
          <p:cNvPr id="30" name="Text 27"/>
          <p:cNvSpPr/>
          <p:nvPr/>
        </p:nvSpPr>
        <p:spPr>
          <a:xfrm>
            <a:off x="10186416" y="4517136"/>
            <a:ext cx="475488" cy="475488"/>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Int</a:t>
            </a:r>
            <a:endParaRPr lang="en-US" sz="1200" dirty="0"/>
          </a:p>
        </p:txBody>
      </p:sp>
      <p:sp>
        <p:nvSpPr>
          <p:cNvPr id="31" name="Text 28"/>
          <p:cNvSpPr txBox="1"/>
          <p:nvPr/>
        </p:nvSpPr>
        <p:spPr>
          <a:xfrm>
            <a:off x="9509760" y="5020056"/>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internal</a:t>
            </a:r>
            <a:endParaRPr lang="en-US" sz="1000" dirty="0"/>
          </a:p>
        </p:txBody>
      </p:sp>
      <p:sp>
        <p:nvSpPr>
          <p:cNvPr id="32" name="Shape 29"/>
          <p:cNvSpPr/>
          <p:nvPr/>
        </p:nvSpPr>
        <p:spPr>
          <a:xfrm flipV="1">
            <a:off x="8138160" y="3931920"/>
            <a:ext cx="914400" cy="685800"/>
          </a:xfrm>
          <a:prstGeom prst="line">
            <a:avLst/>
          </a:prstGeom>
          <a:noFill/>
          <a:ln w="22225">
            <a:solidFill>
              <a:srgbClr val="6B7B8C"/>
            </a:solidFill>
            <a:prstDash val="solid"/>
          </a:ln>
        </p:spPr>
        <p:txBody>
          <a:bodyPr/>
          <a:lstStyle/>
          <a:p>
            <a:endParaRPr lang="en-US"/>
          </a:p>
        </p:txBody>
      </p:sp>
      <p:sp>
        <p:nvSpPr>
          <p:cNvPr id="33" name="Shape 30"/>
          <p:cNvSpPr/>
          <p:nvPr/>
        </p:nvSpPr>
        <p:spPr>
          <a:xfrm flipH="1" flipV="1">
            <a:off x="9418320" y="3931920"/>
            <a:ext cx="822960" cy="640080"/>
          </a:xfrm>
          <a:prstGeom prst="line">
            <a:avLst/>
          </a:prstGeom>
          <a:noFill/>
          <a:ln w="22225">
            <a:solidFill>
              <a:srgbClr val="6B7B8C"/>
            </a:solidFill>
            <a:prstDash val="solid"/>
          </a:ln>
        </p:spPr>
        <p:txBody>
          <a:bodyPr/>
          <a:lstStyle/>
          <a:p>
            <a:endParaRPr lang="en-US"/>
          </a:p>
        </p:txBody>
      </p:sp>
      <p:sp>
        <p:nvSpPr>
          <p:cNvPr id="34" name="Shape 31"/>
          <p:cNvSpPr/>
          <p:nvPr/>
        </p:nvSpPr>
        <p:spPr>
          <a:xfrm>
            <a:off x="8193024" y="4754880"/>
            <a:ext cx="1993392" cy="0"/>
          </a:xfrm>
          <a:prstGeom prst="line">
            <a:avLst/>
          </a:prstGeom>
          <a:noFill/>
          <a:ln w="22225">
            <a:solidFill>
              <a:srgbClr val="6B7B8C"/>
            </a:solidFill>
            <a:prstDash val="solid"/>
          </a:ln>
        </p:spPr>
        <p:txBody>
          <a:bodyPr/>
          <a:lstStyle/>
          <a:p>
            <a:endParaRPr lang="en-US"/>
          </a:p>
        </p:txBody>
      </p:sp>
      <p:graphicFrame>
        <p:nvGraphicFramePr>
          <p:cNvPr id="123" name="Table 0"/>
          <p:cNvGraphicFramePr>
            <a:graphicFrameLocks noGrp="1"/>
          </p:cNvGraphicFramePr>
          <p:nvPr>
            <p:extLst>
              <p:ext uri="{D42A27DB-BD31-4B8C-83A1-F6EECF244321}">
                <p14:modId xmlns:p14="http://schemas.microsoft.com/office/powerpoint/2010/main" val="1579011935"/>
              </p:ext>
            </p:extLst>
          </p:nvPr>
        </p:nvGraphicFramePr>
        <p:xfrm>
          <a:off x="457200" y="5806440"/>
          <a:ext cx="11247120" cy="914400"/>
        </p:xfrm>
        <a:graphic>
          <a:graphicData uri="http://schemas.openxmlformats.org/drawingml/2006/table">
            <a:tbl>
              <a:tblPr/>
              <a:tblGrid>
                <a:gridCol w="2377440">
                  <a:extLst>
                    <a:ext uri="{9D8B030D-6E8A-4147-A177-3AD203B41FA5}">
                      <a16:colId xmlns:a16="http://schemas.microsoft.com/office/drawing/2014/main" val="20000"/>
                    </a:ext>
                  </a:extLst>
                </a:gridCol>
                <a:gridCol w="2377440">
                  <a:extLst>
                    <a:ext uri="{9D8B030D-6E8A-4147-A177-3AD203B41FA5}">
                      <a16:colId xmlns:a16="http://schemas.microsoft.com/office/drawing/2014/main" val="20001"/>
                    </a:ext>
                  </a:extLst>
                </a:gridCol>
                <a:gridCol w="3566160">
                  <a:extLst>
                    <a:ext uri="{9D8B030D-6E8A-4147-A177-3AD203B41FA5}">
                      <a16:colId xmlns:a16="http://schemas.microsoft.com/office/drawing/2014/main" val="20002"/>
                    </a:ext>
                  </a:extLst>
                </a:gridCol>
                <a:gridCol w="2926080">
                  <a:extLst>
                    <a:ext uri="{9D8B030D-6E8A-4147-A177-3AD203B41FA5}">
                      <a16:colId xmlns:a16="http://schemas.microsoft.com/office/drawing/2014/main" val="20003"/>
                    </a:ext>
                  </a:extLst>
                </a:gridCol>
              </a:tblGrid>
              <a:tr h="256032">
                <a:tc>
                  <a:txBody>
                    <a:bodyPr/>
                    <a:lstStyle/>
                    <a:p>
                      <a:pPr marL="0" indent="0" algn="l">
                        <a:buNone/>
                      </a:pPr>
                      <a:r>
                        <a:rPr lang="en-US" sz="1000" b="1" dirty="0">
                          <a:solidFill>
                            <a:srgbClr val="FFFFFF"/>
                          </a:solidFill>
                        </a:rPr>
                        <a:t>Internal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Backbone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ABR (Area Border Router)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ASBR (AS Boundary Router)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000" dirty="0">
                          <a:solidFill>
                            <a:srgbClr val="1F2933"/>
                          </a:solidFill>
                        </a:rPr>
                        <a:t>All interfaces in a single area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At least one interface in area 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Interfaces in more than one area; one LSDB per area; summarizes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Injects external routes (redistribution, BGP)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122</a:t>
            </a:fld>
            <a:endParaRPr lang="en-US"/>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name="Slide 12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Network types supported by OSPF</a:t>
            </a:r>
            <a:endParaRPr lang="en-US" sz="3000" dirty="0"/>
          </a:p>
        </p:txBody>
      </p:sp>
      <p:sp>
        <p:nvSpPr>
          <p:cNvPr id="4" name="Shape 1"/>
          <p:cNvSpPr/>
          <p:nvPr/>
        </p:nvSpPr>
        <p:spPr>
          <a:xfrm>
            <a:off x="457200" y="1280160"/>
            <a:ext cx="5486400" cy="2286000"/>
          </a:xfrm>
          <a:prstGeom prst="roundRect">
            <a:avLst>
              <a:gd name="adj" fmla="val 4800"/>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Point-to-point</a:t>
            </a:r>
            <a:endParaRPr lang="en-US" sz="1500" dirty="0"/>
          </a:p>
        </p:txBody>
      </p:sp>
      <p:sp>
        <p:nvSpPr>
          <p:cNvPr id="6" name="Text 3"/>
          <p:cNvSpPr txBox="1"/>
          <p:nvPr/>
        </p:nvSpPr>
        <p:spPr>
          <a:xfrm>
            <a:off x="658368" y="1856232"/>
            <a:ext cx="5084064" cy="15727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Two routers; direct adjacency, no DR/BDR</a:t>
            </a:r>
            <a:endParaRPr lang="en-US" sz="1200" dirty="0"/>
          </a:p>
          <a:p>
            <a:pPr marL="279400" indent="-279400">
              <a:spcAft>
                <a:spcPts val="400"/>
              </a:spcAft>
              <a:buSzPct val="100000"/>
              <a:buChar char="•"/>
            </a:pPr>
            <a:r>
              <a:rPr lang="en-US" sz="1200" dirty="0">
                <a:solidFill>
                  <a:srgbClr val="1F2933"/>
                </a:solidFill>
              </a:rPr>
              <a:t>Hello 10 s, dead 40 s; multicast 224.0.0.5</a:t>
            </a:r>
            <a:endParaRPr lang="en-US" sz="1200" dirty="0"/>
          </a:p>
          <a:p>
            <a:pPr marL="279400" indent="-279400">
              <a:spcAft>
                <a:spcPts val="400"/>
              </a:spcAft>
              <a:buSzPct val="100000"/>
              <a:buChar char="•"/>
            </a:pPr>
            <a:r>
              <a:rPr lang="en-US" sz="1200" dirty="0">
                <a:solidFill>
                  <a:srgbClr val="1F2933"/>
                </a:solidFill>
              </a:rPr>
              <a:t>Also recommended on router-to-router Ethernet links (ip ospf network point-to-point)</a:t>
            </a:r>
            <a:endParaRPr lang="en-US" sz="1200" dirty="0"/>
          </a:p>
        </p:txBody>
      </p:sp>
      <p:sp>
        <p:nvSpPr>
          <p:cNvPr id="7" name="Shape 4"/>
          <p:cNvSpPr/>
          <p:nvPr/>
        </p:nvSpPr>
        <p:spPr>
          <a:xfrm>
            <a:off x="6245352" y="1280160"/>
            <a:ext cx="5486400" cy="2286000"/>
          </a:xfrm>
          <a:prstGeom prst="roundRect">
            <a:avLst>
              <a:gd name="adj" fmla="val 4800"/>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Broadcast multi-access (Ethernet)</a:t>
            </a:r>
            <a:endParaRPr lang="en-US" sz="1500" dirty="0"/>
          </a:p>
        </p:txBody>
      </p:sp>
      <p:sp>
        <p:nvSpPr>
          <p:cNvPr id="9" name="Text 6"/>
          <p:cNvSpPr txBox="1"/>
          <p:nvPr/>
        </p:nvSpPr>
        <p:spPr>
          <a:xfrm>
            <a:off x="6446520" y="1856232"/>
            <a:ext cx="5084064" cy="15727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Automatic neighbor discovery by multicast</a:t>
            </a:r>
            <a:endParaRPr lang="en-US" sz="1200" dirty="0"/>
          </a:p>
          <a:p>
            <a:pPr marL="279400" indent="-279400">
              <a:spcAft>
                <a:spcPts val="400"/>
              </a:spcAft>
              <a:buSzPct val="100000"/>
              <a:buChar char="•"/>
            </a:pPr>
            <a:r>
              <a:rPr lang="en-US" sz="1200" dirty="0">
                <a:solidFill>
                  <a:srgbClr val="1F2933"/>
                </a:solidFill>
              </a:rPr>
              <a:t>Elects DR and BDR; Hello 10 s, dead 40 s</a:t>
            </a:r>
            <a:endParaRPr lang="en-US" sz="1200" dirty="0"/>
          </a:p>
          <a:p>
            <a:pPr marL="279400" indent="-279400">
              <a:spcAft>
                <a:spcPts val="400"/>
              </a:spcAft>
              <a:buSzPct val="100000"/>
              <a:buChar char="•"/>
            </a:pPr>
            <a:r>
              <a:rPr lang="en-US" sz="1200" dirty="0">
                <a:solidFill>
                  <a:srgbClr val="1F2933"/>
                </a:solidFill>
              </a:rPr>
              <a:t>LANs, VLANs, switches between routers</a:t>
            </a:r>
            <a:endParaRPr lang="en-US" sz="1200" dirty="0"/>
          </a:p>
        </p:txBody>
      </p:sp>
      <p:sp>
        <p:nvSpPr>
          <p:cNvPr id="10" name="Shape 7"/>
          <p:cNvSpPr/>
          <p:nvPr/>
        </p:nvSpPr>
        <p:spPr>
          <a:xfrm>
            <a:off x="457200" y="3749040"/>
            <a:ext cx="5486400" cy="2286000"/>
          </a:xfrm>
          <a:prstGeom prst="roundRect">
            <a:avLst>
              <a:gd name="adj" fmla="val 4800"/>
            </a:avLst>
          </a:prstGeom>
          <a:solidFill>
            <a:srgbClr val="EEF3F7"/>
          </a:solidFill>
          <a:ln w="9525">
            <a:solidFill>
              <a:srgbClr val="EEF3F7"/>
            </a:solidFill>
            <a:prstDash val="solid"/>
          </a:ln>
        </p:spPr>
        <p:txBody>
          <a:bodyPr/>
          <a:lstStyle/>
          <a:p>
            <a:endParaRPr lang="en-US"/>
          </a:p>
        </p:txBody>
      </p:sp>
      <p:sp>
        <p:nvSpPr>
          <p:cNvPr id="11" name="Text 8"/>
          <p:cNvSpPr txBox="1"/>
          <p:nvPr/>
        </p:nvSpPr>
        <p:spPr>
          <a:xfrm>
            <a:off x="658368" y="3913632"/>
            <a:ext cx="5084064" cy="365760"/>
          </a:xfrm>
          <a:prstGeom prst="rect">
            <a:avLst/>
          </a:prstGeom>
          <a:noFill/>
          <a:ln/>
        </p:spPr>
        <p:txBody>
          <a:bodyPr wrap="square" lIns="0" tIns="0" rIns="0" bIns="0" rtlCol="0" anchor="t"/>
          <a:lstStyle/>
          <a:p>
            <a:pPr marL="0" indent="0">
              <a:buNone/>
            </a:pPr>
            <a:r>
              <a:rPr lang="en-US" sz="1500" b="1" dirty="0">
                <a:solidFill>
                  <a:srgbClr val="6B7B8C"/>
                </a:solidFill>
              </a:rPr>
              <a:t>Non-broadcast multi-access (NBMA)</a:t>
            </a:r>
            <a:endParaRPr lang="en-US" sz="1500" dirty="0"/>
          </a:p>
        </p:txBody>
      </p:sp>
      <p:sp>
        <p:nvSpPr>
          <p:cNvPr id="12" name="Text 9"/>
          <p:cNvSpPr txBox="1"/>
          <p:nvPr/>
        </p:nvSpPr>
        <p:spPr>
          <a:xfrm>
            <a:off x="658368" y="4325112"/>
            <a:ext cx="5084064" cy="15727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Frame Relay, ATM, X.25 in 1999 (legacy)</a:t>
            </a:r>
            <a:endParaRPr lang="en-US" sz="1200" dirty="0"/>
          </a:p>
          <a:p>
            <a:pPr marL="279400" indent="-279400">
              <a:spcAft>
                <a:spcPts val="400"/>
              </a:spcAft>
              <a:buSzPct val="100000"/>
              <a:buChar char="•"/>
            </a:pPr>
            <a:r>
              <a:rPr lang="en-US" sz="1200" dirty="0">
                <a:solidFill>
                  <a:srgbClr val="1F2933"/>
                </a:solidFill>
              </a:rPr>
              <a:t>Neighbors configured manually; DR elected; Hello 30 s, dead 120 s</a:t>
            </a:r>
            <a:endParaRPr lang="en-US" sz="1200" dirty="0"/>
          </a:p>
          <a:p>
            <a:pPr marL="279400" indent="-279400">
              <a:spcAft>
                <a:spcPts val="400"/>
              </a:spcAft>
              <a:buSzPct val="100000"/>
              <a:buChar char="•"/>
            </a:pPr>
            <a:r>
              <a:rPr lang="en-US" sz="1200" dirty="0">
                <a:solidFill>
                  <a:srgbClr val="1F2933"/>
                </a:solidFill>
              </a:rPr>
              <a:t>Today: very rare (some satellite networks and multipoint tunnels)</a:t>
            </a:r>
            <a:endParaRPr lang="en-US" sz="1200" dirty="0"/>
          </a:p>
        </p:txBody>
      </p:sp>
      <p:sp>
        <p:nvSpPr>
          <p:cNvPr id="13" name="Shape 10"/>
          <p:cNvSpPr/>
          <p:nvPr/>
        </p:nvSpPr>
        <p:spPr>
          <a:xfrm>
            <a:off x="6245352" y="3749040"/>
            <a:ext cx="5486400" cy="2286000"/>
          </a:xfrm>
          <a:prstGeom prst="roundRect">
            <a:avLst>
              <a:gd name="adj" fmla="val 4800"/>
            </a:avLst>
          </a:prstGeom>
          <a:solidFill>
            <a:srgbClr val="EEF3F7"/>
          </a:solidFill>
          <a:ln w="9525">
            <a:solidFill>
              <a:srgbClr val="EEF3F7"/>
            </a:solidFill>
            <a:prstDash val="solid"/>
          </a:ln>
        </p:spPr>
        <p:txBody>
          <a:bodyPr/>
          <a:lstStyle/>
          <a:p>
            <a:endParaRPr lang="en-US"/>
          </a:p>
        </p:txBody>
      </p:sp>
      <p:sp>
        <p:nvSpPr>
          <p:cNvPr id="14" name="Text 11"/>
          <p:cNvSpPr txBox="1"/>
          <p:nvPr/>
        </p:nvSpPr>
        <p:spPr>
          <a:xfrm>
            <a:off x="6446520" y="391363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Point-to-multipoint</a:t>
            </a:r>
            <a:endParaRPr lang="en-US" sz="1500" dirty="0"/>
          </a:p>
        </p:txBody>
      </p:sp>
      <p:sp>
        <p:nvSpPr>
          <p:cNvPr id="15" name="Text 12"/>
          <p:cNvSpPr txBox="1"/>
          <p:nvPr/>
        </p:nvSpPr>
        <p:spPr>
          <a:xfrm>
            <a:off x="6446520" y="4325112"/>
            <a:ext cx="5084064" cy="15727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Treats a cloud as a collection of point-to-point links; no DR</a:t>
            </a:r>
            <a:endParaRPr lang="en-US" sz="1200" dirty="0"/>
          </a:p>
          <a:p>
            <a:pPr marL="279400" indent="-279400">
              <a:spcAft>
                <a:spcPts val="400"/>
              </a:spcAft>
              <a:buSzPct val="100000"/>
              <a:buChar char="•"/>
            </a:pPr>
            <a:r>
              <a:rPr lang="en-US" sz="1200" dirty="0">
                <a:solidFill>
                  <a:srgbClr val="1F2933"/>
                </a:solidFill>
              </a:rPr>
              <a:t>Hello 30 s by default; useful on hub-and-spoke tunnels (DMVPN)</a:t>
            </a:r>
            <a:endParaRPr lang="en-US" sz="1200" dirty="0"/>
          </a:p>
          <a:p>
            <a:pPr marL="279400" indent="-279400">
              <a:spcAft>
                <a:spcPts val="400"/>
              </a:spcAft>
              <a:buSzPct val="100000"/>
              <a:buChar char="•"/>
            </a:pPr>
            <a:r>
              <a:rPr lang="en-US" sz="1200" dirty="0">
                <a:solidFill>
                  <a:srgbClr val="1F2933"/>
                </a:solidFill>
              </a:rPr>
              <a:t>'non-broadcast' variant with manual neighbors</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123</a:t>
            </a:fld>
            <a:endParaRPr lang="en-US"/>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name="Slide 12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The Hello protocol</a:t>
            </a:r>
            <a:endParaRPr lang="en-US" sz="3000" dirty="0"/>
          </a:p>
        </p:txBody>
      </p:sp>
      <p:sp>
        <p:nvSpPr>
          <p:cNvPr id="4" name="Text 1"/>
          <p:cNvSpPr/>
          <p:nvPr/>
        </p:nvSpPr>
        <p:spPr>
          <a:xfrm>
            <a:off x="2011680" y="182880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5" name="Text 2"/>
          <p:cNvSpPr/>
          <p:nvPr/>
        </p:nvSpPr>
        <p:spPr>
          <a:xfrm>
            <a:off x="5806440" y="182880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6" name="Text 3"/>
          <p:cNvSpPr/>
          <p:nvPr/>
        </p:nvSpPr>
        <p:spPr>
          <a:xfrm>
            <a:off x="9601200" y="182880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7" name="Shape 4"/>
          <p:cNvSpPr/>
          <p:nvPr/>
        </p:nvSpPr>
        <p:spPr>
          <a:xfrm>
            <a:off x="1188720" y="3108960"/>
            <a:ext cx="9784080" cy="0"/>
          </a:xfrm>
          <a:prstGeom prst="line">
            <a:avLst/>
          </a:prstGeom>
          <a:noFill/>
          <a:ln w="50800">
            <a:solidFill>
              <a:srgbClr val="0B3C5D"/>
            </a:solidFill>
            <a:prstDash val="solid"/>
          </a:ln>
        </p:spPr>
        <p:txBody>
          <a:bodyPr/>
          <a:lstStyle/>
          <a:p>
            <a:endParaRPr lang="en-US"/>
          </a:p>
        </p:txBody>
      </p:sp>
      <p:sp>
        <p:nvSpPr>
          <p:cNvPr id="8" name="Text 5"/>
          <p:cNvSpPr txBox="1"/>
          <p:nvPr/>
        </p:nvSpPr>
        <p:spPr>
          <a:xfrm>
            <a:off x="1188720" y="3163824"/>
            <a:ext cx="9784080" cy="256032"/>
          </a:xfrm>
          <a:prstGeom prst="rect">
            <a:avLst/>
          </a:prstGeom>
          <a:noFill/>
          <a:ln/>
        </p:spPr>
        <p:txBody>
          <a:bodyPr wrap="square" lIns="0" tIns="0" rIns="0" bIns="0" rtlCol="0" anchor="ctr"/>
          <a:lstStyle/>
          <a:p>
            <a:pPr marL="0" indent="0" algn="ctr">
              <a:buNone/>
            </a:pPr>
            <a:r>
              <a:rPr lang="en-US" sz="1000" dirty="0">
                <a:solidFill>
                  <a:srgbClr val="6B7B8C"/>
                </a:solidFill>
              </a:rPr>
              <a:t>Multi-access network 172.16.50.0/24</a:t>
            </a:r>
            <a:endParaRPr lang="en-US" sz="1000" dirty="0"/>
          </a:p>
        </p:txBody>
      </p:sp>
      <p:sp>
        <p:nvSpPr>
          <p:cNvPr id="9" name="Shape 6"/>
          <p:cNvSpPr/>
          <p:nvPr/>
        </p:nvSpPr>
        <p:spPr>
          <a:xfrm>
            <a:off x="2286000" y="2377440"/>
            <a:ext cx="0" cy="731520"/>
          </a:xfrm>
          <a:prstGeom prst="line">
            <a:avLst/>
          </a:prstGeom>
          <a:noFill/>
          <a:ln w="19050">
            <a:solidFill>
              <a:srgbClr val="0B3C5D"/>
            </a:solidFill>
            <a:prstDash val="solid"/>
          </a:ln>
        </p:spPr>
        <p:txBody>
          <a:bodyPr/>
          <a:lstStyle/>
          <a:p>
            <a:endParaRPr lang="en-US"/>
          </a:p>
        </p:txBody>
      </p:sp>
      <p:sp>
        <p:nvSpPr>
          <p:cNvPr id="10" name="Shape 7"/>
          <p:cNvSpPr/>
          <p:nvPr/>
        </p:nvSpPr>
        <p:spPr>
          <a:xfrm>
            <a:off x="6080760" y="2377440"/>
            <a:ext cx="0" cy="731520"/>
          </a:xfrm>
          <a:prstGeom prst="line">
            <a:avLst/>
          </a:prstGeom>
          <a:noFill/>
          <a:ln w="19050">
            <a:solidFill>
              <a:srgbClr val="0B3C5D"/>
            </a:solidFill>
            <a:prstDash val="solid"/>
          </a:ln>
        </p:spPr>
        <p:txBody>
          <a:bodyPr/>
          <a:lstStyle/>
          <a:p>
            <a:endParaRPr lang="en-US"/>
          </a:p>
        </p:txBody>
      </p:sp>
      <p:sp>
        <p:nvSpPr>
          <p:cNvPr id="11" name="Shape 8"/>
          <p:cNvSpPr/>
          <p:nvPr/>
        </p:nvSpPr>
        <p:spPr>
          <a:xfrm>
            <a:off x="9875520" y="2377440"/>
            <a:ext cx="0" cy="731520"/>
          </a:xfrm>
          <a:prstGeom prst="line">
            <a:avLst/>
          </a:prstGeom>
          <a:noFill/>
          <a:ln w="19050">
            <a:solidFill>
              <a:srgbClr val="0B3C5D"/>
            </a:solidFill>
            <a:prstDash val="solid"/>
          </a:ln>
        </p:spPr>
        <p:txBody>
          <a:bodyPr/>
          <a:lstStyle/>
          <a:p>
            <a:endParaRPr lang="en-US"/>
          </a:p>
        </p:txBody>
      </p:sp>
      <p:sp>
        <p:nvSpPr>
          <p:cNvPr id="12" name="Text 9"/>
          <p:cNvSpPr txBox="1"/>
          <p:nvPr/>
        </p:nvSpPr>
        <p:spPr>
          <a:xfrm>
            <a:off x="1600200" y="1371600"/>
            <a:ext cx="1371600" cy="365760"/>
          </a:xfrm>
          <a:prstGeom prst="rect">
            <a:avLst/>
          </a:prstGeom>
          <a:solidFill>
            <a:srgbClr val="FFF4E0"/>
          </a:solidFill>
          <a:ln w="9525">
            <a:solidFill>
              <a:srgbClr val="F0A332"/>
            </a:solidFill>
          </a:ln>
        </p:spPr>
        <p:txBody>
          <a:bodyPr wrap="square" lIns="0" tIns="0" rIns="0" bIns="0" rtlCol="0" anchor="ctr"/>
          <a:lstStyle/>
          <a:p>
            <a:pPr marL="0" indent="0" algn="ctr">
              <a:buNone/>
            </a:pPr>
            <a:r>
              <a:rPr lang="en-US" sz="900" dirty="0">
                <a:solidFill>
                  <a:srgbClr val="1F2933"/>
                </a:solidFill>
              </a:rPr>
              <a:t>HELLO → 224.0.0.5</a:t>
            </a:r>
            <a:endParaRPr lang="en-US" sz="900" dirty="0"/>
          </a:p>
        </p:txBody>
      </p:sp>
      <p:sp>
        <p:nvSpPr>
          <p:cNvPr id="13" name="Text 10"/>
          <p:cNvSpPr txBox="1"/>
          <p:nvPr/>
        </p:nvSpPr>
        <p:spPr>
          <a:xfrm>
            <a:off x="5394960" y="1371600"/>
            <a:ext cx="1371600" cy="365760"/>
          </a:xfrm>
          <a:prstGeom prst="rect">
            <a:avLst/>
          </a:prstGeom>
          <a:solidFill>
            <a:srgbClr val="FFF4E0"/>
          </a:solidFill>
          <a:ln w="9525">
            <a:solidFill>
              <a:srgbClr val="F0A332"/>
            </a:solidFill>
          </a:ln>
        </p:spPr>
        <p:txBody>
          <a:bodyPr wrap="square" lIns="0" tIns="0" rIns="0" bIns="0" rtlCol="0" anchor="ctr"/>
          <a:lstStyle/>
          <a:p>
            <a:pPr marL="0" indent="0" algn="ctr">
              <a:buNone/>
            </a:pPr>
            <a:r>
              <a:rPr lang="en-US" sz="900" dirty="0">
                <a:solidFill>
                  <a:srgbClr val="1F2933"/>
                </a:solidFill>
              </a:rPr>
              <a:t>HELLO → 224.0.0.5</a:t>
            </a:r>
            <a:endParaRPr lang="en-US" sz="900" dirty="0"/>
          </a:p>
        </p:txBody>
      </p:sp>
      <p:sp>
        <p:nvSpPr>
          <p:cNvPr id="14" name="Text 11"/>
          <p:cNvSpPr txBox="1"/>
          <p:nvPr/>
        </p:nvSpPr>
        <p:spPr>
          <a:xfrm>
            <a:off x="9189720" y="1371600"/>
            <a:ext cx="1371600" cy="365760"/>
          </a:xfrm>
          <a:prstGeom prst="rect">
            <a:avLst/>
          </a:prstGeom>
          <a:solidFill>
            <a:srgbClr val="FFF4E0"/>
          </a:solidFill>
          <a:ln w="9525">
            <a:solidFill>
              <a:srgbClr val="F0A332"/>
            </a:solidFill>
          </a:ln>
        </p:spPr>
        <p:txBody>
          <a:bodyPr wrap="square" lIns="0" tIns="0" rIns="0" bIns="0" rtlCol="0" anchor="ctr"/>
          <a:lstStyle/>
          <a:p>
            <a:pPr marL="0" indent="0" algn="ctr">
              <a:buNone/>
            </a:pPr>
            <a:r>
              <a:rPr lang="en-US" sz="900" dirty="0">
                <a:solidFill>
                  <a:srgbClr val="1F2933"/>
                </a:solidFill>
              </a:rPr>
              <a:t>HELLO → 224.0.0.5</a:t>
            </a:r>
            <a:endParaRPr lang="en-US" sz="900" dirty="0"/>
          </a:p>
        </p:txBody>
      </p:sp>
      <p:graphicFrame>
        <p:nvGraphicFramePr>
          <p:cNvPr id="125" name="Table 0"/>
          <p:cNvGraphicFramePr>
            <a:graphicFrameLocks noGrp="1"/>
          </p:cNvGraphicFramePr>
          <p:nvPr>
            <p:extLst>
              <p:ext uri="{D42A27DB-BD31-4B8C-83A1-F6EECF244321}">
                <p14:modId xmlns:p14="http://schemas.microsoft.com/office/powerpoint/2010/main" val="1579011935"/>
              </p:ext>
            </p:extLst>
          </p:nvPr>
        </p:nvGraphicFramePr>
        <p:xfrm>
          <a:off x="457200" y="3657600"/>
          <a:ext cx="5486400" cy="914400"/>
        </p:xfrm>
        <a:graphic>
          <a:graphicData uri="http://schemas.openxmlformats.org/drawingml/2006/table">
            <a:tbl>
              <a:tblPr/>
              <a:tblGrid>
                <a:gridCol w="3291840">
                  <a:extLst>
                    <a:ext uri="{9D8B030D-6E8A-4147-A177-3AD203B41FA5}">
                      <a16:colId xmlns:a16="http://schemas.microsoft.com/office/drawing/2014/main" val="20000"/>
                    </a:ext>
                  </a:extLst>
                </a:gridCol>
                <a:gridCol w="2194560">
                  <a:extLst>
                    <a:ext uri="{9D8B030D-6E8A-4147-A177-3AD203B41FA5}">
                      <a16:colId xmlns:a16="http://schemas.microsoft.com/office/drawing/2014/main" val="20001"/>
                    </a:ext>
                  </a:extLst>
                </a:gridCol>
              </a:tblGrid>
              <a:tr h="274320">
                <a:tc>
                  <a:txBody>
                    <a:bodyPr/>
                    <a:lstStyle/>
                    <a:p>
                      <a:pPr marL="0" indent="0" algn="l">
                        <a:buNone/>
                      </a:pPr>
                      <a:r>
                        <a:rPr lang="en-US" sz="1000" b="1" dirty="0">
                          <a:solidFill>
                            <a:srgbClr val="FFFFFF"/>
                          </a:solidFill>
                        </a:rPr>
                        <a:t>Hello field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Must match?</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1000" dirty="0">
                          <a:solidFill>
                            <a:srgbClr val="1F2933"/>
                          </a:solidFill>
                        </a:rPr>
                        <a:t>Area ID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Yes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marL="0" indent="0" algn="l">
                        <a:buNone/>
                      </a:pPr>
                      <a:r>
                        <a:rPr lang="en-US" sz="1000" dirty="0">
                          <a:solidFill>
                            <a:srgbClr val="1F2933"/>
                          </a:solidFill>
                        </a:rPr>
                        <a:t>Hello / dead intervals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Yes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74320">
                <a:tc>
                  <a:txBody>
                    <a:bodyPr/>
                    <a:lstStyle/>
                    <a:p>
                      <a:pPr marL="0" indent="0" algn="l">
                        <a:buNone/>
                      </a:pPr>
                      <a:r>
                        <a:rPr lang="en-US" sz="1000" dirty="0">
                          <a:solidFill>
                            <a:srgbClr val="1F2933"/>
                          </a:solidFill>
                        </a:rPr>
                        <a:t>Authentication (type and key)</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Yes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74320">
                <a:tc>
                  <a:txBody>
                    <a:bodyPr/>
                    <a:lstStyle/>
                    <a:p>
                      <a:pPr marL="0" indent="0" algn="l">
                        <a:buNone/>
                      </a:pPr>
                      <a:r>
                        <a:rPr lang="en-US" sz="1000" dirty="0">
                          <a:solidFill>
                            <a:srgbClr val="1F2933"/>
                          </a:solidFill>
                        </a:rPr>
                        <a:t>Network mask (broadcast)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Yes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274320">
                <a:tc>
                  <a:txBody>
                    <a:bodyPr/>
                    <a:lstStyle/>
                    <a:p>
                      <a:pPr marL="0" indent="0" algn="l">
                        <a:buNone/>
                      </a:pPr>
                      <a:r>
                        <a:rPr lang="en-US" sz="1000" dirty="0">
                          <a:solidFill>
                            <a:srgbClr val="1F2933"/>
                          </a:solidFill>
                        </a:rPr>
                        <a:t>Stub / NSSA flags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Yes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74320">
                <a:tc>
                  <a:txBody>
                    <a:bodyPr/>
                    <a:lstStyle/>
                    <a:p>
                      <a:pPr marL="0" indent="0" algn="l">
                        <a:buNone/>
                      </a:pPr>
                      <a:r>
                        <a:rPr lang="en-US" sz="1000" dirty="0">
                          <a:solidFill>
                            <a:srgbClr val="1F2933"/>
                          </a:solidFill>
                        </a:rPr>
                        <a:t>Priority, router ID, DR/BDR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No (used in the election)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bl>
          </a:graphicData>
        </a:graphic>
      </p:graphicFrame>
      <p:sp>
        <p:nvSpPr>
          <p:cNvPr id="16" name="Shape 12"/>
          <p:cNvSpPr/>
          <p:nvPr/>
        </p:nvSpPr>
        <p:spPr>
          <a:xfrm>
            <a:off x="6217920" y="3657600"/>
            <a:ext cx="5486400" cy="2468880"/>
          </a:xfrm>
          <a:prstGeom prst="roundRect">
            <a:avLst>
              <a:gd name="adj" fmla="val 4444"/>
            </a:avLst>
          </a:prstGeom>
          <a:solidFill>
            <a:srgbClr val="EEF3F7"/>
          </a:solidFill>
          <a:ln w="9525">
            <a:solidFill>
              <a:srgbClr val="EEF3F7"/>
            </a:solidFill>
            <a:prstDash val="solid"/>
          </a:ln>
        </p:spPr>
        <p:txBody>
          <a:bodyPr/>
          <a:lstStyle/>
          <a:p>
            <a:endParaRPr lang="en-US"/>
          </a:p>
        </p:txBody>
      </p:sp>
      <p:sp>
        <p:nvSpPr>
          <p:cNvPr id="17" name="Text 13"/>
          <p:cNvSpPr txBox="1"/>
          <p:nvPr/>
        </p:nvSpPr>
        <p:spPr>
          <a:xfrm>
            <a:off x="6419088" y="382219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Timers</a:t>
            </a:r>
            <a:endParaRPr lang="en-US" sz="1500" dirty="0"/>
          </a:p>
        </p:txBody>
      </p:sp>
      <p:sp>
        <p:nvSpPr>
          <p:cNvPr id="18" name="Text 14"/>
          <p:cNvSpPr txBox="1"/>
          <p:nvPr/>
        </p:nvSpPr>
        <p:spPr>
          <a:xfrm>
            <a:off x="6419088" y="4233672"/>
            <a:ext cx="5084064" cy="175564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Broadcast and p2p: Hello 10 s, dead 40 s</a:t>
            </a:r>
            <a:endParaRPr lang="en-US" sz="1200" dirty="0"/>
          </a:p>
          <a:p>
            <a:pPr marL="279400" indent="-279400">
              <a:spcAft>
                <a:spcPts val="400"/>
              </a:spcAft>
              <a:buSzPct val="100000"/>
              <a:buChar char="•"/>
            </a:pPr>
            <a:r>
              <a:rPr lang="en-US" sz="1200" dirty="0">
                <a:solidFill>
                  <a:srgbClr val="1F2933"/>
                </a:solidFill>
              </a:rPr>
              <a:t>NBMA and point-to-multipoint: Hello 30 s, dead 120 s</a:t>
            </a:r>
            <a:endParaRPr lang="en-US" sz="1200" dirty="0"/>
          </a:p>
          <a:p>
            <a:pPr marL="279400" indent="-279400">
              <a:spcAft>
                <a:spcPts val="400"/>
              </a:spcAft>
              <a:buSzPct val="100000"/>
              <a:buChar char="•"/>
            </a:pPr>
            <a:r>
              <a:rPr lang="en-US" sz="1200" dirty="0">
                <a:solidFill>
                  <a:srgbClr val="1F2933"/>
                </a:solidFill>
              </a:rPr>
              <a:t>Fast detection: BFD (RFC 5880) in tens of ms, without touching the timers</a:t>
            </a:r>
            <a:endParaRPr lang="en-US" sz="1200" dirty="0"/>
          </a:p>
          <a:p>
            <a:pPr marL="279400" indent="-279400">
              <a:spcAft>
                <a:spcPts val="400"/>
              </a:spcAft>
              <a:buSzPct val="100000"/>
              <a:buChar char="•"/>
            </a:pPr>
            <a:r>
              <a:rPr lang="en-US" sz="1200" dirty="0">
                <a:solidFill>
                  <a:srgbClr val="1F2933"/>
                </a:solidFill>
              </a:rPr>
              <a:t>On multi-access, the Hello also elects DR and BDR</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124</a:t>
            </a:fld>
            <a:endParaRPr lang="en-US"/>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name="Slide 12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Neighbors and adjacencies</a:t>
            </a:r>
            <a:endParaRPr lang="en-US" sz="3000" dirty="0"/>
          </a:p>
        </p:txBody>
      </p:sp>
      <p:sp>
        <p:nvSpPr>
          <p:cNvPr id="4" name="Text 1"/>
          <p:cNvSpPr/>
          <p:nvPr/>
        </p:nvSpPr>
        <p:spPr>
          <a:xfrm>
            <a:off x="457200" y="128016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5" name="Text 2"/>
          <p:cNvSpPr txBox="1"/>
          <p:nvPr/>
        </p:nvSpPr>
        <p:spPr>
          <a:xfrm>
            <a:off x="1005840" y="1234440"/>
            <a:ext cx="6400800" cy="1051560"/>
          </a:xfrm>
          <a:prstGeom prst="rect">
            <a:avLst/>
          </a:prstGeom>
          <a:noFill/>
          <a:ln/>
        </p:spPr>
        <p:txBody>
          <a:bodyPr wrap="square" lIns="0" tIns="0" rIns="0" bIns="0" rtlCol="0" anchor="t"/>
          <a:lstStyle/>
          <a:p>
            <a:pPr marL="0" indent="0">
              <a:buNone/>
            </a:pPr>
            <a:r>
              <a:rPr lang="en-US" sz="1600" b="1" dirty="0">
                <a:solidFill>
                  <a:srgbClr val="0B3C5D"/>
                </a:solidFill>
              </a:rPr>
              <a:t>Down → Init</a:t>
            </a:r>
            <a:endParaRPr lang="en-US" sz="1600" dirty="0"/>
          </a:p>
          <a:p>
            <a:pPr marL="0" indent="0">
              <a:buNone/>
            </a:pPr>
            <a:r>
              <a:rPr lang="en-US" sz="1400" dirty="0">
                <a:solidFill>
                  <a:srgbClr val="1F2933"/>
                </a:solidFill>
              </a:rPr>
              <a:t>I received a Hello from the neighbor, but it has not listed my router ID yet.</a:t>
            </a:r>
            <a:endParaRPr lang="en-US" sz="1600" dirty="0"/>
          </a:p>
        </p:txBody>
      </p:sp>
      <p:sp>
        <p:nvSpPr>
          <p:cNvPr id="6" name="Text 3"/>
          <p:cNvSpPr/>
          <p:nvPr/>
        </p:nvSpPr>
        <p:spPr>
          <a:xfrm>
            <a:off x="457200" y="233172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7" name="Text 4"/>
          <p:cNvSpPr txBox="1"/>
          <p:nvPr/>
        </p:nvSpPr>
        <p:spPr>
          <a:xfrm>
            <a:off x="1005840" y="2286000"/>
            <a:ext cx="6400800" cy="1051560"/>
          </a:xfrm>
          <a:prstGeom prst="rect">
            <a:avLst/>
          </a:prstGeom>
          <a:noFill/>
          <a:ln/>
        </p:spPr>
        <p:txBody>
          <a:bodyPr wrap="square" lIns="0" tIns="0" rIns="0" bIns="0" rtlCol="0" anchor="t"/>
          <a:lstStyle/>
          <a:p>
            <a:pPr marL="0" indent="0">
              <a:buNone/>
            </a:pPr>
            <a:r>
              <a:rPr lang="en-US" sz="1600" b="1" dirty="0">
                <a:solidFill>
                  <a:srgbClr val="0B3C5D"/>
                </a:solidFill>
              </a:rPr>
              <a:t>2-Way</a:t>
            </a:r>
            <a:endParaRPr lang="en-US" sz="1600" dirty="0"/>
          </a:p>
          <a:p>
            <a:pPr marL="0" indent="0">
              <a:buNone/>
            </a:pPr>
            <a:r>
              <a:rPr lang="en-US" sz="1400" dirty="0">
                <a:solidFill>
                  <a:srgbClr val="1F2933"/>
                </a:solidFill>
              </a:rPr>
              <a:t>Bidirectional communication confirmed. On multi-access, DROthers stop here with each other; the DR/BDR election happens at this point.</a:t>
            </a:r>
            <a:endParaRPr lang="en-US" sz="1600" dirty="0"/>
          </a:p>
        </p:txBody>
      </p:sp>
      <p:sp>
        <p:nvSpPr>
          <p:cNvPr id="8" name="Text 5"/>
          <p:cNvSpPr/>
          <p:nvPr/>
        </p:nvSpPr>
        <p:spPr>
          <a:xfrm>
            <a:off x="457200" y="338328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3</a:t>
            </a:r>
            <a:endParaRPr lang="en-US" sz="1300" dirty="0"/>
          </a:p>
        </p:txBody>
      </p:sp>
      <p:sp>
        <p:nvSpPr>
          <p:cNvPr id="9" name="Text 6"/>
          <p:cNvSpPr txBox="1"/>
          <p:nvPr/>
        </p:nvSpPr>
        <p:spPr>
          <a:xfrm>
            <a:off x="1005840" y="3337560"/>
            <a:ext cx="6400800" cy="1051560"/>
          </a:xfrm>
          <a:prstGeom prst="rect">
            <a:avLst/>
          </a:prstGeom>
          <a:noFill/>
          <a:ln/>
        </p:spPr>
        <p:txBody>
          <a:bodyPr wrap="square" lIns="0" tIns="0" rIns="0" bIns="0" rtlCol="0" anchor="t"/>
          <a:lstStyle/>
          <a:p>
            <a:pPr marL="0" indent="0">
              <a:buNone/>
            </a:pPr>
            <a:r>
              <a:rPr lang="en-US" sz="1600" b="1" dirty="0">
                <a:solidFill>
                  <a:srgbClr val="0B3C5D"/>
                </a:solidFill>
              </a:rPr>
              <a:t>ExStart → Exchange</a:t>
            </a:r>
            <a:endParaRPr lang="en-US" sz="1600" dirty="0"/>
          </a:p>
          <a:p>
            <a:pPr marL="0" indent="0">
              <a:buNone/>
            </a:pPr>
            <a:r>
              <a:rPr lang="en-US" sz="1400" dirty="0">
                <a:solidFill>
                  <a:srgbClr val="1F2933"/>
                </a:solidFill>
              </a:rPr>
              <a:t>Master/slave negotiation and exchange of Database Description (LSDB summary); MTU check.</a:t>
            </a:r>
            <a:endParaRPr lang="en-US" sz="1600" dirty="0"/>
          </a:p>
        </p:txBody>
      </p:sp>
      <p:sp>
        <p:nvSpPr>
          <p:cNvPr id="10" name="Text 7"/>
          <p:cNvSpPr/>
          <p:nvPr/>
        </p:nvSpPr>
        <p:spPr>
          <a:xfrm>
            <a:off x="457200" y="443484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4</a:t>
            </a:r>
            <a:endParaRPr lang="en-US" sz="1300" dirty="0"/>
          </a:p>
        </p:txBody>
      </p:sp>
      <p:sp>
        <p:nvSpPr>
          <p:cNvPr id="11" name="Text 8"/>
          <p:cNvSpPr txBox="1"/>
          <p:nvPr/>
        </p:nvSpPr>
        <p:spPr>
          <a:xfrm>
            <a:off x="1005840" y="4389120"/>
            <a:ext cx="6400800" cy="1051560"/>
          </a:xfrm>
          <a:prstGeom prst="rect">
            <a:avLst/>
          </a:prstGeom>
          <a:noFill/>
          <a:ln/>
        </p:spPr>
        <p:txBody>
          <a:bodyPr wrap="square" lIns="0" tIns="0" rIns="0" bIns="0" rtlCol="0" anchor="t"/>
          <a:lstStyle/>
          <a:p>
            <a:pPr marL="0" indent="0">
              <a:buNone/>
            </a:pPr>
            <a:r>
              <a:rPr lang="en-US" sz="1600" b="1" dirty="0">
                <a:solidFill>
                  <a:srgbClr val="0B3C5D"/>
                </a:solidFill>
              </a:rPr>
              <a:t>Loading → Full</a:t>
            </a:r>
            <a:endParaRPr lang="en-US" sz="1600" dirty="0"/>
          </a:p>
          <a:p>
            <a:pPr marL="0" indent="0">
              <a:buNone/>
            </a:pPr>
            <a:r>
              <a:rPr lang="en-US" sz="1400" dirty="0">
                <a:solidFill>
                  <a:srgbClr val="1F2933"/>
                </a:solidFill>
              </a:rPr>
              <a:t>Link State Requests for the missing LSAs; when done, the LSDBs are synchronized: full adjacency.</a:t>
            </a:r>
            <a:endParaRPr lang="en-US" sz="1600" dirty="0"/>
          </a:p>
        </p:txBody>
      </p:sp>
      <p:sp>
        <p:nvSpPr>
          <p:cNvPr id="12" name="Shape 9"/>
          <p:cNvSpPr/>
          <p:nvPr/>
        </p:nvSpPr>
        <p:spPr>
          <a:xfrm>
            <a:off x="7772400" y="1280160"/>
            <a:ext cx="3931920" cy="4846320"/>
          </a:xfrm>
          <a:prstGeom prst="roundRect">
            <a:avLst>
              <a:gd name="adj" fmla="val 2791"/>
            </a:avLst>
          </a:prstGeom>
          <a:solidFill>
            <a:srgbClr val="EEF3F7"/>
          </a:solidFill>
          <a:ln w="9525">
            <a:solidFill>
              <a:srgbClr val="EEF3F7"/>
            </a:solidFill>
            <a:prstDash val="solid"/>
          </a:ln>
        </p:spPr>
        <p:txBody>
          <a:bodyPr/>
          <a:lstStyle/>
          <a:p>
            <a:endParaRPr lang="en-US"/>
          </a:p>
        </p:txBody>
      </p:sp>
      <p:sp>
        <p:nvSpPr>
          <p:cNvPr id="13" name="Text 10"/>
          <p:cNvSpPr txBox="1"/>
          <p:nvPr/>
        </p:nvSpPr>
        <p:spPr>
          <a:xfrm>
            <a:off x="7973568" y="1444752"/>
            <a:ext cx="3529584" cy="365760"/>
          </a:xfrm>
          <a:prstGeom prst="rect">
            <a:avLst/>
          </a:prstGeom>
          <a:noFill/>
          <a:ln/>
        </p:spPr>
        <p:txBody>
          <a:bodyPr wrap="square" lIns="0" tIns="0" rIns="0" bIns="0" rtlCol="0" anchor="t"/>
          <a:lstStyle/>
          <a:p>
            <a:pPr marL="0" indent="0">
              <a:buNone/>
            </a:pPr>
            <a:r>
              <a:rPr lang="en-US" sz="1500" b="1" dirty="0">
                <a:solidFill>
                  <a:srgbClr val="0B3C5D"/>
                </a:solidFill>
              </a:rPr>
              <a:t>Who becomes adjacent to whom</a:t>
            </a:r>
            <a:endParaRPr lang="en-US" sz="1500" dirty="0"/>
          </a:p>
        </p:txBody>
      </p:sp>
      <p:sp>
        <p:nvSpPr>
          <p:cNvPr id="14" name="Text 11"/>
          <p:cNvSpPr txBox="1"/>
          <p:nvPr/>
        </p:nvSpPr>
        <p:spPr>
          <a:xfrm>
            <a:off x="7973568" y="1856232"/>
            <a:ext cx="3529584" cy="4133088"/>
          </a:xfrm>
          <a:prstGeom prst="rect">
            <a:avLst/>
          </a:prstGeom>
          <a:noFill/>
          <a:ln/>
        </p:spPr>
        <p:txBody>
          <a:bodyPr wrap="square" lIns="0" tIns="0" rIns="0" bIns="0" rtlCol="0" anchor="t"/>
          <a:lstStyle/>
          <a:p>
            <a:pPr marL="279400" indent="-279400">
              <a:spcAft>
                <a:spcPts val="400"/>
              </a:spcAft>
              <a:buSzPct val="100000"/>
              <a:buChar char="•"/>
            </a:pPr>
            <a:r>
              <a:rPr lang="en-US" sz="1200" b="1" dirty="0">
                <a:solidFill>
                  <a:srgbClr val="1F2933"/>
                </a:solidFill>
              </a:rPr>
              <a:t>Point-to-point and virtual links:</a:t>
            </a:r>
            <a:r>
              <a:rPr lang="en-US" sz="1200" dirty="0">
                <a:solidFill>
                  <a:srgbClr val="1F2933"/>
                </a:solidFill>
              </a:rPr>
              <a:t> both routers, always</a:t>
            </a:r>
            <a:endParaRPr lang="en-US" sz="1200" dirty="0"/>
          </a:p>
          <a:p>
            <a:pPr marL="279400" indent="-279400">
              <a:spcAft>
                <a:spcPts val="400"/>
              </a:spcAft>
              <a:buSzPct val="100000"/>
              <a:buChar char="•"/>
            </a:pPr>
            <a:r>
              <a:rPr lang="en-US" sz="1200" b="1" dirty="0">
                <a:solidFill>
                  <a:srgbClr val="1F2933"/>
                </a:solidFill>
              </a:rPr>
              <a:t>Multi-access:</a:t>
            </a:r>
            <a:r>
              <a:rPr lang="en-US" sz="1200" dirty="0">
                <a:solidFill>
                  <a:srgbClr val="1F2933"/>
                </a:solidFill>
              </a:rPr>
              <a:t> everyone with the DR and with the BDR; DROthers stay in 2-Way with each other</a:t>
            </a:r>
            <a:endParaRPr lang="en-US" sz="1200" dirty="0"/>
          </a:p>
          <a:p>
            <a:pPr marL="279400" indent="-279400">
              <a:spcAft>
                <a:spcPts val="400"/>
              </a:spcAft>
              <a:buSzPct val="100000"/>
              <a:buChar char="•"/>
            </a:pPr>
            <a:r>
              <a:rPr lang="en-US" sz="1200" dirty="0">
                <a:solidFill>
                  <a:srgbClr val="1F2933"/>
                </a:solidFill>
              </a:rPr>
              <a:t>Adjacencies control flooding: LSAs flow only over them</a:t>
            </a:r>
            <a:endParaRPr lang="en-US" sz="1200" dirty="0"/>
          </a:p>
          <a:p>
            <a:pPr marL="279400" indent="-279400">
              <a:spcAft>
                <a:spcPts val="400"/>
              </a:spcAft>
              <a:buSzPct val="100000"/>
              <a:buChar char="•"/>
            </a:pPr>
            <a:r>
              <a:rPr lang="en-US" sz="1200" dirty="0">
                <a:solidFill>
                  <a:srgbClr val="1F2933"/>
                </a:solidFill>
              </a:rPr>
              <a:t>'show ip ospf neighbor': FULL is the goal; 2-WAY/DROTHER is normal</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125</a:t>
            </a:fld>
            <a:endParaRPr lang="en-US"/>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name="Slide 12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Designated router (DR) and backup (BDR)</a:t>
            </a:r>
            <a:endParaRPr lang="en-US" sz="3000" dirty="0"/>
          </a:p>
        </p:txBody>
      </p:sp>
      <p:sp>
        <p:nvSpPr>
          <p:cNvPr id="4" name="Shape 1"/>
          <p:cNvSpPr/>
          <p:nvPr/>
        </p:nvSpPr>
        <p:spPr>
          <a:xfrm>
            <a:off x="731520" y="3291840"/>
            <a:ext cx="6217920" cy="0"/>
          </a:xfrm>
          <a:prstGeom prst="line">
            <a:avLst/>
          </a:prstGeom>
          <a:noFill/>
          <a:ln w="50800">
            <a:solidFill>
              <a:srgbClr val="0B3C5D"/>
            </a:solidFill>
            <a:prstDash val="solid"/>
          </a:ln>
        </p:spPr>
        <p:txBody>
          <a:bodyPr/>
          <a:lstStyle/>
          <a:p>
            <a:endParaRPr lang="en-US"/>
          </a:p>
        </p:txBody>
      </p:sp>
      <p:sp>
        <p:nvSpPr>
          <p:cNvPr id="5" name="Text 2"/>
          <p:cNvSpPr txBox="1"/>
          <p:nvPr/>
        </p:nvSpPr>
        <p:spPr>
          <a:xfrm>
            <a:off x="731520" y="3346704"/>
            <a:ext cx="6217920" cy="256032"/>
          </a:xfrm>
          <a:prstGeom prst="rect">
            <a:avLst/>
          </a:prstGeom>
          <a:noFill/>
          <a:ln/>
        </p:spPr>
        <p:txBody>
          <a:bodyPr wrap="square" lIns="0" tIns="0" rIns="0" bIns="0" rtlCol="0" anchor="ctr"/>
          <a:lstStyle/>
          <a:p>
            <a:pPr marL="0" indent="0" algn="ctr">
              <a:buNone/>
            </a:pPr>
            <a:r>
              <a:rPr lang="en-US" sz="1000" dirty="0">
                <a:solidFill>
                  <a:srgbClr val="6B7B8C"/>
                </a:solidFill>
              </a:rPr>
              <a:t>Multi-access network (Ethernet)</a:t>
            </a:r>
            <a:endParaRPr lang="en-US" sz="1000" dirty="0"/>
          </a:p>
        </p:txBody>
      </p:sp>
      <p:sp>
        <p:nvSpPr>
          <p:cNvPr id="6" name="Text 3"/>
          <p:cNvSpPr/>
          <p:nvPr/>
        </p:nvSpPr>
        <p:spPr>
          <a:xfrm>
            <a:off x="1097280" y="2103120"/>
            <a:ext cx="548640" cy="548640"/>
          </a:xfrm>
          <a:prstGeom prst="ellipse">
            <a:avLst/>
          </a:prstGeom>
          <a:solidFill>
            <a:srgbClr val="F0A332"/>
          </a:solidFill>
          <a:ln w="19050">
            <a:solidFill>
              <a:srgbClr val="FFFFFF"/>
            </a:solidFill>
          </a:ln>
        </p:spPr>
        <p:txBody>
          <a:bodyPr wrap="square" lIns="0" tIns="0" rIns="0" bIns="0" rtlCol="0" anchor="ctr"/>
          <a:lstStyle/>
          <a:p>
            <a:pPr marL="0" indent="0" algn="ctr">
              <a:buNone/>
            </a:pPr>
            <a:r>
              <a:rPr lang="en-US" sz="1200" b="1" dirty="0">
                <a:solidFill>
                  <a:srgbClr val="FFFFFF"/>
                </a:solidFill>
              </a:rPr>
              <a:t>DR</a:t>
            </a:r>
            <a:endParaRPr lang="en-US" sz="1200" dirty="0"/>
          </a:p>
        </p:txBody>
      </p:sp>
      <p:sp>
        <p:nvSpPr>
          <p:cNvPr id="7" name="Shape 4"/>
          <p:cNvSpPr/>
          <p:nvPr/>
        </p:nvSpPr>
        <p:spPr>
          <a:xfrm>
            <a:off x="1371600" y="2651760"/>
            <a:ext cx="0" cy="640080"/>
          </a:xfrm>
          <a:prstGeom prst="line">
            <a:avLst/>
          </a:prstGeom>
          <a:noFill/>
          <a:ln w="19050">
            <a:solidFill>
              <a:srgbClr val="0B3C5D"/>
            </a:solidFill>
            <a:prstDash val="solid"/>
          </a:ln>
        </p:spPr>
        <p:txBody>
          <a:bodyPr/>
          <a:lstStyle/>
          <a:p>
            <a:endParaRPr lang="en-US"/>
          </a:p>
        </p:txBody>
      </p:sp>
      <p:sp>
        <p:nvSpPr>
          <p:cNvPr id="8" name="Text 5"/>
          <p:cNvSpPr/>
          <p:nvPr/>
        </p:nvSpPr>
        <p:spPr>
          <a:xfrm>
            <a:off x="2468880" y="2103120"/>
            <a:ext cx="548640" cy="548640"/>
          </a:xfrm>
          <a:prstGeom prst="ellipse">
            <a:avLst/>
          </a:prstGeom>
          <a:solidFill>
            <a:srgbClr val="8ECAE6"/>
          </a:solidFill>
          <a:ln w="19050">
            <a:solidFill>
              <a:srgbClr val="FFFFFF"/>
            </a:solidFill>
          </a:ln>
        </p:spPr>
        <p:txBody>
          <a:bodyPr wrap="square" lIns="0" tIns="0" rIns="0" bIns="0" rtlCol="0" anchor="ctr"/>
          <a:lstStyle/>
          <a:p>
            <a:pPr marL="0" indent="0" algn="ctr">
              <a:buNone/>
            </a:pPr>
            <a:r>
              <a:rPr lang="en-US" sz="1200" b="1" dirty="0">
                <a:solidFill>
                  <a:srgbClr val="FFFFFF"/>
                </a:solidFill>
              </a:rPr>
              <a:t>BDR</a:t>
            </a:r>
            <a:endParaRPr lang="en-US" sz="1200" dirty="0"/>
          </a:p>
        </p:txBody>
      </p:sp>
      <p:sp>
        <p:nvSpPr>
          <p:cNvPr id="9" name="Shape 6"/>
          <p:cNvSpPr/>
          <p:nvPr/>
        </p:nvSpPr>
        <p:spPr>
          <a:xfrm>
            <a:off x="2743200" y="2651760"/>
            <a:ext cx="0" cy="640080"/>
          </a:xfrm>
          <a:prstGeom prst="line">
            <a:avLst/>
          </a:prstGeom>
          <a:noFill/>
          <a:ln w="19050">
            <a:solidFill>
              <a:srgbClr val="0B3C5D"/>
            </a:solidFill>
            <a:prstDash val="solid"/>
          </a:ln>
        </p:spPr>
        <p:txBody>
          <a:bodyPr/>
          <a:lstStyle/>
          <a:p>
            <a:endParaRPr lang="en-US"/>
          </a:p>
        </p:txBody>
      </p:sp>
      <p:sp>
        <p:nvSpPr>
          <p:cNvPr id="10" name="Text 7"/>
          <p:cNvSpPr/>
          <p:nvPr/>
        </p:nvSpPr>
        <p:spPr>
          <a:xfrm>
            <a:off x="3840480" y="21031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11" name="Shape 8"/>
          <p:cNvSpPr/>
          <p:nvPr/>
        </p:nvSpPr>
        <p:spPr>
          <a:xfrm>
            <a:off x="4114800" y="2651760"/>
            <a:ext cx="0" cy="640080"/>
          </a:xfrm>
          <a:prstGeom prst="line">
            <a:avLst/>
          </a:prstGeom>
          <a:noFill/>
          <a:ln w="19050">
            <a:solidFill>
              <a:srgbClr val="0B3C5D"/>
            </a:solidFill>
            <a:prstDash val="solid"/>
          </a:ln>
        </p:spPr>
        <p:txBody>
          <a:bodyPr/>
          <a:lstStyle/>
          <a:p>
            <a:endParaRPr lang="en-US"/>
          </a:p>
        </p:txBody>
      </p:sp>
      <p:sp>
        <p:nvSpPr>
          <p:cNvPr id="12" name="Text 9"/>
          <p:cNvSpPr/>
          <p:nvPr/>
        </p:nvSpPr>
        <p:spPr>
          <a:xfrm>
            <a:off x="5212080" y="21031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R4</a:t>
            </a:r>
            <a:endParaRPr lang="en-US" sz="1200" dirty="0"/>
          </a:p>
        </p:txBody>
      </p:sp>
      <p:sp>
        <p:nvSpPr>
          <p:cNvPr id="13" name="Shape 10"/>
          <p:cNvSpPr/>
          <p:nvPr/>
        </p:nvSpPr>
        <p:spPr>
          <a:xfrm>
            <a:off x="5486400" y="2651760"/>
            <a:ext cx="0" cy="640080"/>
          </a:xfrm>
          <a:prstGeom prst="line">
            <a:avLst/>
          </a:prstGeom>
          <a:noFill/>
          <a:ln w="19050">
            <a:solidFill>
              <a:srgbClr val="0B3C5D"/>
            </a:solidFill>
            <a:prstDash val="solid"/>
          </a:ln>
        </p:spPr>
        <p:txBody>
          <a:bodyPr/>
          <a:lstStyle/>
          <a:p>
            <a:endParaRPr lang="en-US"/>
          </a:p>
        </p:txBody>
      </p:sp>
      <p:sp>
        <p:nvSpPr>
          <p:cNvPr id="14" name="Text 11"/>
          <p:cNvSpPr/>
          <p:nvPr/>
        </p:nvSpPr>
        <p:spPr>
          <a:xfrm>
            <a:off x="6126480" y="21031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R5</a:t>
            </a:r>
            <a:endParaRPr lang="en-US" sz="1200" dirty="0"/>
          </a:p>
        </p:txBody>
      </p:sp>
      <p:sp>
        <p:nvSpPr>
          <p:cNvPr id="15" name="Shape 12"/>
          <p:cNvSpPr/>
          <p:nvPr/>
        </p:nvSpPr>
        <p:spPr>
          <a:xfrm>
            <a:off x="6400800" y="2651760"/>
            <a:ext cx="0" cy="640080"/>
          </a:xfrm>
          <a:prstGeom prst="line">
            <a:avLst/>
          </a:prstGeom>
          <a:noFill/>
          <a:ln w="19050">
            <a:solidFill>
              <a:srgbClr val="0B3C5D"/>
            </a:solidFill>
            <a:prstDash val="solid"/>
          </a:ln>
        </p:spPr>
        <p:txBody>
          <a:bodyPr/>
          <a:lstStyle/>
          <a:p>
            <a:endParaRPr lang="en-US"/>
          </a:p>
        </p:txBody>
      </p:sp>
      <p:sp>
        <p:nvSpPr>
          <p:cNvPr id="16" name="Shape 13"/>
          <p:cNvSpPr/>
          <p:nvPr/>
        </p:nvSpPr>
        <p:spPr>
          <a:xfrm flipH="1">
            <a:off x="1645920" y="2103120"/>
            <a:ext cx="2468880" cy="0"/>
          </a:xfrm>
          <a:prstGeom prst="line">
            <a:avLst/>
          </a:prstGeom>
          <a:noFill/>
          <a:ln w="25400">
            <a:solidFill>
              <a:srgbClr val="F0A332"/>
            </a:solidFill>
            <a:prstDash val="solid"/>
            <a:tailEnd type="triangle"/>
          </a:ln>
        </p:spPr>
        <p:txBody>
          <a:bodyPr/>
          <a:lstStyle/>
          <a:p>
            <a:endParaRPr lang="en-US"/>
          </a:p>
        </p:txBody>
      </p:sp>
      <p:sp>
        <p:nvSpPr>
          <p:cNvPr id="17" name="Text 14"/>
          <p:cNvSpPr txBox="1"/>
          <p:nvPr/>
        </p:nvSpPr>
        <p:spPr>
          <a:xfrm>
            <a:off x="2057400" y="1828800"/>
            <a:ext cx="1645920" cy="237744"/>
          </a:xfrm>
          <a:prstGeom prst="rect">
            <a:avLst/>
          </a:prstGeom>
          <a:noFill/>
          <a:ln/>
        </p:spPr>
        <p:txBody>
          <a:bodyPr wrap="square" lIns="0" tIns="0" rIns="0" bIns="0" rtlCol="0" anchor="ctr"/>
          <a:lstStyle/>
          <a:p>
            <a:pPr marL="0" indent="0" algn="ctr">
              <a:buNone/>
            </a:pPr>
            <a:r>
              <a:rPr lang="en-US" sz="1000" dirty="0">
                <a:solidFill>
                  <a:srgbClr val="1F2933"/>
                </a:solidFill>
              </a:rPr>
              <a:t>LSAs → 224.0.0.6</a:t>
            </a:r>
            <a:endParaRPr lang="en-US" sz="1000" dirty="0"/>
          </a:p>
        </p:txBody>
      </p:sp>
      <p:sp>
        <p:nvSpPr>
          <p:cNvPr id="18" name="Shape 15"/>
          <p:cNvSpPr/>
          <p:nvPr/>
        </p:nvSpPr>
        <p:spPr>
          <a:xfrm>
            <a:off x="1645920" y="1600200"/>
            <a:ext cx="4754880" cy="0"/>
          </a:xfrm>
          <a:prstGeom prst="line">
            <a:avLst/>
          </a:prstGeom>
          <a:noFill/>
          <a:ln w="25400">
            <a:solidFill>
              <a:srgbClr val="2A9D6F"/>
            </a:solidFill>
            <a:prstDash val="solid"/>
            <a:tailEnd type="triangle"/>
          </a:ln>
        </p:spPr>
        <p:txBody>
          <a:bodyPr/>
          <a:lstStyle/>
          <a:p>
            <a:endParaRPr lang="en-US"/>
          </a:p>
        </p:txBody>
      </p:sp>
      <p:sp>
        <p:nvSpPr>
          <p:cNvPr id="19" name="Text 16"/>
          <p:cNvSpPr txBox="1"/>
          <p:nvPr/>
        </p:nvSpPr>
        <p:spPr>
          <a:xfrm>
            <a:off x="2926080" y="1325880"/>
            <a:ext cx="2194560" cy="237744"/>
          </a:xfrm>
          <a:prstGeom prst="rect">
            <a:avLst/>
          </a:prstGeom>
          <a:noFill/>
          <a:ln/>
        </p:spPr>
        <p:txBody>
          <a:bodyPr wrap="square" lIns="0" tIns="0" rIns="0" bIns="0" rtlCol="0" anchor="ctr"/>
          <a:lstStyle/>
          <a:p>
            <a:pPr marL="0" indent="0" algn="ctr">
              <a:buNone/>
            </a:pPr>
            <a:r>
              <a:rPr lang="en-US" sz="1000" dirty="0">
                <a:solidFill>
                  <a:srgbClr val="1F2933"/>
                </a:solidFill>
              </a:rPr>
              <a:t>DR refloods → 224.0.0.5</a:t>
            </a:r>
            <a:endParaRPr lang="en-US" sz="1000" dirty="0"/>
          </a:p>
        </p:txBody>
      </p:sp>
      <p:graphicFrame>
        <p:nvGraphicFramePr>
          <p:cNvPr id="127" name="Table 0"/>
          <p:cNvGraphicFramePr>
            <a:graphicFrameLocks noGrp="1"/>
          </p:cNvGraphicFramePr>
          <p:nvPr>
            <p:extLst>
              <p:ext uri="{D42A27DB-BD31-4B8C-83A1-F6EECF244321}">
                <p14:modId xmlns:p14="http://schemas.microsoft.com/office/powerpoint/2010/main" val="1579011935"/>
              </p:ext>
            </p:extLst>
          </p:nvPr>
        </p:nvGraphicFramePr>
        <p:xfrm>
          <a:off x="731520" y="3931920"/>
          <a:ext cx="6217920" cy="914400"/>
        </p:xfrm>
        <a:graphic>
          <a:graphicData uri="http://schemas.openxmlformats.org/drawingml/2006/table">
            <a:tbl>
              <a:tblPr/>
              <a:tblGrid>
                <a:gridCol w="1828800">
                  <a:extLst>
                    <a:ext uri="{9D8B030D-6E8A-4147-A177-3AD203B41FA5}">
                      <a16:colId xmlns:a16="http://schemas.microsoft.com/office/drawing/2014/main" val="20000"/>
                    </a:ext>
                  </a:extLst>
                </a:gridCol>
                <a:gridCol w="2194560">
                  <a:extLst>
                    <a:ext uri="{9D8B030D-6E8A-4147-A177-3AD203B41FA5}">
                      <a16:colId xmlns:a16="http://schemas.microsoft.com/office/drawing/2014/main" val="20001"/>
                    </a:ext>
                  </a:extLst>
                </a:gridCol>
                <a:gridCol w="2194560">
                  <a:extLst>
                    <a:ext uri="{9D8B030D-6E8A-4147-A177-3AD203B41FA5}">
                      <a16:colId xmlns:a16="http://schemas.microsoft.com/office/drawing/2014/main" val="20002"/>
                    </a:ext>
                  </a:extLst>
                </a:gridCol>
              </a:tblGrid>
              <a:tr h="274320">
                <a:tc>
                  <a:txBody>
                    <a:bodyPr/>
                    <a:lstStyle/>
                    <a:p>
                      <a:pPr marL="0" indent="0" algn="ctr">
                        <a:buNone/>
                      </a:pPr>
                      <a:r>
                        <a:rPr lang="en-US" sz="1100" b="1" dirty="0">
                          <a:solidFill>
                            <a:srgbClr val="FFFFFF"/>
                          </a:solidFill>
                        </a:rPr>
                        <a:t>Routers (n)</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ctr">
                        <a:buNone/>
                      </a:pPr>
                      <a:r>
                        <a:rPr lang="en-US" sz="1100" b="1" dirty="0">
                          <a:solidFill>
                            <a:srgbClr val="FFFFFF"/>
                          </a:solidFill>
                        </a:rPr>
                        <a:t>Without DR: n(n-1)/2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ctr">
                        <a:buNone/>
                      </a:pPr>
                      <a:r>
                        <a:rPr lang="en-US" sz="1100" b="1" dirty="0">
                          <a:solidFill>
                            <a:srgbClr val="FFFFFF"/>
                          </a:solidFill>
                        </a:rPr>
                        <a:t>With DR and BDR: 2(n-2)+1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ctr">
                        <a:buNone/>
                      </a:pPr>
                      <a:r>
                        <a:rPr lang="en-US" sz="1100" dirty="0">
                          <a:solidFill>
                            <a:srgbClr val="1F2933"/>
                          </a:solidFill>
                        </a:rPr>
                        <a:t>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F2933"/>
                          </a:solidFill>
                        </a:rPr>
                        <a:t>10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F2933"/>
                          </a:solidFill>
                        </a:rPr>
                        <a:t>7</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marL="0" indent="0" algn="ctr">
                        <a:buNone/>
                      </a:pPr>
                      <a:r>
                        <a:rPr lang="en-US" sz="1100" dirty="0">
                          <a:solidFill>
                            <a:srgbClr val="1F2933"/>
                          </a:solidFill>
                        </a:rPr>
                        <a:t>10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100" dirty="0">
                          <a:solidFill>
                            <a:srgbClr val="1F2933"/>
                          </a:solidFill>
                        </a:rPr>
                        <a:t>45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100" dirty="0">
                          <a:solidFill>
                            <a:srgbClr val="1F2933"/>
                          </a:solidFill>
                        </a:rPr>
                        <a:t>17</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74320">
                <a:tc>
                  <a:txBody>
                    <a:bodyPr/>
                    <a:lstStyle/>
                    <a:p>
                      <a:pPr marL="0" indent="0" algn="ctr">
                        <a:buNone/>
                      </a:pPr>
                      <a:r>
                        <a:rPr lang="en-US" sz="1100" dirty="0">
                          <a:solidFill>
                            <a:srgbClr val="1F2933"/>
                          </a:solidFill>
                        </a:rPr>
                        <a:t>20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F2933"/>
                          </a:solidFill>
                        </a:rPr>
                        <a:t>190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F2933"/>
                          </a:solidFill>
                        </a:rPr>
                        <a:t>37</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21" name="Shape 17"/>
          <p:cNvSpPr/>
          <p:nvPr/>
        </p:nvSpPr>
        <p:spPr>
          <a:xfrm>
            <a:off x="7315200" y="1280160"/>
            <a:ext cx="4389120" cy="4846320"/>
          </a:xfrm>
          <a:prstGeom prst="roundRect">
            <a:avLst>
              <a:gd name="adj" fmla="val 2500"/>
            </a:avLst>
          </a:prstGeom>
          <a:solidFill>
            <a:srgbClr val="EEF3F7"/>
          </a:solidFill>
          <a:ln w="9525">
            <a:solidFill>
              <a:srgbClr val="EEF3F7"/>
            </a:solidFill>
            <a:prstDash val="solid"/>
          </a:ln>
        </p:spPr>
        <p:txBody>
          <a:bodyPr/>
          <a:lstStyle/>
          <a:p>
            <a:endParaRPr lang="en-US"/>
          </a:p>
        </p:txBody>
      </p:sp>
      <p:sp>
        <p:nvSpPr>
          <p:cNvPr id="22" name="Text 18"/>
          <p:cNvSpPr txBox="1"/>
          <p:nvPr/>
        </p:nvSpPr>
        <p:spPr>
          <a:xfrm>
            <a:off x="7516368" y="1444752"/>
            <a:ext cx="3986784" cy="365760"/>
          </a:xfrm>
          <a:prstGeom prst="rect">
            <a:avLst/>
          </a:prstGeom>
          <a:noFill/>
          <a:ln/>
        </p:spPr>
        <p:txBody>
          <a:bodyPr wrap="square" lIns="0" tIns="0" rIns="0" bIns="0" rtlCol="0" anchor="t"/>
          <a:lstStyle/>
          <a:p>
            <a:pPr marL="0" indent="0">
              <a:buNone/>
            </a:pPr>
            <a:r>
              <a:rPr lang="en-US" sz="1500" b="1" dirty="0">
                <a:solidFill>
                  <a:srgbClr val="0B3C5D"/>
                </a:solidFill>
              </a:rPr>
              <a:t>Rules</a:t>
            </a:r>
            <a:endParaRPr lang="en-US" sz="1500" dirty="0"/>
          </a:p>
        </p:txBody>
      </p:sp>
      <p:sp>
        <p:nvSpPr>
          <p:cNvPr id="23" name="Text 19"/>
          <p:cNvSpPr txBox="1"/>
          <p:nvPr/>
        </p:nvSpPr>
        <p:spPr>
          <a:xfrm>
            <a:off x="7516368" y="1856232"/>
            <a:ext cx="3986784" cy="413308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Election: highest interface </a:t>
            </a:r>
            <a:r>
              <a:rPr lang="en-US" sz="1200" b="1" dirty="0">
                <a:solidFill>
                  <a:srgbClr val="1F2933"/>
                </a:solidFill>
              </a:rPr>
              <a:t>priority</a:t>
            </a:r>
            <a:r>
              <a:rPr lang="en-US" sz="1200" dirty="0">
                <a:solidFill>
                  <a:srgbClr val="1F2933"/>
                </a:solidFill>
              </a:rPr>
              <a:t> (0 = never a DR); tie → highest </a:t>
            </a:r>
            <a:r>
              <a:rPr lang="en-US" sz="1200" b="1" dirty="0">
                <a:solidFill>
                  <a:srgbClr val="1F2933"/>
                </a:solidFill>
              </a:rPr>
              <a:t>router ID</a:t>
            </a:r>
            <a:endParaRPr lang="en-US" sz="1200" dirty="0"/>
          </a:p>
          <a:p>
            <a:pPr marL="279400" indent="-279400">
              <a:spcAft>
                <a:spcPts val="400"/>
              </a:spcAft>
              <a:buSzPct val="100000"/>
              <a:buChar char="•"/>
            </a:pPr>
            <a:r>
              <a:rPr lang="en-US" sz="1200" b="1" dirty="0">
                <a:solidFill>
                  <a:srgbClr val="1F2933"/>
                </a:solidFill>
              </a:rPr>
              <a:t>Not preemptive:</a:t>
            </a:r>
            <a:r>
              <a:rPr lang="en-US" sz="1200" dirty="0">
                <a:solidFill>
                  <a:srgbClr val="1F2933"/>
                </a:solidFill>
              </a:rPr>
              <a:t> a new router does not displace the current DR</a:t>
            </a:r>
            <a:endParaRPr lang="en-US" sz="1200" dirty="0"/>
          </a:p>
          <a:p>
            <a:pPr marL="279400" indent="-279400">
              <a:spcAft>
                <a:spcPts val="400"/>
              </a:spcAft>
              <a:buSzPct val="100000"/>
              <a:buChar char="•"/>
            </a:pPr>
            <a:r>
              <a:rPr lang="en-US" sz="1200" dirty="0">
                <a:solidFill>
                  <a:srgbClr val="1F2933"/>
                </a:solidFill>
              </a:rPr>
              <a:t>The DR generates the </a:t>
            </a:r>
            <a:r>
              <a:rPr lang="en-US" sz="1200" b="1" dirty="0">
                <a:solidFill>
                  <a:srgbClr val="1F2933"/>
                </a:solidFill>
              </a:rPr>
              <a:t>network LSA (type 2)</a:t>
            </a:r>
            <a:r>
              <a:rPr lang="en-US" sz="1200" dirty="0">
                <a:solidFill>
                  <a:srgbClr val="1F2933"/>
                </a:solidFill>
              </a:rPr>
              <a:t> of the multi-access network</a:t>
            </a:r>
            <a:endParaRPr lang="en-US" sz="1200" dirty="0"/>
          </a:p>
          <a:p>
            <a:pPr marL="279400" indent="-279400">
              <a:spcAft>
                <a:spcPts val="400"/>
              </a:spcAft>
              <a:buSzPct val="100000"/>
              <a:buChar char="•"/>
            </a:pPr>
            <a:r>
              <a:rPr lang="en-US" sz="1200" dirty="0">
                <a:solidFill>
                  <a:srgbClr val="1F2933"/>
                </a:solidFill>
              </a:rPr>
              <a:t>The BDR takes over if the DR fails; a new election only for the BDR</a:t>
            </a:r>
            <a:endParaRPr lang="en-US" sz="1200" dirty="0"/>
          </a:p>
          <a:p>
            <a:pPr marL="279400" indent="-279400">
              <a:spcAft>
                <a:spcPts val="400"/>
              </a:spcAft>
              <a:buSzPct val="100000"/>
              <a:buChar char="•"/>
            </a:pPr>
            <a:r>
              <a:rPr lang="en-US" sz="1200" dirty="0">
                <a:solidFill>
                  <a:srgbClr val="1F2933"/>
                </a:solidFill>
              </a:rPr>
              <a:t>Tip: pin the DR with a high priority on the most capable router; avoid DRs on access routers</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126</a:t>
            </a:fld>
            <a:endParaRPr lang="en-US"/>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name="Slide 12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Link-state advertisements (LSAs) and the LSDB</a:t>
            </a:r>
            <a:endParaRPr lang="en-US" sz="3000" dirty="0"/>
          </a:p>
        </p:txBody>
      </p:sp>
      <p:graphicFrame>
        <p:nvGraphicFramePr>
          <p:cNvPr id="128"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7315200" cy="914400"/>
        </p:xfrm>
        <a:graphic>
          <a:graphicData uri="http://schemas.openxmlformats.org/drawingml/2006/table">
            <a:tbl>
              <a:tblPr/>
              <a:tblGrid>
                <a:gridCol w="548640">
                  <a:extLst>
                    <a:ext uri="{9D8B030D-6E8A-4147-A177-3AD203B41FA5}">
                      <a16:colId xmlns:a16="http://schemas.microsoft.com/office/drawing/2014/main" val="20000"/>
                    </a:ext>
                  </a:extLst>
                </a:gridCol>
                <a:gridCol w="173736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2286000">
                  <a:extLst>
                    <a:ext uri="{9D8B030D-6E8A-4147-A177-3AD203B41FA5}">
                      <a16:colId xmlns:a16="http://schemas.microsoft.com/office/drawing/2014/main" val="20004"/>
                    </a:ext>
                  </a:extLst>
                </a:gridCol>
              </a:tblGrid>
              <a:tr h="384048">
                <a:tc>
                  <a:txBody>
                    <a:bodyPr/>
                    <a:lstStyle/>
                    <a:p>
                      <a:pPr marL="0" indent="0" algn="l">
                        <a:buNone/>
                      </a:pPr>
                      <a:r>
                        <a:rPr lang="en-US" sz="1000" b="1" dirty="0">
                          <a:solidFill>
                            <a:srgbClr val="FFFFFF"/>
                          </a:solidFill>
                        </a:rPr>
                        <a:t>Type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Name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Generated by</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Scope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Contents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384048">
                <a:tc>
                  <a:txBody>
                    <a:bodyPr/>
                    <a:lstStyle/>
                    <a:p>
                      <a:pPr marL="0" indent="0" algn="l">
                        <a:buNone/>
                      </a:pPr>
                      <a:r>
                        <a:rPr lang="en-US" sz="1000" dirty="0">
                          <a:solidFill>
                            <a:srgbClr val="1F2933"/>
                          </a:solidFill>
                        </a:rPr>
                        <a:t>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Router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Every router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Area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The router's links and costs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4048">
                <a:tc>
                  <a:txBody>
                    <a:bodyPr/>
                    <a:lstStyle/>
                    <a:p>
                      <a:pPr marL="0" indent="0" algn="l">
                        <a:buNone/>
                      </a:pPr>
                      <a:r>
                        <a:rPr lang="en-US" sz="1000" dirty="0">
                          <a:solidFill>
                            <a:srgbClr val="1F2933"/>
                          </a:solidFill>
                        </a:rPr>
                        <a:t>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Network</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DR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Area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Routers on the multi-access network</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384048">
                <a:tc>
                  <a:txBody>
                    <a:bodyPr/>
                    <a:lstStyle/>
                    <a:p>
                      <a:pPr marL="0" indent="0" algn="l">
                        <a:buNone/>
                      </a:pPr>
                      <a:r>
                        <a:rPr lang="en-US" sz="1000" dirty="0">
                          <a:solidFill>
                            <a:srgbClr val="1F2933"/>
                          </a:solidFill>
                        </a:rPr>
                        <a:t>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Summary (network)</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ABR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Area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Prefixes of other areas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84048">
                <a:tc>
                  <a:txBody>
                    <a:bodyPr/>
                    <a:lstStyle/>
                    <a:p>
                      <a:pPr marL="0" indent="0" algn="l">
                        <a:buNone/>
                      </a:pPr>
                      <a:r>
                        <a:rPr lang="en-US" sz="1000" dirty="0">
                          <a:solidFill>
                            <a:srgbClr val="1F2933"/>
                          </a:solidFill>
                        </a:rPr>
                        <a:t>4</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Summary (ASBR)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ABR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Area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How to reach the ASBR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384048">
                <a:tc>
                  <a:txBody>
                    <a:bodyPr/>
                    <a:lstStyle/>
                    <a:p>
                      <a:pPr marL="0" indent="0" algn="l">
                        <a:buNone/>
                      </a:pPr>
                      <a:r>
                        <a:rPr lang="en-US" sz="1000" dirty="0">
                          <a:solidFill>
                            <a:srgbClr val="1F2933"/>
                          </a:solidFill>
                        </a:rPr>
                        <a:t>5</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AS External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ASBR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AS (except stub)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External prefixes (E1/E2)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84048">
                <a:tc>
                  <a:txBody>
                    <a:bodyPr/>
                    <a:lstStyle/>
                    <a:p>
                      <a:pPr marL="0" indent="0" algn="l">
                        <a:buNone/>
                      </a:pPr>
                      <a:r>
                        <a:rPr lang="en-US" sz="1000" dirty="0">
                          <a:solidFill>
                            <a:srgbClr val="1F2933"/>
                          </a:solidFill>
                        </a:rPr>
                        <a:t>7</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NSSA External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ASBR in NSSA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NSSA area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Externals; the ABR converts them to type 5</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384048">
                <a:tc>
                  <a:txBody>
                    <a:bodyPr/>
                    <a:lstStyle/>
                    <a:p>
                      <a:pPr marL="0" indent="0" algn="l">
                        <a:buNone/>
                      </a:pPr>
                      <a:r>
                        <a:rPr lang="en-US" sz="1000" dirty="0">
                          <a:solidFill>
                            <a:srgbClr val="6B7B8C"/>
                          </a:solidFill>
                        </a:rPr>
                        <a:t>8 / 9</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6B7B8C"/>
                          </a:solidFill>
                        </a:rPr>
                        <a:t>Link / Intra-Area-Prefix</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6B7B8C"/>
                          </a:solidFill>
                        </a:rPr>
                        <a:t>OSPFv3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6B7B8C"/>
                          </a:solidFill>
                        </a:rPr>
                        <a:t>Link / area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6B7B8C"/>
                          </a:solidFill>
                        </a:rPr>
                        <a:t>Link-local addresses and prefixes (v3)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5" name="Shape 1"/>
          <p:cNvSpPr/>
          <p:nvPr/>
        </p:nvSpPr>
        <p:spPr>
          <a:xfrm>
            <a:off x="8046720" y="1280160"/>
            <a:ext cx="3657600" cy="4846320"/>
          </a:xfrm>
          <a:prstGeom prst="roundRect">
            <a:avLst>
              <a:gd name="adj" fmla="val 3000"/>
            </a:avLst>
          </a:prstGeom>
          <a:solidFill>
            <a:srgbClr val="EEF3F7"/>
          </a:solidFill>
          <a:ln w="9525">
            <a:solidFill>
              <a:srgbClr val="EEF3F7"/>
            </a:solidFill>
            <a:prstDash val="solid"/>
          </a:ln>
        </p:spPr>
        <p:txBody>
          <a:bodyPr/>
          <a:lstStyle/>
          <a:p>
            <a:endParaRPr lang="en-US"/>
          </a:p>
        </p:txBody>
      </p:sp>
      <p:sp>
        <p:nvSpPr>
          <p:cNvPr id="6" name="Text 2"/>
          <p:cNvSpPr txBox="1"/>
          <p:nvPr/>
        </p:nvSpPr>
        <p:spPr>
          <a:xfrm>
            <a:off x="8247888" y="1444752"/>
            <a:ext cx="3255264" cy="365760"/>
          </a:xfrm>
          <a:prstGeom prst="rect">
            <a:avLst/>
          </a:prstGeom>
          <a:noFill/>
          <a:ln/>
        </p:spPr>
        <p:txBody>
          <a:bodyPr wrap="square" lIns="0" tIns="0" rIns="0" bIns="0" rtlCol="0" anchor="t"/>
          <a:lstStyle/>
          <a:p>
            <a:pPr marL="0" indent="0">
              <a:buNone/>
            </a:pPr>
            <a:r>
              <a:rPr lang="en-US" sz="1500" b="1" dirty="0">
                <a:solidFill>
                  <a:srgbClr val="0B3C5D"/>
                </a:solidFill>
              </a:rPr>
              <a:t>Life cycle of an LSA</a:t>
            </a:r>
            <a:endParaRPr lang="en-US" sz="1500" dirty="0"/>
          </a:p>
        </p:txBody>
      </p:sp>
      <p:sp>
        <p:nvSpPr>
          <p:cNvPr id="7" name="Text 3"/>
          <p:cNvSpPr txBox="1"/>
          <p:nvPr/>
        </p:nvSpPr>
        <p:spPr>
          <a:xfrm>
            <a:off x="8247888" y="1856232"/>
            <a:ext cx="3255264" cy="4133088"/>
          </a:xfrm>
          <a:prstGeom prst="rect">
            <a:avLst/>
          </a:prstGeom>
          <a:noFill/>
          <a:ln/>
        </p:spPr>
        <p:txBody>
          <a:bodyPr wrap="square" lIns="0" tIns="0" rIns="0" bIns="0" rtlCol="0" anchor="t"/>
          <a:lstStyle/>
          <a:p>
            <a:pPr marL="279400" indent="-279400">
              <a:spcAft>
                <a:spcPts val="400"/>
              </a:spcAft>
              <a:buSzPct val="100000"/>
              <a:buChar char="•"/>
            </a:pPr>
            <a:r>
              <a:rPr lang="en-US" sz="1200" b="1" dirty="0">
                <a:solidFill>
                  <a:srgbClr val="1F2933"/>
                </a:solidFill>
              </a:rPr>
              <a:t>Flooding</a:t>
            </a:r>
            <a:r>
              <a:rPr lang="en-US" sz="1200" dirty="0">
                <a:solidFill>
                  <a:srgbClr val="1F2933"/>
                </a:solidFill>
              </a:rPr>
              <a:t> throughout the area over adjacencies; every LSA acknowledged (Ack)</a:t>
            </a:r>
            <a:endParaRPr lang="en-US" sz="1200" dirty="0"/>
          </a:p>
          <a:p>
            <a:pPr marL="279400" indent="-279400">
              <a:spcAft>
                <a:spcPts val="400"/>
              </a:spcAft>
              <a:buSzPct val="100000"/>
              <a:buChar char="•"/>
            </a:pPr>
            <a:r>
              <a:rPr lang="en-US" sz="1200" b="1" dirty="0">
                <a:solidFill>
                  <a:srgbClr val="1F2933"/>
                </a:solidFill>
              </a:rPr>
              <a:t>Sequence number:</a:t>
            </a:r>
            <a:r>
              <a:rPr lang="en-US" sz="1200" dirty="0">
                <a:solidFill>
                  <a:srgbClr val="1F2933"/>
                </a:solidFill>
              </a:rPr>
              <a:t> the highest is the most recent</a:t>
            </a:r>
            <a:endParaRPr lang="en-US" sz="1200" dirty="0"/>
          </a:p>
          <a:p>
            <a:pPr marL="279400" indent="-279400">
              <a:spcAft>
                <a:spcPts val="400"/>
              </a:spcAft>
              <a:buSzPct val="100000"/>
              <a:buChar char="•"/>
            </a:pPr>
            <a:r>
              <a:rPr lang="en-US" sz="1200" b="1" dirty="0">
                <a:solidFill>
                  <a:srgbClr val="1F2933"/>
                </a:solidFill>
              </a:rPr>
              <a:t>LS Age:</a:t>
            </a:r>
            <a:r>
              <a:rPr lang="en-US" sz="1200" dirty="0">
                <a:solidFill>
                  <a:srgbClr val="1F2933"/>
                </a:solidFill>
              </a:rPr>
              <a:t> re-sent every 30 min (LSRefreshTime); discarded at 60 min (MaxAge)</a:t>
            </a:r>
            <a:endParaRPr lang="en-US" sz="1200" dirty="0"/>
          </a:p>
          <a:p>
            <a:pPr marL="279400" indent="-279400">
              <a:spcAft>
                <a:spcPts val="400"/>
              </a:spcAft>
              <a:buSzPct val="100000"/>
              <a:buChar char="•"/>
            </a:pPr>
            <a:r>
              <a:rPr lang="en-US" sz="1200" dirty="0">
                <a:solidFill>
                  <a:srgbClr val="1F2933"/>
                </a:solidFill>
              </a:rPr>
              <a:t>Identical LSDB on every router in the area → each runs </a:t>
            </a:r>
            <a:r>
              <a:rPr lang="en-US" sz="1200" b="1" dirty="0">
                <a:solidFill>
                  <a:srgbClr val="1F2933"/>
                </a:solidFill>
              </a:rPr>
              <a:t>SPF</a:t>
            </a:r>
            <a:r>
              <a:rPr lang="en-US" sz="1200" dirty="0">
                <a:solidFill>
                  <a:srgbClr val="1F2933"/>
                </a:solidFill>
              </a:rPr>
              <a:t> with itself as the root → intra-area routing table</a:t>
            </a:r>
            <a:endParaRPr lang="en-US" sz="1200" dirty="0"/>
          </a:p>
          <a:p>
            <a:pPr marL="279400" indent="-279400">
              <a:spcAft>
                <a:spcPts val="400"/>
              </a:spcAft>
              <a:buSzPct val="100000"/>
              <a:buChar char="•"/>
            </a:pPr>
            <a:r>
              <a:rPr lang="en-US" sz="1200" dirty="0">
                <a:solidFill>
                  <a:srgbClr val="1F2933"/>
                </a:solidFill>
              </a:rPr>
              <a:t>'show ip ospf database' lists the LSAs by type</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127</a:t>
            </a:fld>
            <a:endParaRPr lang="en-US"/>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name="Slide 12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Inter-area routing</a:t>
            </a:r>
            <a:endParaRPr lang="en-US" sz="3000" dirty="0"/>
          </a:p>
        </p:txBody>
      </p:sp>
      <p:sp>
        <p:nvSpPr>
          <p:cNvPr id="4" name="Text 1"/>
          <p:cNvSpPr/>
          <p:nvPr/>
        </p:nvSpPr>
        <p:spPr>
          <a:xfrm>
            <a:off x="548640" y="1371600"/>
            <a:ext cx="3840480" cy="219456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100" b="1" dirty="0">
                <a:solidFill>
                  <a:srgbClr val="0B3C5D"/>
                </a:solidFill>
              </a:rPr>
              <a:t>Area 1</a:t>
            </a:r>
            <a:endParaRPr lang="en-US" sz="1100" dirty="0"/>
          </a:p>
          <a:p>
            <a:pPr marL="0" indent="0" algn="ctr">
              <a:buNone/>
            </a:pPr>
            <a:r>
              <a:rPr lang="en-US" sz="1100" b="1" dirty="0">
                <a:solidFill>
                  <a:srgbClr val="0B3C5D"/>
                </a:solidFill>
              </a:rPr>
              <a:t>172.16.0.0/22</a:t>
            </a:r>
            <a:endParaRPr lang="en-US" sz="1100" dirty="0"/>
          </a:p>
          <a:p>
            <a:pPr marL="0" indent="0" algn="ctr">
              <a:buNone/>
            </a:pPr>
            <a:r>
              <a:rPr lang="en-US" sz="1100" b="1" dirty="0">
                <a:solidFill>
                  <a:srgbClr val="0B3C5D"/>
                </a:solidFill>
              </a:rPr>
              <a:t>(4 /24 subnets)</a:t>
            </a:r>
            <a:endParaRPr lang="en-US" sz="1100" dirty="0"/>
          </a:p>
        </p:txBody>
      </p:sp>
      <p:sp>
        <p:nvSpPr>
          <p:cNvPr id="5" name="Text 2"/>
          <p:cNvSpPr/>
          <p:nvPr/>
        </p:nvSpPr>
        <p:spPr>
          <a:xfrm>
            <a:off x="4206240" y="1371600"/>
            <a:ext cx="3840480" cy="2194560"/>
          </a:xfrm>
          <a:prstGeom prst="cloud">
            <a:avLst/>
          </a:prstGeom>
          <a:solidFill>
            <a:srgbClr val="FFF4E0"/>
          </a:solidFill>
          <a:ln w="12700">
            <a:solidFill>
              <a:srgbClr val="F0A332"/>
            </a:solidFill>
          </a:ln>
        </p:spPr>
        <p:txBody>
          <a:bodyPr wrap="square" lIns="0" tIns="0" rIns="0" bIns="0" rtlCol="0" anchor="ctr"/>
          <a:lstStyle/>
          <a:p>
            <a:pPr marL="0" indent="0" algn="ctr">
              <a:buNone/>
            </a:pPr>
            <a:r>
              <a:rPr lang="en-US" sz="1100" b="1" dirty="0">
                <a:solidFill>
                  <a:srgbClr val="0B3C5D"/>
                </a:solidFill>
              </a:rPr>
              <a:t>Area 0 (backbone)</a:t>
            </a:r>
            <a:endParaRPr lang="en-US" sz="1100" dirty="0"/>
          </a:p>
        </p:txBody>
      </p:sp>
      <p:sp>
        <p:nvSpPr>
          <p:cNvPr id="6" name="Text 3"/>
          <p:cNvSpPr/>
          <p:nvPr/>
        </p:nvSpPr>
        <p:spPr>
          <a:xfrm>
            <a:off x="7863840" y="1371600"/>
            <a:ext cx="3840480" cy="219456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100" b="1" dirty="0">
                <a:solidFill>
                  <a:srgbClr val="0B3C5D"/>
                </a:solidFill>
              </a:rPr>
              <a:t>Area 2</a:t>
            </a:r>
            <a:endParaRPr lang="en-US" sz="1100" dirty="0"/>
          </a:p>
          <a:p>
            <a:pPr marL="0" indent="0" algn="ctr">
              <a:buNone/>
            </a:pPr>
            <a:r>
              <a:rPr lang="en-US" sz="1100" b="1" dirty="0">
                <a:solidFill>
                  <a:srgbClr val="0B3C5D"/>
                </a:solidFill>
              </a:rPr>
              <a:t>172.16.8.0/22</a:t>
            </a:r>
            <a:endParaRPr lang="en-US" sz="1100" dirty="0"/>
          </a:p>
        </p:txBody>
      </p:sp>
      <p:sp>
        <p:nvSpPr>
          <p:cNvPr id="7" name="Text 4"/>
          <p:cNvSpPr/>
          <p:nvPr/>
        </p:nvSpPr>
        <p:spPr>
          <a:xfrm>
            <a:off x="4005072" y="2176272"/>
            <a:ext cx="585216" cy="585216"/>
          </a:xfrm>
          <a:prstGeom prst="ellipse">
            <a:avLst/>
          </a:prstGeom>
          <a:solidFill>
            <a:srgbClr val="2A9D6F"/>
          </a:solidFill>
          <a:ln w="19050">
            <a:solidFill>
              <a:srgbClr val="FFFFFF"/>
            </a:solidFill>
          </a:ln>
        </p:spPr>
        <p:txBody>
          <a:bodyPr wrap="square" lIns="0" tIns="0" rIns="0" bIns="0" rtlCol="0" anchor="ctr"/>
          <a:lstStyle/>
          <a:p>
            <a:pPr marL="0" indent="0" algn="ctr">
              <a:buNone/>
            </a:pPr>
            <a:r>
              <a:rPr lang="en-US" sz="1200" b="1" dirty="0">
                <a:solidFill>
                  <a:srgbClr val="FFFFFF"/>
                </a:solidFill>
              </a:rPr>
              <a:t>ABR1</a:t>
            </a:r>
            <a:endParaRPr lang="en-US" sz="1200" dirty="0"/>
          </a:p>
        </p:txBody>
      </p:sp>
      <p:sp>
        <p:nvSpPr>
          <p:cNvPr id="8" name="Text 5"/>
          <p:cNvSpPr/>
          <p:nvPr/>
        </p:nvSpPr>
        <p:spPr>
          <a:xfrm>
            <a:off x="7662672" y="2176272"/>
            <a:ext cx="585216" cy="585216"/>
          </a:xfrm>
          <a:prstGeom prst="ellipse">
            <a:avLst/>
          </a:prstGeom>
          <a:solidFill>
            <a:srgbClr val="2A9D6F"/>
          </a:solidFill>
          <a:ln w="19050">
            <a:solidFill>
              <a:srgbClr val="FFFFFF"/>
            </a:solidFill>
          </a:ln>
        </p:spPr>
        <p:txBody>
          <a:bodyPr wrap="square" lIns="0" tIns="0" rIns="0" bIns="0" rtlCol="0" anchor="ctr"/>
          <a:lstStyle/>
          <a:p>
            <a:pPr marL="0" indent="0" algn="ctr">
              <a:buNone/>
            </a:pPr>
            <a:r>
              <a:rPr lang="en-US" sz="1200" b="1" dirty="0">
                <a:solidFill>
                  <a:srgbClr val="FFFFFF"/>
                </a:solidFill>
              </a:rPr>
              <a:t>ABR2</a:t>
            </a:r>
            <a:endParaRPr lang="en-US" sz="1200" dirty="0"/>
          </a:p>
        </p:txBody>
      </p:sp>
      <p:sp>
        <p:nvSpPr>
          <p:cNvPr id="9" name="Shape 6"/>
          <p:cNvSpPr/>
          <p:nvPr/>
        </p:nvSpPr>
        <p:spPr>
          <a:xfrm>
            <a:off x="4663440" y="2194560"/>
            <a:ext cx="2926080" cy="0"/>
          </a:xfrm>
          <a:prstGeom prst="line">
            <a:avLst/>
          </a:prstGeom>
          <a:noFill/>
          <a:ln w="31750">
            <a:solidFill>
              <a:srgbClr val="F0A332"/>
            </a:solidFill>
            <a:prstDash val="solid"/>
            <a:tailEnd type="triangle"/>
          </a:ln>
        </p:spPr>
        <p:txBody>
          <a:bodyPr/>
          <a:lstStyle/>
          <a:p>
            <a:endParaRPr lang="en-US"/>
          </a:p>
        </p:txBody>
      </p:sp>
      <p:sp>
        <p:nvSpPr>
          <p:cNvPr id="10" name="Text 7"/>
          <p:cNvSpPr txBox="1"/>
          <p:nvPr/>
        </p:nvSpPr>
        <p:spPr>
          <a:xfrm>
            <a:off x="4754880" y="1874520"/>
            <a:ext cx="2743200" cy="237744"/>
          </a:xfrm>
          <a:prstGeom prst="rect">
            <a:avLst/>
          </a:prstGeom>
          <a:noFill/>
          <a:ln/>
        </p:spPr>
        <p:txBody>
          <a:bodyPr wrap="square" lIns="0" tIns="0" rIns="0" bIns="0" rtlCol="0" anchor="ctr"/>
          <a:lstStyle/>
          <a:p>
            <a:pPr marL="0" indent="0" algn="ctr">
              <a:buNone/>
            </a:pPr>
            <a:r>
              <a:rPr lang="en-US" sz="1000" b="1" dirty="0">
                <a:solidFill>
                  <a:srgbClr val="1F2933"/>
                </a:solidFill>
              </a:rPr>
              <a:t>type 3 LSA: 172.16.0.0/22, cost 20</a:t>
            </a:r>
            <a:endParaRPr lang="en-US" sz="1000" dirty="0"/>
          </a:p>
        </p:txBody>
      </p:sp>
      <p:sp>
        <p:nvSpPr>
          <p:cNvPr id="11" name="Shape 8"/>
          <p:cNvSpPr/>
          <p:nvPr/>
        </p:nvSpPr>
        <p:spPr>
          <a:xfrm flipH="1">
            <a:off x="4663440" y="2743200"/>
            <a:ext cx="2926080" cy="0"/>
          </a:xfrm>
          <a:prstGeom prst="line">
            <a:avLst/>
          </a:prstGeom>
          <a:noFill/>
          <a:ln w="31750">
            <a:solidFill>
              <a:srgbClr val="F0A332"/>
            </a:solidFill>
            <a:prstDash val="solid"/>
            <a:tailEnd type="triangle"/>
          </a:ln>
        </p:spPr>
        <p:txBody>
          <a:bodyPr/>
          <a:lstStyle/>
          <a:p>
            <a:endParaRPr lang="en-US"/>
          </a:p>
        </p:txBody>
      </p:sp>
      <p:sp>
        <p:nvSpPr>
          <p:cNvPr id="12" name="Text 9"/>
          <p:cNvSpPr txBox="1"/>
          <p:nvPr/>
        </p:nvSpPr>
        <p:spPr>
          <a:xfrm>
            <a:off x="4754880" y="2788920"/>
            <a:ext cx="2743200" cy="237744"/>
          </a:xfrm>
          <a:prstGeom prst="rect">
            <a:avLst/>
          </a:prstGeom>
          <a:noFill/>
          <a:ln/>
        </p:spPr>
        <p:txBody>
          <a:bodyPr wrap="square" lIns="0" tIns="0" rIns="0" bIns="0" rtlCol="0" anchor="ctr"/>
          <a:lstStyle/>
          <a:p>
            <a:pPr marL="0" indent="0" algn="ctr">
              <a:buNone/>
            </a:pPr>
            <a:r>
              <a:rPr lang="en-US" sz="1000" b="1" dirty="0">
                <a:solidFill>
                  <a:srgbClr val="1F2933"/>
                </a:solidFill>
              </a:rPr>
              <a:t>type 3 LSA: 172.16.8.0/22, cost 15</a:t>
            </a:r>
            <a:endParaRPr lang="en-US" sz="1000" dirty="0"/>
          </a:p>
        </p:txBody>
      </p:sp>
      <p:sp>
        <p:nvSpPr>
          <p:cNvPr id="13" name="Shape 10"/>
          <p:cNvSpPr/>
          <p:nvPr/>
        </p:nvSpPr>
        <p:spPr>
          <a:xfrm>
            <a:off x="8321040" y="2697480"/>
            <a:ext cx="1920240" cy="411480"/>
          </a:xfrm>
          <a:prstGeom prst="line">
            <a:avLst/>
          </a:prstGeom>
          <a:noFill/>
          <a:ln w="25400">
            <a:solidFill>
              <a:srgbClr val="2A9D6F"/>
            </a:solidFill>
            <a:prstDash val="solid"/>
            <a:tailEnd type="triangle"/>
          </a:ln>
        </p:spPr>
        <p:txBody>
          <a:bodyPr/>
          <a:lstStyle/>
          <a:p>
            <a:endParaRPr lang="en-US"/>
          </a:p>
        </p:txBody>
      </p:sp>
      <p:sp>
        <p:nvSpPr>
          <p:cNvPr id="14" name="Text 11"/>
          <p:cNvSpPr txBox="1"/>
          <p:nvPr/>
        </p:nvSpPr>
        <p:spPr>
          <a:xfrm>
            <a:off x="8366760" y="2811780"/>
            <a:ext cx="1828800" cy="237744"/>
          </a:xfrm>
          <a:prstGeom prst="rect">
            <a:avLst/>
          </a:prstGeom>
          <a:noFill/>
          <a:ln/>
        </p:spPr>
        <p:txBody>
          <a:bodyPr wrap="square" lIns="0" tIns="0" rIns="0" bIns="0" rtlCol="0" anchor="ctr"/>
          <a:lstStyle/>
          <a:p>
            <a:pPr marL="0" indent="0" algn="ctr">
              <a:buNone/>
            </a:pPr>
            <a:r>
              <a:rPr lang="en-US" sz="1000" dirty="0">
                <a:solidFill>
                  <a:srgbClr val="1F2933"/>
                </a:solidFill>
              </a:rPr>
              <a:t>type 3 → inside area 2</a:t>
            </a:r>
            <a:endParaRPr lang="en-US" sz="1000" dirty="0"/>
          </a:p>
        </p:txBody>
      </p:sp>
      <p:sp>
        <p:nvSpPr>
          <p:cNvPr id="15" name="Text 12"/>
          <p:cNvSpPr txBox="1"/>
          <p:nvPr/>
        </p:nvSpPr>
        <p:spPr>
          <a:xfrm>
            <a:off x="457200" y="3931920"/>
            <a:ext cx="11247120" cy="2286000"/>
          </a:xfrm>
          <a:prstGeom prst="rect">
            <a:avLst/>
          </a:prstGeom>
          <a:noFill/>
          <a:ln/>
        </p:spPr>
        <p:txBody>
          <a:bodyPr wrap="square" lIns="0" tIns="0" rIns="0" bIns="0" rtlCol="0" anchor="t"/>
          <a:lstStyle/>
          <a:p>
            <a:pPr marL="279400" indent="-279400">
              <a:spcAft>
                <a:spcPts val="500"/>
              </a:spcAft>
              <a:buSzPct val="100000"/>
              <a:buChar char="•"/>
            </a:pPr>
            <a:r>
              <a:rPr lang="en-US" sz="1300" dirty="0">
                <a:solidFill>
                  <a:srgbClr val="1F2933"/>
                </a:solidFill>
              </a:rPr>
              <a:t>Each </a:t>
            </a:r>
            <a:r>
              <a:rPr lang="en-US" sz="1300" b="1" dirty="0">
                <a:solidFill>
                  <a:srgbClr val="1F2933"/>
                </a:solidFill>
              </a:rPr>
              <a:t>ABR summarizes</a:t>
            </a:r>
            <a:r>
              <a:rPr lang="en-US" sz="1300" dirty="0">
                <a:solidFill>
                  <a:srgbClr val="1F2933"/>
                </a:solidFill>
              </a:rPr>
              <a:t> its areas in type 3 LSAs (prefixes and costs only) and sends them over the backbone to the other ABRs</a:t>
            </a:r>
            <a:endParaRPr lang="en-US" sz="1300" dirty="0"/>
          </a:p>
          <a:p>
            <a:pPr marL="279400" indent="-279400">
              <a:spcAft>
                <a:spcPts val="500"/>
              </a:spcAft>
              <a:buSzPct val="100000"/>
              <a:buChar char="•"/>
            </a:pPr>
            <a:r>
              <a:rPr lang="en-US" sz="1300" dirty="0">
                <a:solidFill>
                  <a:srgbClr val="1F2933"/>
                </a:solidFill>
              </a:rPr>
              <a:t>With that, every ABR computes paths to destinations outside its areas and </a:t>
            </a:r>
            <a:r>
              <a:rPr lang="en-US" sz="1300" b="1" dirty="0">
                <a:solidFill>
                  <a:srgbClr val="1F2933"/>
                </a:solidFill>
              </a:rPr>
              <a:t>advertises them inside its areas</a:t>
            </a:r>
            <a:endParaRPr lang="en-US" sz="1300" dirty="0"/>
          </a:p>
          <a:p>
            <a:pPr marL="279400" indent="-279400">
              <a:spcAft>
                <a:spcPts val="500"/>
              </a:spcAft>
              <a:buSzPct val="100000"/>
              <a:buChar char="•"/>
            </a:pPr>
            <a:r>
              <a:rPr lang="en-US" sz="1300" dirty="0">
                <a:solidFill>
                  <a:srgbClr val="1F2933"/>
                </a:solidFill>
              </a:rPr>
              <a:t>Inter-area computation = distance vector over the backbone → every area must touch area 0</a:t>
            </a:r>
            <a:endParaRPr lang="en-US" sz="1300" dirty="0"/>
          </a:p>
          <a:p>
            <a:pPr marL="279400" indent="-279400">
              <a:spcAft>
                <a:spcPts val="500"/>
              </a:spcAft>
              <a:buSzPct val="100000"/>
              <a:buChar char="•"/>
            </a:pPr>
            <a:r>
              <a:rPr lang="en-US" sz="1300" b="1" dirty="0">
                <a:solidFill>
                  <a:srgbClr val="1F2933"/>
                </a:solidFill>
              </a:rPr>
              <a:t>area range</a:t>
            </a:r>
            <a:r>
              <a:rPr lang="en-US" sz="1300" dirty="0">
                <a:solidFill>
                  <a:srgbClr val="1F2933"/>
                </a:solidFill>
              </a:rPr>
              <a:t> (manual summarization) reduces type 3 LSAs; </a:t>
            </a:r>
            <a:r>
              <a:rPr lang="en-US" sz="1300" b="1" dirty="0">
                <a:solidFill>
                  <a:srgbClr val="1F2933"/>
                </a:solidFill>
              </a:rPr>
              <a:t>stub / totally stubby</a:t>
            </a:r>
            <a:r>
              <a:rPr lang="en-US" sz="1300" dirty="0">
                <a:solidFill>
                  <a:srgbClr val="1F2933"/>
                </a:solidFill>
              </a:rPr>
              <a:t> areas receive only a default route from the ABR</a:t>
            </a:r>
            <a:endParaRPr lang="en-US" sz="13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128</a:t>
            </a:fld>
            <a:endParaRPr lang="en-US"/>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name="Slide 12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AS external routes</a:t>
            </a:r>
            <a:endParaRPr lang="en-US" sz="3000" dirty="0"/>
          </a:p>
        </p:txBody>
      </p:sp>
      <p:sp>
        <p:nvSpPr>
          <p:cNvPr id="4" name="Text 1"/>
          <p:cNvSpPr/>
          <p:nvPr/>
        </p:nvSpPr>
        <p:spPr>
          <a:xfrm>
            <a:off x="548640" y="1371600"/>
            <a:ext cx="3291840" cy="164592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100" dirty="0">
                <a:solidFill>
                  <a:srgbClr val="0B3C5D"/>
                </a:solidFill>
              </a:rPr>
              <a:t>Other AS /</a:t>
            </a:r>
            <a:endParaRPr lang="en-US" sz="1100" dirty="0"/>
          </a:p>
          <a:p>
            <a:pPr marL="0" indent="0" algn="ctr">
              <a:buNone/>
            </a:pPr>
            <a:r>
              <a:rPr lang="en-US" sz="1100" dirty="0">
                <a:solidFill>
                  <a:srgbClr val="0B3C5D"/>
                </a:solidFill>
              </a:rPr>
              <a:t>static routes</a:t>
            </a:r>
            <a:endParaRPr lang="en-US" sz="1100" dirty="0"/>
          </a:p>
        </p:txBody>
      </p:sp>
      <p:sp>
        <p:nvSpPr>
          <p:cNvPr id="5" name="Text 2"/>
          <p:cNvSpPr/>
          <p:nvPr/>
        </p:nvSpPr>
        <p:spPr>
          <a:xfrm>
            <a:off x="4425696" y="1865376"/>
            <a:ext cx="658368" cy="658368"/>
          </a:xfrm>
          <a:prstGeom prst="ellipse">
            <a:avLst/>
          </a:prstGeom>
          <a:solidFill>
            <a:srgbClr val="D64545"/>
          </a:solidFill>
          <a:ln w="19050">
            <a:solidFill>
              <a:srgbClr val="FFFFFF"/>
            </a:solidFill>
          </a:ln>
        </p:spPr>
        <p:txBody>
          <a:bodyPr wrap="square" lIns="0" tIns="0" rIns="0" bIns="0" rtlCol="0" anchor="ctr"/>
          <a:lstStyle/>
          <a:p>
            <a:pPr marL="0" indent="0" algn="ctr">
              <a:buNone/>
            </a:pPr>
            <a:r>
              <a:rPr lang="en-US" sz="1200" b="1" dirty="0">
                <a:solidFill>
                  <a:srgbClr val="FFFFFF"/>
                </a:solidFill>
              </a:rPr>
              <a:t>ASBR</a:t>
            </a:r>
            <a:endParaRPr lang="en-US" sz="1200" dirty="0"/>
          </a:p>
        </p:txBody>
      </p:sp>
      <p:sp>
        <p:nvSpPr>
          <p:cNvPr id="6" name="Shape 3"/>
          <p:cNvSpPr/>
          <p:nvPr/>
        </p:nvSpPr>
        <p:spPr>
          <a:xfrm>
            <a:off x="3657600" y="2194560"/>
            <a:ext cx="777240" cy="0"/>
          </a:xfrm>
          <a:prstGeom prst="line">
            <a:avLst/>
          </a:prstGeom>
          <a:noFill/>
          <a:ln w="25400">
            <a:solidFill>
              <a:srgbClr val="D64545"/>
            </a:solidFill>
            <a:prstDash val="dash"/>
          </a:ln>
        </p:spPr>
        <p:txBody>
          <a:bodyPr/>
          <a:lstStyle/>
          <a:p>
            <a:endParaRPr lang="en-US"/>
          </a:p>
        </p:txBody>
      </p:sp>
      <p:sp>
        <p:nvSpPr>
          <p:cNvPr id="7" name="Text 4"/>
          <p:cNvSpPr/>
          <p:nvPr/>
        </p:nvSpPr>
        <p:spPr>
          <a:xfrm>
            <a:off x="7388352" y="1901952"/>
            <a:ext cx="585216" cy="585216"/>
          </a:xfrm>
          <a:prstGeom prst="ellipse">
            <a:avLst/>
          </a:prstGeom>
          <a:solidFill>
            <a:srgbClr val="2A9D6F"/>
          </a:solidFill>
          <a:ln w="19050">
            <a:solidFill>
              <a:srgbClr val="FFFFFF"/>
            </a:solidFill>
          </a:ln>
        </p:spPr>
        <p:txBody>
          <a:bodyPr wrap="square" lIns="0" tIns="0" rIns="0" bIns="0" rtlCol="0" anchor="ctr"/>
          <a:lstStyle/>
          <a:p>
            <a:pPr marL="0" indent="0" algn="ctr">
              <a:buNone/>
            </a:pPr>
            <a:r>
              <a:rPr lang="en-US" sz="1200" b="1" dirty="0">
                <a:solidFill>
                  <a:srgbClr val="FFFFFF"/>
                </a:solidFill>
              </a:rPr>
              <a:t>ABR</a:t>
            </a:r>
            <a:endParaRPr lang="en-US" sz="1200" dirty="0"/>
          </a:p>
        </p:txBody>
      </p:sp>
      <p:sp>
        <p:nvSpPr>
          <p:cNvPr id="8" name="Text 5"/>
          <p:cNvSpPr/>
          <p:nvPr/>
        </p:nvSpPr>
        <p:spPr>
          <a:xfrm>
            <a:off x="10149840" y="19202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a:t>
            </a:r>
            <a:endParaRPr lang="en-US" sz="1200" dirty="0"/>
          </a:p>
        </p:txBody>
      </p:sp>
      <p:sp>
        <p:nvSpPr>
          <p:cNvPr id="9" name="Shape 6"/>
          <p:cNvSpPr/>
          <p:nvPr/>
        </p:nvSpPr>
        <p:spPr>
          <a:xfrm>
            <a:off x="5120640" y="1920240"/>
            <a:ext cx="2286000" cy="0"/>
          </a:xfrm>
          <a:prstGeom prst="line">
            <a:avLst/>
          </a:prstGeom>
          <a:noFill/>
          <a:ln w="31750">
            <a:solidFill>
              <a:srgbClr val="D64545"/>
            </a:solidFill>
            <a:prstDash val="solid"/>
            <a:tailEnd type="triangle"/>
          </a:ln>
        </p:spPr>
        <p:txBody>
          <a:bodyPr/>
          <a:lstStyle/>
          <a:p>
            <a:endParaRPr lang="en-US"/>
          </a:p>
        </p:txBody>
      </p:sp>
      <p:sp>
        <p:nvSpPr>
          <p:cNvPr id="10" name="Text 7"/>
          <p:cNvSpPr txBox="1"/>
          <p:nvPr/>
        </p:nvSpPr>
        <p:spPr>
          <a:xfrm>
            <a:off x="4800600" y="1600200"/>
            <a:ext cx="2926080" cy="237744"/>
          </a:xfrm>
          <a:prstGeom prst="rect">
            <a:avLst/>
          </a:prstGeom>
          <a:noFill/>
          <a:ln/>
        </p:spPr>
        <p:txBody>
          <a:bodyPr wrap="square" lIns="0" tIns="0" rIns="0" bIns="0" rtlCol="0" anchor="ctr"/>
          <a:lstStyle/>
          <a:p>
            <a:pPr marL="0" indent="0" algn="ctr">
              <a:buNone/>
            </a:pPr>
            <a:r>
              <a:rPr lang="en-US" sz="1000" b="1" dirty="0">
                <a:solidFill>
                  <a:srgbClr val="1F2933"/>
                </a:solidFill>
              </a:rPr>
              <a:t>type 5 LSA: 203.0.113.0/24 (E2, cost 20)</a:t>
            </a:r>
            <a:endParaRPr lang="en-US" sz="1000" dirty="0"/>
          </a:p>
        </p:txBody>
      </p:sp>
      <p:sp>
        <p:nvSpPr>
          <p:cNvPr id="11" name="Shape 8"/>
          <p:cNvSpPr/>
          <p:nvPr/>
        </p:nvSpPr>
        <p:spPr>
          <a:xfrm>
            <a:off x="8001000" y="1920240"/>
            <a:ext cx="2148840" cy="0"/>
          </a:xfrm>
          <a:prstGeom prst="line">
            <a:avLst/>
          </a:prstGeom>
          <a:noFill/>
          <a:ln w="31750">
            <a:solidFill>
              <a:srgbClr val="D64545"/>
            </a:solidFill>
            <a:prstDash val="solid"/>
            <a:tailEnd type="triangle"/>
          </a:ln>
        </p:spPr>
        <p:txBody>
          <a:bodyPr/>
          <a:lstStyle/>
          <a:p>
            <a:endParaRPr lang="en-US"/>
          </a:p>
        </p:txBody>
      </p:sp>
      <p:sp>
        <p:nvSpPr>
          <p:cNvPr id="12" name="Text 9"/>
          <p:cNvSpPr txBox="1"/>
          <p:nvPr/>
        </p:nvSpPr>
        <p:spPr>
          <a:xfrm>
            <a:off x="8252460" y="1600200"/>
            <a:ext cx="1645920" cy="237744"/>
          </a:xfrm>
          <a:prstGeom prst="rect">
            <a:avLst/>
          </a:prstGeom>
          <a:noFill/>
          <a:ln/>
        </p:spPr>
        <p:txBody>
          <a:bodyPr wrap="square" lIns="0" tIns="0" rIns="0" bIns="0" rtlCol="0" anchor="ctr"/>
          <a:lstStyle/>
          <a:p>
            <a:pPr marL="0" indent="0" algn="ctr">
              <a:buNone/>
            </a:pPr>
            <a:r>
              <a:rPr lang="en-US" sz="1000" dirty="0">
                <a:solidFill>
                  <a:srgbClr val="1F2933"/>
                </a:solidFill>
              </a:rPr>
              <a:t>type 5 (flooded)</a:t>
            </a:r>
            <a:endParaRPr lang="en-US" sz="1000" dirty="0"/>
          </a:p>
        </p:txBody>
      </p:sp>
      <p:sp>
        <p:nvSpPr>
          <p:cNvPr id="13" name="Shape 10"/>
          <p:cNvSpPr/>
          <p:nvPr/>
        </p:nvSpPr>
        <p:spPr>
          <a:xfrm>
            <a:off x="8001000" y="2560320"/>
            <a:ext cx="2148840" cy="0"/>
          </a:xfrm>
          <a:prstGeom prst="line">
            <a:avLst/>
          </a:prstGeom>
          <a:noFill/>
          <a:ln w="25400">
            <a:solidFill>
              <a:srgbClr val="2A9D6F"/>
            </a:solidFill>
            <a:prstDash val="solid"/>
            <a:tailEnd type="triangle"/>
          </a:ln>
        </p:spPr>
        <p:txBody>
          <a:bodyPr/>
          <a:lstStyle/>
          <a:p>
            <a:endParaRPr lang="en-US"/>
          </a:p>
        </p:txBody>
      </p:sp>
      <p:sp>
        <p:nvSpPr>
          <p:cNvPr id="14" name="Text 11"/>
          <p:cNvSpPr txBox="1"/>
          <p:nvPr/>
        </p:nvSpPr>
        <p:spPr>
          <a:xfrm>
            <a:off x="7886700" y="2606040"/>
            <a:ext cx="2377440" cy="237744"/>
          </a:xfrm>
          <a:prstGeom prst="rect">
            <a:avLst/>
          </a:prstGeom>
          <a:noFill/>
          <a:ln/>
        </p:spPr>
        <p:txBody>
          <a:bodyPr wrap="square" lIns="0" tIns="0" rIns="0" bIns="0" rtlCol="0" anchor="ctr"/>
          <a:lstStyle/>
          <a:p>
            <a:pPr marL="0" indent="0" algn="ctr">
              <a:buNone/>
            </a:pPr>
            <a:r>
              <a:rPr lang="en-US" sz="1000" dirty="0">
                <a:solidFill>
                  <a:srgbClr val="1F2933"/>
                </a:solidFill>
              </a:rPr>
              <a:t>type 4 LSA: ASBR is at cost 10</a:t>
            </a:r>
            <a:endParaRPr lang="en-US" sz="1000" dirty="0"/>
          </a:p>
        </p:txBody>
      </p:sp>
      <p:graphicFrame>
        <p:nvGraphicFramePr>
          <p:cNvPr id="130" name="Table 0"/>
          <p:cNvGraphicFramePr>
            <a:graphicFrameLocks noGrp="1"/>
          </p:cNvGraphicFramePr>
          <p:nvPr>
            <p:extLst>
              <p:ext uri="{D42A27DB-BD31-4B8C-83A1-F6EECF244321}">
                <p14:modId xmlns:p14="http://schemas.microsoft.com/office/powerpoint/2010/main" val="1579011935"/>
              </p:ext>
            </p:extLst>
          </p:nvPr>
        </p:nvGraphicFramePr>
        <p:xfrm>
          <a:off x="548640" y="3566160"/>
          <a:ext cx="6035040" cy="914400"/>
        </p:xfrm>
        <a:graphic>
          <a:graphicData uri="http://schemas.openxmlformats.org/drawingml/2006/table">
            <a:tbl>
              <a:tblPr/>
              <a:tblGrid>
                <a:gridCol w="109728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194560">
                  <a:extLst>
                    <a:ext uri="{9D8B030D-6E8A-4147-A177-3AD203B41FA5}">
                      <a16:colId xmlns:a16="http://schemas.microsoft.com/office/drawing/2014/main" val="20002"/>
                    </a:ext>
                  </a:extLst>
                </a:gridCol>
              </a:tblGrid>
              <a:tr h="457200">
                <a:tc>
                  <a:txBody>
                    <a:bodyPr/>
                    <a:lstStyle/>
                    <a:p>
                      <a:pPr marL="0" indent="0" algn="l">
                        <a:buNone/>
                      </a:pPr>
                      <a:r>
                        <a:rPr lang="en-US" sz="1000" b="1" dirty="0">
                          <a:solidFill>
                            <a:srgbClr val="FFFFFF"/>
                          </a:solidFill>
                        </a:rPr>
                        <a:t>Type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Metric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Use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457200">
                <a:tc>
                  <a:txBody>
                    <a:bodyPr/>
                    <a:lstStyle/>
                    <a:p>
                      <a:pPr marL="0" indent="0" algn="l">
                        <a:buNone/>
                      </a:pPr>
                      <a:r>
                        <a:rPr lang="en-US" sz="1000" dirty="0">
                          <a:solidFill>
                            <a:srgbClr val="1F2933"/>
                          </a:solidFill>
                        </a:rPr>
                        <a:t>E2 (default)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External cost only (the same across the AS); internal cost only breaks ties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'Far away' routes, when the internal cost is irrelevant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lgn="l">
                        <a:buNone/>
                      </a:pPr>
                      <a:r>
                        <a:rPr lang="en-US" sz="1000" dirty="0">
                          <a:solidFill>
                            <a:srgbClr val="1F2933"/>
                          </a:solidFill>
                        </a:rPr>
                        <a:t>E1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External cost + internal cost to the ASBR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Several ASBRs advertising the same prefix: optimal choice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bl>
          </a:graphicData>
        </a:graphic>
      </p:graphicFrame>
      <p:sp>
        <p:nvSpPr>
          <p:cNvPr id="16" name="Shape 12"/>
          <p:cNvSpPr/>
          <p:nvPr/>
        </p:nvSpPr>
        <p:spPr>
          <a:xfrm>
            <a:off x="6858000" y="3566160"/>
            <a:ext cx="4846320" cy="2651760"/>
          </a:xfrm>
          <a:prstGeom prst="roundRect">
            <a:avLst>
              <a:gd name="adj" fmla="val 4138"/>
            </a:avLst>
          </a:prstGeom>
          <a:solidFill>
            <a:srgbClr val="EEF3F7"/>
          </a:solidFill>
          <a:ln w="9525">
            <a:solidFill>
              <a:srgbClr val="EEF3F7"/>
            </a:solidFill>
            <a:prstDash val="solid"/>
          </a:ln>
        </p:spPr>
        <p:txBody>
          <a:bodyPr/>
          <a:lstStyle/>
          <a:p>
            <a:endParaRPr lang="en-US"/>
          </a:p>
        </p:txBody>
      </p:sp>
      <p:sp>
        <p:nvSpPr>
          <p:cNvPr id="17" name="Text 13"/>
          <p:cNvSpPr txBox="1"/>
          <p:nvPr/>
        </p:nvSpPr>
        <p:spPr>
          <a:xfrm>
            <a:off x="7059168" y="3730752"/>
            <a:ext cx="4443984" cy="365760"/>
          </a:xfrm>
          <a:prstGeom prst="rect">
            <a:avLst/>
          </a:prstGeom>
          <a:noFill/>
          <a:ln/>
        </p:spPr>
        <p:txBody>
          <a:bodyPr wrap="square" lIns="0" tIns="0" rIns="0" bIns="0" rtlCol="0" anchor="t"/>
          <a:lstStyle/>
          <a:p>
            <a:pPr marL="0" indent="0">
              <a:buNone/>
            </a:pPr>
            <a:r>
              <a:rPr lang="en-US" sz="1500" b="1" dirty="0">
                <a:solidFill>
                  <a:srgbClr val="0B3C5D"/>
                </a:solidFill>
              </a:rPr>
              <a:t>Rules</a:t>
            </a:r>
            <a:endParaRPr lang="en-US" sz="1500" dirty="0"/>
          </a:p>
        </p:txBody>
      </p:sp>
      <p:sp>
        <p:nvSpPr>
          <p:cNvPr id="18" name="Text 14"/>
          <p:cNvSpPr txBox="1"/>
          <p:nvPr/>
        </p:nvSpPr>
        <p:spPr>
          <a:xfrm>
            <a:off x="7059168" y="4142232"/>
            <a:ext cx="4443984" cy="19385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The ASBR generates </a:t>
            </a:r>
            <a:r>
              <a:rPr lang="en-US" sz="1200" b="1" dirty="0">
                <a:solidFill>
                  <a:srgbClr val="1F2933"/>
                </a:solidFill>
              </a:rPr>
              <a:t>type 5</a:t>
            </a:r>
            <a:r>
              <a:rPr lang="en-US" sz="1200" dirty="0">
                <a:solidFill>
                  <a:srgbClr val="1F2933"/>
                </a:solidFill>
              </a:rPr>
              <a:t>; flooded throughout the AS, except stub areas</a:t>
            </a:r>
            <a:endParaRPr lang="en-US" sz="1200" dirty="0"/>
          </a:p>
          <a:p>
            <a:pPr marL="279400" indent="-279400">
              <a:spcAft>
                <a:spcPts val="400"/>
              </a:spcAft>
              <a:buSzPct val="100000"/>
              <a:buChar char="•"/>
            </a:pPr>
            <a:r>
              <a:rPr lang="en-US" sz="1200" dirty="0">
                <a:solidFill>
                  <a:srgbClr val="1F2933"/>
                </a:solidFill>
              </a:rPr>
              <a:t>The ABR generates </a:t>
            </a:r>
            <a:r>
              <a:rPr lang="en-US" sz="1200" b="1" dirty="0">
                <a:solidFill>
                  <a:srgbClr val="1F2933"/>
                </a:solidFill>
              </a:rPr>
              <a:t>type 4</a:t>
            </a:r>
            <a:r>
              <a:rPr lang="en-US" sz="1200" dirty="0">
                <a:solidFill>
                  <a:srgbClr val="1F2933"/>
                </a:solidFill>
              </a:rPr>
              <a:t> to say where the ASBR is</a:t>
            </a:r>
            <a:endParaRPr lang="en-US" sz="1200" dirty="0"/>
          </a:p>
          <a:p>
            <a:pPr marL="279400" indent="-279400">
              <a:spcAft>
                <a:spcPts val="400"/>
              </a:spcAft>
              <a:buSzPct val="100000"/>
              <a:buChar char="•"/>
            </a:pPr>
            <a:r>
              <a:rPr lang="en-US" sz="1200" dirty="0">
                <a:solidFill>
                  <a:srgbClr val="1F2933"/>
                </a:solidFill>
              </a:rPr>
              <a:t>In an NSSA: </a:t>
            </a:r>
            <a:r>
              <a:rPr lang="en-US" sz="1200" b="1" dirty="0">
                <a:solidFill>
                  <a:srgbClr val="1F2933"/>
                </a:solidFill>
              </a:rPr>
              <a:t>type 7</a:t>
            </a:r>
            <a:r>
              <a:rPr lang="en-US" sz="1200" dirty="0">
                <a:solidFill>
                  <a:srgbClr val="1F2933"/>
                </a:solidFill>
              </a:rPr>
              <a:t>, translated to 5 by the ABR</a:t>
            </a:r>
            <a:endParaRPr lang="en-US" sz="1200" dirty="0"/>
          </a:p>
          <a:p>
            <a:pPr marL="279400" indent="-279400">
              <a:spcAft>
                <a:spcPts val="400"/>
              </a:spcAft>
              <a:buSzPct val="100000"/>
              <a:buChar char="•"/>
            </a:pPr>
            <a:r>
              <a:rPr lang="en-US" sz="1200" dirty="0">
                <a:solidFill>
                  <a:srgbClr val="1F2933"/>
                </a:solidFill>
              </a:rPr>
              <a:t>Redistribution into OSPF: 'redistribute bgp 65000 subnets metric-type 1'</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129</a:t>
            </a:fld>
            <a:endParaRPr lang="en-US"/>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name="Slide 13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OSPFv3 and IS-IS: the link-state IGPs in 2026</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UPDATED</a:t>
            </a:r>
            <a:endParaRPr lang="en-US" sz="1000" dirty="0"/>
          </a:p>
        </p:txBody>
      </p:sp>
      <p:sp>
        <p:nvSpPr>
          <p:cNvPr id="5" name="Shape 2"/>
          <p:cNvSpPr/>
          <p:nvPr/>
        </p:nvSpPr>
        <p:spPr>
          <a:xfrm>
            <a:off x="457200" y="1280160"/>
            <a:ext cx="5486400" cy="4846320"/>
          </a:xfrm>
          <a:prstGeom prst="roundRect">
            <a:avLst>
              <a:gd name="adj" fmla="val 2264"/>
            </a:avLst>
          </a:prstGeom>
          <a:solidFill>
            <a:srgbClr val="EEF3F7"/>
          </a:solidFill>
          <a:ln w="9525">
            <a:solidFill>
              <a:srgbClr val="EEF3F7"/>
            </a:solidFill>
            <a:prstDash val="solid"/>
          </a:ln>
        </p:spPr>
        <p:txBody>
          <a:bodyPr/>
          <a:lstStyle/>
          <a:p>
            <a:endParaRPr lang="en-US"/>
          </a:p>
        </p:txBody>
      </p:sp>
      <p:sp>
        <p:nvSpPr>
          <p:cNvPr id="6" name="Text 3"/>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OSPFv3 (RFC 5340, 2008)</a:t>
            </a:r>
            <a:endParaRPr lang="en-US" sz="1500" dirty="0"/>
          </a:p>
        </p:txBody>
      </p:sp>
      <p:sp>
        <p:nvSpPr>
          <p:cNvPr id="7" name="Text 4"/>
          <p:cNvSpPr txBox="1"/>
          <p:nvPr/>
        </p:nvSpPr>
        <p:spPr>
          <a:xfrm>
            <a:off x="658368" y="1856232"/>
            <a:ext cx="5084064" cy="413308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Runs </a:t>
            </a:r>
            <a:r>
              <a:rPr lang="en-US" sz="1200" b="1" dirty="0">
                <a:solidFill>
                  <a:srgbClr val="1F2933"/>
                </a:solidFill>
              </a:rPr>
              <a:t>per link</a:t>
            </a:r>
            <a:r>
              <a:rPr lang="en-US" sz="1200" dirty="0">
                <a:solidFill>
                  <a:srgbClr val="1F2933"/>
                </a:solidFill>
              </a:rPr>
              <a:t>, with a link-local next hop (fe80::/10); transport ff02::5 and ff02::6</a:t>
            </a:r>
            <a:endParaRPr lang="en-US" sz="1200" dirty="0"/>
          </a:p>
          <a:p>
            <a:pPr marL="279400" indent="-279400">
              <a:spcAft>
                <a:spcPts val="400"/>
              </a:spcAft>
              <a:buSzPct val="100000"/>
              <a:buChar char="•"/>
            </a:pPr>
            <a:r>
              <a:rPr lang="en-US" sz="1200" dirty="0">
                <a:solidFill>
                  <a:srgbClr val="1F2933"/>
                </a:solidFill>
              </a:rPr>
              <a:t>Type 1 and 2 LSAs carry topology only; prefixes go in type 8 (link) and type 9 (intra-area prefix) LSAs</a:t>
            </a:r>
            <a:endParaRPr lang="en-US" sz="1200" dirty="0"/>
          </a:p>
          <a:p>
            <a:pPr marL="279400" indent="-279400">
              <a:spcAft>
                <a:spcPts val="400"/>
              </a:spcAft>
              <a:buSzPct val="100000"/>
              <a:buChar char="•"/>
            </a:pPr>
            <a:r>
              <a:rPr lang="en-US" sz="1200" dirty="0">
                <a:solidFill>
                  <a:srgbClr val="1F2933"/>
                </a:solidFill>
              </a:rPr>
              <a:t>Several instances per link (Instance ID)</a:t>
            </a:r>
            <a:endParaRPr lang="en-US" sz="1200" dirty="0"/>
          </a:p>
          <a:p>
            <a:pPr marL="279400" indent="-279400">
              <a:spcAft>
                <a:spcPts val="400"/>
              </a:spcAft>
              <a:buSzPct val="100000"/>
              <a:buChar char="•"/>
            </a:pPr>
            <a:r>
              <a:rPr lang="en-US" sz="1200" dirty="0">
                <a:solidFill>
                  <a:srgbClr val="1F2933"/>
                </a:solidFill>
              </a:rPr>
              <a:t>Authentication through IPsec (RFC 4552) or the Authentication Trailer (RFC 7166)</a:t>
            </a:r>
            <a:endParaRPr lang="en-US" sz="1200" dirty="0"/>
          </a:p>
          <a:p>
            <a:pPr marL="279400" indent="-279400">
              <a:spcAft>
                <a:spcPts val="400"/>
              </a:spcAft>
              <a:buSzPct val="100000"/>
              <a:buChar char="•"/>
            </a:pPr>
            <a:r>
              <a:rPr lang="en-US" sz="1200" b="1" dirty="0">
                <a:solidFill>
                  <a:srgbClr val="1F2933"/>
                </a:solidFill>
              </a:rPr>
              <a:t>Address families (RFC 5838):</a:t>
            </a:r>
            <a:r>
              <a:rPr lang="en-US" sz="1200" dirty="0">
                <a:solidFill>
                  <a:srgbClr val="1F2933"/>
                </a:solidFill>
              </a:rPr>
              <a:t> IPv4 and IPv6 in a single protocol, separate instances per AF</a:t>
            </a:r>
            <a:endParaRPr lang="en-US" sz="1200" dirty="0"/>
          </a:p>
        </p:txBody>
      </p:sp>
      <p:sp>
        <p:nvSpPr>
          <p:cNvPr id="8" name="Shape 5"/>
          <p:cNvSpPr/>
          <p:nvPr/>
        </p:nvSpPr>
        <p:spPr>
          <a:xfrm>
            <a:off x="6245352" y="1280160"/>
            <a:ext cx="5486400" cy="4846320"/>
          </a:xfrm>
          <a:prstGeom prst="roundRect">
            <a:avLst>
              <a:gd name="adj" fmla="val 2264"/>
            </a:avLst>
          </a:prstGeom>
          <a:solidFill>
            <a:srgbClr val="EEF3F7"/>
          </a:solidFill>
          <a:ln w="9525">
            <a:solidFill>
              <a:srgbClr val="EEF3F7"/>
            </a:solidFill>
            <a:prstDash val="solid"/>
          </a:ln>
        </p:spPr>
        <p:txBody>
          <a:bodyPr/>
          <a:lstStyle/>
          <a:p>
            <a:endParaRPr lang="en-US"/>
          </a:p>
        </p:txBody>
      </p:sp>
      <p:sp>
        <p:nvSpPr>
          <p:cNvPr id="9" name="Text 6"/>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IS-IS (ISO 10589; RFC 1195; RFC 5308)</a:t>
            </a:r>
            <a:endParaRPr lang="en-US" sz="1500" dirty="0"/>
          </a:p>
        </p:txBody>
      </p:sp>
      <p:sp>
        <p:nvSpPr>
          <p:cNvPr id="10" name="Text 7"/>
          <p:cNvSpPr txBox="1"/>
          <p:nvPr/>
        </p:nvSpPr>
        <p:spPr>
          <a:xfrm>
            <a:off x="6446520" y="1856232"/>
            <a:ext cx="5084064" cy="413308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Same algorithm (Dijkstra), encapsulated </a:t>
            </a:r>
            <a:r>
              <a:rPr lang="en-US" sz="1200" b="1" dirty="0">
                <a:solidFill>
                  <a:srgbClr val="1F2933"/>
                </a:solidFill>
              </a:rPr>
              <a:t>directly at Layer 2</a:t>
            </a:r>
            <a:r>
              <a:rPr lang="en-US" sz="1200" dirty="0">
                <a:solidFill>
                  <a:srgbClr val="1F2933"/>
                </a:solidFill>
              </a:rPr>
              <a:t>: it does not need IP to form adjacencies</a:t>
            </a:r>
            <a:endParaRPr lang="en-US" sz="1200" dirty="0"/>
          </a:p>
          <a:p>
            <a:pPr marL="279400" indent="-279400">
              <a:spcAft>
                <a:spcPts val="400"/>
              </a:spcAft>
              <a:buSzPct val="100000"/>
              <a:buChar char="•"/>
            </a:pPr>
            <a:r>
              <a:rPr lang="en-US" sz="1200" dirty="0">
                <a:solidFill>
                  <a:srgbClr val="1F2933"/>
                </a:solidFill>
              </a:rPr>
              <a:t>Two levels: </a:t>
            </a:r>
            <a:r>
              <a:rPr lang="en-US" sz="1200" b="1" dirty="0">
                <a:solidFill>
                  <a:srgbClr val="1F2933"/>
                </a:solidFill>
              </a:rPr>
              <a:t>L1</a:t>
            </a:r>
            <a:r>
              <a:rPr lang="en-US" sz="1200" dirty="0">
                <a:solidFill>
                  <a:srgbClr val="1F2933"/>
                </a:solidFill>
              </a:rPr>
              <a:t> (intra-area) and </a:t>
            </a:r>
            <a:r>
              <a:rPr lang="en-US" sz="1200" b="1" dirty="0">
                <a:solidFill>
                  <a:srgbClr val="1F2933"/>
                </a:solidFill>
              </a:rPr>
              <a:t>L2</a:t>
            </a:r>
            <a:r>
              <a:rPr lang="en-US" sz="1200" dirty="0">
                <a:solidFill>
                  <a:srgbClr val="1F2933"/>
                </a:solidFill>
              </a:rPr>
              <a:t> (backbone); L1/L2 routers form the boundary</a:t>
            </a:r>
            <a:endParaRPr lang="en-US" sz="1200" dirty="0"/>
          </a:p>
          <a:p>
            <a:pPr marL="279400" indent="-279400">
              <a:spcAft>
                <a:spcPts val="400"/>
              </a:spcAft>
              <a:buSzPct val="100000"/>
              <a:buChar char="•"/>
            </a:pPr>
            <a:r>
              <a:rPr lang="en-US" sz="1200" dirty="0">
                <a:solidFill>
                  <a:srgbClr val="1F2933"/>
                </a:solidFill>
              </a:rPr>
              <a:t>Identification by NSAP/NET; extensible through </a:t>
            </a:r>
            <a:r>
              <a:rPr lang="en-US" sz="1200" b="1" dirty="0">
                <a:solidFill>
                  <a:srgbClr val="1F2933"/>
                </a:solidFill>
              </a:rPr>
              <a:t>TLVs</a:t>
            </a:r>
            <a:r>
              <a:rPr lang="en-US" sz="1200" dirty="0">
                <a:solidFill>
                  <a:srgbClr val="1F2933"/>
                </a:solidFill>
              </a:rPr>
              <a:t>: IPv4, IPv6, multi-topology, TE, Segment Routing</a:t>
            </a:r>
            <a:endParaRPr lang="en-US" sz="1200" dirty="0"/>
          </a:p>
          <a:p>
            <a:pPr marL="279400" indent="-279400">
              <a:spcAft>
                <a:spcPts val="400"/>
              </a:spcAft>
              <a:buSzPct val="100000"/>
              <a:buChar char="•"/>
            </a:pPr>
            <a:r>
              <a:rPr lang="en-US" sz="1200" dirty="0">
                <a:solidFill>
                  <a:srgbClr val="1F2933"/>
                </a:solidFill>
              </a:rPr>
              <a:t>Preferred by large providers and in fabrics; base of </a:t>
            </a:r>
            <a:r>
              <a:rPr lang="en-US" sz="1200" b="1" dirty="0">
                <a:solidFill>
                  <a:srgbClr val="1F2933"/>
                </a:solidFill>
              </a:rPr>
              <a:t>SR-MPLS and SRv6</a:t>
            </a:r>
            <a:endParaRPr lang="en-US" sz="1200" dirty="0"/>
          </a:p>
          <a:p>
            <a:pPr marL="279400" indent="-279400">
              <a:spcAft>
                <a:spcPts val="400"/>
              </a:spcAft>
              <a:buSzPct val="100000"/>
              <a:buChar char="•"/>
            </a:pPr>
            <a:r>
              <a:rPr lang="en-US" sz="1200" dirty="0">
                <a:solidFill>
                  <a:srgbClr val="1F2933"/>
                </a:solidFill>
              </a:rPr>
              <a:t>Same concepts of LSP (the LSA equivalent), flooding, DIS (the DR equivalent, preemptive)</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130</a:t>
            </a:fld>
            <a:endParaRPr lang="en-US"/>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name="Slide 13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Interior and exterior routing protocols</a:t>
            </a:r>
            <a:endParaRPr lang="en-US" sz="3000" dirty="0"/>
          </a:p>
        </p:txBody>
      </p:sp>
      <p:sp>
        <p:nvSpPr>
          <p:cNvPr id="4" name="Text 1"/>
          <p:cNvSpPr/>
          <p:nvPr/>
        </p:nvSpPr>
        <p:spPr>
          <a:xfrm>
            <a:off x="548640" y="1371600"/>
            <a:ext cx="5852160" cy="3657600"/>
          </a:xfrm>
          <a:prstGeom prst="cloud">
            <a:avLst/>
          </a:prstGeom>
          <a:solidFill>
            <a:srgbClr val="EEF3F7"/>
          </a:solidFill>
          <a:ln w="12700">
            <a:solidFill>
              <a:srgbClr val="6B7B8C"/>
            </a:solidFill>
          </a:ln>
        </p:spPr>
        <p:txBody>
          <a:bodyPr wrap="square" lIns="0" tIns="0" rIns="0" bIns="0" rtlCol="0" anchor="ctr"/>
          <a:lstStyle/>
          <a:p>
            <a:pPr marL="0" indent="0" algn="ctr">
              <a:buNone/>
            </a:pPr>
            <a:endParaRPr lang="en-US" sz="1200" dirty="0"/>
          </a:p>
        </p:txBody>
      </p:sp>
      <p:sp>
        <p:nvSpPr>
          <p:cNvPr id="5" name="Text 2"/>
          <p:cNvSpPr txBox="1"/>
          <p:nvPr/>
        </p:nvSpPr>
        <p:spPr>
          <a:xfrm>
            <a:off x="548640" y="1463040"/>
            <a:ext cx="5852160" cy="274320"/>
          </a:xfrm>
          <a:prstGeom prst="rect">
            <a:avLst/>
          </a:prstGeom>
          <a:noFill/>
          <a:ln/>
        </p:spPr>
        <p:txBody>
          <a:bodyPr wrap="square" lIns="0" tIns="0" rIns="0" bIns="0" rtlCol="0" anchor="ctr"/>
          <a:lstStyle/>
          <a:p>
            <a:pPr marL="0" indent="0" algn="ctr">
              <a:buNone/>
            </a:pPr>
            <a:r>
              <a:rPr lang="en-US" sz="1300" b="1" dirty="0">
                <a:solidFill>
                  <a:srgbClr val="0B3C5D"/>
                </a:solidFill>
              </a:rPr>
              <a:t>AS 100</a:t>
            </a:r>
            <a:endParaRPr lang="en-US" sz="1300" dirty="0"/>
          </a:p>
        </p:txBody>
      </p:sp>
      <p:sp>
        <p:nvSpPr>
          <p:cNvPr id="6" name="Text 3"/>
          <p:cNvSpPr/>
          <p:nvPr/>
        </p:nvSpPr>
        <p:spPr>
          <a:xfrm>
            <a:off x="1581912" y="249631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7" name="Text 4"/>
          <p:cNvSpPr/>
          <p:nvPr/>
        </p:nvSpPr>
        <p:spPr>
          <a:xfrm>
            <a:off x="3044952" y="203911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8" name="Text 5"/>
          <p:cNvSpPr/>
          <p:nvPr/>
        </p:nvSpPr>
        <p:spPr>
          <a:xfrm>
            <a:off x="4233672" y="28620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9" name="Text 6"/>
          <p:cNvSpPr/>
          <p:nvPr/>
        </p:nvSpPr>
        <p:spPr>
          <a:xfrm>
            <a:off x="2313432" y="368503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R4</a:t>
            </a:r>
            <a:endParaRPr lang="en-US" sz="1200" dirty="0"/>
          </a:p>
        </p:txBody>
      </p:sp>
      <p:sp>
        <p:nvSpPr>
          <p:cNvPr id="10" name="Shape 7"/>
          <p:cNvSpPr/>
          <p:nvPr/>
        </p:nvSpPr>
        <p:spPr>
          <a:xfrm flipV="1">
            <a:off x="2057400" y="2331720"/>
            <a:ext cx="1005840" cy="365760"/>
          </a:xfrm>
          <a:prstGeom prst="line">
            <a:avLst/>
          </a:prstGeom>
          <a:noFill/>
          <a:ln w="22225">
            <a:solidFill>
              <a:srgbClr val="6B7B8C"/>
            </a:solidFill>
            <a:prstDash val="solid"/>
          </a:ln>
        </p:spPr>
        <p:txBody>
          <a:bodyPr/>
          <a:lstStyle/>
          <a:p>
            <a:endParaRPr lang="en-US"/>
          </a:p>
        </p:txBody>
      </p:sp>
      <p:sp>
        <p:nvSpPr>
          <p:cNvPr id="11" name="Shape 8"/>
          <p:cNvSpPr/>
          <p:nvPr/>
        </p:nvSpPr>
        <p:spPr>
          <a:xfrm>
            <a:off x="3520440" y="2377440"/>
            <a:ext cx="777240" cy="548640"/>
          </a:xfrm>
          <a:prstGeom prst="line">
            <a:avLst/>
          </a:prstGeom>
          <a:noFill/>
          <a:ln w="22225">
            <a:solidFill>
              <a:srgbClr val="6B7B8C"/>
            </a:solidFill>
            <a:prstDash val="solid"/>
          </a:ln>
        </p:spPr>
        <p:txBody>
          <a:bodyPr/>
          <a:lstStyle/>
          <a:p>
            <a:endParaRPr lang="en-US"/>
          </a:p>
        </p:txBody>
      </p:sp>
      <p:sp>
        <p:nvSpPr>
          <p:cNvPr id="12" name="Shape 9"/>
          <p:cNvSpPr/>
          <p:nvPr/>
        </p:nvSpPr>
        <p:spPr>
          <a:xfrm>
            <a:off x="1965960" y="2971800"/>
            <a:ext cx="457200" cy="731520"/>
          </a:xfrm>
          <a:prstGeom prst="line">
            <a:avLst/>
          </a:prstGeom>
          <a:noFill/>
          <a:ln w="22225">
            <a:solidFill>
              <a:srgbClr val="6B7B8C"/>
            </a:solidFill>
            <a:prstDash val="solid"/>
          </a:ln>
        </p:spPr>
        <p:txBody>
          <a:bodyPr/>
          <a:lstStyle/>
          <a:p>
            <a:endParaRPr lang="en-US"/>
          </a:p>
        </p:txBody>
      </p:sp>
      <p:sp>
        <p:nvSpPr>
          <p:cNvPr id="13" name="Shape 10"/>
          <p:cNvSpPr/>
          <p:nvPr/>
        </p:nvSpPr>
        <p:spPr>
          <a:xfrm flipV="1">
            <a:off x="2788920" y="3200400"/>
            <a:ext cx="1463040" cy="685800"/>
          </a:xfrm>
          <a:prstGeom prst="line">
            <a:avLst/>
          </a:prstGeom>
          <a:noFill/>
          <a:ln w="22225">
            <a:solidFill>
              <a:srgbClr val="6B7B8C"/>
            </a:solidFill>
            <a:prstDash val="solid"/>
          </a:ln>
        </p:spPr>
        <p:txBody>
          <a:bodyPr/>
          <a:lstStyle/>
          <a:p>
            <a:endParaRPr lang="en-US"/>
          </a:p>
        </p:txBody>
      </p:sp>
      <p:sp>
        <p:nvSpPr>
          <p:cNvPr id="14" name="Text 11"/>
          <p:cNvSpPr/>
          <p:nvPr/>
        </p:nvSpPr>
        <p:spPr>
          <a:xfrm>
            <a:off x="5120640" y="3840480"/>
            <a:ext cx="548640" cy="548640"/>
          </a:xfrm>
          <a:prstGeom prst="ellipse">
            <a:avLst/>
          </a:prstGeom>
          <a:solidFill>
            <a:srgbClr val="D64545"/>
          </a:solidFill>
          <a:ln w="19050">
            <a:solidFill>
              <a:srgbClr val="FFFFFF"/>
            </a:solidFill>
          </a:ln>
        </p:spPr>
        <p:txBody>
          <a:bodyPr wrap="square" lIns="0" tIns="0" rIns="0" bIns="0" rtlCol="0" anchor="ctr"/>
          <a:lstStyle/>
          <a:p>
            <a:pPr marL="0" indent="0" algn="ctr">
              <a:buNone/>
            </a:pPr>
            <a:r>
              <a:rPr lang="en-US" sz="1200" b="1" dirty="0">
                <a:solidFill>
                  <a:srgbClr val="FFFFFF"/>
                </a:solidFill>
              </a:rPr>
              <a:t>RB</a:t>
            </a:r>
            <a:endParaRPr lang="en-US" sz="1200" dirty="0"/>
          </a:p>
        </p:txBody>
      </p:sp>
      <p:sp>
        <p:nvSpPr>
          <p:cNvPr id="15" name="Text 12"/>
          <p:cNvSpPr txBox="1"/>
          <p:nvPr/>
        </p:nvSpPr>
        <p:spPr>
          <a:xfrm>
            <a:off x="4480560" y="4416552"/>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border (BGP)</a:t>
            </a:r>
            <a:endParaRPr lang="en-US" sz="1000" dirty="0"/>
          </a:p>
        </p:txBody>
      </p:sp>
      <p:sp>
        <p:nvSpPr>
          <p:cNvPr id="16" name="Shape 13"/>
          <p:cNvSpPr/>
          <p:nvPr/>
        </p:nvSpPr>
        <p:spPr>
          <a:xfrm>
            <a:off x="4663440" y="3291840"/>
            <a:ext cx="548640" cy="640080"/>
          </a:xfrm>
          <a:prstGeom prst="line">
            <a:avLst/>
          </a:prstGeom>
          <a:noFill/>
          <a:ln w="22225">
            <a:solidFill>
              <a:srgbClr val="6B7B8C"/>
            </a:solidFill>
            <a:prstDash val="solid"/>
          </a:ln>
        </p:spPr>
        <p:txBody>
          <a:bodyPr/>
          <a:lstStyle/>
          <a:p>
            <a:endParaRPr lang="en-US"/>
          </a:p>
        </p:txBody>
      </p:sp>
      <p:sp>
        <p:nvSpPr>
          <p:cNvPr id="17" name="Text 14"/>
          <p:cNvSpPr txBox="1"/>
          <p:nvPr/>
        </p:nvSpPr>
        <p:spPr>
          <a:xfrm>
            <a:off x="731520" y="4754880"/>
            <a:ext cx="5486400" cy="365760"/>
          </a:xfrm>
          <a:prstGeom prst="rect">
            <a:avLst/>
          </a:prstGeom>
          <a:solidFill>
            <a:srgbClr val="E8F5EE"/>
          </a:solidFill>
          <a:ln w="9525">
            <a:solidFill>
              <a:srgbClr val="2A9D6F"/>
            </a:solidFill>
          </a:ln>
        </p:spPr>
        <p:txBody>
          <a:bodyPr wrap="square" lIns="0" tIns="0" rIns="0" bIns="0" rtlCol="0" anchor="ctr"/>
          <a:lstStyle/>
          <a:p>
            <a:pPr marL="0" indent="0" algn="ctr">
              <a:buNone/>
            </a:pPr>
            <a:r>
              <a:rPr lang="en-US" sz="1100" dirty="0">
                <a:solidFill>
                  <a:srgbClr val="1F2933"/>
                </a:solidFill>
              </a:rPr>
              <a:t>Interior (IGP): OSPF, IS-IS, EIGRP, RIP (IGRP: legacy)</a:t>
            </a:r>
            <a:endParaRPr lang="en-US" sz="1100" dirty="0"/>
          </a:p>
        </p:txBody>
      </p:sp>
      <p:sp>
        <p:nvSpPr>
          <p:cNvPr id="18" name="Text 15"/>
          <p:cNvSpPr/>
          <p:nvPr/>
        </p:nvSpPr>
        <p:spPr>
          <a:xfrm>
            <a:off x="7132320" y="1371600"/>
            <a:ext cx="4572000" cy="237744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300" b="1" dirty="0">
                <a:solidFill>
                  <a:srgbClr val="0B3C5D"/>
                </a:solidFill>
              </a:rPr>
              <a:t>Internet</a:t>
            </a:r>
            <a:endParaRPr lang="en-US" sz="1300" dirty="0"/>
          </a:p>
          <a:p>
            <a:pPr marL="0" indent="0" algn="ctr">
              <a:buNone/>
            </a:pPr>
            <a:r>
              <a:rPr lang="en-US" sz="1300" b="1" dirty="0">
                <a:solidFill>
                  <a:srgbClr val="0B3C5D"/>
                </a:solidFill>
              </a:rPr>
              <a:t>(other ASs)</a:t>
            </a:r>
            <a:endParaRPr lang="en-US" sz="1300" dirty="0"/>
          </a:p>
        </p:txBody>
      </p:sp>
      <p:sp>
        <p:nvSpPr>
          <p:cNvPr id="19" name="Text 16"/>
          <p:cNvSpPr/>
          <p:nvPr/>
        </p:nvSpPr>
        <p:spPr>
          <a:xfrm>
            <a:off x="8439912" y="2862072"/>
            <a:ext cx="493776" cy="493776"/>
          </a:xfrm>
          <a:prstGeom prst="ellipse">
            <a:avLst/>
          </a:prstGeom>
          <a:solidFill>
            <a:srgbClr val="6B7B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P1</a:t>
            </a:r>
            <a:endParaRPr lang="en-US" sz="1200" dirty="0"/>
          </a:p>
        </p:txBody>
      </p:sp>
      <p:sp>
        <p:nvSpPr>
          <p:cNvPr id="20" name="Text 17"/>
          <p:cNvSpPr/>
          <p:nvPr/>
        </p:nvSpPr>
        <p:spPr>
          <a:xfrm>
            <a:off x="10177272" y="2496312"/>
            <a:ext cx="493776" cy="493776"/>
          </a:xfrm>
          <a:prstGeom prst="ellipse">
            <a:avLst/>
          </a:prstGeom>
          <a:solidFill>
            <a:srgbClr val="6B7B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P2</a:t>
            </a:r>
            <a:endParaRPr lang="en-US" sz="1200" dirty="0"/>
          </a:p>
        </p:txBody>
      </p:sp>
      <p:sp>
        <p:nvSpPr>
          <p:cNvPr id="21" name="Shape 18"/>
          <p:cNvSpPr/>
          <p:nvPr/>
        </p:nvSpPr>
        <p:spPr>
          <a:xfrm flipV="1">
            <a:off x="5669280" y="3200400"/>
            <a:ext cx="2788920" cy="822960"/>
          </a:xfrm>
          <a:prstGeom prst="line">
            <a:avLst/>
          </a:prstGeom>
          <a:noFill/>
          <a:ln w="38100">
            <a:solidFill>
              <a:srgbClr val="D64545"/>
            </a:solidFill>
            <a:prstDash val="solid"/>
            <a:headEnd type="triangle"/>
            <a:tailEnd type="triangle"/>
          </a:ln>
        </p:spPr>
        <p:txBody>
          <a:bodyPr/>
          <a:lstStyle/>
          <a:p>
            <a:endParaRPr lang="en-US"/>
          </a:p>
        </p:txBody>
      </p:sp>
      <p:sp>
        <p:nvSpPr>
          <p:cNvPr id="22" name="Text 19"/>
          <p:cNvSpPr txBox="1"/>
          <p:nvPr/>
        </p:nvSpPr>
        <p:spPr>
          <a:xfrm>
            <a:off x="6240780" y="3566160"/>
            <a:ext cx="1645920" cy="237744"/>
          </a:xfrm>
          <a:prstGeom prst="rect">
            <a:avLst/>
          </a:prstGeom>
          <a:noFill/>
          <a:ln/>
        </p:spPr>
        <p:txBody>
          <a:bodyPr wrap="square" lIns="0" tIns="0" rIns="0" bIns="0" rtlCol="0" anchor="ctr"/>
          <a:lstStyle/>
          <a:p>
            <a:pPr marL="0" indent="0" algn="ctr">
              <a:buNone/>
            </a:pPr>
            <a:r>
              <a:rPr lang="en-US" sz="1000" b="1" dirty="0">
                <a:solidFill>
                  <a:srgbClr val="D64545"/>
                </a:solidFill>
              </a:rPr>
              <a:t>eBGP</a:t>
            </a:r>
            <a:endParaRPr lang="en-US" sz="1000" dirty="0"/>
          </a:p>
        </p:txBody>
      </p:sp>
      <p:sp>
        <p:nvSpPr>
          <p:cNvPr id="23" name="Text 20"/>
          <p:cNvSpPr txBox="1"/>
          <p:nvPr/>
        </p:nvSpPr>
        <p:spPr>
          <a:xfrm>
            <a:off x="7132320" y="4023360"/>
            <a:ext cx="4572000" cy="365760"/>
          </a:xfrm>
          <a:prstGeom prst="rect">
            <a:avLst/>
          </a:prstGeom>
          <a:solidFill>
            <a:srgbClr val="FDECEC"/>
          </a:solidFill>
          <a:ln w="9525">
            <a:solidFill>
              <a:srgbClr val="D64545"/>
            </a:solidFill>
          </a:ln>
        </p:spPr>
        <p:txBody>
          <a:bodyPr wrap="square" lIns="0" tIns="0" rIns="0" bIns="0" rtlCol="0" anchor="ctr"/>
          <a:lstStyle/>
          <a:p>
            <a:pPr marL="0" indent="0" algn="ctr">
              <a:buNone/>
            </a:pPr>
            <a:r>
              <a:rPr lang="en-US" sz="1100" dirty="0">
                <a:solidFill>
                  <a:srgbClr val="1F2933"/>
                </a:solidFill>
              </a:rPr>
              <a:t>Exterior (EGP): BGP-4 (original EGP: legacy)</a:t>
            </a:r>
            <a:endParaRPr lang="en-US" sz="1100" dirty="0"/>
          </a:p>
        </p:txBody>
      </p:sp>
      <p:graphicFrame>
        <p:nvGraphicFramePr>
          <p:cNvPr id="132" name="Table 0"/>
          <p:cNvGraphicFramePr>
            <a:graphicFrameLocks noGrp="1"/>
          </p:cNvGraphicFramePr>
          <p:nvPr>
            <p:extLst>
              <p:ext uri="{D42A27DB-BD31-4B8C-83A1-F6EECF244321}">
                <p14:modId xmlns:p14="http://schemas.microsoft.com/office/powerpoint/2010/main" val="1579011935"/>
              </p:ext>
            </p:extLst>
          </p:nvPr>
        </p:nvGraphicFramePr>
        <p:xfrm>
          <a:off x="548640" y="5212080"/>
          <a:ext cx="11155680" cy="914400"/>
        </p:xfrm>
        <a:graphic>
          <a:graphicData uri="http://schemas.openxmlformats.org/drawingml/2006/table">
            <a:tbl>
              <a:tblPr/>
              <a:tblGrid>
                <a:gridCol w="128016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gridCol w="5303520">
                  <a:extLst>
                    <a:ext uri="{9D8B030D-6E8A-4147-A177-3AD203B41FA5}">
                      <a16:colId xmlns:a16="http://schemas.microsoft.com/office/drawing/2014/main" val="20002"/>
                    </a:ext>
                  </a:extLst>
                </a:gridCol>
              </a:tblGrid>
              <a:tr h="329184">
                <a:tc>
                  <a:txBody>
                    <a:bodyPr/>
                    <a:lstStyle/>
                    <a:p>
                      <a:pPr marL="0" indent="0" algn="l">
                        <a:buNone/>
                      </a:pP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Interior (IGP)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Exterior (BGP)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329184">
                <a:tc>
                  <a:txBody>
                    <a:bodyPr/>
                    <a:lstStyle/>
                    <a:p>
                      <a:pPr marL="0" indent="0" algn="l">
                        <a:buNone/>
                      </a:pPr>
                      <a:r>
                        <a:rPr lang="en-US" sz="1000" dirty="0">
                          <a:solidFill>
                            <a:srgbClr val="1F2933"/>
                          </a:solidFill>
                        </a:rPr>
                        <a:t>Goal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Best path by metric inside the AS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Reachability between ASs according to business policies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29184">
                <a:tc>
                  <a:txBody>
                    <a:bodyPr/>
                    <a:lstStyle/>
                    <a:p>
                      <a:pPr marL="0" indent="0" algn="l">
                        <a:buNone/>
                      </a:pPr>
                      <a:r>
                        <a:rPr lang="en-US" sz="1000" dirty="0">
                          <a:solidFill>
                            <a:srgbClr val="1F2933"/>
                          </a:solidFill>
                        </a:rPr>
                        <a:t>Scale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Hundreds to thousands of routers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The whole Internet: ≈ 1 million IPv4 prefixes, &gt; 200,000 IPv6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bl>
          </a:graphicData>
        </a:graphic>
      </p:graphicFrame>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131</a:t>
            </a:fld>
            <a:endParaRPr lang="en-US"/>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name="Slide 13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Exterior Gateway Protocol (EGP): the predecessor</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LEGACY</a:t>
            </a:r>
            <a:endParaRPr lang="en-US" sz="1000" dirty="0"/>
          </a:p>
        </p:txBody>
      </p:sp>
      <p:sp>
        <p:nvSpPr>
          <p:cNvPr id="5" name="Text 2"/>
          <p:cNvSpPr/>
          <p:nvPr/>
        </p:nvSpPr>
        <p:spPr>
          <a:xfrm>
            <a:off x="3840480" y="1371600"/>
            <a:ext cx="4572000" cy="1645920"/>
          </a:xfrm>
          <a:prstGeom prst="cloud">
            <a:avLst/>
          </a:prstGeom>
          <a:solidFill>
            <a:srgbClr val="FFF4E0"/>
          </a:solidFill>
          <a:ln w="12700">
            <a:solidFill>
              <a:srgbClr val="F0A332"/>
            </a:solidFill>
          </a:ln>
        </p:spPr>
        <p:txBody>
          <a:bodyPr wrap="square" lIns="0" tIns="0" rIns="0" bIns="0" rtlCol="0" anchor="b"/>
          <a:lstStyle/>
          <a:p>
            <a:pPr marL="0" indent="0" algn="ctr">
              <a:buNone/>
            </a:pPr>
            <a:r>
              <a:rPr lang="en-US" sz="1200" b="1" dirty="0">
                <a:solidFill>
                  <a:srgbClr val="0B3C5D"/>
                </a:solidFill>
              </a:rPr>
              <a:t>Core (ARPANET)</a:t>
            </a:r>
            <a:endParaRPr lang="en-US" sz="1200" dirty="0"/>
          </a:p>
        </p:txBody>
      </p:sp>
      <p:sp>
        <p:nvSpPr>
          <p:cNvPr id="6" name="Text 3"/>
          <p:cNvSpPr/>
          <p:nvPr/>
        </p:nvSpPr>
        <p:spPr>
          <a:xfrm>
            <a:off x="4617720" y="2057400"/>
            <a:ext cx="457200" cy="457200"/>
          </a:xfrm>
          <a:prstGeom prst="ellipse">
            <a:avLst/>
          </a:prstGeom>
          <a:solidFill>
            <a:srgbClr val="6B7B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C1</a:t>
            </a:r>
            <a:endParaRPr lang="en-US" sz="1200" dirty="0"/>
          </a:p>
        </p:txBody>
      </p:sp>
      <p:sp>
        <p:nvSpPr>
          <p:cNvPr id="7" name="Text 4"/>
          <p:cNvSpPr/>
          <p:nvPr/>
        </p:nvSpPr>
        <p:spPr>
          <a:xfrm>
            <a:off x="5852160" y="1691640"/>
            <a:ext cx="457200" cy="457200"/>
          </a:xfrm>
          <a:prstGeom prst="ellipse">
            <a:avLst/>
          </a:prstGeom>
          <a:solidFill>
            <a:srgbClr val="6B7B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C2</a:t>
            </a:r>
            <a:endParaRPr lang="en-US" sz="1200" dirty="0"/>
          </a:p>
        </p:txBody>
      </p:sp>
      <p:sp>
        <p:nvSpPr>
          <p:cNvPr id="8" name="Text 5"/>
          <p:cNvSpPr/>
          <p:nvPr/>
        </p:nvSpPr>
        <p:spPr>
          <a:xfrm>
            <a:off x="7086600" y="2057400"/>
            <a:ext cx="457200" cy="457200"/>
          </a:xfrm>
          <a:prstGeom prst="ellipse">
            <a:avLst/>
          </a:prstGeom>
          <a:solidFill>
            <a:srgbClr val="6B7B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C3</a:t>
            </a:r>
            <a:endParaRPr lang="en-US" sz="1200" dirty="0"/>
          </a:p>
        </p:txBody>
      </p:sp>
      <p:sp>
        <p:nvSpPr>
          <p:cNvPr id="9" name="Shape 6"/>
          <p:cNvSpPr/>
          <p:nvPr/>
        </p:nvSpPr>
        <p:spPr>
          <a:xfrm flipV="1">
            <a:off x="5074920" y="1965960"/>
            <a:ext cx="777240" cy="274320"/>
          </a:xfrm>
          <a:prstGeom prst="line">
            <a:avLst/>
          </a:prstGeom>
          <a:noFill/>
          <a:ln w="22225">
            <a:solidFill>
              <a:srgbClr val="6B7B8C"/>
            </a:solidFill>
            <a:prstDash val="solid"/>
          </a:ln>
        </p:spPr>
        <p:txBody>
          <a:bodyPr/>
          <a:lstStyle/>
          <a:p>
            <a:endParaRPr lang="en-US"/>
          </a:p>
        </p:txBody>
      </p:sp>
      <p:sp>
        <p:nvSpPr>
          <p:cNvPr id="10" name="Shape 7"/>
          <p:cNvSpPr/>
          <p:nvPr/>
        </p:nvSpPr>
        <p:spPr>
          <a:xfrm>
            <a:off x="6309360" y="1965960"/>
            <a:ext cx="777240" cy="274320"/>
          </a:xfrm>
          <a:prstGeom prst="line">
            <a:avLst/>
          </a:prstGeom>
          <a:noFill/>
          <a:ln w="22225">
            <a:solidFill>
              <a:srgbClr val="6B7B8C"/>
            </a:solidFill>
            <a:prstDash val="solid"/>
          </a:ln>
        </p:spPr>
        <p:txBody>
          <a:bodyPr/>
          <a:lstStyle/>
          <a:p>
            <a:endParaRPr lang="en-US"/>
          </a:p>
        </p:txBody>
      </p:sp>
      <p:sp>
        <p:nvSpPr>
          <p:cNvPr id="11" name="Text 8"/>
          <p:cNvSpPr/>
          <p:nvPr/>
        </p:nvSpPr>
        <p:spPr>
          <a:xfrm>
            <a:off x="548640" y="3840480"/>
            <a:ext cx="1828800" cy="118872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100" b="1" dirty="0">
                <a:solidFill>
                  <a:srgbClr val="0B3C5D"/>
                </a:solidFill>
              </a:rPr>
              <a:t>AS 1</a:t>
            </a:r>
            <a:endParaRPr lang="en-US" sz="1100" dirty="0"/>
          </a:p>
        </p:txBody>
      </p:sp>
      <p:sp>
        <p:nvSpPr>
          <p:cNvPr id="12" name="Text 9"/>
          <p:cNvSpPr/>
          <p:nvPr/>
        </p:nvSpPr>
        <p:spPr>
          <a:xfrm>
            <a:off x="2743200" y="3840480"/>
            <a:ext cx="1828800" cy="118872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100" b="1" dirty="0">
                <a:solidFill>
                  <a:srgbClr val="0B3C5D"/>
                </a:solidFill>
              </a:rPr>
              <a:t>AS 2</a:t>
            </a:r>
            <a:endParaRPr lang="en-US" sz="1100" dirty="0"/>
          </a:p>
        </p:txBody>
      </p:sp>
      <p:sp>
        <p:nvSpPr>
          <p:cNvPr id="13" name="Text 10"/>
          <p:cNvSpPr/>
          <p:nvPr/>
        </p:nvSpPr>
        <p:spPr>
          <a:xfrm>
            <a:off x="7589520" y="3840480"/>
            <a:ext cx="1828800" cy="118872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100" b="1" dirty="0">
                <a:solidFill>
                  <a:srgbClr val="0B3C5D"/>
                </a:solidFill>
              </a:rPr>
              <a:t>AS 3</a:t>
            </a:r>
            <a:endParaRPr lang="en-US" sz="1100" dirty="0"/>
          </a:p>
        </p:txBody>
      </p:sp>
      <p:sp>
        <p:nvSpPr>
          <p:cNvPr id="14" name="Text 11"/>
          <p:cNvSpPr/>
          <p:nvPr/>
        </p:nvSpPr>
        <p:spPr>
          <a:xfrm>
            <a:off x="9784080" y="3840480"/>
            <a:ext cx="1828800" cy="118872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100" b="1" dirty="0">
                <a:solidFill>
                  <a:srgbClr val="0B3C5D"/>
                </a:solidFill>
              </a:rPr>
              <a:t>AS n</a:t>
            </a:r>
            <a:endParaRPr lang="en-US" sz="1100" dirty="0"/>
          </a:p>
        </p:txBody>
      </p:sp>
      <p:sp>
        <p:nvSpPr>
          <p:cNvPr id="15" name="Text 12"/>
          <p:cNvSpPr/>
          <p:nvPr/>
        </p:nvSpPr>
        <p:spPr>
          <a:xfrm>
            <a:off x="1261872" y="3090672"/>
            <a:ext cx="402336" cy="40233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G</a:t>
            </a:r>
            <a:endParaRPr lang="en-US" sz="1200" dirty="0"/>
          </a:p>
        </p:txBody>
      </p:sp>
      <p:sp>
        <p:nvSpPr>
          <p:cNvPr id="16" name="Text 13"/>
          <p:cNvSpPr/>
          <p:nvPr/>
        </p:nvSpPr>
        <p:spPr>
          <a:xfrm>
            <a:off x="3456432" y="3090672"/>
            <a:ext cx="402336" cy="40233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G</a:t>
            </a:r>
            <a:endParaRPr lang="en-US" sz="1200" dirty="0"/>
          </a:p>
        </p:txBody>
      </p:sp>
      <p:sp>
        <p:nvSpPr>
          <p:cNvPr id="17" name="Text 14"/>
          <p:cNvSpPr/>
          <p:nvPr/>
        </p:nvSpPr>
        <p:spPr>
          <a:xfrm>
            <a:off x="8302752" y="3090672"/>
            <a:ext cx="402336" cy="40233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G</a:t>
            </a:r>
            <a:endParaRPr lang="en-US" sz="1200" dirty="0"/>
          </a:p>
        </p:txBody>
      </p:sp>
      <p:sp>
        <p:nvSpPr>
          <p:cNvPr id="18" name="Text 15"/>
          <p:cNvSpPr/>
          <p:nvPr/>
        </p:nvSpPr>
        <p:spPr>
          <a:xfrm>
            <a:off x="10497312" y="3090672"/>
            <a:ext cx="402336" cy="40233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G</a:t>
            </a:r>
            <a:endParaRPr lang="en-US" sz="1200" dirty="0"/>
          </a:p>
        </p:txBody>
      </p:sp>
      <p:sp>
        <p:nvSpPr>
          <p:cNvPr id="19" name="Shape 16"/>
          <p:cNvSpPr/>
          <p:nvPr/>
        </p:nvSpPr>
        <p:spPr>
          <a:xfrm flipV="1">
            <a:off x="1645920" y="2423160"/>
            <a:ext cx="3017520" cy="731520"/>
          </a:xfrm>
          <a:prstGeom prst="line">
            <a:avLst/>
          </a:prstGeom>
          <a:noFill/>
          <a:ln w="19050">
            <a:solidFill>
              <a:srgbClr val="0B3C5D"/>
            </a:solidFill>
            <a:prstDash val="solid"/>
          </a:ln>
        </p:spPr>
        <p:txBody>
          <a:bodyPr/>
          <a:lstStyle/>
          <a:p>
            <a:endParaRPr lang="en-US"/>
          </a:p>
        </p:txBody>
      </p:sp>
      <p:sp>
        <p:nvSpPr>
          <p:cNvPr id="20" name="Shape 17"/>
          <p:cNvSpPr/>
          <p:nvPr/>
        </p:nvSpPr>
        <p:spPr>
          <a:xfrm flipV="1">
            <a:off x="3840480" y="2514600"/>
            <a:ext cx="914400" cy="640080"/>
          </a:xfrm>
          <a:prstGeom prst="line">
            <a:avLst/>
          </a:prstGeom>
          <a:noFill/>
          <a:ln w="19050">
            <a:solidFill>
              <a:srgbClr val="0B3C5D"/>
            </a:solidFill>
            <a:prstDash val="solid"/>
          </a:ln>
        </p:spPr>
        <p:txBody>
          <a:bodyPr/>
          <a:lstStyle/>
          <a:p>
            <a:endParaRPr lang="en-US"/>
          </a:p>
        </p:txBody>
      </p:sp>
      <p:sp>
        <p:nvSpPr>
          <p:cNvPr id="21" name="Shape 18"/>
          <p:cNvSpPr/>
          <p:nvPr/>
        </p:nvSpPr>
        <p:spPr>
          <a:xfrm flipH="1" flipV="1">
            <a:off x="7406640" y="2514600"/>
            <a:ext cx="914400" cy="640080"/>
          </a:xfrm>
          <a:prstGeom prst="line">
            <a:avLst/>
          </a:prstGeom>
          <a:noFill/>
          <a:ln w="19050">
            <a:solidFill>
              <a:srgbClr val="0B3C5D"/>
            </a:solidFill>
            <a:prstDash val="solid"/>
          </a:ln>
        </p:spPr>
        <p:txBody>
          <a:bodyPr/>
          <a:lstStyle/>
          <a:p>
            <a:endParaRPr lang="en-US"/>
          </a:p>
        </p:txBody>
      </p:sp>
      <p:sp>
        <p:nvSpPr>
          <p:cNvPr id="22" name="Shape 19"/>
          <p:cNvSpPr/>
          <p:nvPr/>
        </p:nvSpPr>
        <p:spPr>
          <a:xfrm flipH="1" flipV="1">
            <a:off x="7498080" y="2423160"/>
            <a:ext cx="3017520" cy="731520"/>
          </a:xfrm>
          <a:prstGeom prst="line">
            <a:avLst/>
          </a:prstGeom>
          <a:noFill/>
          <a:ln w="19050">
            <a:solidFill>
              <a:srgbClr val="0B3C5D"/>
            </a:solidFill>
            <a:prstDash val="solid"/>
          </a:ln>
        </p:spPr>
        <p:txBody>
          <a:bodyPr/>
          <a:lstStyle/>
          <a:p>
            <a:endParaRPr lang="en-US"/>
          </a:p>
        </p:txBody>
      </p:sp>
      <p:sp>
        <p:nvSpPr>
          <p:cNvPr id="23" name="Text 20"/>
          <p:cNvSpPr txBox="1"/>
          <p:nvPr/>
        </p:nvSpPr>
        <p:spPr>
          <a:xfrm>
            <a:off x="457200" y="5212080"/>
            <a:ext cx="11247120" cy="1188720"/>
          </a:xfrm>
          <a:prstGeom prst="rect">
            <a:avLst/>
          </a:prstGeom>
          <a:noFill/>
          <a:ln/>
        </p:spPr>
        <p:txBody>
          <a:bodyPr wrap="square" lIns="0" tIns="0" rIns="0" bIns="0" rtlCol="0" anchor="t"/>
          <a:lstStyle/>
          <a:p>
            <a:pPr marL="279400" indent="-279400">
              <a:spcAft>
                <a:spcPts val="300"/>
              </a:spcAft>
              <a:buSzPct val="100000"/>
              <a:buChar char="•"/>
            </a:pPr>
            <a:r>
              <a:rPr lang="en-US" sz="1200" dirty="0">
                <a:solidFill>
                  <a:srgbClr val="1F2933"/>
                </a:solidFill>
              </a:rPr>
              <a:t>Designed for a </a:t>
            </a:r>
            <a:r>
              <a:rPr lang="en-US" sz="1200" b="1" dirty="0">
                <a:solidFill>
                  <a:srgbClr val="1F2933"/>
                </a:solidFill>
              </a:rPr>
              <a:t>very specific topology</a:t>
            </a:r>
            <a:r>
              <a:rPr lang="en-US" sz="1200" dirty="0">
                <a:solidFill>
                  <a:srgbClr val="1F2933"/>
                </a:solidFill>
              </a:rPr>
              <a:t>: a core system (ARPANET) with the ASs hanging off it, each AS through </a:t>
            </a:r>
            <a:r>
              <a:rPr lang="en-US" sz="1200" b="1" dirty="0">
                <a:solidFill>
                  <a:srgbClr val="1F2933"/>
                </a:solidFill>
              </a:rPr>
              <a:t>a single router</a:t>
            </a:r>
            <a:endParaRPr lang="en-US" sz="1200" dirty="0"/>
          </a:p>
          <a:p>
            <a:pPr marL="279400" indent="-279400">
              <a:spcAft>
                <a:spcPts val="300"/>
              </a:spcAft>
              <a:buSzPct val="100000"/>
              <a:buChar char="•"/>
            </a:pPr>
            <a:r>
              <a:rPr lang="en-US" sz="1200" dirty="0">
                <a:solidFill>
                  <a:srgbClr val="1F2933"/>
                </a:solidFill>
              </a:rPr>
              <a:t>No multiple paths from an AS to the core; </a:t>
            </a:r>
            <a:r>
              <a:rPr lang="en-US" sz="1200" b="1" dirty="0">
                <a:solidFill>
                  <a:srgbClr val="1F2933"/>
                </a:solidFill>
              </a:rPr>
              <a:t>no loop detection</a:t>
            </a:r>
            <a:r>
              <a:rPr lang="en-US" sz="1200" dirty="0">
                <a:solidFill>
                  <a:srgbClr val="1F2933"/>
                </a:solidFill>
              </a:rPr>
              <a:t> (the topology had to be a tree); reachability only, no metric</a:t>
            </a:r>
            <a:endParaRPr lang="en-US" sz="1200" dirty="0"/>
          </a:p>
          <a:p>
            <a:pPr marL="279400" indent="-279400">
              <a:spcAft>
                <a:spcPts val="300"/>
              </a:spcAft>
              <a:buSzPct val="100000"/>
              <a:buChar char="•"/>
            </a:pPr>
            <a:r>
              <a:rPr lang="en-US" sz="1200" dirty="0">
                <a:solidFill>
                  <a:srgbClr val="1F2933"/>
                </a:solidFill>
              </a:rPr>
              <a:t>Unworkable once the Internet lost its single core (NSFNET and commercial providers); replaced by BGP by the mid-1990s</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132</a:t>
            </a:fld>
            <a:endParaRPr lang="en-US"/>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name="Slide 13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BGP-4: the routing protocol of the Internet</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UPDATED</a:t>
            </a:r>
            <a:endParaRPr lang="en-US" sz="1000" dirty="0"/>
          </a:p>
        </p:txBody>
      </p:sp>
      <p:sp>
        <p:nvSpPr>
          <p:cNvPr id="5" name="Text 2"/>
          <p:cNvSpPr txBox="1"/>
          <p:nvPr/>
        </p:nvSpPr>
        <p:spPr>
          <a:xfrm>
            <a:off x="457200" y="1188720"/>
            <a:ext cx="6766560" cy="4937760"/>
          </a:xfrm>
          <a:prstGeom prst="rect">
            <a:avLst/>
          </a:prstGeom>
          <a:noFill/>
          <a:ln/>
        </p:spPr>
        <p:txBody>
          <a:bodyPr wrap="square" lIns="0" tIns="0" rIns="0" bIns="0" rtlCol="0" anchor="t"/>
          <a:lstStyle/>
          <a:p>
            <a:pPr marL="279400" indent="-279400">
              <a:spcAft>
                <a:spcPts val="600"/>
              </a:spcAft>
              <a:buSzPct val="100000"/>
              <a:buChar char="•"/>
            </a:pPr>
            <a:r>
              <a:rPr lang="en-US" sz="1300" dirty="0">
                <a:solidFill>
                  <a:srgbClr val="1F2933"/>
                </a:solidFill>
              </a:rPr>
              <a:t>Created to overcome EGP's limitations as the Internet grew; </a:t>
            </a:r>
            <a:r>
              <a:rPr lang="en-US" sz="1300" b="1" dirty="0">
                <a:solidFill>
                  <a:srgbClr val="1F2933"/>
                </a:solidFill>
              </a:rPr>
              <a:t>BGP-4</a:t>
            </a:r>
            <a:r>
              <a:rPr lang="en-US" sz="1300" dirty="0">
                <a:solidFill>
                  <a:srgbClr val="1F2933"/>
                </a:solidFill>
              </a:rPr>
              <a:t> since 1994 (RFC 1654 → RFC 1771 → </a:t>
            </a:r>
            <a:r>
              <a:rPr lang="en-US" sz="1300" b="1" dirty="0">
                <a:solidFill>
                  <a:srgbClr val="1F2933"/>
                </a:solidFill>
              </a:rPr>
              <a:t>RFC 4271</a:t>
            </a:r>
            <a:r>
              <a:rPr lang="en-US" sz="1300" dirty="0">
                <a:solidFill>
                  <a:srgbClr val="1F2933"/>
                </a:solidFill>
              </a:rPr>
              <a:t>, 2006)</a:t>
            </a:r>
            <a:endParaRPr lang="en-US" sz="1300" dirty="0"/>
          </a:p>
          <a:p>
            <a:pPr marL="279400" indent="-279400">
              <a:spcAft>
                <a:spcPts val="600"/>
              </a:spcAft>
              <a:buSzPct val="100000"/>
              <a:buChar char="•"/>
            </a:pPr>
            <a:r>
              <a:rPr lang="en-US" sz="1300" b="1" dirty="0">
                <a:solidFill>
                  <a:srgbClr val="1F2933"/>
                </a:solidFill>
              </a:rPr>
              <a:t>Detects loops:</a:t>
            </a:r>
            <a:r>
              <a:rPr lang="en-US" sz="1300" dirty="0">
                <a:solidFill>
                  <a:srgbClr val="1F2933"/>
                </a:solidFill>
              </a:rPr>
              <a:t> the AS_PATH lists the ASs traversed; a route that already contains my AS is rejected</a:t>
            </a:r>
            <a:endParaRPr lang="en-US" sz="1300" dirty="0"/>
          </a:p>
          <a:p>
            <a:pPr marL="279400" indent="-279400">
              <a:spcAft>
                <a:spcPts val="600"/>
              </a:spcAft>
              <a:buSzPct val="100000"/>
              <a:buChar char="•"/>
            </a:pPr>
            <a:r>
              <a:rPr lang="en-US" sz="1300" dirty="0">
                <a:solidFill>
                  <a:srgbClr val="1F2933"/>
                </a:solidFill>
              </a:rPr>
              <a:t>Policy-oriented </a:t>
            </a:r>
            <a:r>
              <a:rPr lang="en-US" sz="1300" b="1" dirty="0">
                <a:solidFill>
                  <a:srgbClr val="1F2933"/>
                </a:solidFill>
              </a:rPr>
              <a:t>path vector</a:t>
            </a:r>
            <a:r>
              <a:rPr lang="en-US" sz="1300" dirty="0">
                <a:solidFill>
                  <a:srgbClr val="1F2933"/>
                </a:solidFill>
              </a:rPr>
              <a:t>; explicitly configured </a:t>
            </a:r>
            <a:r>
              <a:rPr lang="en-US" sz="1300" b="1" dirty="0">
                <a:solidFill>
                  <a:srgbClr val="1F2933"/>
                </a:solidFill>
              </a:rPr>
              <a:t>TCP 179</a:t>
            </a:r>
            <a:r>
              <a:rPr lang="en-US" sz="1300" dirty="0">
                <a:solidFill>
                  <a:srgbClr val="1F2933"/>
                </a:solidFill>
              </a:rPr>
              <a:t> sessions (no automatic discovery)</a:t>
            </a:r>
            <a:endParaRPr lang="en-US" sz="1300" dirty="0"/>
          </a:p>
          <a:p>
            <a:pPr marL="279400" indent="-279400">
              <a:spcAft>
                <a:spcPts val="600"/>
              </a:spcAft>
              <a:buSzPct val="100000"/>
              <a:buChar char="•"/>
            </a:pPr>
            <a:r>
              <a:rPr lang="en-US" sz="1300" b="1" dirty="0">
                <a:solidFill>
                  <a:srgbClr val="1F2933"/>
                </a:solidFill>
              </a:rPr>
              <a:t>eBGP</a:t>
            </a:r>
            <a:r>
              <a:rPr lang="en-US" sz="1300" dirty="0">
                <a:solidFill>
                  <a:srgbClr val="1F2933"/>
                </a:solidFill>
              </a:rPr>
              <a:t> between different ASs (AD 20); </a:t>
            </a:r>
            <a:r>
              <a:rPr lang="en-US" sz="1300" b="1" dirty="0">
                <a:solidFill>
                  <a:srgbClr val="1F2933"/>
                </a:solidFill>
              </a:rPr>
              <a:t>iBGP</a:t>
            </a:r>
            <a:r>
              <a:rPr lang="en-US" sz="1300" dirty="0">
                <a:solidFill>
                  <a:srgbClr val="1F2933"/>
                </a:solidFill>
              </a:rPr>
              <a:t> inside the AS (AD 200), in full mesh or with </a:t>
            </a:r>
            <a:r>
              <a:rPr lang="en-US" sz="1300" b="1" dirty="0">
                <a:solidFill>
                  <a:srgbClr val="1F2933"/>
                </a:solidFill>
              </a:rPr>
              <a:t>route reflectors</a:t>
            </a:r>
            <a:r>
              <a:rPr lang="en-US" sz="1300" dirty="0">
                <a:solidFill>
                  <a:srgbClr val="1F2933"/>
                </a:solidFill>
              </a:rPr>
              <a:t> (RFC 4456)</a:t>
            </a:r>
            <a:endParaRPr lang="en-US" sz="1300" dirty="0"/>
          </a:p>
          <a:p>
            <a:pPr marL="279400" indent="-279400">
              <a:spcAft>
                <a:spcPts val="600"/>
              </a:spcAft>
              <a:buSzPct val="100000"/>
              <a:buChar char="•"/>
            </a:pPr>
            <a:r>
              <a:rPr lang="en-US" sz="1300" b="1" dirty="0">
                <a:solidFill>
                  <a:srgbClr val="1F2933"/>
                </a:solidFill>
              </a:rPr>
              <a:t>MP-BGP</a:t>
            </a:r>
            <a:r>
              <a:rPr lang="en-US" sz="1300" dirty="0">
                <a:solidFill>
                  <a:srgbClr val="1F2933"/>
                </a:solidFill>
              </a:rPr>
              <a:t> (RFC 4760): IPv6, VPNv4/VPNv6 (MPLS L3VPN), EVPN; </a:t>
            </a:r>
            <a:r>
              <a:rPr lang="en-US" sz="1300" b="1" dirty="0">
                <a:solidFill>
                  <a:srgbClr val="1F2933"/>
                </a:solidFill>
              </a:rPr>
              <a:t>32-bit ASNs</a:t>
            </a:r>
            <a:r>
              <a:rPr lang="en-US" sz="1300" dirty="0">
                <a:solidFill>
                  <a:srgbClr val="1F2933"/>
                </a:solidFill>
              </a:rPr>
              <a:t> (RFC 6793)</a:t>
            </a:r>
            <a:endParaRPr lang="en-US" sz="1300" dirty="0"/>
          </a:p>
          <a:p>
            <a:pPr marL="279400" indent="-279400">
              <a:spcAft>
                <a:spcPts val="600"/>
              </a:spcAft>
              <a:buSzPct val="100000"/>
              <a:buChar char="•"/>
            </a:pPr>
            <a:r>
              <a:rPr lang="en-US" sz="1300" dirty="0">
                <a:solidFill>
                  <a:srgbClr val="1F2933"/>
                </a:solidFill>
              </a:rPr>
              <a:t>Also inside data centers: BGP as the IGP of leaf-spine fabrics (RFC 7938)</a:t>
            </a:r>
            <a:endParaRPr lang="en-US" sz="1300" dirty="0"/>
          </a:p>
        </p:txBody>
      </p:sp>
      <p:sp>
        <p:nvSpPr>
          <p:cNvPr id="6" name="Text 3"/>
          <p:cNvSpPr/>
          <p:nvPr/>
        </p:nvSpPr>
        <p:spPr>
          <a:xfrm>
            <a:off x="7498080" y="1280160"/>
            <a:ext cx="2011680" cy="1371600"/>
          </a:xfrm>
          <a:prstGeom prst="cloud">
            <a:avLst/>
          </a:prstGeom>
          <a:solidFill>
            <a:srgbClr val="EEF3F7"/>
          </a:solidFill>
          <a:ln w="12700">
            <a:solidFill>
              <a:srgbClr val="6B7B8C"/>
            </a:solidFill>
          </a:ln>
        </p:spPr>
        <p:txBody>
          <a:bodyPr wrap="square" lIns="0" tIns="0" rIns="0" bIns="0" rtlCol="0" anchor="t"/>
          <a:lstStyle/>
          <a:p>
            <a:pPr marL="0" indent="0" algn="ctr">
              <a:buNone/>
            </a:pPr>
            <a:r>
              <a:rPr lang="en-US" sz="1000" b="1" dirty="0">
                <a:solidFill>
                  <a:srgbClr val="0B3C5D"/>
                </a:solidFill>
              </a:rPr>
              <a:t>AS 64500</a:t>
            </a:r>
            <a:endParaRPr lang="en-US" sz="1000" dirty="0"/>
          </a:p>
        </p:txBody>
      </p:sp>
      <p:sp>
        <p:nvSpPr>
          <p:cNvPr id="7" name="Text 4"/>
          <p:cNvSpPr/>
          <p:nvPr/>
        </p:nvSpPr>
        <p:spPr>
          <a:xfrm>
            <a:off x="9784080" y="1280160"/>
            <a:ext cx="2011680" cy="1371600"/>
          </a:xfrm>
          <a:prstGeom prst="cloud">
            <a:avLst/>
          </a:prstGeom>
          <a:solidFill>
            <a:srgbClr val="EEF3F7"/>
          </a:solidFill>
          <a:ln w="12700">
            <a:solidFill>
              <a:srgbClr val="6B7B8C"/>
            </a:solidFill>
          </a:ln>
        </p:spPr>
        <p:txBody>
          <a:bodyPr wrap="square" lIns="0" tIns="0" rIns="0" bIns="0" rtlCol="0" anchor="t"/>
          <a:lstStyle/>
          <a:p>
            <a:pPr marL="0" indent="0" algn="ctr">
              <a:buNone/>
            </a:pPr>
            <a:r>
              <a:rPr lang="en-US" sz="1000" b="1" dirty="0">
                <a:solidFill>
                  <a:srgbClr val="0B3C5D"/>
                </a:solidFill>
              </a:rPr>
              <a:t>AS 64501</a:t>
            </a:r>
            <a:endParaRPr lang="en-US" sz="1000" dirty="0"/>
          </a:p>
        </p:txBody>
      </p:sp>
      <p:sp>
        <p:nvSpPr>
          <p:cNvPr id="8" name="Text 5"/>
          <p:cNvSpPr/>
          <p:nvPr/>
        </p:nvSpPr>
        <p:spPr>
          <a:xfrm>
            <a:off x="8641080" y="3017520"/>
            <a:ext cx="2011680" cy="1371600"/>
          </a:xfrm>
          <a:prstGeom prst="cloud">
            <a:avLst/>
          </a:prstGeom>
          <a:solidFill>
            <a:srgbClr val="EEF3F7"/>
          </a:solidFill>
          <a:ln w="12700">
            <a:solidFill>
              <a:srgbClr val="6B7B8C"/>
            </a:solidFill>
          </a:ln>
        </p:spPr>
        <p:txBody>
          <a:bodyPr wrap="square" lIns="0" tIns="0" rIns="0" bIns="0" rtlCol="0" anchor="t"/>
          <a:lstStyle/>
          <a:p>
            <a:pPr marL="0" indent="0" algn="ctr">
              <a:buNone/>
            </a:pPr>
            <a:r>
              <a:rPr lang="en-US" sz="1000" b="1" dirty="0">
                <a:solidFill>
                  <a:srgbClr val="0B3C5D"/>
                </a:solidFill>
              </a:rPr>
              <a:t>AS 64502</a:t>
            </a:r>
            <a:endParaRPr lang="en-US" sz="1000" dirty="0"/>
          </a:p>
        </p:txBody>
      </p:sp>
      <p:sp>
        <p:nvSpPr>
          <p:cNvPr id="9" name="Text 6"/>
          <p:cNvSpPr/>
          <p:nvPr/>
        </p:nvSpPr>
        <p:spPr>
          <a:xfrm>
            <a:off x="8302752" y="1901952"/>
            <a:ext cx="402336" cy="40233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10" name="Text 7"/>
          <p:cNvSpPr/>
          <p:nvPr/>
        </p:nvSpPr>
        <p:spPr>
          <a:xfrm>
            <a:off x="10588752" y="1901952"/>
            <a:ext cx="402336" cy="40233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11" name="Text 8"/>
          <p:cNvSpPr/>
          <p:nvPr/>
        </p:nvSpPr>
        <p:spPr>
          <a:xfrm>
            <a:off x="9445752" y="3639312"/>
            <a:ext cx="402336" cy="40233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C</a:t>
            </a:r>
            <a:endParaRPr lang="en-US" sz="1200" dirty="0"/>
          </a:p>
        </p:txBody>
      </p:sp>
      <p:sp>
        <p:nvSpPr>
          <p:cNvPr id="12" name="Shape 9"/>
          <p:cNvSpPr/>
          <p:nvPr/>
        </p:nvSpPr>
        <p:spPr>
          <a:xfrm>
            <a:off x="8705088" y="2103120"/>
            <a:ext cx="1883664" cy="0"/>
          </a:xfrm>
          <a:prstGeom prst="line">
            <a:avLst/>
          </a:prstGeom>
          <a:noFill/>
          <a:ln w="31750">
            <a:solidFill>
              <a:srgbClr val="D64545"/>
            </a:solidFill>
            <a:prstDash val="solid"/>
            <a:headEnd type="triangle"/>
            <a:tailEnd type="triangle"/>
          </a:ln>
        </p:spPr>
        <p:txBody>
          <a:bodyPr/>
          <a:lstStyle/>
          <a:p>
            <a:endParaRPr lang="en-US"/>
          </a:p>
        </p:txBody>
      </p:sp>
      <p:sp>
        <p:nvSpPr>
          <p:cNvPr id="13" name="Text 10"/>
          <p:cNvSpPr txBox="1"/>
          <p:nvPr/>
        </p:nvSpPr>
        <p:spPr>
          <a:xfrm>
            <a:off x="8823960" y="2121408"/>
            <a:ext cx="1645920" cy="237744"/>
          </a:xfrm>
          <a:prstGeom prst="rect">
            <a:avLst/>
          </a:prstGeom>
          <a:noFill/>
          <a:ln/>
        </p:spPr>
        <p:txBody>
          <a:bodyPr wrap="square" lIns="0" tIns="0" rIns="0" bIns="0" rtlCol="0" anchor="ctr"/>
          <a:lstStyle/>
          <a:p>
            <a:pPr marL="0" indent="0" algn="ctr">
              <a:buNone/>
            </a:pPr>
            <a:r>
              <a:rPr lang="en-US" sz="1000" b="1" dirty="0">
                <a:solidFill>
                  <a:srgbClr val="D64545"/>
                </a:solidFill>
              </a:rPr>
              <a:t>eBGP</a:t>
            </a:r>
            <a:endParaRPr lang="en-US" sz="1000" dirty="0"/>
          </a:p>
        </p:txBody>
      </p:sp>
      <p:sp>
        <p:nvSpPr>
          <p:cNvPr id="14" name="Shape 11"/>
          <p:cNvSpPr/>
          <p:nvPr/>
        </p:nvSpPr>
        <p:spPr>
          <a:xfrm>
            <a:off x="8641080" y="2286000"/>
            <a:ext cx="868680" cy="1417320"/>
          </a:xfrm>
          <a:prstGeom prst="line">
            <a:avLst/>
          </a:prstGeom>
          <a:noFill/>
          <a:ln w="31750">
            <a:solidFill>
              <a:srgbClr val="D64545"/>
            </a:solidFill>
            <a:prstDash val="solid"/>
            <a:headEnd type="triangle"/>
            <a:tailEnd type="triangle"/>
          </a:ln>
        </p:spPr>
        <p:txBody>
          <a:bodyPr/>
          <a:lstStyle/>
          <a:p>
            <a:endParaRPr lang="en-US"/>
          </a:p>
        </p:txBody>
      </p:sp>
      <p:sp>
        <p:nvSpPr>
          <p:cNvPr id="15" name="Shape 12"/>
          <p:cNvSpPr/>
          <p:nvPr/>
        </p:nvSpPr>
        <p:spPr>
          <a:xfrm flipH="1">
            <a:off x="9784080" y="2286000"/>
            <a:ext cx="868680" cy="1417320"/>
          </a:xfrm>
          <a:prstGeom prst="line">
            <a:avLst/>
          </a:prstGeom>
          <a:noFill/>
          <a:ln w="31750">
            <a:solidFill>
              <a:srgbClr val="D64545"/>
            </a:solidFill>
            <a:prstDash val="solid"/>
            <a:headEnd type="triangle"/>
            <a:tailEnd type="triangle"/>
          </a:ln>
        </p:spPr>
        <p:txBody>
          <a:bodyPr/>
          <a:lstStyle/>
          <a:p>
            <a:endParaRPr lang="en-US"/>
          </a:p>
        </p:txBody>
      </p:sp>
      <p:sp>
        <p:nvSpPr>
          <p:cNvPr id="16" name="Text 13"/>
          <p:cNvSpPr txBox="1"/>
          <p:nvPr/>
        </p:nvSpPr>
        <p:spPr>
          <a:xfrm>
            <a:off x="7498080" y="4480560"/>
            <a:ext cx="4297680" cy="822960"/>
          </a:xfrm>
          <a:prstGeom prst="rect">
            <a:avLst/>
          </a:prstGeom>
          <a:solidFill>
            <a:srgbClr val="FFF4E0"/>
          </a:solidFill>
          <a:ln/>
        </p:spPr>
        <p:txBody>
          <a:bodyPr wrap="square" lIns="0" tIns="0" rIns="0" bIns="0" rtlCol="0" anchor="ctr"/>
          <a:lstStyle/>
          <a:p>
            <a:pPr marL="0" indent="0" algn="l">
              <a:buNone/>
            </a:pPr>
            <a:r>
              <a:rPr lang="en-US" sz="1000" dirty="0">
                <a:solidFill>
                  <a:srgbClr val="1F2933"/>
                </a:solidFill>
              </a:rPr>
              <a:t>A advertises 203.0.113.0/24 with AS_PATH 64500; B re-advertises it to C with AS_PATH 64501 64500; C would never accept back a route with 64502 in the path.</a:t>
            </a:r>
            <a:endParaRPr lang="en-US" sz="1000" dirty="0"/>
          </a:p>
        </p:txBody>
      </p:sp>
      <p:sp>
        <p:nvSpPr>
          <p:cNvPr id="17" name="Text 14"/>
          <p:cNvSpPr txBox="1"/>
          <p:nvPr/>
        </p:nvSpPr>
        <p:spPr>
          <a:xfrm>
            <a:off x="7498080" y="5440680"/>
            <a:ext cx="4297680" cy="731520"/>
          </a:xfrm>
          <a:prstGeom prst="rect">
            <a:avLst/>
          </a:prstGeom>
          <a:noFill/>
          <a:ln/>
        </p:spPr>
        <p:txBody>
          <a:bodyPr wrap="square" lIns="0" tIns="0" rIns="0" bIns="0" rtlCol="0" anchor="ctr"/>
          <a:lstStyle/>
          <a:p>
            <a:pPr marL="0" indent="0" algn="l">
              <a:buNone/>
            </a:pPr>
            <a:r>
              <a:rPr lang="en-US" sz="1000" dirty="0">
                <a:solidFill>
                  <a:srgbClr val="6B7B8C"/>
                </a:solidFill>
              </a:rPr>
              <a:t>Global table 2026: ≈ 1 million IPv4 prefixes; &gt; 200,000 IPv6 (bgp.potaroo.net).</a:t>
            </a:r>
            <a:endParaRPr lang="en-US" sz="10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133</a:t>
            </a:fld>
            <a:endParaRPr lang="en-US"/>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name="Slide 13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BGP-4: attributes and best-path selection</a:t>
            </a:r>
            <a:endParaRPr lang="en-US" sz="3000" dirty="0"/>
          </a:p>
        </p:txBody>
      </p:sp>
      <p:graphicFrame>
        <p:nvGraphicFramePr>
          <p:cNvPr id="135"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6035040" cy="914400"/>
        </p:xfrm>
        <a:graphic>
          <a:graphicData uri="http://schemas.openxmlformats.org/drawingml/2006/table">
            <a:tbl>
              <a:tblPr/>
              <a:tblGrid>
                <a:gridCol w="1920240">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2651760">
                  <a:extLst>
                    <a:ext uri="{9D8B030D-6E8A-4147-A177-3AD203B41FA5}">
                      <a16:colId xmlns:a16="http://schemas.microsoft.com/office/drawing/2014/main" val="20002"/>
                    </a:ext>
                  </a:extLst>
                </a:gridCol>
              </a:tblGrid>
              <a:tr h="384048">
                <a:tc>
                  <a:txBody>
                    <a:bodyPr/>
                    <a:lstStyle/>
                    <a:p>
                      <a:pPr marL="0" indent="0" algn="l">
                        <a:buNone/>
                      </a:pPr>
                      <a:r>
                        <a:rPr lang="en-US" sz="1000" b="1" dirty="0">
                          <a:solidFill>
                            <a:srgbClr val="FFFFFF"/>
                          </a:solidFill>
                        </a:rPr>
                        <a:t>Attribute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Category</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Purpose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384048">
                <a:tc>
                  <a:txBody>
                    <a:bodyPr/>
                    <a:lstStyle/>
                    <a:p>
                      <a:pPr marL="0" indent="0" algn="l">
                        <a:buNone/>
                      </a:pPr>
                      <a:r>
                        <a:rPr lang="en-US" sz="1000" dirty="0">
                          <a:solidFill>
                            <a:srgbClr val="1F2933"/>
                          </a:solidFill>
                        </a:rPr>
                        <a:t>ORIGIN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Mandatory</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How the route entered BGP (IGP, EGP, incomplete)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4048">
                <a:tc>
                  <a:txBody>
                    <a:bodyPr/>
                    <a:lstStyle/>
                    <a:p>
                      <a:pPr marL="0" indent="0" algn="l">
                        <a:buNone/>
                      </a:pPr>
                      <a:r>
                        <a:rPr lang="en-US" sz="1000" dirty="0">
                          <a:solidFill>
                            <a:srgbClr val="1F2933"/>
                          </a:solidFill>
                        </a:rPr>
                        <a:t>AS_PATH</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Mandatory</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List of ASs; loop detection; policy by prepending</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384048">
                <a:tc>
                  <a:txBody>
                    <a:bodyPr/>
                    <a:lstStyle/>
                    <a:p>
                      <a:pPr marL="0" indent="0" algn="l">
                        <a:buNone/>
                      </a:pPr>
                      <a:r>
                        <a:rPr lang="en-US" sz="1000" dirty="0">
                          <a:solidFill>
                            <a:srgbClr val="1F2933"/>
                          </a:solidFill>
                        </a:rPr>
                        <a:t>NEXT_HOP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Mandatory</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Next-hop IP (eBGP: the peer; iBGP: unchanged)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84048">
                <a:tc>
                  <a:txBody>
                    <a:bodyPr/>
                    <a:lstStyle/>
                    <a:p>
                      <a:pPr marL="0" indent="0" algn="l">
                        <a:buNone/>
                      </a:pPr>
                      <a:r>
                        <a:rPr lang="en-US" sz="1000" dirty="0">
                          <a:solidFill>
                            <a:srgbClr val="1F2933"/>
                          </a:solidFill>
                        </a:rPr>
                        <a:t>LOCAL_PREF</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Discretionary</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Exit preference inside the AS (highest wins)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384048">
                <a:tc>
                  <a:txBody>
                    <a:bodyPr/>
                    <a:lstStyle/>
                    <a:p>
                      <a:pPr marL="0" indent="0" algn="l">
                        <a:buNone/>
                      </a:pPr>
                      <a:r>
                        <a:rPr lang="en-US" sz="1000" dirty="0">
                          <a:solidFill>
                            <a:srgbClr val="1F2933"/>
                          </a:solidFill>
                        </a:rPr>
                        <a:t>MED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Optional non-trans.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Suggests an entry point to the neighbor (lowest wins)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84048">
                <a:tc>
                  <a:txBody>
                    <a:bodyPr/>
                    <a:lstStyle/>
                    <a:p>
                      <a:pPr marL="0" indent="0" algn="l">
                        <a:buNone/>
                      </a:pPr>
                      <a:r>
                        <a:rPr lang="en-US" sz="1000" dirty="0">
                          <a:solidFill>
                            <a:srgbClr val="1F2933"/>
                          </a:solidFill>
                        </a:rPr>
                        <a:t>COMMUNITY</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Optional transitive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Tags for policy (RFC 1997, 8092)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384048">
                <a:tc>
                  <a:txBody>
                    <a:bodyPr/>
                    <a:lstStyle/>
                    <a:p>
                      <a:pPr marL="0" indent="0" algn="l">
                        <a:buNone/>
                      </a:pPr>
                      <a:r>
                        <a:rPr lang="en-US" sz="1000" dirty="0">
                          <a:solidFill>
                            <a:srgbClr val="1F2933"/>
                          </a:solidFill>
                        </a:rPr>
                        <a:t>AGGREGATOR / ATOMIC_AGG.</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Optional / discr.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Route aggregation information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5" name="Shape 1"/>
          <p:cNvSpPr/>
          <p:nvPr/>
        </p:nvSpPr>
        <p:spPr>
          <a:xfrm>
            <a:off x="6766560" y="1280160"/>
            <a:ext cx="4937760" cy="3749040"/>
          </a:xfrm>
          <a:prstGeom prst="roundRect">
            <a:avLst>
              <a:gd name="adj" fmla="val 2927"/>
            </a:avLst>
          </a:prstGeom>
          <a:solidFill>
            <a:srgbClr val="EEF3F7"/>
          </a:solidFill>
          <a:ln w="9525">
            <a:solidFill>
              <a:srgbClr val="EEF3F7"/>
            </a:solidFill>
            <a:prstDash val="solid"/>
          </a:ln>
        </p:spPr>
        <p:txBody>
          <a:bodyPr/>
          <a:lstStyle/>
          <a:p>
            <a:endParaRPr lang="en-US"/>
          </a:p>
        </p:txBody>
      </p:sp>
      <p:sp>
        <p:nvSpPr>
          <p:cNvPr id="6" name="Text 2"/>
          <p:cNvSpPr txBox="1"/>
          <p:nvPr/>
        </p:nvSpPr>
        <p:spPr>
          <a:xfrm>
            <a:off x="6967728" y="1444752"/>
            <a:ext cx="4535424" cy="365760"/>
          </a:xfrm>
          <a:prstGeom prst="rect">
            <a:avLst/>
          </a:prstGeom>
          <a:noFill/>
          <a:ln/>
        </p:spPr>
        <p:txBody>
          <a:bodyPr wrap="square" lIns="0" tIns="0" rIns="0" bIns="0" rtlCol="0" anchor="t"/>
          <a:lstStyle/>
          <a:p>
            <a:pPr marL="0" indent="0">
              <a:buNone/>
            </a:pPr>
            <a:r>
              <a:rPr lang="en-US" sz="1500" b="1" dirty="0">
                <a:solidFill>
                  <a:srgbClr val="0B3C5D"/>
                </a:solidFill>
              </a:rPr>
              <a:t>Selection order (Cisco)</a:t>
            </a:r>
            <a:endParaRPr lang="en-US" sz="1500" dirty="0"/>
          </a:p>
        </p:txBody>
      </p:sp>
      <p:sp>
        <p:nvSpPr>
          <p:cNvPr id="7" name="Text 3"/>
          <p:cNvSpPr txBox="1"/>
          <p:nvPr/>
        </p:nvSpPr>
        <p:spPr>
          <a:xfrm>
            <a:off x="6967728" y="1856232"/>
            <a:ext cx="4535424" cy="303580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1. Highest </a:t>
            </a:r>
            <a:r>
              <a:rPr lang="en-US" sz="1100" b="1" dirty="0">
                <a:solidFill>
                  <a:srgbClr val="1F2933"/>
                </a:solidFill>
              </a:rPr>
              <a:t>weight</a:t>
            </a:r>
            <a:r>
              <a:rPr lang="en-US" sz="1100" dirty="0">
                <a:solidFill>
                  <a:srgbClr val="1F2933"/>
                </a:solidFill>
              </a:rPr>
              <a:t> (local, Cisco)   2. Highest </a:t>
            </a:r>
            <a:r>
              <a:rPr lang="en-US" sz="1100" b="1" dirty="0">
                <a:solidFill>
                  <a:srgbClr val="1F2933"/>
                </a:solidFill>
              </a:rPr>
              <a:t>LOCAL_PREF</a:t>
            </a:r>
            <a:endParaRPr lang="en-US" sz="1100" dirty="0"/>
          </a:p>
          <a:p>
            <a:pPr marL="279400" indent="-279400">
              <a:spcAft>
                <a:spcPts val="400"/>
              </a:spcAft>
              <a:buSzPct val="100000"/>
              <a:buChar char="•"/>
            </a:pPr>
            <a:r>
              <a:rPr lang="en-US" sz="1100" dirty="0">
                <a:solidFill>
                  <a:srgbClr val="1F2933"/>
                </a:solidFill>
              </a:rPr>
              <a:t>3. Locally originated route   4. Shortest </a:t>
            </a:r>
            <a:r>
              <a:rPr lang="en-US" sz="1100" b="1" dirty="0">
                <a:solidFill>
                  <a:srgbClr val="1F2933"/>
                </a:solidFill>
              </a:rPr>
              <a:t>AS_PATH</a:t>
            </a:r>
            <a:endParaRPr lang="en-US" sz="1100" dirty="0"/>
          </a:p>
          <a:p>
            <a:pPr marL="279400" indent="-279400">
              <a:spcAft>
                <a:spcPts val="400"/>
              </a:spcAft>
              <a:buSzPct val="100000"/>
              <a:buChar char="•"/>
            </a:pPr>
            <a:r>
              <a:rPr lang="en-US" sz="1100" dirty="0">
                <a:solidFill>
                  <a:srgbClr val="1F2933"/>
                </a:solidFill>
              </a:rPr>
              <a:t>5. Lowest ORIGIN (IGP &lt; EGP &lt; incomplete)   6. Lowest </a:t>
            </a:r>
            <a:r>
              <a:rPr lang="en-US" sz="1100" b="1" dirty="0">
                <a:solidFill>
                  <a:srgbClr val="1F2933"/>
                </a:solidFill>
              </a:rPr>
              <a:t>MED</a:t>
            </a:r>
            <a:endParaRPr lang="en-US" sz="1100" dirty="0"/>
          </a:p>
          <a:p>
            <a:pPr marL="279400" indent="-279400">
              <a:spcAft>
                <a:spcPts val="400"/>
              </a:spcAft>
              <a:buSzPct val="100000"/>
              <a:buChar char="•"/>
            </a:pPr>
            <a:r>
              <a:rPr lang="en-US" sz="1100" dirty="0">
                <a:solidFill>
                  <a:srgbClr val="1F2933"/>
                </a:solidFill>
              </a:rPr>
              <a:t>7. eBGP over iBGP   8. Lowest IGP metric to the NEXT_HOP</a:t>
            </a:r>
            <a:endParaRPr lang="en-US" sz="1100" dirty="0"/>
          </a:p>
          <a:p>
            <a:pPr marL="279400" indent="-279400">
              <a:spcAft>
                <a:spcPts val="400"/>
              </a:spcAft>
              <a:buSzPct val="100000"/>
              <a:buChar char="•"/>
            </a:pPr>
            <a:r>
              <a:rPr lang="en-US" sz="1100" dirty="0">
                <a:solidFill>
                  <a:srgbClr val="1F2933"/>
                </a:solidFill>
              </a:rPr>
              <a:t>9. Oldest route   10. Lowest router ID / peer address</a:t>
            </a:r>
            <a:endParaRPr lang="en-US" sz="1100" dirty="0"/>
          </a:p>
        </p:txBody>
      </p:sp>
      <p:sp>
        <p:nvSpPr>
          <p:cNvPr id="8" name="Shape 4"/>
          <p:cNvSpPr/>
          <p:nvPr/>
        </p:nvSpPr>
        <p:spPr>
          <a:xfrm>
            <a:off x="6766560" y="5212080"/>
            <a:ext cx="4937760" cy="1005840"/>
          </a:xfrm>
          <a:prstGeom prst="roundRect">
            <a:avLst>
              <a:gd name="adj" fmla="val 10909"/>
            </a:avLst>
          </a:prstGeom>
          <a:solidFill>
            <a:srgbClr val="FFF4E0"/>
          </a:solidFill>
          <a:ln w="9525">
            <a:solidFill>
              <a:srgbClr val="EEF3F7"/>
            </a:solidFill>
            <a:prstDash val="solid"/>
          </a:ln>
        </p:spPr>
        <p:txBody>
          <a:bodyPr/>
          <a:lstStyle/>
          <a:p>
            <a:endParaRPr lang="en-US"/>
          </a:p>
        </p:txBody>
      </p:sp>
      <p:sp>
        <p:nvSpPr>
          <p:cNvPr id="9" name="Text 5"/>
          <p:cNvSpPr txBox="1"/>
          <p:nvPr/>
        </p:nvSpPr>
        <p:spPr>
          <a:xfrm>
            <a:off x="6967728" y="5376672"/>
            <a:ext cx="4535424" cy="365760"/>
          </a:xfrm>
          <a:prstGeom prst="rect">
            <a:avLst/>
          </a:prstGeom>
          <a:noFill/>
          <a:ln/>
        </p:spPr>
        <p:txBody>
          <a:bodyPr wrap="square" lIns="0" tIns="0" rIns="0" bIns="0" rtlCol="0" anchor="t"/>
          <a:lstStyle/>
          <a:p>
            <a:pPr marL="0" indent="0">
              <a:buNone/>
            </a:pPr>
            <a:r>
              <a:rPr lang="en-US" sz="1500" b="1" dirty="0">
                <a:solidFill>
                  <a:srgbClr val="0B3C5D"/>
                </a:solidFill>
              </a:rPr>
              <a:t>Routing security</a:t>
            </a:r>
            <a:endParaRPr lang="en-US" sz="1500" dirty="0"/>
          </a:p>
        </p:txBody>
      </p:sp>
      <p:sp>
        <p:nvSpPr>
          <p:cNvPr id="10" name="Text 6"/>
          <p:cNvSpPr txBox="1"/>
          <p:nvPr/>
        </p:nvSpPr>
        <p:spPr>
          <a:xfrm>
            <a:off x="6967728" y="5788152"/>
            <a:ext cx="4535424" cy="292608"/>
          </a:xfrm>
          <a:prstGeom prst="rect">
            <a:avLst/>
          </a:prstGeom>
          <a:noFill/>
          <a:ln/>
        </p:spPr>
        <p:txBody>
          <a:bodyPr wrap="square" lIns="0" tIns="0" rIns="0" bIns="0" rtlCol="0" anchor="t"/>
          <a:lstStyle/>
          <a:p>
            <a:pPr marL="0" indent="0">
              <a:buNone/>
            </a:pPr>
            <a:r>
              <a:rPr lang="en-US" sz="1000" dirty="0">
                <a:solidFill>
                  <a:srgbClr val="1F2933"/>
                </a:solidFill>
              </a:rPr>
              <a:t>Prefix and AS_PATH filters, per-peer prefix limits, RPKI/ROV (RFC 6811), MANRS.</a:t>
            </a:r>
            <a:endParaRPr lang="en-US" sz="10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134</a:t>
            </a:fld>
            <a:endParaRPr lang="en-US"/>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name="Slide 135">
    <p:spTree>
      <p:nvGrpSpPr>
        <p:cNvPr id="1" name=""/>
        <p:cNvGrpSpPr/>
        <p:nvPr/>
      </p:nvGrpSpPr>
      <p:grpSpPr>
        <a:xfrm>
          <a:off x="0" y="0"/>
          <a:ext cx="0" cy="0"/>
          <a:chOff x="0" y="0"/>
          <a:chExt cx="0" cy="0"/>
        </a:xfrm>
      </p:grpSpPr>
      <p:sp>
        <p:nvSpPr>
          <p:cNvPr id="2" name="Text 0"/>
          <p:cNvSpPr txBox="1"/>
          <p:nvPr/>
        </p:nvSpPr>
        <p:spPr>
          <a:xfrm>
            <a:off x="731520" y="1188720"/>
            <a:ext cx="10698480" cy="822960"/>
          </a:xfrm>
          <a:prstGeom prst="rect">
            <a:avLst/>
          </a:prstGeom>
          <a:noFill/>
          <a:ln/>
        </p:spPr>
        <p:txBody>
          <a:bodyPr wrap="square" lIns="0" tIns="0" rIns="0" bIns="0" rtlCol="0" anchor="ctr"/>
          <a:lstStyle/>
          <a:p>
            <a:pPr marL="0" indent="0">
              <a:buNone/>
            </a:pPr>
            <a:r>
              <a:rPr lang="en-US" sz="2200" b="1" dirty="0">
                <a:solidFill>
                  <a:srgbClr val="F0A332"/>
                </a:solidFill>
              </a:rPr>
              <a:t>MODULE 2  |  PART 5</a:t>
            </a:r>
            <a:endParaRPr lang="en-US" sz="2200" dirty="0"/>
          </a:p>
        </p:txBody>
      </p:sp>
      <p:sp>
        <p:nvSpPr>
          <p:cNvPr id="3" name="Text 0"/>
          <p:cNvSpPr>
            <a:spLocks noGrp="1"/>
          </p:cNvSpPr>
          <p:nvPr>
            <p:ph type="title" idx="100" hasCustomPrompt="1"/>
          </p:nvPr>
        </p:nvSpPr>
        <p:spPr>
          <a:xfrm>
            <a:off x="731520" y="2377440"/>
            <a:ext cx="10698480" cy="1280160"/>
          </a:xfrm>
          <a:prstGeom prst="rect">
            <a:avLst/>
          </a:prstGeom>
          <a:noFill/>
          <a:ln/>
        </p:spPr>
        <p:txBody>
          <a:bodyPr wrap="square" lIns="0" tIns="0" rIns="0" bIns="0" rtlCol="0" anchor="b"/>
          <a:lstStyle/>
          <a:p>
            <a:pPr marL="0" indent="0" algn="l">
              <a:buNone/>
            </a:pPr>
            <a:r>
              <a:rPr lang="en-US" sz="4000" b="1" dirty="0">
                <a:solidFill>
                  <a:srgbClr val="FFFFFF"/>
                </a:solidFill>
              </a:rPr>
              <a:t>Controlling IP access</a:t>
            </a:r>
            <a:endParaRPr lang="en-US" sz="4000" dirty="0"/>
          </a:p>
        </p:txBody>
      </p:sp>
      <p:sp>
        <p:nvSpPr>
          <p:cNvPr id="4" name="Text 0"/>
          <p:cNvSpPr>
            <a:spLocks noGrp="1"/>
          </p:cNvSpPr>
          <p:nvPr>
            <p:ph type="body" idx="101" hasCustomPrompt="1"/>
          </p:nvPr>
        </p:nvSpPr>
        <p:spPr>
          <a:xfrm>
            <a:off x="731520" y="3794760"/>
            <a:ext cx="10698480" cy="1463040"/>
          </a:xfrm>
          <a:prstGeom prst="rect">
            <a:avLst/>
          </a:prstGeom>
          <a:noFill/>
          <a:ln/>
        </p:spPr>
        <p:txBody>
          <a:bodyPr wrap="square" lIns="0" tIns="0" rIns="0" bIns="0" rtlCol="0" anchor="t"/>
          <a:lstStyle/>
          <a:p>
            <a:pPr marL="0" indent="0" algn="l">
              <a:buNone/>
            </a:pPr>
            <a:r>
              <a:rPr lang="en-US" sz="1800" dirty="0">
                <a:solidFill>
                  <a:srgbClr val="8ECAE6"/>
                </a:solidFill>
              </a:rPr>
              <a:t>Access control lists (ACLs): how routers filter traffic, classic standard-ACL examples and the evolution toward stateful firewalls</a:t>
            </a:r>
            <a:endParaRPr lang="en-US" sz="1800" dirty="0"/>
          </a:p>
        </p:txBody>
      </p:sp>
      <p:sp>
        <p:nvSpPr>
          <p:cNvPr id="25" name="Slide Number Placeholder 0"/>
          <p:cNvSpPr>
            <a:spLocks noGrp="1"/>
          </p:cNvSpPr>
          <p:nvPr>
            <p:ph type="sldNum" sz="quarter" idx="4294967295"/>
          </p:nvPr>
        </p:nvSpPr>
        <p:spPr>
          <a:xfrm>
            <a:off x="11155680" y="6400800"/>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ECAE6"/>
                </a:solidFill>
              </a:defRPr>
            </a:lvl1pPr>
          </a:lstStyle>
          <a:p>
            <a:pPr algn="r"/>
            <a:fld id="{F7021451-1387-4CA6-816F-3879F97B5CBC}" type="slidenum">
              <a:rPr lang="en-US" b="0"/>
              <a:t>135</a:t>
            </a:fld>
            <a:endParaRPr lang="en-US"/>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name="Slide 13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ACLs in the router's processing flow</a:t>
            </a:r>
            <a:endParaRPr lang="en-US" sz="3000" dirty="0"/>
          </a:p>
        </p:txBody>
      </p:sp>
      <p:sp>
        <p:nvSpPr>
          <p:cNvPr id="4" name="Shape 1"/>
          <p:cNvSpPr/>
          <p:nvPr/>
        </p:nvSpPr>
        <p:spPr>
          <a:xfrm>
            <a:off x="548640" y="1280160"/>
            <a:ext cx="11064240" cy="1280160"/>
          </a:xfrm>
          <a:prstGeom prst="roundRect">
            <a:avLst>
              <a:gd name="adj" fmla="val 8571"/>
            </a:avLst>
          </a:prstGeom>
          <a:solidFill>
            <a:srgbClr val="FFF4E0"/>
          </a:solidFill>
          <a:ln w="9525">
            <a:solidFill>
              <a:srgbClr val="EEF3F7"/>
            </a:solidFill>
            <a:prstDash val="solid"/>
          </a:ln>
        </p:spPr>
        <p:txBody>
          <a:bodyPr/>
          <a:lstStyle/>
          <a:p>
            <a:endParaRPr lang="en-US"/>
          </a:p>
        </p:txBody>
      </p:sp>
      <p:sp>
        <p:nvSpPr>
          <p:cNvPr id="5" name="Text 2"/>
          <p:cNvSpPr txBox="1"/>
          <p:nvPr/>
        </p:nvSpPr>
        <p:spPr>
          <a:xfrm>
            <a:off x="749808" y="1444752"/>
            <a:ext cx="10661904" cy="365760"/>
          </a:xfrm>
          <a:prstGeom prst="rect">
            <a:avLst/>
          </a:prstGeom>
          <a:noFill/>
          <a:ln/>
        </p:spPr>
        <p:txBody>
          <a:bodyPr wrap="square" lIns="0" tIns="0" rIns="0" bIns="0" rtlCol="0" anchor="t"/>
          <a:lstStyle/>
          <a:p>
            <a:pPr marL="0" indent="0">
              <a:buNone/>
            </a:pPr>
            <a:r>
              <a:rPr lang="en-US" sz="1500" b="1" dirty="0">
                <a:solidFill>
                  <a:srgbClr val="0B3C5D"/>
                </a:solidFill>
              </a:rPr>
              <a:t>Control plane</a:t>
            </a:r>
            <a:endParaRPr lang="en-US" sz="1500" dirty="0"/>
          </a:p>
        </p:txBody>
      </p:sp>
      <p:sp>
        <p:nvSpPr>
          <p:cNvPr id="6" name="Text 3"/>
          <p:cNvSpPr txBox="1"/>
          <p:nvPr/>
        </p:nvSpPr>
        <p:spPr>
          <a:xfrm>
            <a:off x="749808" y="1856232"/>
            <a:ext cx="10661904" cy="566928"/>
          </a:xfrm>
          <a:prstGeom prst="rect">
            <a:avLst/>
          </a:prstGeom>
          <a:noFill/>
          <a:ln/>
        </p:spPr>
        <p:txBody>
          <a:bodyPr wrap="square" lIns="0" tIns="0" rIns="0" bIns="0" rtlCol="0" anchor="t"/>
          <a:lstStyle/>
          <a:p>
            <a:pPr marL="0" indent="0">
              <a:buNone/>
            </a:pPr>
            <a:endParaRPr lang="en-US" sz="1200" dirty="0"/>
          </a:p>
        </p:txBody>
      </p:sp>
      <p:sp>
        <p:nvSpPr>
          <p:cNvPr id="7" name="Text 4"/>
          <p:cNvSpPr txBox="1"/>
          <p:nvPr/>
        </p:nvSpPr>
        <p:spPr>
          <a:xfrm>
            <a:off x="822960" y="1783080"/>
            <a:ext cx="2103120" cy="594360"/>
          </a:xfrm>
          <a:prstGeom prst="rect">
            <a:avLst/>
          </a:prstGeom>
          <a:solidFill>
            <a:srgbClr val="FFFFFF"/>
          </a:solidFill>
          <a:ln w="9525">
            <a:solidFill>
              <a:srgbClr val="C9D3DC"/>
            </a:solidFill>
          </a:ln>
        </p:spPr>
        <p:txBody>
          <a:bodyPr wrap="square" lIns="0" tIns="0" rIns="0" bIns="0" rtlCol="0" anchor="ctr"/>
          <a:lstStyle/>
          <a:p>
            <a:pPr marL="0" indent="0" algn="ctr">
              <a:buNone/>
            </a:pPr>
            <a:r>
              <a:rPr lang="en-US" sz="1100" dirty="0">
                <a:solidFill>
                  <a:srgbClr val="1F2933"/>
                </a:solidFill>
              </a:rPr>
              <a:t>Routing table / FIB</a:t>
            </a:r>
            <a:endParaRPr lang="en-US" sz="1100" dirty="0"/>
          </a:p>
        </p:txBody>
      </p:sp>
      <p:sp>
        <p:nvSpPr>
          <p:cNvPr id="8" name="Text 5"/>
          <p:cNvSpPr txBox="1"/>
          <p:nvPr/>
        </p:nvSpPr>
        <p:spPr>
          <a:xfrm>
            <a:off x="3200400" y="1783080"/>
            <a:ext cx="2103120" cy="594360"/>
          </a:xfrm>
          <a:prstGeom prst="rect">
            <a:avLst/>
          </a:prstGeom>
          <a:solidFill>
            <a:srgbClr val="FFFFFF"/>
          </a:solidFill>
          <a:ln w="9525">
            <a:solidFill>
              <a:srgbClr val="C9D3DC"/>
            </a:solidFill>
          </a:ln>
        </p:spPr>
        <p:txBody>
          <a:bodyPr wrap="square" lIns="0" tIns="0" rIns="0" bIns="0" rtlCol="0" anchor="ctr"/>
          <a:lstStyle/>
          <a:p>
            <a:pPr marL="0" indent="0" algn="ctr">
              <a:buNone/>
            </a:pPr>
            <a:r>
              <a:rPr lang="en-US" sz="1100" dirty="0">
                <a:solidFill>
                  <a:srgbClr val="1F2933"/>
                </a:solidFill>
              </a:rPr>
              <a:t>ARP cache / adjacencies</a:t>
            </a:r>
            <a:endParaRPr lang="en-US" sz="1100" dirty="0"/>
          </a:p>
        </p:txBody>
      </p:sp>
      <p:sp>
        <p:nvSpPr>
          <p:cNvPr id="9" name="Text 6"/>
          <p:cNvSpPr txBox="1"/>
          <p:nvPr/>
        </p:nvSpPr>
        <p:spPr>
          <a:xfrm>
            <a:off x="5577840" y="1783080"/>
            <a:ext cx="2103120" cy="594360"/>
          </a:xfrm>
          <a:prstGeom prst="rect">
            <a:avLst/>
          </a:prstGeom>
          <a:solidFill>
            <a:srgbClr val="FDECEC"/>
          </a:solidFill>
          <a:ln w="9525">
            <a:solidFill>
              <a:srgbClr val="D64545"/>
            </a:solidFill>
          </a:ln>
        </p:spPr>
        <p:txBody>
          <a:bodyPr wrap="square" lIns="0" tIns="0" rIns="0" bIns="0" rtlCol="0" anchor="ctr"/>
          <a:lstStyle/>
          <a:p>
            <a:pPr marL="0" indent="0" algn="ctr">
              <a:buNone/>
            </a:pPr>
            <a:r>
              <a:rPr lang="en-US" sz="1100" b="1" dirty="0">
                <a:solidFill>
                  <a:srgbClr val="1F2933"/>
                </a:solidFill>
              </a:rPr>
              <a:t>ACLs (ordered rules)</a:t>
            </a:r>
            <a:endParaRPr lang="en-US" sz="1100" dirty="0"/>
          </a:p>
        </p:txBody>
      </p:sp>
      <p:sp>
        <p:nvSpPr>
          <p:cNvPr id="10" name="Text 7"/>
          <p:cNvSpPr txBox="1"/>
          <p:nvPr/>
        </p:nvSpPr>
        <p:spPr>
          <a:xfrm>
            <a:off x="7955280" y="1783080"/>
            <a:ext cx="2103120" cy="594360"/>
          </a:xfrm>
          <a:prstGeom prst="rect">
            <a:avLst/>
          </a:prstGeom>
          <a:solidFill>
            <a:srgbClr val="FFFFFF"/>
          </a:solidFill>
          <a:ln w="9525">
            <a:solidFill>
              <a:srgbClr val="C9D3DC"/>
            </a:solidFill>
          </a:ln>
        </p:spPr>
        <p:txBody>
          <a:bodyPr wrap="square" lIns="0" tIns="0" rIns="0" bIns="0" rtlCol="0" anchor="ctr"/>
          <a:lstStyle/>
          <a:p>
            <a:pPr marL="0" indent="0" algn="ctr">
              <a:buNone/>
            </a:pPr>
            <a:r>
              <a:rPr lang="en-US" sz="1100" dirty="0">
                <a:solidFill>
                  <a:srgbClr val="1F2933"/>
                </a:solidFill>
              </a:rPr>
              <a:t>Queues / QoS</a:t>
            </a:r>
            <a:endParaRPr lang="en-US" sz="1100" dirty="0"/>
          </a:p>
        </p:txBody>
      </p:sp>
      <p:sp>
        <p:nvSpPr>
          <p:cNvPr id="11" name="Shape 8"/>
          <p:cNvSpPr/>
          <p:nvPr/>
        </p:nvSpPr>
        <p:spPr>
          <a:xfrm>
            <a:off x="548640" y="2834640"/>
            <a:ext cx="11064240" cy="2194560"/>
          </a:xfrm>
          <a:prstGeom prst="roundRect">
            <a:avLst>
              <a:gd name="adj" fmla="val 5000"/>
            </a:avLst>
          </a:prstGeom>
          <a:solidFill>
            <a:srgbClr val="EEF3F7"/>
          </a:solidFill>
          <a:ln w="9525">
            <a:solidFill>
              <a:srgbClr val="EEF3F7"/>
            </a:solidFill>
            <a:prstDash val="solid"/>
          </a:ln>
        </p:spPr>
        <p:txBody>
          <a:bodyPr/>
          <a:lstStyle/>
          <a:p>
            <a:endParaRPr lang="en-US"/>
          </a:p>
        </p:txBody>
      </p:sp>
      <p:sp>
        <p:nvSpPr>
          <p:cNvPr id="12" name="Text 9"/>
          <p:cNvSpPr txBox="1"/>
          <p:nvPr/>
        </p:nvSpPr>
        <p:spPr>
          <a:xfrm>
            <a:off x="749808" y="2999232"/>
            <a:ext cx="10661904" cy="365760"/>
          </a:xfrm>
          <a:prstGeom prst="rect">
            <a:avLst/>
          </a:prstGeom>
          <a:noFill/>
          <a:ln/>
        </p:spPr>
        <p:txBody>
          <a:bodyPr wrap="square" lIns="0" tIns="0" rIns="0" bIns="0" rtlCol="0" anchor="t"/>
          <a:lstStyle/>
          <a:p>
            <a:pPr marL="0" indent="0">
              <a:buNone/>
            </a:pPr>
            <a:r>
              <a:rPr lang="en-US" sz="1500" b="1" dirty="0">
                <a:solidFill>
                  <a:srgbClr val="0B3C5D"/>
                </a:solidFill>
              </a:rPr>
              <a:t>Data plane</a:t>
            </a:r>
            <a:endParaRPr lang="en-US" sz="1500" dirty="0"/>
          </a:p>
        </p:txBody>
      </p:sp>
      <p:sp>
        <p:nvSpPr>
          <p:cNvPr id="13" name="Text 10"/>
          <p:cNvSpPr txBox="1"/>
          <p:nvPr/>
        </p:nvSpPr>
        <p:spPr>
          <a:xfrm>
            <a:off x="749808" y="3410712"/>
            <a:ext cx="10661904" cy="1481328"/>
          </a:xfrm>
          <a:prstGeom prst="rect">
            <a:avLst/>
          </a:prstGeom>
          <a:noFill/>
          <a:ln/>
        </p:spPr>
        <p:txBody>
          <a:bodyPr wrap="square" lIns="0" tIns="0" rIns="0" bIns="0" rtlCol="0" anchor="t"/>
          <a:lstStyle/>
          <a:p>
            <a:pPr marL="0" indent="0">
              <a:buNone/>
            </a:pPr>
            <a:endParaRPr lang="en-US" sz="1200" dirty="0"/>
          </a:p>
        </p:txBody>
      </p:sp>
      <p:sp>
        <p:nvSpPr>
          <p:cNvPr id="14" name="Text 11"/>
          <p:cNvSpPr txBox="1"/>
          <p:nvPr/>
        </p:nvSpPr>
        <p:spPr>
          <a:xfrm>
            <a:off x="822960" y="3383280"/>
            <a:ext cx="1645920" cy="1097280"/>
          </a:xfrm>
          <a:prstGeom prst="rect">
            <a:avLst/>
          </a:prstGeom>
          <a:solidFill>
            <a:srgbClr val="FFFFFF"/>
          </a:solidFill>
          <a:ln w="9525">
            <a:solidFill>
              <a:srgbClr val="C9D3DC"/>
            </a:solidFill>
          </a:ln>
        </p:spPr>
        <p:txBody>
          <a:bodyPr wrap="square" lIns="0" tIns="0" rIns="0" bIns="0" rtlCol="0" anchor="ctr"/>
          <a:lstStyle/>
          <a:p>
            <a:pPr marL="0" indent="0" algn="ctr">
              <a:buNone/>
            </a:pPr>
            <a:r>
              <a:rPr lang="en-US" sz="1100" dirty="0">
                <a:solidFill>
                  <a:srgbClr val="1F2933"/>
                </a:solidFill>
              </a:rPr>
              <a:t>Ingress</a:t>
            </a:r>
            <a:endParaRPr lang="en-US" sz="1100" dirty="0"/>
          </a:p>
          <a:p>
            <a:pPr marL="0" indent="0" algn="ctr">
              <a:buNone/>
            </a:pPr>
            <a:r>
              <a:rPr lang="en-US" sz="1100" dirty="0">
                <a:solidFill>
                  <a:srgbClr val="1F2933"/>
                </a:solidFill>
              </a:rPr>
              <a:t>interface</a:t>
            </a:r>
            <a:endParaRPr lang="en-US" sz="1100" dirty="0"/>
          </a:p>
        </p:txBody>
      </p:sp>
      <p:sp>
        <p:nvSpPr>
          <p:cNvPr id="15" name="Text 12"/>
          <p:cNvSpPr txBox="1"/>
          <p:nvPr/>
        </p:nvSpPr>
        <p:spPr>
          <a:xfrm>
            <a:off x="2743200" y="3383280"/>
            <a:ext cx="1645920" cy="1097280"/>
          </a:xfrm>
          <a:prstGeom prst="rect">
            <a:avLst/>
          </a:prstGeom>
          <a:solidFill>
            <a:srgbClr val="FDECEC"/>
          </a:solidFill>
          <a:ln w="9525">
            <a:solidFill>
              <a:srgbClr val="D64545"/>
            </a:solidFill>
          </a:ln>
        </p:spPr>
        <p:txBody>
          <a:bodyPr wrap="square" lIns="0" tIns="0" rIns="0" bIns="0" rtlCol="0" anchor="ctr"/>
          <a:lstStyle/>
          <a:p>
            <a:pPr marL="0" indent="0" algn="ctr">
              <a:buNone/>
            </a:pPr>
            <a:r>
              <a:rPr lang="en-US" sz="1100" b="1" dirty="0">
                <a:solidFill>
                  <a:srgbClr val="1F2933"/>
                </a:solidFill>
              </a:rPr>
              <a:t>Inbound</a:t>
            </a:r>
            <a:endParaRPr lang="en-US" sz="1100" dirty="0"/>
          </a:p>
          <a:p>
            <a:pPr marL="0" indent="0" algn="ctr">
              <a:buNone/>
            </a:pPr>
            <a:r>
              <a:rPr lang="en-US" sz="1100" b="1" dirty="0">
                <a:solidFill>
                  <a:srgbClr val="1F2933"/>
                </a:solidFill>
              </a:rPr>
              <a:t>ACL (in)</a:t>
            </a:r>
            <a:endParaRPr lang="en-US" sz="1100" dirty="0"/>
          </a:p>
        </p:txBody>
      </p:sp>
      <p:sp>
        <p:nvSpPr>
          <p:cNvPr id="16" name="Text 13"/>
          <p:cNvSpPr txBox="1"/>
          <p:nvPr/>
        </p:nvSpPr>
        <p:spPr>
          <a:xfrm>
            <a:off x="4663440" y="3383280"/>
            <a:ext cx="2194560" cy="1097280"/>
          </a:xfrm>
          <a:prstGeom prst="rect">
            <a:avLst/>
          </a:prstGeom>
          <a:solidFill>
            <a:srgbClr val="8ECAE6"/>
          </a:solidFill>
          <a:ln/>
        </p:spPr>
        <p:txBody>
          <a:bodyPr wrap="square" lIns="0" tIns="0" rIns="0" bIns="0" rtlCol="0" anchor="ctr"/>
          <a:lstStyle/>
          <a:p>
            <a:pPr marL="0" indent="0" algn="ctr">
              <a:buNone/>
            </a:pPr>
            <a:r>
              <a:rPr lang="en-US" sz="1100" dirty="0">
                <a:solidFill>
                  <a:srgbClr val="1F2933"/>
                </a:solidFill>
              </a:rPr>
              <a:t>Routing</a:t>
            </a:r>
            <a:endParaRPr lang="en-US" sz="1100" dirty="0"/>
          </a:p>
          <a:p>
            <a:pPr marL="0" indent="0" algn="ctr">
              <a:buNone/>
            </a:pPr>
            <a:r>
              <a:rPr lang="en-US" sz="1100" dirty="0">
                <a:solidFill>
                  <a:srgbClr val="1F2933"/>
                </a:solidFill>
              </a:rPr>
              <a:t>(FIB lookup)</a:t>
            </a:r>
            <a:endParaRPr lang="en-US" sz="1100" dirty="0"/>
          </a:p>
        </p:txBody>
      </p:sp>
      <p:sp>
        <p:nvSpPr>
          <p:cNvPr id="17" name="Text 14"/>
          <p:cNvSpPr txBox="1"/>
          <p:nvPr/>
        </p:nvSpPr>
        <p:spPr>
          <a:xfrm>
            <a:off x="7132320" y="3383280"/>
            <a:ext cx="1645920" cy="1097280"/>
          </a:xfrm>
          <a:prstGeom prst="rect">
            <a:avLst/>
          </a:prstGeom>
          <a:solidFill>
            <a:srgbClr val="FDECEC"/>
          </a:solidFill>
          <a:ln w="9525">
            <a:solidFill>
              <a:srgbClr val="D64545"/>
            </a:solidFill>
          </a:ln>
        </p:spPr>
        <p:txBody>
          <a:bodyPr wrap="square" lIns="0" tIns="0" rIns="0" bIns="0" rtlCol="0" anchor="ctr"/>
          <a:lstStyle/>
          <a:p>
            <a:pPr marL="0" indent="0" algn="ctr">
              <a:buNone/>
            </a:pPr>
            <a:r>
              <a:rPr lang="en-US" sz="1100" b="1" dirty="0">
                <a:solidFill>
                  <a:srgbClr val="1F2933"/>
                </a:solidFill>
              </a:rPr>
              <a:t>Outbound</a:t>
            </a:r>
            <a:endParaRPr lang="en-US" sz="1100" dirty="0"/>
          </a:p>
          <a:p>
            <a:pPr marL="0" indent="0" algn="ctr">
              <a:buNone/>
            </a:pPr>
            <a:r>
              <a:rPr lang="en-US" sz="1100" b="1" dirty="0">
                <a:solidFill>
                  <a:srgbClr val="1F2933"/>
                </a:solidFill>
              </a:rPr>
              <a:t>ACL (out)</a:t>
            </a:r>
            <a:endParaRPr lang="en-US" sz="1100" dirty="0"/>
          </a:p>
        </p:txBody>
      </p:sp>
      <p:sp>
        <p:nvSpPr>
          <p:cNvPr id="18" name="Text 15"/>
          <p:cNvSpPr txBox="1"/>
          <p:nvPr/>
        </p:nvSpPr>
        <p:spPr>
          <a:xfrm>
            <a:off x="9052560" y="3383280"/>
            <a:ext cx="1645920" cy="1097280"/>
          </a:xfrm>
          <a:prstGeom prst="rect">
            <a:avLst/>
          </a:prstGeom>
          <a:solidFill>
            <a:srgbClr val="FFFFFF"/>
          </a:solidFill>
          <a:ln w="9525">
            <a:solidFill>
              <a:srgbClr val="C9D3DC"/>
            </a:solidFill>
          </a:ln>
        </p:spPr>
        <p:txBody>
          <a:bodyPr wrap="square" lIns="0" tIns="0" rIns="0" bIns="0" rtlCol="0" anchor="ctr"/>
          <a:lstStyle/>
          <a:p>
            <a:pPr marL="0" indent="0" algn="ctr">
              <a:buNone/>
            </a:pPr>
            <a:r>
              <a:rPr lang="en-US" sz="1100" dirty="0">
                <a:solidFill>
                  <a:srgbClr val="1F2933"/>
                </a:solidFill>
              </a:rPr>
              <a:t>Egress</a:t>
            </a:r>
            <a:endParaRPr lang="en-US" sz="1100" dirty="0"/>
          </a:p>
          <a:p>
            <a:pPr marL="0" indent="0" algn="ctr">
              <a:buNone/>
            </a:pPr>
            <a:r>
              <a:rPr lang="en-US" sz="1100" dirty="0">
                <a:solidFill>
                  <a:srgbClr val="1F2933"/>
                </a:solidFill>
              </a:rPr>
              <a:t>interface</a:t>
            </a:r>
            <a:endParaRPr lang="en-US" sz="1100" dirty="0"/>
          </a:p>
        </p:txBody>
      </p:sp>
      <p:sp>
        <p:nvSpPr>
          <p:cNvPr id="19" name="Shape 16"/>
          <p:cNvSpPr/>
          <p:nvPr/>
        </p:nvSpPr>
        <p:spPr>
          <a:xfrm>
            <a:off x="2468880" y="3931920"/>
            <a:ext cx="274320" cy="0"/>
          </a:xfrm>
          <a:prstGeom prst="line">
            <a:avLst/>
          </a:prstGeom>
          <a:noFill/>
          <a:ln w="25400">
            <a:solidFill>
              <a:srgbClr val="0B3C5D"/>
            </a:solidFill>
            <a:prstDash val="solid"/>
            <a:tailEnd type="triangle"/>
          </a:ln>
        </p:spPr>
        <p:txBody>
          <a:bodyPr/>
          <a:lstStyle/>
          <a:p>
            <a:endParaRPr lang="en-US"/>
          </a:p>
        </p:txBody>
      </p:sp>
      <p:sp>
        <p:nvSpPr>
          <p:cNvPr id="20" name="Shape 17"/>
          <p:cNvSpPr/>
          <p:nvPr/>
        </p:nvSpPr>
        <p:spPr>
          <a:xfrm>
            <a:off x="4389120" y="3931920"/>
            <a:ext cx="274320" cy="0"/>
          </a:xfrm>
          <a:prstGeom prst="line">
            <a:avLst/>
          </a:prstGeom>
          <a:noFill/>
          <a:ln w="25400">
            <a:solidFill>
              <a:srgbClr val="0B3C5D"/>
            </a:solidFill>
            <a:prstDash val="solid"/>
            <a:tailEnd type="triangle"/>
          </a:ln>
        </p:spPr>
        <p:txBody>
          <a:bodyPr/>
          <a:lstStyle/>
          <a:p>
            <a:endParaRPr lang="en-US"/>
          </a:p>
        </p:txBody>
      </p:sp>
      <p:sp>
        <p:nvSpPr>
          <p:cNvPr id="21" name="Shape 18"/>
          <p:cNvSpPr/>
          <p:nvPr/>
        </p:nvSpPr>
        <p:spPr>
          <a:xfrm>
            <a:off x="6858000" y="3931920"/>
            <a:ext cx="274320" cy="0"/>
          </a:xfrm>
          <a:prstGeom prst="line">
            <a:avLst/>
          </a:prstGeom>
          <a:noFill/>
          <a:ln w="25400">
            <a:solidFill>
              <a:srgbClr val="0B3C5D"/>
            </a:solidFill>
            <a:prstDash val="solid"/>
            <a:tailEnd type="triangle"/>
          </a:ln>
        </p:spPr>
        <p:txBody>
          <a:bodyPr/>
          <a:lstStyle/>
          <a:p>
            <a:endParaRPr lang="en-US"/>
          </a:p>
        </p:txBody>
      </p:sp>
      <p:sp>
        <p:nvSpPr>
          <p:cNvPr id="22" name="Shape 19"/>
          <p:cNvSpPr/>
          <p:nvPr/>
        </p:nvSpPr>
        <p:spPr>
          <a:xfrm>
            <a:off x="8778240" y="3931920"/>
            <a:ext cx="274320" cy="0"/>
          </a:xfrm>
          <a:prstGeom prst="line">
            <a:avLst/>
          </a:prstGeom>
          <a:noFill/>
          <a:ln w="25400">
            <a:solidFill>
              <a:srgbClr val="0B3C5D"/>
            </a:solidFill>
            <a:prstDash val="solid"/>
            <a:tailEnd type="triangle"/>
          </a:ln>
        </p:spPr>
        <p:txBody>
          <a:bodyPr/>
          <a:lstStyle/>
          <a:p>
            <a:endParaRPr lang="en-US"/>
          </a:p>
        </p:txBody>
      </p:sp>
      <p:sp>
        <p:nvSpPr>
          <p:cNvPr id="23" name="Shape 20"/>
          <p:cNvSpPr/>
          <p:nvPr/>
        </p:nvSpPr>
        <p:spPr>
          <a:xfrm flipH="1">
            <a:off x="3566160" y="2377440"/>
            <a:ext cx="3063240" cy="1005840"/>
          </a:xfrm>
          <a:prstGeom prst="line">
            <a:avLst/>
          </a:prstGeom>
          <a:noFill/>
          <a:ln w="19050">
            <a:solidFill>
              <a:srgbClr val="D64545"/>
            </a:solidFill>
            <a:prstDash val="dash"/>
          </a:ln>
        </p:spPr>
        <p:txBody>
          <a:bodyPr/>
          <a:lstStyle/>
          <a:p>
            <a:endParaRPr lang="en-US"/>
          </a:p>
        </p:txBody>
      </p:sp>
      <p:sp>
        <p:nvSpPr>
          <p:cNvPr id="24" name="Shape 21"/>
          <p:cNvSpPr/>
          <p:nvPr/>
        </p:nvSpPr>
        <p:spPr>
          <a:xfrm>
            <a:off x="6629400" y="2377440"/>
            <a:ext cx="1325880" cy="1005840"/>
          </a:xfrm>
          <a:prstGeom prst="line">
            <a:avLst/>
          </a:prstGeom>
          <a:noFill/>
          <a:ln w="19050">
            <a:solidFill>
              <a:srgbClr val="D64545"/>
            </a:solidFill>
            <a:prstDash val="dash"/>
          </a:ln>
        </p:spPr>
        <p:txBody>
          <a:bodyPr/>
          <a:lstStyle/>
          <a:p>
            <a:endParaRPr lang="en-US"/>
          </a:p>
        </p:txBody>
      </p:sp>
      <p:sp>
        <p:nvSpPr>
          <p:cNvPr id="25" name="Shape 22"/>
          <p:cNvSpPr/>
          <p:nvPr/>
        </p:nvSpPr>
        <p:spPr>
          <a:xfrm>
            <a:off x="3566160" y="4480560"/>
            <a:ext cx="0" cy="365760"/>
          </a:xfrm>
          <a:prstGeom prst="line">
            <a:avLst/>
          </a:prstGeom>
          <a:noFill/>
          <a:ln w="25400">
            <a:solidFill>
              <a:srgbClr val="D64545"/>
            </a:solidFill>
            <a:prstDash val="solid"/>
            <a:tailEnd type="triangle"/>
          </a:ln>
        </p:spPr>
        <p:txBody>
          <a:bodyPr/>
          <a:lstStyle/>
          <a:p>
            <a:endParaRPr lang="en-US"/>
          </a:p>
        </p:txBody>
      </p:sp>
      <p:sp>
        <p:nvSpPr>
          <p:cNvPr id="26" name="Text 23"/>
          <p:cNvSpPr txBox="1"/>
          <p:nvPr/>
        </p:nvSpPr>
        <p:spPr>
          <a:xfrm>
            <a:off x="2743200" y="4572000"/>
            <a:ext cx="1645920" cy="365760"/>
          </a:xfrm>
          <a:prstGeom prst="rect">
            <a:avLst/>
          </a:prstGeom>
          <a:noFill/>
          <a:ln/>
        </p:spPr>
        <p:txBody>
          <a:bodyPr wrap="square" lIns="0" tIns="0" rIns="0" bIns="0" rtlCol="0" anchor="ctr"/>
          <a:lstStyle/>
          <a:p>
            <a:pPr marL="0" indent="0" algn="ctr">
              <a:buNone/>
            </a:pPr>
            <a:r>
              <a:rPr lang="en-US" sz="900" b="1" dirty="0">
                <a:solidFill>
                  <a:srgbClr val="D64545"/>
                </a:solidFill>
              </a:rPr>
              <a:t>deny → drop</a:t>
            </a:r>
            <a:endParaRPr lang="en-US" sz="900" dirty="0"/>
          </a:p>
        </p:txBody>
      </p:sp>
      <p:sp>
        <p:nvSpPr>
          <p:cNvPr id="27" name="Text 24"/>
          <p:cNvSpPr txBox="1"/>
          <p:nvPr/>
        </p:nvSpPr>
        <p:spPr>
          <a:xfrm>
            <a:off x="457200" y="5257800"/>
            <a:ext cx="11247120" cy="1097280"/>
          </a:xfrm>
          <a:prstGeom prst="rect">
            <a:avLst/>
          </a:prstGeom>
          <a:noFill/>
          <a:ln/>
        </p:spPr>
        <p:txBody>
          <a:bodyPr wrap="square" lIns="0" tIns="0" rIns="0" bIns="0" rtlCol="0" anchor="t"/>
          <a:lstStyle/>
          <a:p>
            <a:pPr marL="279400" indent="-279400">
              <a:spcAft>
                <a:spcPts val="300"/>
              </a:spcAft>
              <a:buSzPct val="100000"/>
              <a:buChar char="•"/>
            </a:pPr>
            <a:r>
              <a:rPr lang="en-US" sz="1200" dirty="0">
                <a:solidFill>
                  <a:srgbClr val="1F2933"/>
                </a:solidFill>
              </a:rPr>
              <a:t>Rules evaluated </a:t>
            </a:r>
            <a:r>
              <a:rPr lang="en-US" sz="1200" b="1" dirty="0">
                <a:solidFill>
                  <a:srgbClr val="1F2933"/>
                </a:solidFill>
              </a:rPr>
              <a:t>in order</a:t>
            </a:r>
            <a:r>
              <a:rPr lang="en-US" sz="1200" dirty="0">
                <a:solidFill>
                  <a:srgbClr val="1F2933"/>
                </a:solidFill>
              </a:rPr>
              <a:t>; the first match decides; </a:t>
            </a:r>
            <a:r>
              <a:rPr lang="en-US" sz="1200" b="1" dirty="0">
                <a:solidFill>
                  <a:srgbClr val="1F2933"/>
                </a:solidFill>
              </a:rPr>
              <a:t>implicit deny</a:t>
            </a:r>
            <a:r>
              <a:rPr lang="en-US" sz="1200" dirty="0">
                <a:solidFill>
                  <a:srgbClr val="1F2933"/>
                </a:solidFill>
              </a:rPr>
              <a:t> at the end</a:t>
            </a:r>
            <a:endParaRPr lang="en-US" sz="1200" dirty="0"/>
          </a:p>
          <a:p>
            <a:pPr marL="279400" indent="-279400">
              <a:spcAft>
                <a:spcPts val="300"/>
              </a:spcAft>
              <a:buSzPct val="100000"/>
              <a:buChar char="•"/>
            </a:pPr>
            <a:r>
              <a:rPr lang="en-US" sz="1200" dirty="0">
                <a:solidFill>
                  <a:srgbClr val="1F2933"/>
                </a:solidFill>
              </a:rPr>
              <a:t>Applied per </a:t>
            </a:r>
            <a:r>
              <a:rPr lang="en-US" sz="1200" b="1" dirty="0">
                <a:solidFill>
                  <a:srgbClr val="1F2933"/>
                </a:solidFill>
              </a:rPr>
              <a:t>interface and direction</a:t>
            </a:r>
            <a:r>
              <a:rPr lang="en-US" sz="1200" dirty="0">
                <a:solidFill>
                  <a:srgbClr val="1F2933"/>
                </a:solidFill>
              </a:rPr>
              <a:t> (in: before routing; out: after); a denied packet is dropped (optionally with ICMP)</a:t>
            </a:r>
            <a:endParaRPr lang="en-US" sz="1200" dirty="0"/>
          </a:p>
          <a:p>
            <a:pPr marL="279400" indent="-279400">
              <a:spcAft>
                <a:spcPts val="300"/>
              </a:spcAft>
              <a:buSzPct val="100000"/>
              <a:buChar char="•"/>
            </a:pPr>
            <a:r>
              <a:rPr lang="en-US" sz="1200" dirty="0">
                <a:solidFill>
                  <a:srgbClr val="1F2933"/>
                </a:solidFill>
              </a:rPr>
              <a:t>Uses beyond filtering: selecting traffic for NAT, QoS, VPN, route-maps, management access</a:t>
            </a:r>
            <a:endParaRPr lang="en-US" sz="12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136</a:t>
            </a:fld>
            <a:endParaRPr lang="en-US"/>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name="Slide 13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Standard ACL example (1 of 3): permit only the internal network</a:t>
            </a:r>
            <a:endParaRPr lang="en-US" sz="3000" dirty="0"/>
          </a:p>
        </p:txBody>
      </p:sp>
      <p:sp>
        <p:nvSpPr>
          <p:cNvPr id="4" name="Text 1"/>
          <p:cNvSpPr/>
          <p:nvPr/>
        </p:nvSpPr>
        <p:spPr>
          <a:xfrm>
            <a:off x="3657600" y="1280160"/>
            <a:ext cx="4023360" cy="118872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000" b="1" dirty="0">
                <a:solidFill>
                  <a:srgbClr val="0B3C5D"/>
                </a:solidFill>
              </a:rPr>
              <a:t>External network: not 172.16.0.0</a:t>
            </a:r>
            <a:endParaRPr lang="en-US" sz="1000" dirty="0"/>
          </a:p>
        </p:txBody>
      </p:sp>
      <p:sp>
        <p:nvSpPr>
          <p:cNvPr id="5" name="Text 2"/>
          <p:cNvSpPr/>
          <p:nvPr/>
        </p:nvSpPr>
        <p:spPr>
          <a:xfrm>
            <a:off x="5349240" y="2697480"/>
            <a:ext cx="640080" cy="64008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6" name="Shape 3"/>
          <p:cNvSpPr/>
          <p:nvPr/>
        </p:nvSpPr>
        <p:spPr>
          <a:xfrm>
            <a:off x="5669280" y="2468880"/>
            <a:ext cx="0" cy="228600"/>
          </a:xfrm>
          <a:prstGeom prst="line">
            <a:avLst/>
          </a:prstGeom>
          <a:noFill/>
          <a:ln w="25400">
            <a:solidFill>
              <a:srgbClr val="0B3C5D"/>
            </a:solidFill>
            <a:prstDash val="solid"/>
          </a:ln>
        </p:spPr>
        <p:txBody>
          <a:bodyPr/>
          <a:lstStyle/>
          <a:p>
            <a:endParaRPr lang="en-US"/>
          </a:p>
        </p:txBody>
      </p:sp>
      <p:sp>
        <p:nvSpPr>
          <p:cNvPr id="7" name="Text 4"/>
          <p:cNvSpPr txBox="1"/>
          <p:nvPr/>
        </p:nvSpPr>
        <p:spPr>
          <a:xfrm>
            <a:off x="5943600" y="2423160"/>
            <a:ext cx="731520" cy="274320"/>
          </a:xfrm>
          <a:prstGeom prst="rect">
            <a:avLst/>
          </a:prstGeom>
          <a:noFill/>
          <a:ln/>
        </p:spPr>
        <p:txBody>
          <a:bodyPr wrap="square" lIns="0" tIns="0" rIns="0" bIns="0" rtlCol="0" anchor="ctr"/>
          <a:lstStyle/>
          <a:p>
            <a:pPr marL="0" indent="0" algn="ctr">
              <a:buNone/>
            </a:pPr>
            <a:r>
              <a:rPr lang="en-US" sz="1000" b="1" dirty="0">
                <a:solidFill>
                  <a:srgbClr val="0B3C5D"/>
                </a:solidFill>
              </a:rPr>
              <a:t>S0</a:t>
            </a:r>
            <a:endParaRPr lang="en-US" sz="1000" dirty="0"/>
          </a:p>
        </p:txBody>
      </p:sp>
      <p:sp>
        <p:nvSpPr>
          <p:cNvPr id="8" name="Text 5"/>
          <p:cNvSpPr txBox="1"/>
          <p:nvPr/>
        </p:nvSpPr>
        <p:spPr>
          <a:xfrm>
            <a:off x="4389120" y="3200400"/>
            <a:ext cx="914400" cy="274320"/>
          </a:xfrm>
          <a:prstGeom prst="rect">
            <a:avLst/>
          </a:prstGeom>
          <a:noFill/>
          <a:ln/>
        </p:spPr>
        <p:txBody>
          <a:bodyPr wrap="square" lIns="0" tIns="0" rIns="0" bIns="0" rtlCol="0" anchor="ctr"/>
          <a:lstStyle/>
          <a:p>
            <a:pPr marL="0" indent="0" algn="ctr">
              <a:buNone/>
            </a:pPr>
            <a:r>
              <a:rPr lang="en-US" sz="1000" b="1" dirty="0">
                <a:solidFill>
                  <a:srgbClr val="0B3C5D"/>
                </a:solidFill>
              </a:rPr>
              <a:t>E0</a:t>
            </a:r>
            <a:endParaRPr lang="en-US" sz="1000" dirty="0"/>
          </a:p>
        </p:txBody>
      </p:sp>
      <p:sp>
        <p:nvSpPr>
          <p:cNvPr id="9" name="Text 6"/>
          <p:cNvSpPr txBox="1"/>
          <p:nvPr/>
        </p:nvSpPr>
        <p:spPr>
          <a:xfrm>
            <a:off x="6035040" y="3200400"/>
            <a:ext cx="914400" cy="274320"/>
          </a:xfrm>
          <a:prstGeom prst="rect">
            <a:avLst/>
          </a:prstGeom>
          <a:noFill/>
          <a:ln/>
        </p:spPr>
        <p:txBody>
          <a:bodyPr wrap="square" lIns="0" tIns="0" rIns="0" bIns="0" rtlCol="0" anchor="ctr"/>
          <a:lstStyle/>
          <a:p>
            <a:pPr marL="0" indent="0" algn="ctr">
              <a:buNone/>
            </a:pPr>
            <a:r>
              <a:rPr lang="en-US" sz="1000" b="1" dirty="0">
                <a:solidFill>
                  <a:srgbClr val="0B3C5D"/>
                </a:solidFill>
              </a:rPr>
              <a:t>E1</a:t>
            </a:r>
            <a:endParaRPr lang="en-US" sz="1000" dirty="0"/>
          </a:p>
        </p:txBody>
      </p:sp>
      <p:sp>
        <p:nvSpPr>
          <p:cNvPr id="10" name="Shape 7"/>
          <p:cNvSpPr/>
          <p:nvPr/>
        </p:nvSpPr>
        <p:spPr>
          <a:xfrm>
            <a:off x="731520" y="3931920"/>
            <a:ext cx="3474720" cy="0"/>
          </a:xfrm>
          <a:prstGeom prst="line">
            <a:avLst/>
          </a:prstGeom>
          <a:noFill/>
          <a:ln w="50800">
            <a:solidFill>
              <a:srgbClr val="0B3C5D"/>
            </a:solidFill>
            <a:prstDash val="solid"/>
          </a:ln>
        </p:spPr>
        <p:txBody>
          <a:bodyPr/>
          <a:lstStyle/>
          <a:p>
            <a:endParaRPr lang="en-US"/>
          </a:p>
        </p:txBody>
      </p:sp>
      <p:sp>
        <p:nvSpPr>
          <p:cNvPr id="11" name="Text 8"/>
          <p:cNvSpPr txBox="1"/>
          <p:nvPr/>
        </p:nvSpPr>
        <p:spPr>
          <a:xfrm>
            <a:off x="731520" y="3986784"/>
            <a:ext cx="3474720" cy="256032"/>
          </a:xfrm>
          <a:prstGeom prst="rect">
            <a:avLst/>
          </a:prstGeom>
          <a:noFill/>
          <a:ln/>
        </p:spPr>
        <p:txBody>
          <a:bodyPr wrap="square" lIns="0" tIns="0" rIns="0" bIns="0" rtlCol="0" anchor="ctr"/>
          <a:lstStyle/>
          <a:p>
            <a:pPr marL="0" indent="0" algn="ctr">
              <a:buNone/>
            </a:pPr>
            <a:r>
              <a:rPr lang="en-US" sz="1000" dirty="0">
                <a:solidFill>
                  <a:srgbClr val="6B7B8C"/>
                </a:solidFill>
              </a:rPr>
              <a:t>172.16.20.0/24</a:t>
            </a:r>
            <a:endParaRPr lang="en-US" sz="1000" dirty="0"/>
          </a:p>
        </p:txBody>
      </p:sp>
      <p:sp>
        <p:nvSpPr>
          <p:cNvPr id="12" name="Shape 9"/>
          <p:cNvSpPr/>
          <p:nvPr/>
        </p:nvSpPr>
        <p:spPr>
          <a:xfrm flipV="1">
            <a:off x="4206240" y="3200400"/>
            <a:ext cx="1188720" cy="731520"/>
          </a:xfrm>
          <a:prstGeom prst="line">
            <a:avLst/>
          </a:prstGeom>
          <a:noFill/>
          <a:ln w="25400">
            <a:solidFill>
              <a:srgbClr val="0B3C5D"/>
            </a:solidFill>
            <a:prstDash val="solid"/>
          </a:ln>
        </p:spPr>
        <p:txBody>
          <a:bodyPr/>
          <a:lstStyle/>
          <a:p>
            <a:endParaRPr lang="en-US"/>
          </a:p>
        </p:txBody>
      </p:sp>
      <p:sp>
        <p:nvSpPr>
          <p:cNvPr id="13" name="Shape 10"/>
          <p:cNvSpPr/>
          <p:nvPr/>
        </p:nvSpPr>
        <p:spPr>
          <a:xfrm>
            <a:off x="7132320" y="3931920"/>
            <a:ext cx="3657600" cy="0"/>
          </a:xfrm>
          <a:prstGeom prst="line">
            <a:avLst/>
          </a:prstGeom>
          <a:noFill/>
          <a:ln w="50800">
            <a:solidFill>
              <a:srgbClr val="0B3C5D"/>
            </a:solidFill>
            <a:prstDash val="solid"/>
          </a:ln>
        </p:spPr>
        <p:txBody>
          <a:bodyPr/>
          <a:lstStyle/>
          <a:p>
            <a:endParaRPr lang="en-US"/>
          </a:p>
        </p:txBody>
      </p:sp>
      <p:sp>
        <p:nvSpPr>
          <p:cNvPr id="14" name="Text 11"/>
          <p:cNvSpPr txBox="1"/>
          <p:nvPr/>
        </p:nvSpPr>
        <p:spPr>
          <a:xfrm>
            <a:off x="7132320" y="3986784"/>
            <a:ext cx="365760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172.16.10.0/24</a:t>
            </a:r>
            <a:endParaRPr lang="en-US" sz="1000" dirty="0"/>
          </a:p>
        </p:txBody>
      </p:sp>
      <p:sp>
        <p:nvSpPr>
          <p:cNvPr id="15" name="Shape 12"/>
          <p:cNvSpPr/>
          <p:nvPr/>
        </p:nvSpPr>
        <p:spPr>
          <a:xfrm flipH="1" flipV="1">
            <a:off x="5943600" y="3200400"/>
            <a:ext cx="1188720" cy="731520"/>
          </a:xfrm>
          <a:prstGeom prst="line">
            <a:avLst/>
          </a:prstGeom>
          <a:noFill/>
          <a:ln w="25400">
            <a:solidFill>
              <a:srgbClr val="0B3C5D"/>
            </a:solidFill>
            <a:prstDash val="solid"/>
          </a:ln>
        </p:spPr>
        <p:txBody>
          <a:bodyPr/>
          <a:lstStyle/>
          <a:p>
            <a:endParaRPr lang="en-US"/>
          </a:p>
        </p:txBody>
      </p:sp>
      <p:sp>
        <p:nvSpPr>
          <p:cNvPr id="16" name="Text 13"/>
          <p:cNvSpPr/>
          <p:nvPr/>
        </p:nvSpPr>
        <p:spPr>
          <a:xfrm>
            <a:off x="1394460" y="311810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H1</a:t>
            </a:r>
            <a:endParaRPr lang="en-US" sz="1000" dirty="0"/>
          </a:p>
        </p:txBody>
      </p:sp>
      <p:sp>
        <p:nvSpPr>
          <p:cNvPr id="17" name="Shape 14"/>
          <p:cNvSpPr/>
          <p:nvPr/>
        </p:nvSpPr>
        <p:spPr>
          <a:xfrm>
            <a:off x="1517904" y="3465576"/>
            <a:ext cx="256032" cy="64008"/>
          </a:xfrm>
          <a:prstGeom prst="rect">
            <a:avLst/>
          </a:prstGeom>
          <a:solidFill>
            <a:srgbClr val="2A9D6F"/>
          </a:solidFill>
          <a:ln w="12700">
            <a:solidFill>
              <a:srgbClr val="2A9D6F"/>
            </a:solidFill>
            <a:prstDash val="solid"/>
          </a:ln>
        </p:spPr>
        <p:txBody>
          <a:bodyPr/>
          <a:lstStyle/>
          <a:p>
            <a:endParaRPr lang="en-US"/>
          </a:p>
        </p:txBody>
      </p:sp>
      <p:sp>
        <p:nvSpPr>
          <p:cNvPr id="18" name="Text 15"/>
          <p:cNvSpPr txBox="1"/>
          <p:nvPr/>
        </p:nvSpPr>
        <p:spPr>
          <a:xfrm>
            <a:off x="1097280" y="3557016"/>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172.16.20.9</a:t>
            </a:r>
            <a:endParaRPr lang="en-US" sz="900" dirty="0"/>
          </a:p>
        </p:txBody>
      </p:sp>
      <p:sp>
        <p:nvSpPr>
          <p:cNvPr id="19" name="Shape 16"/>
          <p:cNvSpPr/>
          <p:nvPr/>
        </p:nvSpPr>
        <p:spPr>
          <a:xfrm>
            <a:off x="1645920" y="3502152"/>
            <a:ext cx="0" cy="54864"/>
          </a:xfrm>
          <a:prstGeom prst="line">
            <a:avLst/>
          </a:prstGeom>
          <a:noFill/>
          <a:ln w="19050">
            <a:solidFill>
              <a:srgbClr val="0B3C5D"/>
            </a:solidFill>
            <a:prstDash val="solid"/>
          </a:ln>
        </p:spPr>
        <p:txBody>
          <a:bodyPr/>
          <a:lstStyle/>
          <a:p>
            <a:endParaRPr lang="en-US"/>
          </a:p>
        </p:txBody>
      </p:sp>
      <p:sp>
        <p:nvSpPr>
          <p:cNvPr id="20" name="Shape 17"/>
          <p:cNvSpPr/>
          <p:nvPr/>
        </p:nvSpPr>
        <p:spPr>
          <a:xfrm>
            <a:off x="1645920" y="3831336"/>
            <a:ext cx="0" cy="100584"/>
          </a:xfrm>
          <a:prstGeom prst="line">
            <a:avLst/>
          </a:prstGeom>
          <a:noFill/>
          <a:ln w="19050">
            <a:solidFill>
              <a:srgbClr val="0B3C5D"/>
            </a:solidFill>
            <a:prstDash val="solid"/>
          </a:ln>
        </p:spPr>
        <p:txBody>
          <a:bodyPr/>
          <a:lstStyle/>
          <a:p>
            <a:endParaRPr lang="en-US"/>
          </a:p>
        </p:txBody>
      </p:sp>
      <p:sp>
        <p:nvSpPr>
          <p:cNvPr id="21" name="Text 18"/>
          <p:cNvSpPr/>
          <p:nvPr/>
        </p:nvSpPr>
        <p:spPr>
          <a:xfrm>
            <a:off x="7978140" y="311810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H2</a:t>
            </a:r>
            <a:endParaRPr lang="en-US" sz="1000" dirty="0"/>
          </a:p>
        </p:txBody>
      </p:sp>
      <p:sp>
        <p:nvSpPr>
          <p:cNvPr id="22" name="Shape 19"/>
          <p:cNvSpPr/>
          <p:nvPr/>
        </p:nvSpPr>
        <p:spPr>
          <a:xfrm>
            <a:off x="8101584" y="3465576"/>
            <a:ext cx="256032" cy="64008"/>
          </a:xfrm>
          <a:prstGeom prst="rect">
            <a:avLst/>
          </a:prstGeom>
          <a:solidFill>
            <a:srgbClr val="2A9D6F"/>
          </a:solidFill>
          <a:ln w="12700">
            <a:solidFill>
              <a:srgbClr val="2A9D6F"/>
            </a:solidFill>
            <a:prstDash val="solid"/>
          </a:ln>
        </p:spPr>
        <p:txBody>
          <a:bodyPr/>
          <a:lstStyle/>
          <a:p>
            <a:endParaRPr lang="en-US"/>
          </a:p>
        </p:txBody>
      </p:sp>
      <p:sp>
        <p:nvSpPr>
          <p:cNvPr id="23" name="Text 20"/>
          <p:cNvSpPr txBox="1"/>
          <p:nvPr/>
        </p:nvSpPr>
        <p:spPr>
          <a:xfrm>
            <a:off x="7680960" y="3557016"/>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172.16.10.9</a:t>
            </a:r>
            <a:endParaRPr lang="en-US" sz="900" dirty="0"/>
          </a:p>
        </p:txBody>
      </p:sp>
      <p:sp>
        <p:nvSpPr>
          <p:cNvPr id="24" name="Shape 21"/>
          <p:cNvSpPr/>
          <p:nvPr/>
        </p:nvSpPr>
        <p:spPr>
          <a:xfrm>
            <a:off x="8229600" y="3502152"/>
            <a:ext cx="0" cy="54864"/>
          </a:xfrm>
          <a:prstGeom prst="line">
            <a:avLst/>
          </a:prstGeom>
          <a:noFill/>
          <a:ln w="19050">
            <a:solidFill>
              <a:srgbClr val="0B3C5D"/>
            </a:solidFill>
            <a:prstDash val="solid"/>
          </a:ln>
        </p:spPr>
        <p:txBody>
          <a:bodyPr/>
          <a:lstStyle/>
          <a:p>
            <a:endParaRPr lang="en-US"/>
          </a:p>
        </p:txBody>
      </p:sp>
      <p:sp>
        <p:nvSpPr>
          <p:cNvPr id="25" name="Shape 22"/>
          <p:cNvSpPr/>
          <p:nvPr/>
        </p:nvSpPr>
        <p:spPr>
          <a:xfrm>
            <a:off x="8229600" y="3831336"/>
            <a:ext cx="0" cy="100584"/>
          </a:xfrm>
          <a:prstGeom prst="line">
            <a:avLst/>
          </a:prstGeom>
          <a:noFill/>
          <a:ln w="19050">
            <a:solidFill>
              <a:srgbClr val="0B3C5D"/>
            </a:solidFill>
            <a:prstDash val="solid"/>
          </a:ln>
        </p:spPr>
        <p:txBody>
          <a:bodyPr/>
          <a:lstStyle/>
          <a:p>
            <a:endParaRPr lang="en-US"/>
          </a:p>
        </p:txBody>
      </p:sp>
      <p:sp>
        <p:nvSpPr>
          <p:cNvPr id="26" name="Text 23"/>
          <p:cNvSpPr/>
          <p:nvPr/>
        </p:nvSpPr>
        <p:spPr>
          <a:xfrm>
            <a:off x="9624060" y="311810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H3</a:t>
            </a:r>
            <a:endParaRPr lang="en-US" sz="1000" dirty="0"/>
          </a:p>
        </p:txBody>
      </p:sp>
      <p:sp>
        <p:nvSpPr>
          <p:cNvPr id="27" name="Shape 24"/>
          <p:cNvSpPr/>
          <p:nvPr/>
        </p:nvSpPr>
        <p:spPr>
          <a:xfrm>
            <a:off x="9747504" y="3465576"/>
            <a:ext cx="256032" cy="64008"/>
          </a:xfrm>
          <a:prstGeom prst="rect">
            <a:avLst/>
          </a:prstGeom>
          <a:solidFill>
            <a:srgbClr val="2A9D6F"/>
          </a:solidFill>
          <a:ln w="12700">
            <a:solidFill>
              <a:srgbClr val="2A9D6F"/>
            </a:solidFill>
            <a:prstDash val="solid"/>
          </a:ln>
        </p:spPr>
        <p:txBody>
          <a:bodyPr/>
          <a:lstStyle/>
          <a:p>
            <a:endParaRPr lang="en-US"/>
          </a:p>
        </p:txBody>
      </p:sp>
      <p:sp>
        <p:nvSpPr>
          <p:cNvPr id="28" name="Text 25"/>
          <p:cNvSpPr txBox="1"/>
          <p:nvPr/>
        </p:nvSpPr>
        <p:spPr>
          <a:xfrm>
            <a:off x="9326880" y="3557016"/>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172.16.10.254</a:t>
            </a:r>
            <a:endParaRPr lang="en-US" sz="900" dirty="0"/>
          </a:p>
        </p:txBody>
      </p:sp>
      <p:sp>
        <p:nvSpPr>
          <p:cNvPr id="29" name="Shape 26"/>
          <p:cNvSpPr/>
          <p:nvPr/>
        </p:nvSpPr>
        <p:spPr>
          <a:xfrm>
            <a:off x="9875520" y="3502152"/>
            <a:ext cx="0" cy="54864"/>
          </a:xfrm>
          <a:prstGeom prst="line">
            <a:avLst/>
          </a:prstGeom>
          <a:noFill/>
          <a:ln w="19050">
            <a:solidFill>
              <a:srgbClr val="0B3C5D"/>
            </a:solidFill>
            <a:prstDash val="solid"/>
          </a:ln>
        </p:spPr>
        <p:txBody>
          <a:bodyPr/>
          <a:lstStyle/>
          <a:p>
            <a:endParaRPr lang="en-US"/>
          </a:p>
        </p:txBody>
      </p:sp>
      <p:sp>
        <p:nvSpPr>
          <p:cNvPr id="30" name="Shape 27"/>
          <p:cNvSpPr/>
          <p:nvPr/>
        </p:nvSpPr>
        <p:spPr>
          <a:xfrm>
            <a:off x="9875520" y="3831336"/>
            <a:ext cx="0" cy="100584"/>
          </a:xfrm>
          <a:prstGeom prst="line">
            <a:avLst/>
          </a:prstGeom>
          <a:noFill/>
          <a:ln w="19050">
            <a:solidFill>
              <a:srgbClr val="0B3C5D"/>
            </a:solidFill>
            <a:prstDash val="solid"/>
          </a:ln>
        </p:spPr>
        <p:txBody>
          <a:bodyPr/>
          <a:lstStyle/>
          <a:p>
            <a:endParaRPr lang="en-US"/>
          </a:p>
        </p:txBody>
      </p:sp>
      <p:sp>
        <p:nvSpPr>
          <p:cNvPr id="31" name="Text 28"/>
          <p:cNvSpPr/>
          <p:nvPr/>
        </p:nvSpPr>
        <p:spPr>
          <a:xfrm>
            <a:off x="731520" y="4572000"/>
            <a:ext cx="5486400" cy="1691640"/>
          </a:xfrm>
          <a:prstGeom prst="roundRect">
            <a:avLst>
              <a:gd name="adj" fmla="val 4324"/>
            </a:avLst>
          </a:prstGeom>
          <a:solidFill>
            <a:srgbClr val="2B3A48"/>
          </a:solidFill>
          <a:ln>
            <a:solidFill>
              <a:srgbClr val="2B3A48"/>
            </a:solidFill>
          </a:ln>
        </p:spPr>
        <p:txBody>
          <a:bodyPr wrap="square" lIns="101600" tIns="127000" rIns="127000" bIns="101600" rtlCol="0" anchor="t"/>
          <a:lstStyle/>
          <a:p>
            <a:pPr marL="0" indent="0" algn="l">
              <a:buNone/>
            </a:pPr>
            <a:r>
              <a:rPr lang="en-US" sz="1000" dirty="0">
                <a:solidFill>
                  <a:srgbClr val="E8EEF2"/>
                </a:solidFill>
                <a:latin typeface="Courier New" pitchFamily="34" charset="0"/>
                <a:ea typeface="Courier New" pitchFamily="34" charset="-122"/>
                <a:cs typeface="Courier New" pitchFamily="34" charset="-120"/>
              </a:rPr>
              <a:t>access-list 1 permit 172.16.0.0 0.0.255.255</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 (implicit: access-list 1 deny 0.0.0.0 255.255.255.255)</a:t>
            </a:r>
            <a:endParaRPr lang="en-US" sz="1000" dirty="0"/>
          </a:p>
          <a:p>
            <a:pPr marL="0" indent="0" algn="l">
              <a:buNone/>
            </a:pP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interface Ethernet0</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 ip access-group 1 out</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interface Ethernet1</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 ip access-group 1 out</a:t>
            </a:r>
            <a:endParaRPr lang="en-US" sz="1000" dirty="0"/>
          </a:p>
        </p:txBody>
      </p:sp>
      <p:sp>
        <p:nvSpPr>
          <p:cNvPr id="32" name="Shape 29"/>
          <p:cNvSpPr/>
          <p:nvPr/>
        </p:nvSpPr>
        <p:spPr>
          <a:xfrm>
            <a:off x="6492240" y="4572000"/>
            <a:ext cx="5212080" cy="1691640"/>
          </a:xfrm>
          <a:prstGeom prst="roundRect">
            <a:avLst>
              <a:gd name="adj" fmla="val 6486"/>
            </a:avLst>
          </a:prstGeom>
          <a:solidFill>
            <a:srgbClr val="EEF3F7"/>
          </a:solidFill>
          <a:ln w="9525">
            <a:solidFill>
              <a:srgbClr val="EEF3F7"/>
            </a:solidFill>
            <a:prstDash val="solid"/>
          </a:ln>
        </p:spPr>
        <p:txBody>
          <a:bodyPr/>
          <a:lstStyle/>
          <a:p>
            <a:endParaRPr lang="en-US"/>
          </a:p>
        </p:txBody>
      </p:sp>
      <p:sp>
        <p:nvSpPr>
          <p:cNvPr id="33" name="Text 30"/>
          <p:cNvSpPr txBox="1"/>
          <p:nvPr/>
        </p:nvSpPr>
        <p:spPr>
          <a:xfrm>
            <a:off x="6693408" y="4736592"/>
            <a:ext cx="4809744" cy="365760"/>
          </a:xfrm>
          <a:prstGeom prst="rect">
            <a:avLst/>
          </a:prstGeom>
          <a:noFill/>
          <a:ln/>
        </p:spPr>
        <p:txBody>
          <a:bodyPr wrap="square" lIns="0" tIns="0" rIns="0" bIns="0" rtlCol="0" anchor="t"/>
          <a:lstStyle/>
          <a:p>
            <a:pPr marL="0" indent="0">
              <a:buNone/>
            </a:pPr>
            <a:r>
              <a:rPr lang="en-US" sz="1500" b="1" dirty="0">
                <a:solidFill>
                  <a:srgbClr val="0B3C5D"/>
                </a:solidFill>
              </a:rPr>
              <a:t>Reading</a:t>
            </a:r>
            <a:endParaRPr lang="en-US" sz="1500" dirty="0"/>
          </a:p>
        </p:txBody>
      </p:sp>
      <p:sp>
        <p:nvSpPr>
          <p:cNvPr id="34" name="Text 31"/>
          <p:cNvSpPr txBox="1"/>
          <p:nvPr/>
        </p:nvSpPr>
        <p:spPr>
          <a:xfrm>
            <a:off x="6693408" y="5148072"/>
            <a:ext cx="4809744" cy="97840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Wildcard 0.0.255.255 = 'the first two octets must be 172.16'</a:t>
            </a:r>
            <a:endParaRPr lang="en-US" sz="1100" dirty="0"/>
          </a:p>
          <a:p>
            <a:pPr marL="279400" indent="-279400">
              <a:spcAft>
                <a:spcPts val="400"/>
              </a:spcAft>
              <a:buSzPct val="100000"/>
              <a:buChar char="•"/>
            </a:pPr>
            <a:r>
              <a:rPr lang="en-US" sz="1100" dirty="0">
                <a:solidFill>
                  <a:srgbClr val="1F2933"/>
                </a:solidFill>
              </a:rPr>
              <a:t>Traffic from outside (via S0) to the LANs: denied outbound on E0/E1</a:t>
            </a:r>
            <a:endParaRPr lang="en-US" sz="1100" dirty="0"/>
          </a:p>
          <a:p>
            <a:pPr marL="279400" indent="-279400">
              <a:spcAft>
                <a:spcPts val="400"/>
              </a:spcAft>
              <a:buSzPct val="100000"/>
              <a:buChar char="•"/>
            </a:pPr>
            <a:r>
              <a:rPr lang="en-US" sz="1100" dirty="0">
                <a:solidFill>
                  <a:srgbClr val="1F2933"/>
                </a:solidFill>
              </a:rPr>
              <a:t>Traffic between the LANs: permitted (source 172.16.x.x)</a:t>
            </a:r>
            <a:endParaRPr lang="en-US" sz="11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137</a:t>
            </a:fld>
            <a:endParaRPr lang="en-US"/>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name="Slide 13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Standard ACL example (2 of 3): deny a specific host</a:t>
            </a:r>
            <a:endParaRPr lang="en-US" sz="3000" dirty="0"/>
          </a:p>
        </p:txBody>
      </p:sp>
      <p:sp>
        <p:nvSpPr>
          <p:cNvPr id="4" name="Text 1"/>
          <p:cNvSpPr/>
          <p:nvPr/>
        </p:nvSpPr>
        <p:spPr>
          <a:xfrm>
            <a:off x="3657600" y="1280160"/>
            <a:ext cx="4023360" cy="118872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000" b="1" dirty="0">
                <a:solidFill>
                  <a:srgbClr val="0B3C5D"/>
                </a:solidFill>
              </a:rPr>
              <a:t>External network: not 172.16.0.0</a:t>
            </a:r>
            <a:endParaRPr lang="en-US" sz="1000" dirty="0"/>
          </a:p>
        </p:txBody>
      </p:sp>
      <p:sp>
        <p:nvSpPr>
          <p:cNvPr id="5" name="Text 2"/>
          <p:cNvSpPr/>
          <p:nvPr/>
        </p:nvSpPr>
        <p:spPr>
          <a:xfrm>
            <a:off x="5349240" y="2697480"/>
            <a:ext cx="640080" cy="64008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6" name="Shape 3"/>
          <p:cNvSpPr/>
          <p:nvPr/>
        </p:nvSpPr>
        <p:spPr>
          <a:xfrm>
            <a:off x="5669280" y="2468880"/>
            <a:ext cx="0" cy="228600"/>
          </a:xfrm>
          <a:prstGeom prst="line">
            <a:avLst/>
          </a:prstGeom>
          <a:noFill/>
          <a:ln w="25400">
            <a:solidFill>
              <a:srgbClr val="0B3C5D"/>
            </a:solidFill>
            <a:prstDash val="solid"/>
          </a:ln>
        </p:spPr>
        <p:txBody>
          <a:bodyPr/>
          <a:lstStyle/>
          <a:p>
            <a:endParaRPr lang="en-US"/>
          </a:p>
        </p:txBody>
      </p:sp>
      <p:sp>
        <p:nvSpPr>
          <p:cNvPr id="7" name="Text 4"/>
          <p:cNvSpPr txBox="1"/>
          <p:nvPr/>
        </p:nvSpPr>
        <p:spPr>
          <a:xfrm>
            <a:off x="5943600" y="2423160"/>
            <a:ext cx="731520" cy="274320"/>
          </a:xfrm>
          <a:prstGeom prst="rect">
            <a:avLst/>
          </a:prstGeom>
          <a:noFill/>
          <a:ln/>
        </p:spPr>
        <p:txBody>
          <a:bodyPr wrap="square" lIns="0" tIns="0" rIns="0" bIns="0" rtlCol="0" anchor="ctr"/>
          <a:lstStyle/>
          <a:p>
            <a:pPr marL="0" indent="0" algn="ctr">
              <a:buNone/>
            </a:pPr>
            <a:r>
              <a:rPr lang="en-US" sz="1000" b="1" dirty="0">
                <a:solidFill>
                  <a:srgbClr val="0B3C5D"/>
                </a:solidFill>
              </a:rPr>
              <a:t>S0</a:t>
            </a:r>
            <a:endParaRPr lang="en-US" sz="1000" dirty="0"/>
          </a:p>
        </p:txBody>
      </p:sp>
      <p:sp>
        <p:nvSpPr>
          <p:cNvPr id="8" name="Text 5"/>
          <p:cNvSpPr txBox="1"/>
          <p:nvPr/>
        </p:nvSpPr>
        <p:spPr>
          <a:xfrm>
            <a:off x="4389120" y="3200400"/>
            <a:ext cx="914400" cy="274320"/>
          </a:xfrm>
          <a:prstGeom prst="rect">
            <a:avLst/>
          </a:prstGeom>
          <a:noFill/>
          <a:ln/>
        </p:spPr>
        <p:txBody>
          <a:bodyPr wrap="square" lIns="0" tIns="0" rIns="0" bIns="0" rtlCol="0" anchor="ctr"/>
          <a:lstStyle/>
          <a:p>
            <a:pPr marL="0" indent="0" algn="ctr">
              <a:buNone/>
            </a:pPr>
            <a:r>
              <a:rPr lang="en-US" sz="1000" b="1" dirty="0">
                <a:solidFill>
                  <a:srgbClr val="0B3C5D"/>
                </a:solidFill>
              </a:rPr>
              <a:t>E0</a:t>
            </a:r>
            <a:endParaRPr lang="en-US" sz="1000" dirty="0"/>
          </a:p>
        </p:txBody>
      </p:sp>
      <p:sp>
        <p:nvSpPr>
          <p:cNvPr id="9" name="Text 6"/>
          <p:cNvSpPr txBox="1"/>
          <p:nvPr/>
        </p:nvSpPr>
        <p:spPr>
          <a:xfrm>
            <a:off x="6035040" y="3200400"/>
            <a:ext cx="914400" cy="274320"/>
          </a:xfrm>
          <a:prstGeom prst="rect">
            <a:avLst/>
          </a:prstGeom>
          <a:noFill/>
          <a:ln/>
        </p:spPr>
        <p:txBody>
          <a:bodyPr wrap="square" lIns="0" tIns="0" rIns="0" bIns="0" rtlCol="0" anchor="ctr"/>
          <a:lstStyle/>
          <a:p>
            <a:pPr marL="0" indent="0" algn="ctr">
              <a:buNone/>
            </a:pPr>
            <a:r>
              <a:rPr lang="en-US" sz="1000" b="1" dirty="0">
                <a:solidFill>
                  <a:srgbClr val="0B3C5D"/>
                </a:solidFill>
              </a:rPr>
              <a:t>E1</a:t>
            </a:r>
            <a:endParaRPr lang="en-US" sz="1000" dirty="0"/>
          </a:p>
        </p:txBody>
      </p:sp>
      <p:sp>
        <p:nvSpPr>
          <p:cNvPr id="10" name="Shape 7"/>
          <p:cNvSpPr/>
          <p:nvPr/>
        </p:nvSpPr>
        <p:spPr>
          <a:xfrm>
            <a:off x="731520" y="3931920"/>
            <a:ext cx="3474720" cy="0"/>
          </a:xfrm>
          <a:prstGeom prst="line">
            <a:avLst/>
          </a:prstGeom>
          <a:noFill/>
          <a:ln w="50800">
            <a:solidFill>
              <a:srgbClr val="0B3C5D"/>
            </a:solidFill>
            <a:prstDash val="solid"/>
          </a:ln>
        </p:spPr>
        <p:txBody>
          <a:bodyPr/>
          <a:lstStyle/>
          <a:p>
            <a:endParaRPr lang="en-US"/>
          </a:p>
        </p:txBody>
      </p:sp>
      <p:sp>
        <p:nvSpPr>
          <p:cNvPr id="11" name="Text 8"/>
          <p:cNvSpPr txBox="1"/>
          <p:nvPr/>
        </p:nvSpPr>
        <p:spPr>
          <a:xfrm>
            <a:off x="731520" y="3986784"/>
            <a:ext cx="3474720" cy="256032"/>
          </a:xfrm>
          <a:prstGeom prst="rect">
            <a:avLst/>
          </a:prstGeom>
          <a:noFill/>
          <a:ln/>
        </p:spPr>
        <p:txBody>
          <a:bodyPr wrap="square" lIns="0" tIns="0" rIns="0" bIns="0" rtlCol="0" anchor="ctr"/>
          <a:lstStyle/>
          <a:p>
            <a:pPr marL="0" indent="0" algn="ctr">
              <a:buNone/>
            </a:pPr>
            <a:r>
              <a:rPr lang="en-US" sz="1000" dirty="0">
                <a:solidFill>
                  <a:srgbClr val="6B7B8C"/>
                </a:solidFill>
              </a:rPr>
              <a:t>172.16.20.0/24</a:t>
            </a:r>
            <a:endParaRPr lang="en-US" sz="1000" dirty="0"/>
          </a:p>
        </p:txBody>
      </p:sp>
      <p:sp>
        <p:nvSpPr>
          <p:cNvPr id="12" name="Shape 9"/>
          <p:cNvSpPr/>
          <p:nvPr/>
        </p:nvSpPr>
        <p:spPr>
          <a:xfrm flipV="1">
            <a:off x="4206240" y="3200400"/>
            <a:ext cx="1188720" cy="731520"/>
          </a:xfrm>
          <a:prstGeom prst="line">
            <a:avLst/>
          </a:prstGeom>
          <a:noFill/>
          <a:ln w="25400">
            <a:solidFill>
              <a:srgbClr val="0B3C5D"/>
            </a:solidFill>
            <a:prstDash val="solid"/>
          </a:ln>
        </p:spPr>
        <p:txBody>
          <a:bodyPr/>
          <a:lstStyle/>
          <a:p>
            <a:endParaRPr lang="en-US"/>
          </a:p>
        </p:txBody>
      </p:sp>
      <p:sp>
        <p:nvSpPr>
          <p:cNvPr id="13" name="Shape 10"/>
          <p:cNvSpPr/>
          <p:nvPr/>
        </p:nvSpPr>
        <p:spPr>
          <a:xfrm>
            <a:off x="7132320" y="3931920"/>
            <a:ext cx="3657600" cy="0"/>
          </a:xfrm>
          <a:prstGeom prst="line">
            <a:avLst/>
          </a:prstGeom>
          <a:noFill/>
          <a:ln w="50800">
            <a:solidFill>
              <a:srgbClr val="0B3C5D"/>
            </a:solidFill>
            <a:prstDash val="solid"/>
          </a:ln>
        </p:spPr>
        <p:txBody>
          <a:bodyPr/>
          <a:lstStyle/>
          <a:p>
            <a:endParaRPr lang="en-US"/>
          </a:p>
        </p:txBody>
      </p:sp>
      <p:sp>
        <p:nvSpPr>
          <p:cNvPr id="14" name="Text 11"/>
          <p:cNvSpPr txBox="1"/>
          <p:nvPr/>
        </p:nvSpPr>
        <p:spPr>
          <a:xfrm>
            <a:off x="7132320" y="3986784"/>
            <a:ext cx="365760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172.16.10.0/24</a:t>
            </a:r>
            <a:endParaRPr lang="en-US" sz="1000" dirty="0"/>
          </a:p>
        </p:txBody>
      </p:sp>
      <p:sp>
        <p:nvSpPr>
          <p:cNvPr id="15" name="Shape 12"/>
          <p:cNvSpPr/>
          <p:nvPr/>
        </p:nvSpPr>
        <p:spPr>
          <a:xfrm flipH="1" flipV="1">
            <a:off x="5943600" y="3200400"/>
            <a:ext cx="1188720" cy="731520"/>
          </a:xfrm>
          <a:prstGeom prst="line">
            <a:avLst/>
          </a:prstGeom>
          <a:noFill/>
          <a:ln w="25400">
            <a:solidFill>
              <a:srgbClr val="0B3C5D"/>
            </a:solidFill>
            <a:prstDash val="solid"/>
          </a:ln>
        </p:spPr>
        <p:txBody>
          <a:bodyPr/>
          <a:lstStyle/>
          <a:p>
            <a:endParaRPr lang="en-US"/>
          </a:p>
        </p:txBody>
      </p:sp>
      <p:sp>
        <p:nvSpPr>
          <p:cNvPr id="16" name="Text 13"/>
          <p:cNvSpPr/>
          <p:nvPr/>
        </p:nvSpPr>
        <p:spPr>
          <a:xfrm>
            <a:off x="1394460" y="311810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H1</a:t>
            </a:r>
            <a:endParaRPr lang="en-US" sz="1000" dirty="0"/>
          </a:p>
        </p:txBody>
      </p:sp>
      <p:sp>
        <p:nvSpPr>
          <p:cNvPr id="17" name="Shape 14"/>
          <p:cNvSpPr/>
          <p:nvPr/>
        </p:nvSpPr>
        <p:spPr>
          <a:xfrm>
            <a:off x="1517904" y="3465576"/>
            <a:ext cx="256032" cy="64008"/>
          </a:xfrm>
          <a:prstGeom prst="rect">
            <a:avLst/>
          </a:prstGeom>
          <a:solidFill>
            <a:srgbClr val="2A9D6F"/>
          </a:solidFill>
          <a:ln w="12700">
            <a:solidFill>
              <a:srgbClr val="2A9D6F"/>
            </a:solidFill>
            <a:prstDash val="solid"/>
          </a:ln>
        </p:spPr>
        <p:txBody>
          <a:bodyPr/>
          <a:lstStyle/>
          <a:p>
            <a:endParaRPr lang="en-US"/>
          </a:p>
        </p:txBody>
      </p:sp>
      <p:sp>
        <p:nvSpPr>
          <p:cNvPr id="18" name="Text 15"/>
          <p:cNvSpPr txBox="1"/>
          <p:nvPr/>
        </p:nvSpPr>
        <p:spPr>
          <a:xfrm>
            <a:off x="1097280" y="3557016"/>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172.16.20.9</a:t>
            </a:r>
            <a:endParaRPr lang="en-US" sz="900" dirty="0"/>
          </a:p>
        </p:txBody>
      </p:sp>
      <p:sp>
        <p:nvSpPr>
          <p:cNvPr id="19" name="Shape 16"/>
          <p:cNvSpPr/>
          <p:nvPr/>
        </p:nvSpPr>
        <p:spPr>
          <a:xfrm>
            <a:off x="1645920" y="3502152"/>
            <a:ext cx="0" cy="54864"/>
          </a:xfrm>
          <a:prstGeom prst="line">
            <a:avLst/>
          </a:prstGeom>
          <a:noFill/>
          <a:ln w="19050">
            <a:solidFill>
              <a:srgbClr val="0B3C5D"/>
            </a:solidFill>
            <a:prstDash val="solid"/>
          </a:ln>
        </p:spPr>
        <p:txBody>
          <a:bodyPr/>
          <a:lstStyle/>
          <a:p>
            <a:endParaRPr lang="en-US"/>
          </a:p>
        </p:txBody>
      </p:sp>
      <p:sp>
        <p:nvSpPr>
          <p:cNvPr id="20" name="Shape 17"/>
          <p:cNvSpPr/>
          <p:nvPr/>
        </p:nvSpPr>
        <p:spPr>
          <a:xfrm>
            <a:off x="1645920" y="3831336"/>
            <a:ext cx="0" cy="100584"/>
          </a:xfrm>
          <a:prstGeom prst="line">
            <a:avLst/>
          </a:prstGeom>
          <a:noFill/>
          <a:ln w="19050">
            <a:solidFill>
              <a:srgbClr val="0B3C5D"/>
            </a:solidFill>
            <a:prstDash val="solid"/>
          </a:ln>
        </p:spPr>
        <p:txBody>
          <a:bodyPr/>
          <a:lstStyle/>
          <a:p>
            <a:endParaRPr lang="en-US"/>
          </a:p>
        </p:txBody>
      </p:sp>
      <p:sp>
        <p:nvSpPr>
          <p:cNvPr id="21" name="Text 18"/>
          <p:cNvSpPr/>
          <p:nvPr/>
        </p:nvSpPr>
        <p:spPr>
          <a:xfrm>
            <a:off x="7978140" y="311810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H2</a:t>
            </a:r>
            <a:endParaRPr lang="en-US" sz="1000" dirty="0"/>
          </a:p>
        </p:txBody>
      </p:sp>
      <p:sp>
        <p:nvSpPr>
          <p:cNvPr id="22" name="Shape 19"/>
          <p:cNvSpPr/>
          <p:nvPr/>
        </p:nvSpPr>
        <p:spPr>
          <a:xfrm>
            <a:off x="8101584" y="3465576"/>
            <a:ext cx="256032" cy="64008"/>
          </a:xfrm>
          <a:prstGeom prst="rect">
            <a:avLst/>
          </a:prstGeom>
          <a:solidFill>
            <a:srgbClr val="2A9D6F"/>
          </a:solidFill>
          <a:ln w="12700">
            <a:solidFill>
              <a:srgbClr val="2A9D6F"/>
            </a:solidFill>
            <a:prstDash val="solid"/>
          </a:ln>
        </p:spPr>
        <p:txBody>
          <a:bodyPr/>
          <a:lstStyle/>
          <a:p>
            <a:endParaRPr lang="en-US"/>
          </a:p>
        </p:txBody>
      </p:sp>
      <p:sp>
        <p:nvSpPr>
          <p:cNvPr id="23" name="Text 20"/>
          <p:cNvSpPr txBox="1"/>
          <p:nvPr/>
        </p:nvSpPr>
        <p:spPr>
          <a:xfrm>
            <a:off x="7680960" y="3557016"/>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172.16.10.9</a:t>
            </a:r>
            <a:endParaRPr lang="en-US" sz="900" dirty="0"/>
          </a:p>
        </p:txBody>
      </p:sp>
      <p:sp>
        <p:nvSpPr>
          <p:cNvPr id="24" name="Shape 21"/>
          <p:cNvSpPr/>
          <p:nvPr/>
        </p:nvSpPr>
        <p:spPr>
          <a:xfrm>
            <a:off x="8229600" y="3502152"/>
            <a:ext cx="0" cy="54864"/>
          </a:xfrm>
          <a:prstGeom prst="line">
            <a:avLst/>
          </a:prstGeom>
          <a:noFill/>
          <a:ln w="19050">
            <a:solidFill>
              <a:srgbClr val="0B3C5D"/>
            </a:solidFill>
            <a:prstDash val="solid"/>
          </a:ln>
        </p:spPr>
        <p:txBody>
          <a:bodyPr/>
          <a:lstStyle/>
          <a:p>
            <a:endParaRPr lang="en-US"/>
          </a:p>
        </p:txBody>
      </p:sp>
      <p:sp>
        <p:nvSpPr>
          <p:cNvPr id="25" name="Shape 22"/>
          <p:cNvSpPr/>
          <p:nvPr/>
        </p:nvSpPr>
        <p:spPr>
          <a:xfrm>
            <a:off x="8229600" y="3831336"/>
            <a:ext cx="0" cy="100584"/>
          </a:xfrm>
          <a:prstGeom prst="line">
            <a:avLst/>
          </a:prstGeom>
          <a:noFill/>
          <a:ln w="19050">
            <a:solidFill>
              <a:srgbClr val="0B3C5D"/>
            </a:solidFill>
            <a:prstDash val="solid"/>
          </a:ln>
        </p:spPr>
        <p:txBody>
          <a:bodyPr/>
          <a:lstStyle/>
          <a:p>
            <a:endParaRPr lang="en-US"/>
          </a:p>
        </p:txBody>
      </p:sp>
      <p:sp>
        <p:nvSpPr>
          <p:cNvPr id="26" name="Text 23"/>
          <p:cNvSpPr/>
          <p:nvPr/>
        </p:nvSpPr>
        <p:spPr>
          <a:xfrm>
            <a:off x="9624060" y="3118104"/>
            <a:ext cx="502920" cy="347472"/>
          </a:xfrm>
          <a:prstGeom prst="roundRect">
            <a:avLst>
              <a:gd name="adj" fmla="val 15789"/>
            </a:avLst>
          </a:prstGeom>
          <a:solidFill>
            <a:srgbClr val="D64545"/>
          </a:solidFill>
          <a:ln>
            <a:solidFill>
              <a:srgbClr val="D64545"/>
            </a:solidFill>
          </a:ln>
        </p:spPr>
        <p:txBody>
          <a:bodyPr wrap="square" lIns="0" tIns="0" rIns="0" bIns="0" rtlCol="0" anchor="ctr"/>
          <a:lstStyle/>
          <a:p>
            <a:pPr marL="0" indent="0" algn="ctr">
              <a:buNone/>
            </a:pPr>
            <a:r>
              <a:rPr lang="en-US" sz="1000" b="1" dirty="0">
                <a:solidFill>
                  <a:srgbClr val="FFFFFF"/>
                </a:solidFill>
              </a:rPr>
              <a:t>H3</a:t>
            </a:r>
            <a:endParaRPr lang="en-US" sz="1000" dirty="0"/>
          </a:p>
        </p:txBody>
      </p:sp>
      <p:sp>
        <p:nvSpPr>
          <p:cNvPr id="27" name="Shape 24"/>
          <p:cNvSpPr/>
          <p:nvPr/>
        </p:nvSpPr>
        <p:spPr>
          <a:xfrm>
            <a:off x="9747504" y="3465576"/>
            <a:ext cx="256032" cy="64008"/>
          </a:xfrm>
          <a:prstGeom prst="rect">
            <a:avLst/>
          </a:prstGeom>
          <a:solidFill>
            <a:srgbClr val="D64545"/>
          </a:solidFill>
          <a:ln w="12700">
            <a:solidFill>
              <a:srgbClr val="D64545"/>
            </a:solidFill>
            <a:prstDash val="solid"/>
          </a:ln>
        </p:spPr>
        <p:txBody>
          <a:bodyPr/>
          <a:lstStyle/>
          <a:p>
            <a:endParaRPr lang="en-US"/>
          </a:p>
        </p:txBody>
      </p:sp>
      <p:sp>
        <p:nvSpPr>
          <p:cNvPr id="28" name="Text 25"/>
          <p:cNvSpPr txBox="1"/>
          <p:nvPr/>
        </p:nvSpPr>
        <p:spPr>
          <a:xfrm>
            <a:off x="9326880" y="3557016"/>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172.16.10.254</a:t>
            </a:r>
            <a:endParaRPr lang="en-US" sz="900" dirty="0"/>
          </a:p>
        </p:txBody>
      </p:sp>
      <p:sp>
        <p:nvSpPr>
          <p:cNvPr id="29" name="Shape 26"/>
          <p:cNvSpPr/>
          <p:nvPr/>
        </p:nvSpPr>
        <p:spPr>
          <a:xfrm>
            <a:off x="9875520" y="3502152"/>
            <a:ext cx="0" cy="54864"/>
          </a:xfrm>
          <a:prstGeom prst="line">
            <a:avLst/>
          </a:prstGeom>
          <a:noFill/>
          <a:ln w="19050">
            <a:solidFill>
              <a:srgbClr val="0B3C5D"/>
            </a:solidFill>
            <a:prstDash val="solid"/>
          </a:ln>
        </p:spPr>
        <p:txBody>
          <a:bodyPr/>
          <a:lstStyle/>
          <a:p>
            <a:endParaRPr lang="en-US"/>
          </a:p>
        </p:txBody>
      </p:sp>
      <p:sp>
        <p:nvSpPr>
          <p:cNvPr id="30" name="Shape 27"/>
          <p:cNvSpPr/>
          <p:nvPr/>
        </p:nvSpPr>
        <p:spPr>
          <a:xfrm>
            <a:off x="9875520" y="3831336"/>
            <a:ext cx="0" cy="100584"/>
          </a:xfrm>
          <a:prstGeom prst="line">
            <a:avLst/>
          </a:prstGeom>
          <a:noFill/>
          <a:ln w="19050">
            <a:solidFill>
              <a:srgbClr val="0B3C5D"/>
            </a:solidFill>
            <a:prstDash val="solid"/>
          </a:ln>
        </p:spPr>
        <p:txBody>
          <a:bodyPr/>
          <a:lstStyle/>
          <a:p>
            <a:endParaRPr lang="en-US"/>
          </a:p>
        </p:txBody>
      </p:sp>
      <p:sp>
        <p:nvSpPr>
          <p:cNvPr id="31" name="Shape 28"/>
          <p:cNvSpPr/>
          <p:nvPr/>
        </p:nvSpPr>
        <p:spPr>
          <a:xfrm flipH="1" flipV="1">
            <a:off x="6400800" y="2834640"/>
            <a:ext cx="3108960" cy="182880"/>
          </a:xfrm>
          <a:prstGeom prst="line">
            <a:avLst/>
          </a:prstGeom>
          <a:noFill/>
          <a:ln w="25400">
            <a:solidFill>
              <a:srgbClr val="D64545"/>
            </a:solidFill>
            <a:prstDash val="dash"/>
            <a:tailEnd type="triangle"/>
          </a:ln>
        </p:spPr>
        <p:txBody>
          <a:bodyPr/>
          <a:lstStyle/>
          <a:p>
            <a:endParaRPr lang="en-US"/>
          </a:p>
        </p:txBody>
      </p:sp>
      <p:sp>
        <p:nvSpPr>
          <p:cNvPr id="32" name="Text 29"/>
          <p:cNvSpPr txBox="1"/>
          <p:nvPr/>
        </p:nvSpPr>
        <p:spPr>
          <a:xfrm>
            <a:off x="6583680" y="2606040"/>
            <a:ext cx="2743200" cy="237744"/>
          </a:xfrm>
          <a:prstGeom prst="rect">
            <a:avLst/>
          </a:prstGeom>
          <a:noFill/>
          <a:ln/>
        </p:spPr>
        <p:txBody>
          <a:bodyPr wrap="square" lIns="0" tIns="0" rIns="0" bIns="0" rtlCol="0" anchor="ctr"/>
          <a:lstStyle/>
          <a:p>
            <a:pPr marL="0" indent="0" algn="ctr">
              <a:buNone/>
            </a:pPr>
            <a:r>
              <a:rPr lang="en-US" sz="1000" dirty="0">
                <a:solidFill>
                  <a:srgbClr val="D64545"/>
                </a:solidFill>
              </a:rPr>
              <a:t>H3 → 172.16.20.0: blocked on E0 out</a:t>
            </a:r>
            <a:endParaRPr lang="en-US" sz="1000" dirty="0"/>
          </a:p>
        </p:txBody>
      </p:sp>
      <p:sp>
        <p:nvSpPr>
          <p:cNvPr id="33" name="Text 30"/>
          <p:cNvSpPr/>
          <p:nvPr/>
        </p:nvSpPr>
        <p:spPr>
          <a:xfrm>
            <a:off x="731520" y="4572000"/>
            <a:ext cx="5486400" cy="1691640"/>
          </a:xfrm>
          <a:prstGeom prst="roundRect">
            <a:avLst>
              <a:gd name="adj" fmla="val 4324"/>
            </a:avLst>
          </a:prstGeom>
          <a:solidFill>
            <a:srgbClr val="2B3A48"/>
          </a:solidFill>
          <a:ln>
            <a:solidFill>
              <a:srgbClr val="2B3A48"/>
            </a:solidFill>
          </a:ln>
        </p:spPr>
        <p:txBody>
          <a:bodyPr wrap="square" lIns="101600" tIns="127000" rIns="127000" bIns="101600" rtlCol="0" anchor="t"/>
          <a:lstStyle/>
          <a:p>
            <a:pPr marL="0" indent="0" algn="l">
              <a:buNone/>
            </a:pPr>
            <a:r>
              <a:rPr lang="en-US" sz="1000" dirty="0">
                <a:solidFill>
                  <a:srgbClr val="E8EEF2"/>
                </a:solidFill>
                <a:latin typeface="Courier New" pitchFamily="34" charset="0"/>
                <a:ea typeface="Courier New" pitchFamily="34" charset="-122"/>
                <a:cs typeface="Courier New" pitchFamily="34" charset="-120"/>
              </a:rPr>
              <a:t>access-list 1 deny   172.16.10.254 0.0.0.0</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access-list 1 permit 0.0.0.0 255.255.255.255</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 modern equivalent:</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  access-list 1 deny host 172.16.10.254</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  access-list 1 permit any</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interface Ethernet0</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 ip access-group 1 out</a:t>
            </a:r>
            <a:endParaRPr lang="en-US" sz="1000" dirty="0"/>
          </a:p>
        </p:txBody>
      </p:sp>
      <p:sp>
        <p:nvSpPr>
          <p:cNvPr id="34" name="Shape 31"/>
          <p:cNvSpPr/>
          <p:nvPr/>
        </p:nvSpPr>
        <p:spPr>
          <a:xfrm>
            <a:off x="6492240" y="4572000"/>
            <a:ext cx="5212080" cy="1691640"/>
          </a:xfrm>
          <a:prstGeom prst="roundRect">
            <a:avLst>
              <a:gd name="adj" fmla="val 6486"/>
            </a:avLst>
          </a:prstGeom>
          <a:solidFill>
            <a:srgbClr val="EEF3F7"/>
          </a:solidFill>
          <a:ln w="9525">
            <a:solidFill>
              <a:srgbClr val="EEF3F7"/>
            </a:solidFill>
            <a:prstDash val="solid"/>
          </a:ln>
        </p:spPr>
        <p:txBody>
          <a:bodyPr/>
          <a:lstStyle/>
          <a:p>
            <a:endParaRPr lang="en-US"/>
          </a:p>
        </p:txBody>
      </p:sp>
      <p:sp>
        <p:nvSpPr>
          <p:cNvPr id="35" name="Text 32"/>
          <p:cNvSpPr txBox="1"/>
          <p:nvPr/>
        </p:nvSpPr>
        <p:spPr>
          <a:xfrm>
            <a:off x="6693408" y="4736592"/>
            <a:ext cx="4809744" cy="365760"/>
          </a:xfrm>
          <a:prstGeom prst="rect">
            <a:avLst/>
          </a:prstGeom>
          <a:noFill/>
          <a:ln/>
        </p:spPr>
        <p:txBody>
          <a:bodyPr wrap="square" lIns="0" tIns="0" rIns="0" bIns="0" rtlCol="0" anchor="t"/>
          <a:lstStyle/>
          <a:p>
            <a:pPr marL="0" indent="0">
              <a:buNone/>
            </a:pPr>
            <a:r>
              <a:rPr lang="en-US" sz="1500" b="1" dirty="0">
                <a:solidFill>
                  <a:srgbClr val="0B3C5D"/>
                </a:solidFill>
              </a:rPr>
              <a:t>Reading</a:t>
            </a:r>
            <a:endParaRPr lang="en-US" sz="1500" dirty="0"/>
          </a:p>
        </p:txBody>
      </p:sp>
      <p:sp>
        <p:nvSpPr>
          <p:cNvPr id="36" name="Text 33"/>
          <p:cNvSpPr txBox="1"/>
          <p:nvPr/>
        </p:nvSpPr>
        <p:spPr>
          <a:xfrm>
            <a:off x="6693408" y="5148072"/>
            <a:ext cx="4809744" cy="97840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Wildcard 0.0.0.0 = match all 32 bits (a single host)</a:t>
            </a:r>
            <a:endParaRPr lang="en-US" sz="1100" dirty="0"/>
          </a:p>
          <a:p>
            <a:pPr marL="279400" indent="-279400">
              <a:spcAft>
                <a:spcPts val="400"/>
              </a:spcAft>
              <a:buSzPct val="100000"/>
              <a:buChar char="•"/>
            </a:pPr>
            <a:r>
              <a:rPr lang="en-US" sz="1100" dirty="0">
                <a:solidFill>
                  <a:srgbClr val="1F2933"/>
                </a:solidFill>
              </a:rPr>
              <a:t>Order matters: a 'permit any' before the 'deny' would void the rule</a:t>
            </a:r>
            <a:endParaRPr lang="en-US" sz="1100" dirty="0"/>
          </a:p>
          <a:p>
            <a:pPr marL="279400" indent="-279400">
              <a:spcAft>
                <a:spcPts val="400"/>
              </a:spcAft>
              <a:buSzPct val="100000"/>
              <a:buChar char="•"/>
            </a:pPr>
            <a:r>
              <a:rPr lang="en-US" sz="1100" dirty="0">
                <a:solidFill>
                  <a:srgbClr val="1F2933"/>
                </a:solidFill>
              </a:rPr>
              <a:t>H3 still reaches the Internet and its own LAN</a:t>
            </a:r>
            <a:endParaRPr lang="en-US" sz="11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138</a:t>
            </a:fld>
            <a:endParaRPr lang="en-US"/>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name="Slide 13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Standard ACL example (3 of 3): deny a subnet</a:t>
            </a:r>
            <a:endParaRPr lang="en-US" sz="3000" dirty="0"/>
          </a:p>
        </p:txBody>
      </p:sp>
      <p:sp>
        <p:nvSpPr>
          <p:cNvPr id="4" name="Text 1"/>
          <p:cNvSpPr/>
          <p:nvPr/>
        </p:nvSpPr>
        <p:spPr>
          <a:xfrm>
            <a:off x="3657600" y="1280160"/>
            <a:ext cx="4023360" cy="118872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000" b="1" dirty="0">
                <a:solidFill>
                  <a:srgbClr val="0B3C5D"/>
                </a:solidFill>
              </a:rPr>
              <a:t>External network: not 172.16.0.0</a:t>
            </a:r>
            <a:endParaRPr lang="en-US" sz="1000" dirty="0"/>
          </a:p>
        </p:txBody>
      </p:sp>
      <p:sp>
        <p:nvSpPr>
          <p:cNvPr id="5" name="Text 2"/>
          <p:cNvSpPr/>
          <p:nvPr/>
        </p:nvSpPr>
        <p:spPr>
          <a:xfrm>
            <a:off x="5349240" y="2697480"/>
            <a:ext cx="640080" cy="64008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6" name="Shape 3"/>
          <p:cNvSpPr/>
          <p:nvPr/>
        </p:nvSpPr>
        <p:spPr>
          <a:xfrm>
            <a:off x="5669280" y="2468880"/>
            <a:ext cx="0" cy="228600"/>
          </a:xfrm>
          <a:prstGeom prst="line">
            <a:avLst/>
          </a:prstGeom>
          <a:noFill/>
          <a:ln w="25400">
            <a:solidFill>
              <a:srgbClr val="0B3C5D"/>
            </a:solidFill>
            <a:prstDash val="solid"/>
          </a:ln>
        </p:spPr>
        <p:txBody>
          <a:bodyPr/>
          <a:lstStyle/>
          <a:p>
            <a:endParaRPr lang="en-US"/>
          </a:p>
        </p:txBody>
      </p:sp>
      <p:sp>
        <p:nvSpPr>
          <p:cNvPr id="7" name="Text 4"/>
          <p:cNvSpPr txBox="1"/>
          <p:nvPr/>
        </p:nvSpPr>
        <p:spPr>
          <a:xfrm>
            <a:off x="5943600" y="2423160"/>
            <a:ext cx="731520" cy="274320"/>
          </a:xfrm>
          <a:prstGeom prst="rect">
            <a:avLst/>
          </a:prstGeom>
          <a:noFill/>
          <a:ln/>
        </p:spPr>
        <p:txBody>
          <a:bodyPr wrap="square" lIns="0" tIns="0" rIns="0" bIns="0" rtlCol="0" anchor="ctr"/>
          <a:lstStyle/>
          <a:p>
            <a:pPr marL="0" indent="0" algn="ctr">
              <a:buNone/>
            </a:pPr>
            <a:r>
              <a:rPr lang="en-US" sz="1000" b="1" dirty="0">
                <a:solidFill>
                  <a:srgbClr val="0B3C5D"/>
                </a:solidFill>
              </a:rPr>
              <a:t>S0</a:t>
            </a:r>
            <a:endParaRPr lang="en-US" sz="1000" dirty="0"/>
          </a:p>
        </p:txBody>
      </p:sp>
      <p:sp>
        <p:nvSpPr>
          <p:cNvPr id="8" name="Text 5"/>
          <p:cNvSpPr txBox="1"/>
          <p:nvPr/>
        </p:nvSpPr>
        <p:spPr>
          <a:xfrm>
            <a:off x="4389120" y="3200400"/>
            <a:ext cx="914400" cy="274320"/>
          </a:xfrm>
          <a:prstGeom prst="rect">
            <a:avLst/>
          </a:prstGeom>
          <a:noFill/>
          <a:ln/>
        </p:spPr>
        <p:txBody>
          <a:bodyPr wrap="square" lIns="0" tIns="0" rIns="0" bIns="0" rtlCol="0" anchor="ctr"/>
          <a:lstStyle/>
          <a:p>
            <a:pPr marL="0" indent="0" algn="ctr">
              <a:buNone/>
            </a:pPr>
            <a:r>
              <a:rPr lang="en-US" sz="1000" b="1" dirty="0">
                <a:solidFill>
                  <a:srgbClr val="0B3C5D"/>
                </a:solidFill>
              </a:rPr>
              <a:t>E0</a:t>
            </a:r>
            <a:endParaRPr lang="en-US" sz="1000" dirty="0"/>
          </a:p>
        </p:txBody>
      </p:sp>
      <p:sp>
        <p:nvSpPr>
          <p:cNvPr id="9" name="Text 6"/>
          <p:cNvSpPr txBox="1"/>
          <p:nvPr/>
        </p:nvSpPr>
        <p:spPr>
          <a:xfrm>
            <a:off x="6035040" y="3200400"/>
            <a:ext cx="914400" cy="274320"/>
          </a:xfrm>
          <a:prstGeom prst="rect">
            <a:avLst/>
          </a:prstGeom>
          <a:noFill/>
          <a:ln/>
        </p:spPr>
        <p:txBody>
          <a:bodyPr wrap="square" lIns="0" tIns="0" rIns="0" bIns="0" rtlCol="0" anchor="ctr"/>
          <a:lstStyle/>
          <a:p>
            <a:pPr marL="0" indent="0" algn="ctr">
              <a:buNone/>
            </a:pPr>
            <a:r>
              <a:rPr lang="en-US" sz="1000" b="1" dirty="0">
                <a:solidFill>
                  <a:srgbClr val="0B3C5D"/>
                </a:solidFill>
              </a:rPr>
              <a:t>E1</a:t>
            </a:r>
            <a:endParaRPr lang="en-US" sz="1000" dirty="0"/>
          </a:p>
        </p:txBody>
      </p:sp>
      <p:sp>
        <p:nvSpPr>
          <p:cNvPr id="10" name="Shape 7"/>
          <p:cNvSpPr/>
          <p:nvPr/>
        </p:nvSpPr>
        <p:spPr>
          <a:xfrm>
            <a:off x="731520" y="3931920"/>
            <a:ext cx="3474720" cy="0"/>
          </a:xfrm>
          <a:prstGeom prst="line">
            <a:avLst/>
          </a:prstGeom>
          <a:noFill/>
          <a:ln w="50800">
            <a:solidFill>
              <a:srgbClr val="0B3C5D"/>
            </a:solidFill>
            <a:prstDash val="solid"/>
          </a:ln>
        </p:spPr>
        <p:txBody>
          <a:bodyPr/>
          <a:lstStyle/>
          <a:p>
            <a:endParaRPr lang="en-US"/>
          </a:p>
        </p:txBody>
      </p:sp>
      <p:sp>
        <p:nvSpPr>
          <p:cNvPr id="11" name="Text 8"/>
          <p:cNvSpPr txBox="1"/>
          <p:nvPr/>
        </p:nvSpPr>
        <p:spPr>
          <a:xfrm>
            <a:off x="731520" y="3986784"/>
            <a:ext cx="3474720" cy="256032"/>
          </a:xfrm>
          <a:prstGeom prst="rect">
            <a:avLst/>
          </a:prstGeom>
          <a:noFill/>
          <a:ln/>
        </p:spPr>
        <p:txBody>
          <a:bodyPr wrap="square" lIns="0" tIns="0" rIns="0" bIns="0" rtlCol="0" anchor="ctr"/>
          <a:lstStyle/>
          <a:p>
            <a:pPr marL="0" indent="0" algn="ctr">
              <a:buNone/>
            </a:pPr>
            <a:r>
              <a:rPr lang="en-US" sz="1000" dirty="0">
                <a:solidFill>
                  <a:srgbClr val="6B7B8C"/>
                </a:solidFill>
              </a:rPr>
              <a:t>172.16.20.0/24</a:t>
            </a:r>
            <a:endParaRPr lang="en-US" sz="1000" dirty="0"/>
          </a:p>
        </p:txBody>
      </p:sp>
      <p:sp>
        <p:nvSpPr>
          <p:cNvPr id="12" name="Shape 9"/>
          <p:cNvSpPr/>
          <p:nvPr/>
        </p:nvSpPr>
        <p:spPr>
          <a:xfrm flipV="1">
            <a:off x="4206240" y="3200400"/>
            <a:ext cx="1188720" cy="731520"/>
          </a:xfrm>
          <a:prstGeom prst="line">
            <a:avLst/>
          </a:prstGeom>
          <a:noFill/>
          <a:ln w="25400">
            <a:solidFill>
              <a:srgbClr val="0B3C5D"/>
            </a:solidFill>
            <a:prstDash val="solid"/>
          </a:ln>
        </p:spPr>
        <p:txBody>
          <a:bodyPr/>
          <a:lstStyle/>
          <a:p>
            <a:endParaRPr lang="en-US"/>
          </a:p>
        </p:txBody>
      </p:sp>
      <p:sp>
        <p:nvSpPr>
          <p:cNvPr id="13" name="Shape 10"/>
          <p:cNvSpPr/>
          <p:nvPr/>
        </p:nvSpPr>
        <p:spPr>
          <a:xfrm>
            <a:off x="7132320" y="3931920"/>
            <a:ext cx="3657600" cy="0"/>
          </a:xfrm>
          <a:prstGeom prst="line">
            <a:avLst/>
          </a:prstGeom>
          <a:noFill/>
          <a:ln w="50800">
            <a:solidFill>
              <a:srgbClr val="0B3C5D"/>
            </a:solidFill>
            <a:prstDash val="solid"/>
          </a:ln>
        </p:spPr>
        <p:txBody>
          <a:bodyPr/>
          <a:lstStyle/>
          <a:p>
            <a:endParaRPr lang="en-US"/>
          </a:p>
        </p:txBody>
      </p:sp>
      <p:sp>
        <p:nvSpPr>
          <p:cNvPr id="14" name="Text 11"/>
          <p:cNvSpPr txBox="1"/>
          <p:nvPr/>
        </p:nvSpPr>
        <p:spPr>
          <a:xfrm>
            <a:off x="7132320" y="3986784"/>
            <a:ext cx="365760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172.16.10.0/24</a:t>
            </a:r>
            <a:endParaRPr lang="en-US" sz="1000" dirty="0"/>
          </a:p>
        </p:txBody>
      </p:sp>
      <p:sp>
        <p:nvSpPr>
          <p:cNvPr id="15" name="Shape 12"/>
          <p:cNvSpPr/>
          <p:nvPr/>
        </p:nvSpPr>
        <p:spPr>
          <a:xfrm flipH="1" flipV="1">
            <a:off x="5943600" y="3200400"/>
            <a:ext cx="1188720" cy="731520"/>
          </a:xfrm>
          <a:prstGeom prst="line">
            <a:avLst/>
          </a:prstGeom>
          <a:noFill/>
          <a:ln w="25400">
            <a:solidFill>
              <a:srgbClr val="0B3C5D"/>
            </a:solidFill>
            <a:prstDash val="solid"/>
          </a:ln>
        </p:spPr>
        <p:txBody>
          <a:bodyPr/>
          <a:lstStyle/>
          <a:p>
            <a:endParaRPr lang="en-US"/>
          </a:p>
        </p:txBody>
      </p:sp>
      <p:sp>
        <p:nvSpPr>
          <p:cNvPr id="16" name="Text 13"/>
          <p:cNvSpPr/>
          <p:nvPr/>
        </p:nvSpPr>
        <p:spPr>
          <a:xfrm>
            <a:off x="1394460" y="311810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H1</a:t>
            </a:r>
            <a:endParaRPr lang="en-US" sz="1000" dirty="0"/>
          </a:p>
        </p:txBody>
      </p:sp>
      <p:sp>
        <p:nvSpPr>
          <p:cNvPr id="17" name="Shape 14"/>
          <p:cNvSpPr/>
          <p:nvPr/>
        </p:nvSpPr>
        <p:spPr>
          <a:xfrm>
            <a:off x="1517904" y="3465576"/>
            <a:ext cx="256032" cy="64008"/>
          </a:xfrm>
          <a:prstGeom prst="rect">
            <a:avLst/>
          </a:prstGeom>
          <a:solidFill>
            <a:srgbClr val="2A9D6F"/>
          </a:solidFill>
          <a:ln w="12700">
            <a:solidFill>
              <a:srgbClr val="2A9D6F"/>
            </a:solidFill>
            <a:prstDash val="solid"/>
          </a:ln>
        </p:spPr>
        <p:txBody>
          <a:bodyPr/>
          <a:lstStyle/>
          <a:p>
            <a:endParaRPr lang="en-US"/>
          </a:p>
        </p:txBody>
      </p:sp>
      <p:sp>
        <p:nvSpPr>
          <p:cNvPr id="18" name="Text 15"/>
          <p:cNvSpPr txBox="1"/>
          <p:nvPr/>
        </p:nvSpPr>
        <p:spPr>
          <a:xfrm>
            <a:off x="1097280" y="3557016"/>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172.16.20.9</a:t>
            </a:r>
            <a:endParaRPr lang="en-US" sz="900" dirty="0"/>
          </a:p>
        </p:txBody>
      </p:sp>
      <p:sp>
        <p:nvSpPr>
          <p:cNvPr id="19" name="Shape 16"/>
          <p:cNvSpPr/>
          <p:nvPr/>
        </p:nvSpPr>
        <p:spPr>
          <a:xfrm>
            <a:off x="1645920" y="3502152"/>
            <a:ext cx="0" cy="54864"/>
          </a:xfrm>
          <a:prstGeom prst="line">
            <a:avLst/>
          </a:prstGeom>
          <a:noFill/>
          <a:ln w="19050">
            <a:solidFill>
              <a:srgbClr val="0B3C5D"/>
            </a:solidFill>
            <a:prstDash val="solid"/>
          </a:ln>
        </p:spPr>
        <p:txBody>
          <a:bodyPr/>
          <a:lstStyle/>
          <a:p>
            <a:endParaRPr lang="en-US"/>
          </a:p>
        </p:txBody>
      </p:sp>
      <p:sp>
        <p:nvSpPr>
          <p:cNvPr id="20" name="Shape 17"/>
          <p:cNvSpPr/>
          <p:nvPr/>
        </p:nvSpPr>
        <p:spPr>
          <a:xfrm>
            <a:off x="1645920" y="3831336"/>
            <a:ext cx="0" cy="100584"/>
          </a:xfrm>
          <a:prstGeom prst="line">
            <a:avLst/>
          </a:prstGeom>
          <a:noFill/>
          <a:ln w="19050">
            <a:solidFill>
              <a:srgbClr val="0B3C5D"/>
            </a:solidFill>
            <a:prstDash val="solid"/>
          </a:ln>
        </p:spPr>
        <p:txBody>
          <a:bodyPr/>
          <a:lstStyle/>
          <a:p>
            <a:endParaRPr lang="en-US"/>
          </a:p>
        </p:txBody>
      </p:sp>
      <p:sp>
        <p:nvSpPr>
          <p:cNvPr id="21" name="Text 18"/>
          <p:cNvSpPr/>
          <p:nvPr/>
        </p:nvSpPr>
        <p:spPr>
          <a:xfrm>
            <a:off x="7978140" y="311810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H2</a:t>
            </a:r>
            <a:endParaRPr lang="en-US" sz="1000" dirty="0"/>
          </a:p>
        </p:txBody>
      </p:sp>
      <p:sp>
        <p:nvSpPr>
          <p:cNvPr id="22" name="Shape 19"/>
          <p:cNvSpPr/>
          <p:nvPr/>
        </p:nvSpPr>
        <p:spPr>
          <a:xfrm>
            <a:off x="8101584" y="3465576"/>
            <a:ext cx="256032" cy="64008"/>
          </a:xfrm>
          <a:prstGeom prst="rect">
            <a:avLst/>
          </a:prstGeom>
          <a:solidFill>
            <a:srgbClr val="2A9D6F"/>
          </a:solidFill>
          <a:ln w="12700">
            <a:solidFill>
              <a:srgbClr val="2A9D6F"/>
            </a:solidFill>
            <a:prstDash val="solid"/>
          </a:ln>
        </p:spPr>
        <p:txBody>
          <a:bodyPr/>
          <a:lstStyle/>
          <a:p>
            <a:endParaRPr lang="en-US"/>
          </a:p>
        </p:txBody>
      </p:sp>
      <p:sp>
        <p:nvSpPr>
          <p:cNvPr id="23" name="Text 20"/>
          <p:cNvSpPr txBox="1"/>
          <p:nvPr/>
        </p:nvSpPr>
        <p:spPr>
          <a:xfrm>
            <a:off x="7680960" y="3557016"/>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172.16.10.9</a:t>
            </a:r>
            <a:endParaRPr lang="en-US" sz="900" dirty="0"/>
          </a:p>
        </p:txBody>
      </p:sp>
      <p:sp>
        <p:nvSpPr>
          <p:cNvPr id="24" name="Shape 21"/>
          <p:cNvSpPr/>
          <p:nvPr/>
        </p:nvSpPr>
        <p:spPr>
          <a:xfrm>
            <a:off x="8229600" y="3502152"/>
            <a:ext cx="0" cy="54864"/>
          </a:xfrm>
          <a:prstGeom prst="line">
            <a:avLst/>
          </a:prstGeom>
          <a:noFill/>
          <a:ln w="19050">
            <a:solidFill>
              <a:srgbClr val="0B3C5D"/>
            </a:solidFill>
            <a:prstDash val="solid"/>
          </a:ln>
        </p:spPr>
        <p:txBody>
          <a:bodyPr/>
          <a:lstStyle/>
          <a:p>
            <a:endParaRPr lang="en-US"/>
          </a:p>
        </p:txBody>
      </p:sp>
      <p:sp>
        <p:nvSpPr>
          <p:cNvPr id="25" name="Shape 22"/>
          <p:cNvSpPr/>
          <p:nvPr/>
        </p:nvSpPr>
        <p:spPr>
          <a:xfrm>
            <a:off x="8229600" y="3831336"/>
            <a:ext cx="0" cy="100584"/>
          </a:xfrm>
          <a:prstGeom prst="line">
            <a:avLst/>
          </a:prstGeom>
          <a:noFill/>
          <a:ln w="19050">
            <a:solidFill>
              <a:srgbClr val="0B3C5D"/>
            </a:solidFill>
            <a:prstDash val="solid"/>
          </a:ln>
        </p:spPr>
        <p:txBody>
          <a:bodyPr/>
          <a:lstStyle/>
          <a:p>
            <a:endParaRPr lang="en-US"/>
          </a:p>
        </p:txBody>
      </p:sp>
      <p:sp>
        <p:nvSpPr>
          <p:cNvPr id="26" name="Text 23"/>
          <p:cNvSpPr/>
          <p:nvPr/>
        </p:nvSpPr>
        <p:spPr>
          <a:xfrm>
            <a:off x="9624060" y="311810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H3</a:t>
            </a:r>
            <a:endParaRPr lang="en-US" sz="1000" dirty="0"/>
          </a:p>
        </p:txBody>
      </p:sp>
      <p:sp>
        <p:nvSpPr>
          <p:cNvPr id="27" name="Shape 24"/>
          <p:cNvSpPr/>
          <p:nvPr/>
        </p:nvSpPr>
        <p:spPr>
          <a:xfrm>
            <a:off x="9747504" y="3465576"/>
            <a:ext cx="256032" cy="64008"/>
          </a:xfrm>
          <a:prstGeom prst="rect">
            <a:avLst/>
          </a:prstGeom>
          <a:solidFill>
            <a:srgbClr val="2A9D6F"/>
          </a:solidFill>
          <a:ln w="12700">
            <a:solidFill>
              <a:srgbClr val="2A9D6F"/>
            </a:solidFill>
            <a:prstDash val="solid"/>
          </a:ln>
        </p:spPr>
        <p:txBody>
          <a:bodyPr/>
          <a:lstStyle/>
          <a:p>
            <a:endParaRPr lang="en-US"/>
          </a:p>
        </p:txBody>
      </p:sp>
      <p:sp>
        <p:nvSpPr>
          <p:cNvPr id="28" name="Text 25"/>
          <p:cNvSpPr txBox="1"/>
          <p:nvPr/>
        </p:nvSpPr>
        <p:spPr>
          <a:xfrm>
            <a:off x="9326880" y="3557016"/>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172.16.10.254</a:t>
            </a:r>
            <a:endParaRPr lang="en-US" sz="900" dirty="0"/>
          </a:p>
        </p:txBody>
      </p:sp>
      <p:sp>
        <p:nvSpPr>
          <p:cNvPr id="29" name="Shape 26"/>
          <p:cNvSpPr/>
          <p:nvPr/>
        </p:nvSpPr>
        <p:spPr>
          <a:xfrm>
            <a:off x="9875520" y="3502152"/>
            <a:ext cx="0" cy="54864"/>
          </a:xfrm>
          <a:prstGeom prst="line">
            <a:avLst/>
          </a:prstGeom>
          <a:noFill/>
          <a:ln w="19050">
            <a:solidFill>
              <a:srgbClr val="0B3C5D"/>
            </a:solidFill>
            <a:prstDash val="solid"/>
          </a:ln>
        </p:spPr>
        <p:txBody>
          <a:bodyPr/>
          <a:lstStyle/>
          <a:p>
            <a:endParaRPr lang="en-US"/>
          </a:p>
        </p:txBody>
      </p:sp>
      <p:sp>
        <p:nvSpPr>
          <p:cNvPr id="30" name="Shape 27"/>
          <p:cNvSpPr/>
          <p:nvPr/>
        </p:nvSpPr>
        <p:spPr>
          <a:xfrm>
            <a:off x="9875520" y="3831336"/>
            <a:ext cx="0" cy="100584"/>
          </a:xfrm>
          <a:prstGeom prst="line">
            <a:avLst/>
          </a:prstGeom>
          <a:noFill/>
          <a:ln w="19050">
            <a:solidFill>
              <a:srgbClr val="0B3C5D"/>
            </a:solidFill>
            <a:prstDash val="solid"/>
          </a:ln>
        </p:spPr>
        <p:txBody>
          <a:bodyPr/>
          <a:lstStyle/>
          <a:p>
            <a:endParaRPr lang="en-US"/>
          </a:p>
        </p:txBody>
      </p:sp>
      <p:sp>
        <p:nvSpPr>
          <p:cNvPr id="31" name="Shape 28"/>
          <p:cNvSpPr/>
          <p:nvPr/>
        </p:nvSpPr>
        <p:spPr>
          <a:xfrm flipH="1" flipV="1">
            <a:off x="6400800" y="2834640"/>
            <a:ext cx="2286000" cy="182880"/>
          </a:xfrm>
          <a:prstGeom prst="line">
            <a:avLst/>
          </a:prstGeom>
          <a:noFill/>
          <a:ln w="25400">
            <a:solidFill>
              <a:srgbClr val="D64545"/>
            </a:solidFill>
            <a:prstDash val="dash"/>
            <a:tailEnd type="triangle"/>
          </a:ln>
        </p:spPr>
        <p:txBody>
          <a:bodyPr/>
          <a:lstStyle/>
          <a:p>
            <a:endParaRPr lang="en-US"/>
          </a:p>
        </p:txBody>
      </p:sp>
      <p:sp>
        <p:nvSpPr>
          <p:cNvPr id="32" name="Text 29"/>
          <p:cNvSpPr txBox="1"/>
          <p:nvPr/>
        </p:nvSpPr>
        <p:spPr>
          <a:xfrm>
            <a:off x="6172200" y="2606040"/>
            <a:ext cx="2743200" cy="237744"/>
          </a:xfrm>
          <a:prstGeom prst="rect">
            <a:avLst/>
          </a:prstGeom>
          <a:noFill/>
          <a:ln/>
        </p:spPr>
        <p:txBody>
          <a:bodyPr wrap="square" lIns="0" tIns="0" rIns="0" bIns="0" rtlCol="0" anchor="ctr"/>
          <a:lstStyle/>
          <a:p>
            <a:pPr marL="0" indent="0" algn="ctr">
              <a:buNone/>
            </a:pPr>
            <a:r>
              <a:rPr lang="en-US" sz="1000" dirty="0">
                <a:solidFill>
                  <a:srgbClr val="D64545"/>
                </a:solidFill>
              </a:rPr>
              <a:t>172.16.10.0/24 → LAN 20: blocked</a:t>
            </a:r>
            <a:endParaRPr lang="en-US" sz="1000" dirty="0"/>
          </a:p>
        </p:txBody>
      </p:sp>
      <p:sp>
        <p:nvSpPr>
          <p:cNvPr id="33" name="Text 30"/>
          <p:cNvSpPr/>
          <p:nvPr/>
        </p:nvSpPr>
        <p:spPr>
          <a:xfrm>
            <a:off x="731520" y="4572000"/>
            <a:ext cx="5486400" cy="1691640"/>
          </a:xfrm>
          <a:prstGeom prst="roundRect">
            <a:avLst>
              <a:gd name="adj" fmla="val 4324"/>
            </a:avLst>
          </a:prstGeom>
          <a:solidFill>
            <a:srgbClr val="2B3A48"/>
          </a:solidFill>
          <a:ln>
            <a:solidFill>
              <a:srgbClr val="2B3A48"/>
            </a:solidFill>
          </a:ln>
        </p:spPr>
        <p:txBody>
          <a:bodyPr wrap="square" lIns="101600" tIns="127000" rIns="127000" bIns="101600" rtlCol="0" anchor="t"/>
          <a:lstStyle/>
          <a:p>
            <a:pPr marL="0" indent="0" algn="l">
              <a:buNone/>
            </a:pPr>
            <a:r>
              <a:rPr lang="en-US" sz="1000" dirty="0">
                <a:solidFill>
                  <a:srgbClr val="E8EEF2"/>
                </a:solidFill>
                <a:latin typeface="Courier New" pitchFamily="34" charset="0"/>
                <a:ea typeface="Courier New" pitchFamily="34" charset="-122"/>
                <a:cs typeface="Courier New" pitchFamily="34" charset="-120"/>
              </a:rPr>
              <a:t>access-list 1 deny   172.16.10.0 0.0.0.255</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access-list 1 permit 0.0.0.0 255.255.255.255</a:t>
            </a:r>
            <a:endParaRPr lang="en-US" sz="1000" dirty="0"/>
          </a:p>
          <a:p>
            <a:pPr marL="0" indent="0" algn="l">
              <a:buNone/>
            </a:pP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interface Ethernet0</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 ip access-group 1 out</a:t>
            </a:r>
            <a:endParaRPr lang="en-US" sz="1000" dirty="0"/>
          </a:p>
          <a:p>
            <a:pPr marL="0" indent="0" algn="l">
              <a:buNone/>
            </a:pP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show access-lists 1   ! per-rule counters</a:t>
            </a:r>
            <a:endParaRPr lang="en-US" sz="1000" dirty="0"/>
          </a:p>
        </p:txBody>
      </p:sp>
      <p:sp>
        <p:nvSpPr>
          <p:cNvPr id="34" name="Shape 31"/>
          <p:cNvSpPr/>
          <p:nvPr/>
        </p:nvSpPr>
        <p:spPr>
          <a:xfrm>
            <a:off x="6492240" y="4572000"/>
            <a:ext cx="5212080" cy="1691640"/>
          </a:xfrm>
          <a:prstGeom prst="roundRect">
            <a:avLst>
              <a:gd name="adj" fmla="val 6486"/>
            </a:avLst>
          </a:prstGeom>
          <a:solidFill>
            <a:srgbClr val="EEF3F7"/>
          </a:solidFill>
          <a:ln w="9525">
            <a:solidFill>
              <a:srgbClr val="EEF3F7"/>
            </a:solidFill>
            <a:prstDash val="solid"/>
          </a:ln>
        </p:spPr>
        <p:txBody>
          <a:bodyPr/>
          <a:lstStyle/>
          <a:p>
            <a:endParaRPr lang="en-US"/>
          </a:p>
        </p:txBody>
      </p:sp>
      <p:sp>
        <p:nvSpPr>
          <p:cNvPr id="35" name="Text 32"/>
          <p:cNvSpPr txBox="1"/>
          <p:nvPr/>
        </p:nvSpPr>
        <p:spPr>
          <a:xfrm>
            <a:off x="6693408" y="4736592"/>
            <a:ext cx="4809744" cy="365760"/>
          </a:xfrm>
          <a:prstGeom prst="rect">
            <a:avLst/>
          </a:prstGeom>
          <a:noFill/>
          <a:ln/>
        </p:spPr>
        <p:txBody>
          <a:bodyPr wrap="square" lIns="0" tIns="0" rIns="0" bIns="0" rtlCol="0" anchor="t"/>
          <a:lstStyle/>
          <a:p>
            <a:pPr marL="0" indent="0">
              <a:buNone/>
            </a:pPr>
            <a:r>
              <a:rPr lang="en-US" sz="1500" b="1" dirty="0">
                <a:solidFill>
                  <a:srgbClr val="0B3C5D"/>
                </a:solidFill>
              </a:rPr>
              <a:t>Reading</a:t>
            </a:r>
            <a:endParaRPr lang="en-US" sz="1500" dirty="0"/>
          </a:p>
        </p:txBody>
      </p:sp>
      <p:sp>
        <p:nvSpPr>
          <p:cNvPr id="36" name="Text 33"/>
          <p:cNvSpPr txBox="1"/>
          <p:nvPr/>
        </p:nvSpPr>
        <p:spPr>
          <a:xfrm>
            <a:off x="6693408" y="5148072"/>
            <a:ext cx="4809744" cy="97840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Wildcard 0.0.0.255 = 'the first three octets must be 172.16.10'</a:t>
            </a:r>
            <a:endParaRPr lang="en-US" sz="1100" dirty="0"/>
          </a:p>
          <a:p>
            <a:pPr marL="279400" indent="-279400">
              <a:spcAft>
                <a:spcPts val="400"/>
              </a:spcAft>
              <a:buSzPct val="100000"/>
              <a:buChar char="•"/>
            </a:pPr>
            <a:r>
              <a:rPr lang="en-US" sz="1100" dirty="0">
                <a:solidFill>
                  <a:srgbClr val="1F2933"/>
                </a:solidFill>
              </a:rPr>
              <a:t>One direction only: LAN 20 still reaches LAN 10 (the reply to traffic initiated by LAN 20 passes)</a:t>
            </a:r>
            <a:endParaRPr lang="en-US" sz="1100" dirty="0"/>
          </a:p>
          <a:p>
            <a:pPr marL="279400" indent="-279400">
              <a:spcAft>
                <a:spcPts val="400"/>
              </a:spcAft>
              <a:buSzPct val="100000"/>
              <a:buChar char="•"/>
            </a:pPr>
            <a:r>
              <a:rPr lang="en-US" sz="1100" dirty="0">
                <a:solidFill>
                  <a:srgbClr val="1F2933"/>
                </a:solidFill>
              </a:rPr>
              <a:t>To filter by protocol and port: extended ACL</a:t>
            </a:r>
            <a:endParaRPr lang="en-US" sz="11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139</a:t>
            </a:fld>
            <a:endParaRPr lang="en-US"/>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name="Slide 14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ACLs in 2026: extended, named, IPv6 and stateful firewalls</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UPDATED</a:t>
            </a:r>
            <a:endParaRPr lang="en-US" sz="1000" dirty="0"/>
          </a:p>
        </p:txBody>
      </p:sp>
      <p:sp>
        <p:nvSpPr>
          <p:cNvPr id="5" name="Shape 2"/>
          <p:cNvSpPr/>
          <p:nvPr/>
        </p:nvSpPr>
        <p:spPr>
          <a:xfrm>
            <a:off x="457200" y="128016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6" name="Text 3"/>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Extended ACL</a:t>
            </a:r>
            <a:endParaRPr lang="en-US" sz="1500" dirty="0"/>
          </a:p>
        </p:txBody>
      </p:sp>
      <p:sp>
        <p:nvSpPr>
          <p:cNvPr id="7" name="Text 4"/>
          <p:cNvSpPr txBox="1"/>
          <p:nvPr/>
        </p:nvSpPr>
        <p:spPr>
          <a:xfrm>
            <a:off x="658368" y="185623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Protocol, source, destination, ports, flags (established)</a:t>
            </a:r>
            <a:endParaRPr lang="en-US" sz="1200" dirty="0"/>
          </a:p>
          <a:p>
            <a:pPr marL="279400" indent="-279400">
              <a:spcAft>
                <a:spcPts val="400"/>
              </a:spcAft>
              <a:buSzPct val="100000"/>
              <a:buChar char="•"/>
            </a:pPr>
            <a:r>
              <a:rPr lang="en-US" sz="1200" dirty="0">
                <a:solidFill>
                  <a:srgbClr val="1F2933"/>
                </a:solidFill>
              </a:rPr>
              <a:t>Place close to the </a:t>
            </a:r>
            <a:r>
              <a:rPr lang="en-US" sz="1200" b="1" dirty="0">
                <a:solidFill>
                  <a:srgbClr val="1F2933"/>
                </a:solidFill>
              </a:rPr>
              <a:t>source</a:t>
            </a:r>
            <a:r>
              <a:rPr lang="en-US" sz="1200" dirty="0">
                <a:solidFill>
                  <a:srgbClr val="1F2933"/>
                </a:solidFill>
              </a:rPr>
              <a:t>; standard ACLs close to the </a:t>
            </a:r>
            <a:r>
              <a:rPr lang="en-US" sz="1200" b="1" dirty="0">
                <a:solidFill>
                  <a:srgbClr val="1F2933"/>
                </a:solidFill>
              </a:rPr>
              <a:t>destination</a:t>
            </a:r>
            <a:endParaRPr lang="en-US" sz="1200" dirty="0"/>
          </a:p>
          <a:p>
            <a:pPr marL="279400" indent="-279400">
              <a:spcAft>
                <a:spcPts val="400"/>
              </a:spcAft>
              <a:buSzPct val="100000"/>
              <a:buChar char="•"/>
            </a:pPr>
            <a:r>
              <a:rPr lang="en-US" sz="1200" dirty="0">
                <a:solidFill>
                  <a:srgbClr val="1F2933"/>
                </a:solidFill>
              </a:rPr>
              <a:t>Named: editing by sequence number; remarks</a:t>
            </a:r>
            <a:endParaRPr lang="en-US" sz="1200" dirty="0"/>
          </a:p>
        </p:txBody>
      </p:sp>
      <p:sp>
        <p:nvSpPr>
          <p:cNvPr id="8" name="Text 5"/>
          <p:cNvSpPr/>
          <p:nvPr/>
        </p:nvSpPr>
        <p:spPr>
          <a:xfrm>
            <a:off x="6245352" y="1280160"/>
            <a:ext cx="5486400" cy="2377440"/>
          </a:xfrm>
          <a:prstGeom prst="roundRect">
            <a:avLst>
              <a:gd name="adj" fmla="val 3077"/>
            </a:avLst>
          </a:prstGeom>
          <a:solidFill>
            <a:srgbClr val="2B3A48"/>
          </a:solidFill>
          <a:ln>
            <a:solidFill>
              <a:srgbClr val="2B3A48"/>
            </a:solidFill>
          </a:ln>
        </p:spPr>
        <p:txBody>
          <a:bodyPr wrap="square" lIns="101600" tIns="127000" rIns="127000" bIns="101600" rtlCol="0" anchor="t"/>
          <a:lstStyle/>
          <a:p>
            <a:pPr marL="0" indent="0" algn="l">
              <a:buNone/>
            </a:pPr>
            <a:r>
              <a:rPr lang="en-US" sz="900" dirty="0">
                <a:solidFill>
                  <a:srgbClr val="E8EEF2"/>
                </a:solidFill>
                <a:latin typeface="Courier New" pitchFamily="34" charset="0"/>
                <a:ea typeface="Courier New" pitchFamily="34" charset="-122"/>
                <a:cs typeface="Courier New" pitchFamily="34" charset="-120"/>
              </a:rPr>
              <a:t>ip access-list extended LAN10-to-WEB</a:t>
            </a:r>
            <a:endParaRPr lang="en-US" sz="900" dirty="0"/>
          </a:p>
          <a:p>
            <a:pPr marL="0" indent="0" algn="l">
              <a:buNone/>
            </a:pPr>
            <a:r>
              <a:rPr lang="en-US" sz="900" dirty="0">
                <a:solidFill>
                  <a:srgbClr val="E8EEF2"/>
                </a:solidFill>
                <a:latin typeface="Courier New" pitchFamily="34" charset="0"/>
                <a:ea typeface="Courier New" pitchFamily="34" charset="-122"/>
                <a:cs typeface="Courier New" pitchFamily="34" charset="-120"/>
              </a:rPr>
              <a:t> remark permit HTTPS from LAN 10 to the server</a:t>
            </a:r>
            <a:endParaRPr lang="en-US" sz="900" dirty="0"/>
          </a:p>
          <a:p>
            <a:pPr marL="0" indent="0" algn="l">
              <a:buNone/>
            </a:pPr>
            <a:r>
              <a:rPr lang="en-US" sz="900" dirty="0">
                <a:solidFill>
                  <a:srgbClr val="E8EEF2"/>
                </a:solidFill>
                <a:latin typeface="Courier New" pitchFamily="34" charset="0"/>
                <a:ea typeface="Courier New" pitchFamily="34" charset="-122"/>
                <a:cs typeface="Courier New" pitchFamily="34" charset="-120"/>
              </a:rPr>
              <a:t> permit tcp 172.16.10.0 0.0.0.255 host 172.16.20.80 eq 443</a:t>
            </a:r>
            <a:endParaRPr lang="en-US" sz="900" dirty="0"/>
          </a:p>
          <a:p>
            <a:pPr marL="0" indent="0" algn="l">
              <a:buNone/>
            </a:pPr>
            <a:r>
              <a:rPr lang="en-US" sz="900" dirty="0">
                <a:solidFill>
                  <a:srgbClr val="E8EEF2"/>
                </a:solidFill>
                <a:latin typeface="Courier New" pitchFamily="34" charset="0"/>
                <a:ea typeface="Courier New" pitchFamily="34" charset="-122"/>
                <a:cs typeface="Courier New" pitchFamily="34" charset="-120"/>
              </a:rPr>
              <a:t> permit icmp 172.16.10.0 0.0.0.255 172.16.20.0 0.0.0.255 echo</a:t>
            </a:r>
            <a:endParaRPr lang="en-US" sz="900" dirty="0"/>
          </a:p>
          <a:p>
            <a:pPr marL="0" indent="0" algn="l">
              <a:buNone/>
            </a:pPr>
            <a:r>
              <a:rPr lang="en-US" sz="900" dirty="0">
                <a:solidFill>
                  <a:srgbClr val="E8EEF2"/>
                </a:solidFill>
                <a:latin typeface="Courier New" pitchFamily="34" charset="0"/>
                <a:ea typeface="Courier New" pitchFamily="34" charset="-122"/>
                <a:cs typeface="Courier New" pitchFamily="34" charset="-120"/>
              </a:rPr>
              <a:t> deny   ip any any log</a:t>
            </a:r>
            <a:endParaRPr lang="en-US" sz="900" dirty="0"/>
          </a:p>
          <a:p>
            <a:pPr marL="0" indent="0" algn="l">
              <a:buNone/>
            </a:pPr>
            <a:r>
              <a:rPr lang="en-US" sz="900" dirty="0">
                <a:solidFill>
                  <a:srgbClr val="E8EEF2"/>
                </a:solidFill>
                <a:latin typeface="Courier New" pitchFamily="34" charset="0"/>
                <a:ea typeface="Courier New" pitchFamily="34" charset="-122"/>
                <a:cs typeface="Courier New" pitchFamily="34" charset="-120"/>
              </a:rPr>
              <a:t>interface GigabitEthernet0/1</a:t>
            </a:r>
            <a:endParaRPr lang="en-US" sz="900" dirty="0"/>
          </a:p>
          <a:p>
            <a:pPr marL="0" indent="0" algn="l">
              <a:buNone/>
            </a:pPr>
            <a:r>
              <a:rPr lang="en-US" sz="900" dirty="0">
                <a:solidFill>
                  <a:srgbClr val="E8EEF2"/>
                </a:solidFill>
                <a:latin typeface="Courier New" pitchFamily="34" charset="0"/>
                <a:ea typeface="Courier New" pitchFamily="34" charset="-122"/>
                <a:cs typeface="Courier New" pitchFamily="34" charset="-120"/>
              </a:rPr>
              <a:t> ip access-group LAN10-to-WEB in</a:t>
            </a:r>
            <a:endParaRPr lang="en-US" sz="900" dirty="0"/>
          </a:p>
        </p:txBody>
      </p:sp>
      <p:sp>
        <p:nvSpPr>
          <p:cNvPr id="9" name="Shape 6"/>
          <p:cNvSpPr/>
          <p:nvPr/>
        </p:nvSpPr>
        <p:spPr>
          <a:xfrm>
            <a:off x="457200" y="3840480"/>
            <a:ext cx="5486400" cy="2286000"/>
          </a:xfrm>
          <a:prstGeom prst="roundRect">
            <a:avLst>
              <a:gd name="adj" fmla="val 4800"/>
            </a:avLst>
          </a:prstGeom>
          <a:solidFill>
            <a:srgbClr val="EEF3F7"/>
          </a:solidFill>
          <a:ln w="9525">
            <a:solidFill>
              <a:srgbClr val="EEF3F7"/>
            </a:solidFill>
            <a:prstDash val="solid"/>
          </a:ln>
        </p:spPr>
        <p:txBody>
          <a:bodyPr/>
          <a:lstStyle/>
          <a:p>
            <a:endParaRPr lang="en-US"/>
          </a:p>
        </p:txBody>
      </p:sp>
      <p:sp>
        <p:nvSpPr>
          <p:cNvPr id="10" name="Text 7"/>
          <p:cNvSpPr txBox="1"/>
          <p:nvPr/>
        </p:nvSpPr>
        <p:spPr>
          <a:xfrm>
            <a:off x="658368" y="400507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IPv6</a:t>
            </a:r>
            <a:endParaRPr lang="en-US" sz="1500" dirty="0"/>
          </a:p>
        </p:txBody>
      </p:sp>
      <p:sp>
        <p:nvSpPr>
          <p:cNvPr id="11" name="Text 8"/>
          <p:cNvSpPr txBox="1"/>
          <p:nvPr/>
        </p:nvSpPr>
        <p:spPr>
          <a:xfrm>
            <a:off x="658368" y="4416552"/>
            <a:ext cx="5084064" cy="15727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ipv6 access-list NAME / permit tcp 2001:db8:10::/64 host 2001:db8:20::80 eq 443</a:t>
            </a:r>
            <a:endParaRPr lang="en-US" sz="1200" dirty="0"/>
          </a:p>
          <a:p>
            <a:pPr marL="279400" indent="-279400">
              <a:spcAft>
                <a:spcPts val="400"/>
              </a:spcAft>
              <a:buSzPct val="100000"/>
              <a:buChar char="•"/>
            </a:pPr>
            <a:r>
              <a:rPr lang="en-US" sz="1200" dirty="0">
                <a:solidFill>
                  <a:srgbClr val="1F2933"/>
                </a:solidFill>
              </a:rPr>
              <a:t>Never block ICMPv6 indiscriminately: ND and PMTUD depend on it (RFC 4890)</a:t>
            </a:r>
            <a:endParaRPr lang="en-US" sz="1200" dirty="0"/>
          </a:p>
        </p:txBody>
      </p:sp>
      <p:sp>
        <p:nvSpPr>
          <p:cNvPr id="12" name="Shape 9"/>
          <p:cNvSpPr/>
          <p:nvPr/>
        </p:nvSpPr>
        <p:spPr>
          <a:xfrm>
            <a:off x="6245352" y="3840480"/>
            <a:ext cx="5486400" cy="2286000"/>
          </a:xfrm>
          <a:prstGeom prst="roundRect">
            <a:avLst>
              <a:gd name="adj" fmla="val 4800"/>
            </a:avLst>
          </a:prstGeom>
          <a:solidFill>
            <a:srgbClr val="FFF4E0"/>
          </a:solidFill>
          <a:ln w="9525">
            <a:solidFill>
              <a:srgbClr val="EEF3F7"/>
            </a:solidFill>
            <a:prstDash val="solid"/>
          </a:ln>
        </p:spPr>
        <p:txBody>
          <a:bodyPr/>
          <a:lstStyle/>
          <a:p>
            <a:endParaRPr lang="en-US"/>
          </a:p>
        </p:txBody>
      </p:sp>
      <p:sp>
        <p:nvSpPr>
          <p:cNvPr id="13" name="Text 10"/>
          <p:cNvSpPr txBox="1"/>
          <p:nvPr/>
        </p:nvSpPr>
        <p:spPr>
          <a:xfrm>
            <a:off x="6446520" y="400507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Beyond ACLs</a:t>
            </a:r>
            <a:endParaRPr lang="en-US" sz="1500" dirty="0"/>
          </a:p>
        </p:txBody>
      </p:sp>
      <p:sp>
        <p:nvSpPr>
          <p:cNvPr id="14" name="Text 11"/>
          <p:cNvSpPr txBox="1"/>
          <p:nvPr/>
        </p:nvSpPr>
        <p:spPr>
          <a:xfrm>
            <a:off x="6446520" y="4416552"/>
            <a:ext cx="5084064" cy="15727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ACLs are </a:t>
            </a:r>
            <a:r>
              <a:rPr lang="en-US" sz="1200" b="1" dirty="0">
                <a:solidFill>
                  <a:srgbClr val="1F2933"/>
                </a:solidFill>
              </a:rPr>
              <a:t>stateless</a:t>
            </a:r>
            <a:r>
              <a:rPr lang="en-US" sz="1200" dirty="0">
                <a:solidFill>
                  <a:srgbClr val="1F2933"/>
                </a:solidFill>
              </a:rPr>
              <a:t>: they do not know whether a packet is a reply to a legitimate connection</a:t>
            </a:r>
            <a:endParaRPr lang="en-US" sz="1200" dirty="0"/>
          </a:p>
          <a:p>
            <a:pPr marL="279400" indent="-279400">
              <a:spcAft>
                <a:spcPts val="400"/>
              </a:spcAft>
              <a:buSzPct val="100000"/>
              <a:buChar char="•"/>
            </a:pPr>
            <a:r>
              <a:rPr lang="en-US" sz="1200" dirty="0">
                <a:solidFill>
                  <a:srgbClr val="1F2933"/>
                </a:solidFill>
              </a:rPr>
              <a:t>Stateful firewall / NGFW: tracks the 5-tuple and TCP state; application inspection</a:t>
            </a:r>
            <a:endParaRPr lang="en-US" sz="1200" dirty="0"/>
          </a:p>
          <a:p>
            <a:pPr marL="279400" indent="-279400">
              <a:spcAft>
                <a:spcPts val="400"/>
              </a:spcAft>
              <a:buSzPct val="100000"/>
              <a:buChar char="•"/>
            </a:pPr>
            <a:r>
              <a:rPr lang="en-US" sz="1200" dirty="0">
                <a:solidFill>
                  <a:srgbClr val="1F2933"/>
                </a:solidFill>
              </a:rPr>
              <a:t>Zero trust: microsegmentation by identity; the principle (ordered rules, implicit deny) continues</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140</a:t>
            </a:fld>
            <a:endParaRPr lang="en-US"/>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name="Slide 141">
    <p:spTree>
      <p:nvGrpSpPr>
        <p:cNvPr id="1" name=""/>
        <p:cNvGrpSpPr/>
        <p:nvPr/>
      </p:nvGrpSpPr>
      <p:grpSpPr>
        <a:xfrm>
          <a:off x="0" y="0"/>
          <a:ext cx="0" cy="0"/>
          <a:chOff x="0" y="0"/>
          <a:chExt cx="0" cy="0"/>
        </a:xfrm>
      </p:grpSpPr>
      <p:sp>
        <p:nvSpPr>
          <p:cNvPr id="2" name="Text 0"/>
          <p:cNvSpPr txBox="1"/>
          <p:nvPr/>
        </p:nvSpPr>
        <p:spPr>
          <a:xfrm>
            <a:off x="731520" y="1188720"/>
            <a:ext cx="10698480" cy="822960"/>
          </a:xfrm>
          <a:prstGeom prst="rect">
            <a:avLst/>
          </a:prstGeom>
          <a:noFill/>
          <a:ln/>
        </p:spPr>
        <p:txBody>
          <a:bodyPr wrap="square" lIns="0" tIns="0" rIns="0" bIns="0" rtlCol="0" anchor="ctr"/>
          <a:lstStyle/>
          <a:p>
            <a:pPr marL="0" indent="0">
              <a:buNone/>
            </a:pPr>
            <a:r>
              <a:rPr lang="en-US" sz="2200" b="1" dirty="0">
                <a:solidFill>
                  <a:srgbClr val="F0A332"/>
                </a:solidFill>
              </a:rPr>
              <a:t>MODULE 2  |  PART 6</a:t>
            </a:r>
            <a:endParaRPr lang="en-US" sz="2200" dirty="0"/>
          </a:p>
        </p:txBody>
      </p:sp>
      <p:sp>
        <p:nvSpPr>
          <p:cNvPr id="3" name="Text 0"/>
          <p:cNvSpPr>
            <a:spLocks noGrp="1"/>
          </p:cNvSpPr>
          <p:nvPr>
            <p:ph type="title" idx="100" hasCustomPrompt="1"/>
          </p:nvPr>
        </p:nvSpPr>
        <p:spPr>
          <a:xfrm>
            <a:off x="731520" y="2377440"/>
            <a:ext cx="10698480" cy="1280160"/>
          </a:xfrm>
          <a:prstGeom prst="rect">
            <a:avLst/>
          </a:prstGeom>
          <a:noFill/>
          <a:ln/>
        </p:spPr>
        <p:txBody>
          <a:bodyPr wrap="square" lIns="0" tIns="0" rIns="0" bIns="0" rtlCol="0" anchor="b"/>
          <a:lstStyle/>
          <a:p>
            <a:pPr marL="0" indent="0" algn="l">
              <a:buNone/>
            </a:pPr>
            <a:r>
              <a:rPr lang="en-US" sz="4000" b="1" dirty="0">
                <a:solidFill>
                  <a:srgbClr val="FFFFFF"/>
                </a:solidFill>
              </a:rPr>
              <a:t>Additional IP routing topics</a:t>
            </a:r>
            <a:endParaRPr lang="en-US" sz="4000" dirty="0"/>
          </a:p>
        </p:txBody>
      </p:sp>
      <p:sp>
        <p:nvSpPr>
          <p:cNvPr id="4" name="Text 0"/>
          <p:cNvSpPr>
            <a:spLocks noGrp="1"/>
          </p:cNvSpPr>
          <p:nvPr>
            <p:ph type="body" idx="101" hasCustomPrompt="1"/>
          </p:nvPr>
        </p:nvSpPr>
        <p:spPr>
          <a:xfrm>
            <a:off x="731520" y="3794760"/>
            <a:ext cx="10698480" cy="1463040"/>
          </a:xfrm>
          <a:prstGeom prst="rect">
            <a:avLst/>
          </a:prstGeom>
          <a:noFill/>
          <a:ln/>
        </p:spPr>
        <p:txBody>
          <a:bodyPr wrap="square" lIns="0" tIns="0" rIns="0" bIns="0" rtlCol="0" anchor="t"/>
          <a:lstStyle/>
          <a:p>
            <a:pPr marL="0" indent="0" algn="l">
              <a:buNone/>
            </a:pPr>
            <a:r>
              <a:rPr lang="en-US" sz="1800" dirty="0">
                <a:solidFill>
                  <a:srgbClr val="8ECAE6"/>
                </a:solidFill>
              </a:rPr>
              <a:t>Broadcast handling and DHCP relay, directed broadcast, secondary addresses and unnumbered interfaces</a:t>
            </a:r>
            <a:endParaRPr lang="en-US" sz="1800" dirty="0"/>
          </a:p>
        </p:txBody>
      </p:sp>
      <p:sp>
        <p:nvSpPr>
          <p:cNvPr id="25" name="Slide Number Placeholder 0"/>
          <p:cNvSpPr>
            <a:spLocks noGrp="1"/>
          </p:cNvSpPr>
          <p:nvPr>
            <p:ph type="sldNum" sz="quarter" idx="4294967295"/>
          </p:nvPr>
        </p:nvSpPr>
        <p:spPr>
          <a:xfrm>
            <a:off x="11155680" y="6400800"/>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ECAE6"/>
                </a:solidFill>
              </a:defRPr>
            </a:lvl1pPr>
          </a:lstStyle>
          <a:p>
            <a:pPr algn="r"/>
            <a:fld id="{F7021451-1387-4CA6-816F-3879F97B5CBC}" type="slidenum">
              <a:rPr lang="en-US" b="0"/>
              <a:t>141</a:t>
            </a:fld>
            <a:endParaRPr lang="en-US"/>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name="Slide 14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IP broadcast handling: the DHCP problem</a:t>
            </a:r>
            <a:endParaRPr lang="en-US" sz="3000" dirty="0"/>
          </a:p>
        </p:txBody>
      </p:sp>
      <p:sp>
        <p:nvSpPr>
          <p:cNvPr id="4" name="Text 1"/>
          <p:cNvSpPr/>
          <p:nvPr/>
        </p:nvSpPr>
        <p:spPr>
          <a:xfrm>
            <a:off x="1051560" y="2176272"/>
            <a:ext cx="640080"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Cli</a:t>
            </a:r>
            <a:endParaRPr lang="en-US" sz="1200" dirty="0"/>
          </a:p>
        </p:txBody>
      </p:sp>
      <p:sp>
        <p:nvSpPr>
          <p:cNvPr id="5" name="Shape 2"/>
          <p:cNvSpPr/>
          <p:nvPr/>
        </p:nvSpPr>
        <p:spPr>
          <a:xfrm>
            <a:off x="124358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6" name="Text 3"/>
          <p:cNvSpPr txBox="1"/>
          <p:nvPr/>
        </p:nvSpPr>
        <p:spPr>
          <a:xfrm>
            <a:off x="640080" y="2670048"/>
            <a:ext cx="1463040" cy="457200"/>
          </a:xfrm>
          <a:prstGeom prst="rect">
            <a:avLst/>
          </a:prstGeom>
          <a:noFill/>
          <a:ln/>
        </p:spPr>
        <p:txBody>
          <a:bodyPr wrap="square" lIns="0" tIns="0" rIns="0" bIns="0" rtlCol="0" anchor="ctr"/>
          <a:lstStyle/>
          <a:p>
            <a:pPr marL="0" indent="0" algn="ctr">
              <a:buNone/>
            </a:pPr>
            <a:r>
              <a:rPr lang="en-US" sz="900" dirty="0">
                <a:solidFill>
                  <a:srgbClr val="1F2933"/>
                </a:solidFill>
              </a:rPr>
              <a:t>no address</a:t>
            </a:r>
            <a:endParaRPr lang="en-US" sz="900" dirty="0"/>
          </a:p>
          <a:p>
            <a:pPr marL="0" indent="0" algn="ctr">
              <a:buNone/>
            </a:pPr>
            <a:r>
              <a:rPr lang="en-US" sz="900" dirty="0">
                <a:solidFill>
                  <a:srgbClr val="1F2933"/>
                </a:solidFill>
              </a:rPr>
              <a:t>(0.0.0.0)</a:t>
            </a:r>
            <a:endParaRPr lang="en-US" sz="900" dirty="0"/>
          </a:p>
        </p:txBody>
      </p:sp>
      <p:sp>
        <p:nvSpPr>
          <p:cNvPr id="7" name="Shape 4"/>
          <p:cNvSpPr/>
          <p:nvPr/>
        </p:nvSpPr>
        <p:spPr>
          <a:xfrm>
            <a:off x="731520" y="3291840"/>
            <a:ext cx="3200400" cy="0"/>
          </a:xfrm>
          <a:prstGeom prst="line">
            <a:avLst/>
          </a:prstGeom>
          <a:noFill/>
          <a:ln w="50800">
            <a:solidFill>
              <a:srgbClr val="0B3C5D"/>
            </a:solidFill>
            <a:prstDash val="solid"/>
          </a:ln>
        </p:spPr>
        <p:txBody>
          <a:bodyPr/>
          <a:lstStyle/>
          <a:p>
            <a:endParaRPr lang="en-US"/>
          </a:p>
        </p:txBody>
      </p:sp>
      <p:sp>
        <p:nvSpPr>
          <p:cNvPr id="8" name="Text 5"/>
          <p:cNvSpPr txBox="1"/>
          <p:nvPr/>
        </p:nvSpPr>
        <p:spPr>
          <a:xfrm>
            <a:off x="731520" y="3346704"/>
            <a:ext cx="3200400" cy="256032"/>
          </a:xfrm>
          <a:prstGeom prst="rect">
            <a:avLst/>
          </a:prstGeom>
          <a:noFill/>
          <a:ln/>
        </p:spPr>
        <p:txBody>
          <a:bodyPr wrap="square" lIns="0" tIns="0" rIns="0" bIns="0" rtlCol="0" anchor="ctr"/>
          <a:lstStyle/>
          <a:p>
            <a:pPr marL="0" indent="0" algn="ctr">
              <a:buNone/>
            </a:pPr>
            <a:r>
              <a:rPr lang="en-US" sz="1000" dirty="0">
                <a:solidFill>
                  <a:srgbClr val="6B7B8C"/>
                </a:solidFill>
              </a:rPr>
              <a:t>172.16.20.0/24</a:t>
            </a:r>
            <a:endParaRPr lang="en-US" sz="1000" dirty="0"/>
          </a:p>
        </p:txBody>
      </p:sp>
      <p:sp>
        <p:nvSpPr>
          <p:cNvPr id="9" name="Shape 6"/>
          <p:cNvSpPr/>
          <p:nvPr/>
        </p:nvSpPr>
        <p:spPr>
          <a:xfrm>
            <a:off x="1371600" y="2606040"/>
            <a:ext cx="0" cy="64008"/>
          </a:xfrm>
          <a:prstGeom prst="line">
            <a:avLst/>
          </a:prstGeom>
          <a:noFill/>
          <a:ln w="19050">
            <a:solidFill>
              <a:srgbClr val="0B3C5D"/>
            </a:solidFill>
            <a:prstDash val="solid"/>
          </a:ln>
        </p:spPr>
        <p:txBody>
          <a:bodyPr/>
          <a:lstStyle/>
          <a:p>
            <a:endParaRPr lang="en-US"/>
          </a:p>
        </p:txBody>
      </p:sp>
      <p:sp>
        <p:nvSpPr>
          <p:cNvPr id="10" name="Shape 7"/>
          <p:cNvSpPr/>
          <p:nvPr/>
        </p:nvSpPr>
        <p:spPr>
          <a:xfrm>
            <a:off x="1371600" y="3127248"/>
            <a:ext cx="0" cy="164592"/>
          </a:xfrm>
          <a:prstGeom prst="line">
            <a:avLst/>
          </a:prstGeom>
          <a:noFill/>
          <a:ln w="19050">
            <a:solidFill>
              <a:srgbClr val="0B3C5D"/>
            </a:solidFill>
            <a:prstDash val="solid"/>
          </a:ln>
        </p:spPr>
        <p:txBody>
          <a:bodyPr/>
          <a:lstStyle/>
          <a:p>
            <a:endParaRPr lang="en-US"/>
          </a:p>
        </p:txBody>
      </p:sp>
      <p:sp>
        <p:nvSpPr>
          <p:cNvPr id="11" name="Text 8"/>
          <p:cNvSpPr/>
          <p:nvPr/>
        </p:nvSpPr>
        <p:spPr>
          <a:xfrm>
            <a:off x="4114800" y="23774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12" name="Text 9"/>
          <p:cNvSpPr txBox="1"/>
          <p:nvPr/>
        </p:nvSpPr>
        <p:spPr>
          <a:xfrm>
            <a:off x="3474720" y="2075688"/>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E0: 172.16.20.1</a:t>
            </a:r>
            <a:endParaRPr lang="en-US" sz="1000" dirty="0"/>
          </a:p>
        </p:txBody>
      </p:sp>
      <p:sp>
        <p:nvSpPr>
          <p:cNvPr id="13" name="Shape 10"/>
          <p:cNvSpPr/>
          <p:nvPr/>
        </p:nvSpPr>
        <p:spPr>
          <a:xfrm>
            <a:off x="4389120" y="2926080"/>
            <a:ext cx="0" cy="365760"/>
          </a:xfrm>
          <a:prstGeom prst="line">
            <a:avLst/>
          </a:prstGeom>
          <a:noFill/>
          <a:ln w="19050">
            <a:solidFill>
              <a:srgbClr val="0B3C5D"/>
            </a:solidFill>
            <a:prstDash val="solid"/>
          </a:ln>
        </p:spPr>
        <p:txBody>
          <a:bodyPr/>
          <a:lstStyle/>
          <a:p>
            <a:endParaRPr lang="en-US"/>
          </a:p>
        </p:txBody>
      </p:sp>
      <p:sp>
        <p:nvSpPr>
          <p:cNvPr id="14" name="Text 11"/>
          <p:cNvSpPr/>
          <p:nvPr/>
        </p:nvSpPr>
        <p:spPr>
          <a:xfrm>
            <a:off x="6858000" y="23774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15" name="Shape 12"/>
          <p:cNvSpPr/>
          <p:nvPr/>
        </p:nvSpPr>
        <p:spPr>
          <a:xfrm>
            <a:off x="4663440" y="2651760"/>
            <a:ext cx="2194560" cy="0"/>
          </a:xfrm>
          <a:prstGeom prst="line">
            <a:avLst/>
          </a:prstGeom>
          <a:noFill/>
          <a:ln w="25400">
            <a:solidFill>
              <a:srgbClr val="0B3C5D"/>
            </a:solidFill>
            <a:prstDash val="solid"/>
          </a:ln>
        </p:spPr>
        <p:txBody>
          <a:bodyPr/>
          <a:lstStyle/>
          <a:p>
            <a:endParaRPr lang="en-US"/>
          </a:p>
        </p:txBody>
      </p:sp>
      <p:sp>
        <p:nvSpPr>
          <p:cNvPr id="16" name="Shape 13"/>
          <p:cNvSpPr/>
          <p:nvPr/>
        </p:nvSpPr>
        <p:spPr>
          <a:xfrm>
            <a:off x="7863840" y="3291840"/>
            <a:ext cx="3383280" cy="0"/>
          </a:xfrm>
          <a:prstGeom prst="line">
            <a:avLst/>
          </a:prstGeom>
          <a:noFill/>
          <a:ln w="50800">
            <a:solidFill>
              <a:srgbClr val="0B3C5D"/>
            </a:solidFill>
            <a:prstDash val="solid"/>
          </a:ln>
        </p:spPr>
        <p:txBody>
          <a:bodyPr/>
          <a:lstStyle/>
          <a:p>
            <a:endParaRPr lang="en-US"/>
          </a:p>
        </p:txBody>
      </p:sp>
      <p:sp>
        <p:nvSpPr>
          <p:cNvPr id="17" name="Text 14"/>
          <p:cNvSpPr txBox="1"/>
          <p:nvPr/>
        </p:nvSpPr>
        <p:spPr>
          <a:xfrm>
            <a:off x="7863840" y="3346704"/>
            <a:ext cx="3383280" cy="256032"/>
          </a:xfrm>
          <a:prstGeom prst="rect">
            <a:avLst/>
          </a:prstGeom>
          <a:noFill/>
          <a:ln/>
        </p:spPr>
        <p:txBody>
          <a:bodyPr wrap="square" lIns="0" tIns="0" rIns="0" bIns="0" rtlCol="0" anchor="ctr"/>
          <a:lstStyle/>
          <a:p>
            <a:pPr marL="0" indent="0" algn="ctr">
              <a:buNone/>
            </a:pPr>
            <a:r>
              <a:rPr lang="en-US" sz="1000" dirty="0">
                <a:solidFill>
                  <a:srgbClr val="6B7B8C"/>
                </a:solidFill>
              </a:rPr>
              <a:t>172.16.75.0/24</a:t>
            </a:r>
            <a:endParaRPr lang="en-US" sz="1000" dirty="0"/>
          </a:p>
        </p:txBody>
      </p:sp>
      <p:sp>
        <p:nvSpPr>
          <p:cNvPr id="18" name="Shape 15"/>
          <p:cNvSpPr/>
          <p:nvPr/>
        </p:nvSpPr>
        <p:spPr>
          <a:xfrm>
            <a:off x="7132320" y="2926080"/>
            <a:ext cx="0" cy="365760"/>
          </a:xfrm>
          <a:prstGeom prst="line">
            <a:avLst/>
          </a:prstGeom>
          <a:noFill/>
          <a:ln w="19050">
            <a:solidFill>
              <a:srgbClr val="0B3C5D"/>
            </a:solidFill>
            <a:prstDash val="solid"/>
          </a:ln>
        </p:spPr>
        <p:txBody>
          <a:bodyPr/>
          <a:lstStyle/>
          <a:p>
            <a:endParaRPr lang="en-US"/>
          </a:p>
        </p:txBody>
      </p:sp>
      <p:sp>
        <p:nvSpPr>
          <p:cNvPr id="19" name="Text 16"/>
          <p:cNvSpPr/>
          <p:nvPr/>
        </p:nvSpPr>
        <p:spPr>
          <a:xfrm>
            <a:off x="9646920" y="2176272"/>
            <a:ext cx="822960" cy="402336"/>
          </a:xfrm>
          <a:prstGeom prst="roundRect">
            <a:avLst>
              <a:gd name="adj" fmla="val 13636"/>
            </a:avLst>
          </a:prstGeom>
          <a:solidFill>
            <a:srgbClr val="1C6E8C"/>
          </a:solidFill>
          <a:ln>
            <a:solidFill>
              <a:srgbClr val="1C6E8C"/>
            </a:solidFill>
          </a:ln>
        </p:spPr>
        <p:txBody>
          <a:bodyPr wrap="square" lIns="0" tIns="0" rIns="0" bIns="0" rtlCol="0" anchor="ctr"/>
          <a:lstStyle/>
          <a:p>
            <a:pPr marL="0" indent="0" algn="ctr">
              <a:buNone/>
            </a:pPr>
            <a:r>
              <a:rPr lang="en-US" sz="1200" b="1" dirty="0">
                <a:solidFill>
                  <a:srgbClr val="FFFFFF"/>
                </a:solidFill>
              </a:rPr>
              <a:t>DHCP</a:t>
            </a:r>
            <a:endParaRPr lang="en-US" sz="1200" dirty="0"/>
          </a:p>
        </p:txBody>
      </p:sp>
      <p:sp>
        <p:nvSpPr>
          <p:cNvPr id="20" name="Shape 17"/>
          <p:cNvSpPr/>
          <p:nvPr/>
        </p:nvSpPr>
        <p:spPr>
          <a:xfrm>
            <a:off x="9930384" y="2578608"/>
            <a:ext cx="256032" cy="64008"/>
          </a:xfrm>
          <a:prstGeom prst="rect">
            <a:avLst/>
          </a:prstGeom>
          <a:solidFill>
            <a:srgbClr val="1C6E8C"/>
          </a:solidFill>
          <a:ln w="12700">
            <a:solidFill>
              <a:srgbClr val="1C6E8C"/>
            </a:solidFill>
            <a:prstDash val="solid"/>
          </a:ln>
        </p:spPr>
        <p:txBody>
          <a:bodyPr/>
          <a:lstStyle/>
          <a:p>
            <a:endParaRPr lang="en-US"/>
          </a:p>
        </p:txBody>
      </p:sp>
      <p:sp>
        <p:nvSpPr>
          <p:cNvPr id="21" name="Text 18"/>
          <p:cNvSpPr txBox="1"/>
          <p:nvPr/>
        </p:nvSpPr>
        <p:spPr>
          <a:xfrm>
            <a:off x="9144000" y="2670048"/>
            <a:ext cx="1828800" cy="274320"/>
          </a:xfrm>
          <a:prstGeom prst="rect">
            <a:avLst/>
          </a:prstGeom>
          <a:noFill/>
          <a:ln/>
        </p:spPr>
        <p:txBody>
          <a:bodyPr wrap="square" lIns="0" tIns="0" rIns="0" bIns="0" rtlCol="0" anchor="ctr"/>
          <a:lstStyle/>
          <a:p>
            <a:pPr marL="0" indent="0" algn="ctr">
              <a:buNone/>
            </a:pPr>
            <a:r>
              <a:rPr lang="en-US" sz="900" dirty="0">
                <a:solidFill>
                  <a:srgbClr val="1F2933"/>
                </a:solidFill>
              </a:rPr>
              <a:t>server 172.16.75.20</a:t>
            </a:r>
            <a:endParaRPr lang="en-US" sz="900" dirty="0"/>
          </a:p>
        </p:txBody>
      </p:sp>
      <p:sp>
        <p:nvSpPr>
          <p:cNvPr id="22" name="Shape 19"/>
          <p:cNvSpPr/>
          <p:nvPr/>
        </p:nvSpPr>
        <p:spPr>
          <a:xfrm>
            <a:off x="10058400" y="2606040"/>
            <a:ext cx="0" cy="64008"/>
          </a:xfrm>
          <a:prstGeom prst="line">
            <a:avLst/>
          </a:prstGeom>
          <a:noFill/>
          <a:ln w="19050">
            <a:solidFill>
              <a:srgbClr val="0B3C5D"/>
            </a:solidFill>
            <a:prstDash val="solid"/>
          </a:ln>
        </p:spPr>
        <p:txBody>
          <a:bodyPr/>
          <a:lstStyle/>
          <a:p>
            <a:endParaRPr lang="en-US"/>
          </a:p>
        </p:txBody>
      </p:sp>
      <p:sp>
        <p:nvSpPr>
          <p:cNvPr id="23" name="Shape 20"/>
          <p:cNvSpPr/>
          <p:nvPr/>
        </p:nvSpPr>
        <p:spPr>
          <a:xfrm>
            <a:off x="10058400" y="2944368"/>
            <a:ext cx="0" cy="347472"/>
          </a:xfrm>
          <a:prstGeom prst="line">
            <a:avLst/>
          </a:prstGeom>
          <a:noFill/>
          <a:ln w="19050">
            <a:solidFill>
              <a:srgbClr val="0B3C5D"/>
            </a:solidFill>
            <a:prstDash val="solid"/>
          </a:ln>
        </p:spPr>
        <p:txBody>
          <a:bodyPr/>
          <a:lstStyle/>
          <a:p>
            <a:endParaRPr lang="en-US"/>
          </a:p>
        </p:txBody>
      </p:sp>
      <p:sp>
        <p:nvSpPr>
          <p:cNvPr id="24" name="Shape 21"/>
          <p:cNvSpPr/>
          <p:nvPr/>
        </p:nvSpPr>
        <p:spPr>
          <a:xfrm>
            <a:off x="1737360" y="2011680"/>
            <a:ext cx="2377440" cy="0"/>
          </a:xfrm>
          <a:prstGeom prst="line">
            <a:avLst/>
          </a:prstGeom>
          <a:noFill/>
          <a:ln w="31750">
            <a:solidFill>
              <a:srgbClr val="F0A332"/>
            </a:solidFill>
            <a:prstDash val="solid"/>
            <a:tailEnd type="triangle"/>
          </a:ln>
        </p:spPr>
        <p:txBody>
          <a:bodyPr/>
          <a:lstStyle/>
          <a:p>
            <a:endParaRPr lang="en-US"/>
          </a:p>
        </p:txBody>
      </p:sp>
      <p:sp>
        <p:nvSpPr>
          <p:cNvPr id="25" name="Text 22"/>
          <p:cNvSpPr txBox="1"/>
          <p:nvPr/>
        </p:nvSpPr>
        <p:spPr>
          <a:xfrm>
            <a:off x="822960" y="1691640"/>
            <a:ext cx="4206240" cy="237744"/>
          </a:xfrm>
          <a:prstGeom prst="rect">
            <a:avLst/>
          </a:prstGeom>
          <a:noFill/>
          <a:ln/>
        </p:spPr>
        <p:txBody>
          <a:bodyPr wrap="square" lIns="0" tIns="0" rIns="0" bIns="0" rtlCol="0" anchor="ctr"/>
          <a:lstStyle/>
          <a:p>
            <a:pPr marL="0" indent="0" algn="ctr">
              <a:buNone/>
            </a:pPr>
            <a:r>
              <a:rPr lang="en-US" sz="1000" b="1" dirty="0">
                <a:solidFill>
                  <a:srgbClr val="1F2933"/>
                </a:solidFill>
              </a:rPr>
              <a:t>DHCP Discover: 0.0.0.0 → 255.255.255.255 (UDP 68 → 67)</a:t>
            </a:r>
            <a:endParaRPr lang="en-US" sz="1000" dirty="0"/>
          </a:p>
        </p:txBody>
      </p:sp>
      <p:sp>
        <p:nvSpPr>
          <p:cNvPr id="26" name="Text 23"/>
          <p:cNvSpPr txBox="1"/>
          <p:nvPr/>
        </p:nvSpPr>
        <p:spPr>
          <a:xfrm>
            <a:off x="3931920" y="1325880"/>
            <a:ext cx="1097280" cy="320040"/>
          </a:xfrm>
          <a:prstGeom prst="rect">
            <a:avLst/>
          </a:prstGeom>
          <a:noFill/>
          <a:ln/>
        </p:spPr>
        <p:txBody>
          <a:bodyPr wrap="square" lIns="0" tIns="0" rIns="0" bIns="0" rtlCol="0" anchor="ctr"/>
          <a:lstStyle/>
          <a:p>
            <a:pPr marL="0" indent="0" algn="ctr">
              <a:buNone/>
            </a:pPr>
            <a:r>
              <a:rPr lang="en-US" sz="2200" b="1" dirty="0">
                <a:solidFill>
                  <a:srgbClr val="D64545"/>
                </a:solidFill>
              </a:rPr>
              <a:t>?</a:t>
            </a:r>
            <a:endParaRPr lang="en-US" sz="2200" dirty="0"/>
          </a:p>
        </p:txBody>
      </p:sp>
      <p:sp>
        <p:nvSpPr>
          <p:cNvPr id="27" name="Text 24"/>
          <p:cNvSpPr txBox="1"/>
          <p:nvPr/>
        </p:nvSpPr>
        <p:spPr>
          <a:xfrm>
            <a:off x="457200" y="4023360"/>
            <a:ext cx="11247120" cy="2286000"/>
          </a:xfrm>
          <a:prstGeom prst="rect">
            <a:avLst/>
          </a:prstGeom>
          <a:noFill/>
          <a:ln/>
        </p:spPr>
        <p:txBody>
          <a:bodyPr wrap="square" lIns="0" tIns="0" rIns="0" bIns="0" rtlCol="0" anchor="t"/>
          <a:lstStyle/>
          <a:p>
            <a:pPr marL="279400" indent="-279400">
              <a:spcAft>
                <a:spcPts val="500"/>
              </a:spcAft>
              <a:buSzPct val="100000"/>
              <a:buChar char="•"/>
            </a:pPr>
            <a:r>
              <a:rPr lang="en-US" sz="1300" dirty="0">
                <a:solidFill>
                  <a:srgbClr val="1F2933"/>
                </a:solidFill>
              </a:rPr>
              <a:t>What does the router do with the DHCP client's </a:t>
            </a:r>
            <a:r>
              <a:rPr lang="en-US" sz="1300" b="1" dirty="0">
                <a:solidFill>
                  <a:srgbClr val="1F2933"/>
                </a:solidFill>
              </a:rPr>
              <a:t>broadcast</a:t>
            </a:r>
            <a:r>
              <a:rPr lang="en-US" sz="1300" dirty="0">
                <a:solidFill>
                  <a:srgbClr val="1F2933"/>
                </a:solidFill>
              </a:rPr>
              <a:t> (formerly BootP)? By default, it </a:t>
            </a:r>
            <a:r>
              <a:rPr lang="en-US" sz="1300" b="1" dirty="0">
                <a:solidFill>
                  <a:srgbClr val="1F2933"/>
                </a:solidFill>
              </a:rPr>
              <a:t>drops</a:t>
            </a:r>
            <a:r>
              <a:rPr lang="en-US" sz="1300" dirty="0">
                <a:solidFill>
                  <a:srgbClr val="1F2933"/>
                </a:solidFill>
              </a:rPr>
              <a:t> it: routers do not forward 255.255.255.255</a:t>
            </a:r>
            <a:endParaRPr lang="en-US" sz="1300" dirty="0"/>
          </a:p>
          <a:p>
            <a:pPr marL="279400" indent="-279400">
              <a:spcAft>
                <a:spcPts val="500"/>
              </a:spcAft>
              <a:buSzPct val="100000"/>
              <a:buChar char="•"/>
            </a:pPr>
            <a:r>
              <a:rPr lang="en-US" sz="1300" dirty="0">
                <a:solidFill>
                  <a:srgbClr val="1F2933"/>
                </a:solidFill>
              </a:rPr>
              <a:t>Without a relay, the client never gets an address (unless there is a server per subnet)</a:t>
            </a:r>
            <a:endParaRPr lang="en-US" sz="1300" dirty="0"/>
          </a:p>
          <a:p>
            <a:pPr marL="279400" indent="-279400">
              <a:spcAft>
                <a:spcPts val="500"/>
              </a:spcAft>
              <a:buSzPct val="100000"/>
              <a:buChar char="•"/>
            </a:pPr>
            <a:r>
              <a:rPr lang="en-US" sz="1300" dirty="0">
                <a:solidFill>
                  <a:srgbClr val="1F2933"/>
                </a:solidFill>
              </a:rPr>
              <a:t>Solution: </a:t>
            </a:r>
            <a:r>
              <a:rPr lang="en-US" sz="1300" b="1" dirty="0">
                <a:solidFill>
                  <a:srgbClr val="1F2933"/>
                </a:solidFill>
              </a:rPr>
              <a:t>DHCP relay</a:t>
            </a:r>
            <a:r>
              <a:rPr lang="en-US" sz="1300" dirty="0">
                <a:solidFill>
                  <a:srgbClr val="1F2933"/>
                </a:solidFill>
              </a:rPr>
              <a:t> (RFC 1542 / RFC 2131): the router forwards the request </a:t>
            </a:r>
            <a:r>
              <a:rPr lang="en-US" sz="1300" b="1" dirty="0">
                <a:solidFill>
                  <a:srgbClr val="1F2933"/>
                </a:solidFill>
              </a:rPr>
              <a:t>as unicast</a:t>
            </a:r>
            <a:r>
              <a:rPr lang="en-US" sz="1300" dirty="0">
                <a:solidFill>
                  <a:srgbClr val="1F2933"/>
                </a:solidFill>
              </a:rPr>
              <a:t> to the server, filling </a:t>
            </a:r>
            <a:r>
              <a:rPr lang="en-US" sz="1300" b="1" dirty="0">
                <a:solidFill>
                  <a:srgbClr val="1F2933"/>
                </a:solidFill>
              </a:rPr>
              <a:t>giaddr</a:t>
            </a:r>
            <a:r>
              <a:rPr lang="en-US" sz="1300" dirty="0">
                <a:solidFill>
                  <a:srgbClr val="1F2933"/>
                </a:solidFill>
              </a:rPr>
              <a:t> with its address on the client's subnet</a:t>
            </a:r>
            <a:endParaRPr lang="en-US" sz="1300" dirty="0"/>
          </a:p>
          <a:p>
            <a:pPr marL="279400" indent="-279400">
              <a:spcAft>
                <a:spcPts val="500"/>
              </a:spcAft>
              <a:buSzPct val="100000"/>
              <a:buChar char="•"/>
            </a:pPr>
            <a:r>
              <a:rPr lang="en-US" sz="1300" dirty="0">
                <a:solidFill>
                  <a:srgbClr val="1F2933"/>
                </a:solidFill>
              </a:rPr>
              <a:t>Option 82 (RFC 3046): circuit/port identification for policies on the server</a:t>
            </a:r>
            <a:endParaRPr lang="en-US" sz="13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142</a:t>
            </a:fld>
            <a:endParaRPr lang="en-US"/>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name="Slide 14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DHCP relay and directed broadcast: configuration</a:t>
            </a:r>
            <a:endParaRPr lang="en-US" sz="3000" dirty="0"/>
          </a:p>
        </p:txBody>
      </p:sp>
      <p:sp>
        <p:nvSpPr>
          <p:cNvPr id="4" name="Text 1"/>
          <p:cNvSpPr/>
          <p:nvPr/>
        </p:nvSpPr>
        <p:spPr>
          <a:xfrm>
            <a:off x="1051560" y="2176272"/>
            <a:ext cx="640080"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Cli</a:t>
            </a:r>
            <a:endParaRPr lang="en-US" sz="1200" dirty="0"/>
          </a:p>
        </p:txBody>
      </p:sp>
      <p:sp>
        <p:nvSpPr>
          <p:cNvPr id="5" name="Shape 2"/>
          <p:cNvSpPr/>
          <p:nvPr/>
        </p:nvSpPr>
        <p:spPr>
          <a:xfrm>
            <a:off x="124358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6" name="Shape 3"/>
          <p:cNvSpPr/>
          <p:nvPr/>
        </p:nvSpPr>
        <p:spPr>
          <a:xfrm>
            <a:off x="731520" y="3108960"/>
            <a:ext cx="3200400" cy="0"/>
          </a:xfrm>
          <a:prstGeom prst="line">
            <a:avLst/>
          </a:prstGeom>
          <a:noFill/>
          <a:ln w="50800">
            <a:solidFill>
              <a:srgbClr val="0B3C5D"/>
            </a:solidFill>
            <a:prstDash val="solid"/>
          </a:ln>
        </p:spPr>
        <p:txBody>
          <a:bodyPr/>
          <a:lstStyle/>
          <a:p>
            <a:endParaRPr lang="en-US"/>
          </a:p>
        </p:txBody>
      </p:sp>
      <p:sp>
        <p:nvSpPr>
          <p:cNvPr id="7" name="Shape 4"/>
          <p:cNvSpPr/>
          <p:nvPr/>
        </p:nvSpPr>
        <p:spPr>
          <a:xfrm>
            <a:off x="1371600" y="2606040"/>
            <a:ext cx="0" cy="502920"/>
          </a:xfrm>
          <a:prstGeom prst="line">
            <a:avLst/>
          </a:prstGeom>
          <a:noFill/>
          <a:ln w="19050">
            <a:solidFill>
              <a:srgbClr val="0B3C5D"/>
            </a:solidFill>
            <a:prstDash val="solid"/>
          </a:ln>
        </p:spPr>
        <p:txBody>
          <a:bodyPr/>
          <a:lstStyle/>
          <a:p>
            <a:endParaRPr lang="en-US"/>
          </a:p>
        </p:txBody>
      </p:sp>
      <p:sp>
        <p:nvSpPr>
          <p:cNvPr id="8" name="Text 5"/>
          <p:cNvSpPr/>
          <p:nvPr/>
        </p:nvSpPr>
        <p:spPr>
          <a:xfrm>
            <a:off x="4114800" y="23774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9" name="Text 6"/>
          <p:cNvSpPr txBox="1"/>
          <p:nvPr/>
        </p:nvSpPr>
        <p:spPr>
          <a:xfrm>
            <a:off x="3474720" y="2075688"/>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ip helper-address</a:t>
            </a:r>
            <a:endParaRPr lang="en-US" sz="1000" dirty="0"/>
          </a:p>
        </p:txBody>
      </p:sp>
      <p:sp>
        <p:nvSpPr>
          <p:cNvPr id="10" name="Shape 7"/>
          <p:cNvSpPr/>
          <p:nvPr/>
        </p:nvSpPr>
        <p:spPr>
          <a:xfrm>
            <a:off x="4389120" y="2926080"/>
            <a:ext cx="0" cy="182880"/>
          </a:xfrm>
          <a:prstGeom prst="line">
            <a:avLst/>
          </a:prstGeom>
          <a:noFill/>
          <a:ln w="19050">
            <a:solidFill>
              <a:srgbClr val="0B3C5D"/>
            </a:solidFill>
            <a:prstDash val="solid"/>
          </a:ln>
        </p:spPr>
        <p:txBody>
          <a:bodyPr/>
          <a:lstStyle/>
          <a:p>
            <a:endParaRPr lang="en-US"/>
          </a:p>
        </p:txBody>
      </p:sp>
      <p:sp>
        <p:nvSpPr>
          <p:cNvPr id="11" name="Text 8"/>
          <p:cNvSpPr/>
          <p:nvPr/>
        </p:nvSpPr>
        <p:spPr>
          <a:xfrm>
            <a:off x="6858000" y="23774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12" name="Shape 9"/>
          <p:cNvSpPr/>
          <p:nvPr/>
        </p:nvSpPr>
        <p:spPr>
          <a:xfrm>
            <a:off x="4663440" y="2651760"/>
            <a:ext cx="2194560" cy="0"/>
          </a:xfrm>
          <a:prstGeom prst="line">
            <a:avLst/>
          </a:prstGeom>
          <a:noFill/>
          <a:ln w="25400">
            <a:solidFill>
              <a:srgbClr val="0B3C5D"/>
            </a:solidFill>
            <a:prstDash val="solid"/>
          </a:ln>
        </p:spPr>
        <p:txBody>
          <a:bodyPr/>
          <a:lstStyle/>
          <a:p>
            <a:endParaRPr lang="en-US"/>
          </a:p>
        </p:txBody>
      </p:sp>
      <p:sp>
        <p:nvSpPr>
          <p:cNvPr id="13" name="Shape 10"/>
          <p:cNvSpPr/>
          <p:nvPr/>
        </p:nvSpPr>
        <p:spPr>
          <a:xfrm>
            <a:off x="7863840" y="3108960"/>
            <a:ext cx="3383280" cy="0"/>
          </a:xfrm>
          <a:prstGeom prst="line">
            <a:avLst/>
          </a:prstGeom>
          <a:noFill/>
          <a:ln w="50800">
            <a:solidFill>
              <a:srgbClr val="0B3C5D"/>
            </a:solidFill>
            <a:prstDash val="solid"/>
          </a:ln>
        </p:spPr>
        <p:txBody>
          <a:bodyPr/>
          <a:lstStyle/>
          <a:p>
            <a:endParaRPr lang="en-US"/>
          </a:p>
        </p:txBody>
      </p:sp>
      <p:sp>
        <p:nvSpPr>
          <p:cNvPr id="14" name="Shape 11"/>
          <p:cNvSpPr/>
          <p:nvPr/>
        </p:nvSpPr>
        <p:spPr>
          <a:xfrm>
            <a:off x="7132320" y="2926080"/>
            <a:ext cx="0" cy="182880"/>
          </a:xfrm>
          <a:prstGeom prst="line">
            <a:avLst/>
          </a:prstGeom>
          <a:noFill/>
          <a:ln w="19050">
            <a:solidFill>
              <a:srgbClr val="0B3C5D"/>
            </a:solidFill>
            <a:prstDash val="solid"/>
          </a:ln>
        </p:spPr>
        <p:txBody>
          <a:bodyPr/>
          <a:lstStyle/>
          <a:p>
            <a:endParaRPr lang="en-US"/>
          </a:p>
        </p:txBody>
      </p:sp>
      <p:sp>
        <p:nvSpPr>
          <p:cNvPr id="15" name="Text 12"/>
          <p:cNvSpPr/>
          <p:nvPr/>
        </p:nvSpPr>
        <p:spPr>
          <a:xfrm>
            <a:off x="9646920" y="2176272"/>
            <a:ext cx="822960" cy="402336"/>
          </a:xfrm>
          <a:prstGeom prst="roundRect">
            <a:avLst>
              <a:gd name="adj" fmla="val 13636"/>
            </a:avLst>
          </a:prstGeom>
          <a:solidFill>
            <a:srgbClr val="1C6E8C"/>
          </a:solidFill>
          <a:ln>
            <a:solidFill>
              <a:srgbClr val="1C6E8C"/>
            </a:solidFill>
          </a:ln>
        </p:spPr>
        <p:txBody>
          <a:bodyPr wrap="square" lIns="0" tIns="0" rIns="0" bIns="0" rtlCol="0" anchor="ctr"/>
          <a:lstStyle/>
          <a:p>
            <a:pPr marL="0" indent="0" algn="ctr">
              <a:buNone/>
            </a:pPr>
            <a:r>
              <a:rPr lang="en-US" sz="1200" b="1" dirty="0">
                <a:solidFill>
                  <a:srgbClr val="FFFFFF"/>
                </a:solidFill>
              </a:rPr>
              <a:t>DHCP</a:t>
            </a:r>
            <a:endParaRPr lang="en-US" sz="1200" dirty="0"/>
          </a:p>
        </p:txBody>
      </p:sp>
      <p:sp>
        <p:nvSpPr>
          <p:cNvPr id="16" name="Shape 13"/>
          <p:cNvSpPr/>
          <p:nvPr/>
        </p:nvSpPr>
        <p:spPr>
          <a:xfrm>
            <a:off x="9930384" y="2578608"/>
            <a:ext cx="256032" cy="64008"/>
          </a:xfrm>
          <a:prstGeom prst="rect">
            <a:avLst/>
          </a:prstGeom>
          <a:solidFill>
            <a:srgbClr val="1C6E8C"/>
          </a:solidFill>
          <a:ln w="12700">
            <a:solidFill>
              <a:srgbClr val="1C6E8C"/>
            </a:solidFill>
            <a:prstDash val="solid"/>
          </a:ln>
        </p:spPr>
        <p:txBody>
          <a:bodyPr/>
          <a:lstStyle/>
          <a:p>
            <a:endParaRPr lang="en-US"/>
          </a:p>
        </p:txBody>
      </p:sp>
      <p:sp>
        <p:nvSpPr>
          <p:cNvPr id="17" name="Text 14"/>
          <p:cNvSpPr txBox="1"/>
          <p:nvPr/>
        </p:nvSpPr>
        <p:spPr>
          <a:xfrm>
            <a:off x="9326880" y="2670048"/>
            <a:ext cx="1463040" cy="274320"/>
          </a:xfrm>
          <a:prstGeom prst="rect">
            <a:avLst/>
          </a:prstGeom>
          <a:noFill/>
          <a:ln/>
        </p:spPr>
        <p:txBody>
          <a:bodyPr wrap="square" lIns="0" tIns="0" rIns="0" bIns="0" rtlCol="0" anchor="ctr"/>
          <a:lstStyle/>
          <a:p>
            <a:pPr marL="0" indent="0" algn="ctr">
              <a:buNone/>
            </a:pPr>
            <a:r>
              <a:rPr lang="en-US" sz="900" dirty="0">
                <a:solidFill>
                  <a:srgbClr val="1F2933"/>
                </a:solidFill>
              </a:rPr>
              <a:t>172.16.75.20</a:t>
            </a:r>
            <a:endParaRPr lang="en-US" sz="900" dirty="0"/>
          </a:p>
        </p:txBody>
      </p:sp>
      <p:sp>
        <p:nvSpPr>
          <p:cNvPr id="18" name="Shape 15"/>
          <p:cNvSpPr/>
          <p:nvPr/>
        </p:nvSpPr>
        <p:spPr>
          <a:xfrm>
            <a:off x="10058400" y="2606040"/>
            <a:ext cx="0" cy="64008"/>
          </a:xfrm>
          <a:prstGeom prst="line">
            <a:avLst/>
          </a:prstGeom>
          <a:noFill/>
          <a:ln w="19050">
            <a:solidFill>
              <a:srgbClr val="0B3C5D"/>
            </a:solidFill>
            <a:prstDash val="solid"/>
          </a:ln>
        </p:spPr>
        <p:txBody>
          <a:bodyPr/>
          <a:lstStyle/>
          <a:p>
            <a:endParaRPr lang="en-US"/>
          </a:p>
        </p:txBody>
      </p:sp>
      <p:sp>
        <p:nvSpPr>
          <p:cNvPr id="19" name="Shape 16"/>
          <p:cNvSpPr/>
          <p:nvPr/>
        </p:nvSpPr>
        <p:spPr>
          <a:xfrm>
            <a:off x="10058400" y="2944368"/>
            <a:ext cx="0" cy="164592"/>
          </a:xfrm>
          <a:prstGeom prst="line">
            <a:avLst/>
          </a:prstGeom>
          <a:noFill/>
          <a:ln w="19050">
            <a:solidFill>
              <a:srgbClr val="0B3C5D"/>
            </a:solidFill>
            <a:prstDash val="solid"/>
          </a:ln>
        </p:spPr>
        <p:txBody>
          <a:bodyPr/>
          <a:lstStyle/>
          <a:p>
            <a:endParaRPr lang="en-US"/>
          </a:p>
        </p:txBody>
      </p:sp>
      <p:sp>
        <p:nvSpPr>
          <p:cNvPr id="20" name="Shape 17"/>
          <p:cNvSpPr/>
          <p:nvPr/>
        </p:nvSpPr>
        <p:spPr>
          <a:xfrm>
            <a:off x="1737360" y="2011680"/>
            <a:ext cx="2377440" cy="0"/>
          </a:xfrm>
          <a:prstGeom prst="line">
            <a:avLst/>
          </a:prstGeom>
          <a:noFill/>
          <a:ln w="31750">
            <a:solidFill>
              <a:srgbClr val="F0A332"/>
            </a:solidFill>
            <a:prstDash val="solid"/>
            <a:tailEnd type="triangle"/>
          </a:ln>
        </p:spPr>
        <p:txBody>
          <a:bodyPr/>
          <a:lstStyle/>
          <a:p>
            <a:endParaRPr lang="en-US"/>
          </a:p>
        </p:txBody>
      </p:sp>
      <p:sp>
        <p:nvSpPr>
          <p:cNvPr id="21" name="Text 18"/>
          <p:cNvSpPr txBox="1"/>
          <p:nvPr/>
        </p:nvSpPr>
        <p:spPr>
          <a:xfrm>
            <a:off x="2103120" y="1737360"/>
            <a:ext cx="1645920" cy="237744"/>
          </a:xfrm>
          <a:prstGeom prst="rect">
            <a:avLst/>
          </a:prstGeom>
          <a:noFill/>
          <a:ln/>
        </p:spPr>
        <p:txBody>
          <a:bodyPr wrap="square" lIns="0" tIns="0" rIns="0" bIns="0" rtlCol="0" anchor="ctr"/>
          <a:lstStyle/>
          <a:p>
            <a:pPr marL="0" indent="0" algn="ctr">
              <a:buNone/>
            </a:pPr>
            <a:r>
              <a:rPr lang="en-US" sz="1000" dirty="0">
                <a:solidFill>
                  <a:srgbClr val="1F2933"/>
                </a:solidFill>
              </a:rPr>
              <a:t>broadcast</a:t>
            </a:r>
            <a:endParaRPr lang="en-US" sz="1000" dirty="0"/>
          </a:p>
        </p:txBody>
      </p:sp>
      <p:sp>
        <p:nvSpPr>
          <p:cNvPr id="22" name="Shape 19"/>
          <p:cNvSpPr/>
          <p:nvPr/>
        </p:nvSpPr>
        <p:spPr>
          <a:xfrm>
            <a:off x="4663440" y="2011680"/>
            <a:ext cx="5029200" cy="0"/>
          </a:xfrm>
          <a:prstGeom prst="line">
            <a:avLst/>
          </a:prstGeom>
          <a:noFill/>
          <a:ln w="31750">
            <a:solidFill>
              <a:srgbClr val="2A9D6F"/>
            </a:solidFill>
            <a:prstDash val="solid"/>
            <a:tailEnd type="triangle"/>
          </a:ln>
        </p:spPr>
        <p:txBody>
          <a:bodyPr/>
          <a:lstStyle/>
          <a:p>
            <a:endParaRPr lang="en-US"/>
          </a:p>
        </p:txBody>
      </p:sp>
      <p:sp>
        <p:nvSpPr>
          <p:cNvPr id="23" name="Text 20"/>
          <p:cNvSpPr txBox="1"/>
          <p:nvPr/>
        </p:nvSpPr>
        <p:spPr>
          <a:xfrm>
            <a:off x="4709160" y="1737360"/>
            <a:ext cx="4937760" cy="237744"/>
          </a:xfrm>
          <a:prstGeom prst="rect">
            <a:avLst/>
          </a:prstGeom>
          <a:noFill/>
          <a:ln/>
        </p:spPr>
        <p:txBody>
          <a:bodyPr wrap="square" lIns="0" tIns="0" rIns="0" bIns="0" rtlCol="0" anchor="ctr"/>
          <a:lstStyle/>
          <a:p>
            <a:pPr marL="0" indent="0" algn="ctr">
              <a:buNone/>
            </a:pPr>
            <a:r>
              <a:rPr lang="en-US" sz="1000" b="1" dirty="0">
                <a:solidFill>
                  <a:srgbClr val="1F2933"/>
                </a:solidFill>
              </a:rPr>
              <a:t>unicast 172.16.20.1 → 172.16.75.20 (giaddr = 172.16.20.1)</a:t>
            </a:r>
            <a:endParaRPr lang="en-US" sz="1000" dirty="0"/>
          </a:p>
        </p:txBody>
      </p:sp>
      <p:sp>
        <p:nvSpPr>
          <p:cNvPr id="24" name="Text 21"/>
          <p:cNvSpPr/>
          <p:nvPr/>
        </p:nvSpPr>
        <p:spPr>
          <a:xfrm>
            <a:off x="731520" y="3749040"/>
            <a:ext cx="5486400" cy="1828800"/>
          </a:xfrm>
          <a:prstGeom prst="roundRect">
            <a:avLst>
              <a:gd name="adj" fmla="val 4000"/>
            </a:avLst>
          </a:prstGeom>
          <a:solidFill>
            <a:srgbClr val="2B3A48"/>
          </a:solidFill>
          <a:ln>
            <a:solidFill>
              <a:srgbClr val="2B3A48"/>
            </a:solidFill>
          </a:ln>
        </p:spPr>
        <p:txBody>
          <a:bodyPr wrap="square" lIns="101600" tIns="127000" rIns="127000" bIns="101600" rtlCol="0" anchor="t"/>
          <a:lstStyle/>
          <a:p>
            <a:pPr marL="0" indent="0" algn="l">
              <a:buNone/>
            </a:pPr>
            <a:r>
              <a:rPr lang="en-US" sz="900" dirty="0">
                <a:solidFill>
                  <a:srgbClr val="E8EEF2"/>
                </a:solidFill>
                <a:latin typeface="Courier New" pitchFamily="34" charset="0"/>
                <a:ea typeface="Courier New" pitchFamily="34" charset="-122"/>
                <a:cs typeface="Courier New" pitchFamily="34" charset="-120"/>
              </a:rPr>
              <a:t>! Cisco IOS: relay on the clients' interface</a:t>
            </a:r>
            <a:endParaRPr lang="en-US" sz="900" dirty="0"/>
          </a:p>
          <a:p>
            <a:pPr marL="0" indent="0" algn="l">
              <a:buNone/>
            </a:pPr>
            <a:r>
              <a:rPr lang="en-US" sz="900" dirty="0">
                <a:solidFill>
                  <a:srgbClr val="E8EEF2"/>
                </a:solidFill>
                <a:latin typeface="Courier New" pitchFamily="34" charset="0"/>
                <a:ea typeface="Courier New" pitchFamily="34" charset="-122"/>
                <a:cs typeface="Courier New" pitchFamily="34" charset="-120"/>
              </a:rPr>
              <a:t>interface GigabitEthernet0/0</a:t>
            </a:r>
            <a:endParaRPr lang="en-US" sz="900" dirty="0"/>
          </a:p>
          <a:p>
            <a:pPr marL="0" indent="0" algn="l">
              <a:buNone/>
            </a:pPr>
            <a:r>
              <a:rPr lang="en-US" sz="900" dirty="0">
                <a:solidFill>
                  <a:srgbClr val="E8EEF2"/>
                </a:solidFill>
                <a:latin typeface="Courier New" pitchFamily="34" charset="0"/>
                <a:ea typeface="Courier New" pitchFamily="34" charset="-122"/>
                <a:cs typeface="Courier New" pitchFamily="34" charset="-120"/>
              </a:rPr>
              <a:t> ip address 172.16.20.1 255.255.255.0</a:t>
            </a:r>
            <a:endParaRPr lang="en-US" sz="900" dirty="0"/>
          </a:p>
          <a:p>
            <a:pPr marL="0" indent="0" algn="l">
              <a:buNone/>
            </a:pPr>
            <a:r>
              <a:rPr lang="en-US" sz="900" dirty="0">
                <a:solidFill>
                  <a:srgbClr val="E8EEF2"/>
                </a:solidFill>
                <a:latin typeface="Courier New" pitchFamily="34" charset="0"/>
                <a:ea typeface="Courier New" pitchFamily="34" charset="-122"/>
                <a:cs typeface="Courier New" pitchFamily="34" charset="-120"/>
              </a:rPr>
              <a:t> ip helper-address 172.16.75.20</a:t>
            </a:r>
            <a:endParaRPr lang="en-US" sz="900" dirty="0"/>
          </a:p>
          <a:p>
            <a:pPr marL="0" indent="0" algn="l">
              <a:buNone/>
            </a:pPr>
            <a:r>
              <a:rPr lang="en-US" sz="900" dirty="0">
                <a:solidFill>
                  <a:srgbClr val="E8EEF2"/>
                </a:solidFill>
                <a:latin typeface="Courier New" pitchFamily="34" charset="0"/>
                <a:ea typeface="Courier New" pitchFamily="34" charset="-122"/>
                <a:cs typeface="Courier New" pitchFamily="34" charset="-120"/>
              </a:rPr>
              <a:t>! list of forwarded UDP ports (default: 37 49 53 67 68 69 137 138)</a:t>
            </a:r>
            <a:endParaRPr lang="en-US" sz="900" dirty="0"/>
          </a:p>
          <a:p>
            <a:pPr marL="0" indent="0" algn="l">
              <a:buNone/>
            </a:pPr>
            <a:r>
              <a:rPr lang="en-US" sz="900" dirty="0">
                <a:solidFill>
                  <a:srgbClr val="E8EEF2"/>
                </a:solidFill>
                <a:latin typeface="Courier New" pitchFamily="34" charset="0"/>
                <a:ea typeface="Courier New" pitchFamily="34" charset="-122"/>
                <a:cs typeface="Courier New" pitchFamily="34" charset="-120"/>
              </a:rPr>
              <a:t>ip forward-protocol udp 67</a:t>
            </a:r>
            <a:endParaRPr lang="en-US" sz="900" dirty="0"/>
          </a:p>
          <a:p>
            <a:pPr marL="0" indent="0" algn="l">
              <a:buNone/>
            </a:pPr>
            <a:r>
              <a:rPr lang="en-US" sz="900" dirty="0">
                <a:solidFill>
                  <a:srgbClr val="E8EEF2"/>
                </a:solidFill>
                <a:latin typeface="Courier New" pitchFamily="34" charset="0"/>
                <a:ea typeface="Courier New" pitchFamily="34" charset="-122"/>
                <a:cs typeface="Courier New" pitchFamily="34" charset="-120"/>
              </a:rPr>
              <a:t>no ip forward-protocol udp 137</a:t>
            </a:r>
            <a:endParaRPr lang="en-US" sz="900" dirty="0"/>
          </a:p>
        </p:txBody>
      </p:sp>
      <p:graphicFrame>
        <p:nvGraphicFramePr>
          <p:cNvPr id="144" name="Table 0"/>
          <p:cNvGraphicFramePr>
            <a:graphicFrameLocks noGrp="1"/>
          </p:cNvGraphicFramePr>
          <p:nvPr>
            <p:extLst>
              <p:ext uri="{D42A27DB-BD31-4B8C-83A1-F6EECF244321}">
                <p14:modId xmlns:p14="http://schemas.microsoft.com/office/powerpoint/2010/main" val="1579011935"/>
              </p:ext>
            </p:extLst>
          </p:nvPr>
        </p:nvGraphicFramePr>
        <p:xfrm>
          <a:off x="6492240" y="3749040"/>
          <a:ext cx="5212080" cy="914400"/>
        </p:xfrm>
        <a:graphic>
          <a:graphicData uri="http://schemas.openxmlformats.org/drawingml/2006/table">
            <a:tbl>
              <a:tblPr/>
              <a:tblGrid>
                <a:gridCol w="1463040">
                  <a:extLst>
                    <a:ext uri="{9D8B030D-6E8A-4147-A177-3AD203B41FA5}">
                      <a16:colId xmlns:a16="http://schemas.microsoft.com/office/drawing/2014/main" val="20000"/>
                    </a:ext>
                  </a:extLst>
                </a:gridCol>
                <a:gridCol w="3749040">
                  <a:extLst>
                    <a:ext uri="{9D8B030D-6E8A-4147-A177-3AD203B41FA5}">
                      <a16:colId xmlns:a16="http://schemas.microsoft.com/office/drawing/2014/main" val="20001"/>
                    </a:ext>
                  </a:extLst>
                </a:gridCol>
              </a:tblGrid>
              <a:tr h="329184">
                <a:tc>
                  <a:txBody>
                    <a:bodyPr/>
                    <a:lstStyle/>
                    <a:p>
                      <a:pPr marL="0" indent="0" algn="l">
                        <a:buNone/>
                      </a:pPr>
                      <a:r>
                        <a:rPr lang="en-US" sz="1000" b="1" dirty="0">
                          <a:solidFill>
                            <a:srgbClr val="FFFFFF"/>
                          </a:solidFill>
                        </a:rPr>
                        <a:t>Platform</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DHCP relay</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329184">
                <a:tc>
                  <a:txBody>
                    <a:bodyPr/>
                    <a:lstStyle/>
                    <a:p>
                      <a:pPr marL="0" indent="0" algn="l">
                        <a:buNone/>
                      </a:pPr>
                      <a:r>
                        <a:rPr lang="en-US" sz="1000" dirty="0">
                          <a:solidFill>
                            <a:srgbClr val="1F2933"/>
                          </a:solidFill>
                        </a:rPr>
                        <a:t>Linux</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isc-dhcp-relay / dhcrelay -i eth0 172.16.75.20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29184">
                <a:tc>
                  <a:txBody>
                    <a:bodyPr/>
                    <a:lstStyle/>
                    <a:p>
                      <a:pPr marL="0" indent="0" algn="l">
                        <a:buNone/>
                      </a:pPr>
                      <a:r>
                        <a:rPr lang="en-US" sz="1000" dirty="0">
                          <a:solidFill>
                            <a:srgbClr val="1F2933"/>
                          </a:solidFill>
                        </a:rPr>
                        <a:t>Juniper Junos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forwarding-options dhcp-relay server-group ...</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329184">
                <a:tc>
                  <a:txBody>
                    <a:bodyPr/>
                    <a:lstStyle/>
                    <a:p>
                      <a:pPr marL="0" indent="0" algn="l">
                        <a:buNone/>
                      </a:pPr>
                      <a:r>
                        <a:rPr lang="en-US" sz="1000" dirty="0">
                          <a:solidFill>
                            <a:srgbClr val="1F2933"/>
                          </a:solidFill>
                        </a:rPr>
                        <a:t>L3 switch (several)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ip dhcp relay address 172.16.75.20 (per VLAN/SVI)</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26" name="Text 22"/>
          <p:cNvSpPr/>
          <p:nvPr/>
        </p:nvSpPr>
        <p:spPr>
          <a:xfrm>
            <a:off x="731520" y="5715000"/>
            <a:ext cx="10972800" cy="548640"/>
          </a:xfrm>
          <a:prstGeom prst="roundRect">
            <a:avLst>
              <a:gd name="adj" fmla="val 16667"/>
            </a:avLst>
          </a:prstGeom>
          <a:solidFill>
            <a:srgbClr val="FFF4E0"/>
          </a:solidFill>
          <a:ln>
            <a:solidFill>
              <a:srgbClr val="FFF4E0"/>
            </a:solidFill>
          </a:ln>
        </p:spPr>
        <p:txBody>
          <a:bodyPr wrap="square" lIns="76200" tIns="152400" rIns="152400" bIns="76200" rtlCol="0" anchor="ctr"/>
          <a:lstStyle/>
          <a:p>
            <a:pPr marL="0" indent="0" algn="l">
              <a:buNone/>
            </a:pPr>
            <a:r>
              <a:rPr lang="en-US" sz="1100" b="1" dirty="0">
                <a:solidFill>
                  <a:srgbClr val="1F2933"/>
                </a:solidFill>
              </a:rPr>
              <a:t>Directed broadcast: RFC 2644 (1999) requires routers NOT to forward it by default (smurf attack); 'no ip directed-broadcast' has been the IOS default since 12.0.</a:t>
            </a:r>
            <a:endParaRPr lang="en-US" sz="11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143</a:t>
            </a:fld>
            <a:endParaRPr lang="en-US"/>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name="Slide 14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Secondary addresses</a:t>
            </a:r>
            <a:endParaRPr lang="en-US" sz="3000" dirty="0"/>
          </a:p>
        </p:txBody>
      </p:sp>
      <p:sp>
        <p:nvSpPr>
          <p:cNvPr id="4" name="Text 1"/>
          <p:cNvSpPr/>
          <p:nvPr/>
        </p:nvSpPr>
        <p:spPr>
          <a:xfrm>
            <a:off x="5166360" y="1783080"/>
            <a:ext cx="640080" cy="64008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5" name="Text 2"/>
          <p:cNvSpPr txBox="1"/>
          <p:nvPr/>
        </p:nvSpPr>
        <p:spPr>
          <a:xfrm>
            <a:off x="5943600" y="2331720"/>
            <a:ext cx="914400" cy="274320"/>
          </a:xfrm>
          <a:prstGeom prst="rect">
            <a:avLst/>
          </a:prstGeom>
          <a:noFill/>
          <a:ln/>
        </p:spPr>
        <p:txBody>
          <a:bodyPr wrap="square" lIns="0" tIns="0" rIns="0" bIns="0" rtlCol="0" anchor="ctr"/>
          <a:lstStyle/>
          <a:p>
            <a:pPr marL="0" indent="0" algn="ctr">
              <a:buNone/>
            </a:pPr>
            <a:r>
              <a:rPr lang="en-US" sz="1000" b="1" dirty="0">
                <a:solidFill>
                  <a:srgbClr val="0B3C5D"/>
                </a:solidFill>
              </a:rPr>
              <a:t>E0</a:t>
            </a:r>
            <a:endParaRPr lang="en-US" sz="1000" dirty="0"/>
          </a:p>
        </p:txBody>
      </p:sp>
      <p:sp>
        <p:nvSpPr>
          <p:cNvPr id="6" name="Shape 3"/>
          <p:cNvSpPr/>
          <p:nvPr/>
        </p:nvSpPr>
        <p:spPr>
          <a:xfrm>
            <a:off x="914400" y="3108960"/>
            <a:ext cx="9601200" cy="0"/>
          </a:xfrm>
          <a:prstGeom prst="line">
            <a:avLst/>
          </a:prstGeom>
          <a:noFill/>
          <a:ln w="50800">
            <a:solidFill>
              <a:srgbClr val="0B3C5D"/>
            </a:solidFill>
            <a:prstDash val="solid"/>
          </a:ln>
        </p:spPr>
        <p:txBody>
          <a:bodyPr/>
          <a:lstStyle/>
          <a:p>
            <a:endParaRPr lang="en-US"/>
          </a:p>
        </p:txBody>
      </p:sp>
      <p:sp>
        <p:nvSpPr>
          <p:cNvPr id="7" name="Text 4"/>
          <p:cNvSpPr txBox="1"/>
          <p:nvPr/>
        </p:nvSpPr>
        <p:spPr>
          <a:xfrm>
            <a:off x="914400" y="3163824"/>
            <a:ext cx="9601200" cy="256032"/>
          </a:xfrm>
          <a:prstGeom prst="rect">
            <a:avLst/>
          </a:prstGeom>
          <a:noFill/>
          <a:ln/>
        </p:spPr>
        <p:txBody>
          <a:bodyPr wrap="square" lIns="0" tIns="0" rIns="0" bIns="0" rtlCol="0" anchor="ctr"/>
          <a:lstStyle/>
          <a:p>
            <a:pPr marL="0" indent="0" algn="ctr">
              <a:buNone/>
            </a:pPr>
            <a:r>
              <a:rPr lang="en-US" sz="1000" dirty="0">
                <a:solidFill>
                  <a:srgbClr val="6B7B8C"/>
                </a:solidFill>
              </a:rPr>
              <a:t>A single physical link (VLAN 25)</a:t>
            </a:r>
            <a:endParaRPr lang="en-US" sz="1000" dirty="0"/>
          </a:p>
        </p:txBody>
      </p:sp>
      <p:sp>
        <p:nvSpPr>
          <p:cNvPr id="8" name="Shape 5"/>
          <p:cNvSpPr/>
          <p:nvPr/>
        </p:nvSpPr>
        <p:spPr>
          <a:xfrm>
            <a:off x="5486400" y="2423160"/>
            <a:ext cx="0" cy="685800"/>
          </a:xfrm>
          <a:prstGeom prst="line">
            <a:avLst/>
          </a:prstGeom>
          <a:noFill/>
          <a:ln w="19050">
            <a:solidFill>
              <a:srgbClr val="0B3C5D"/>
            </a:solidFill>
            <a:prstDash val="solid"/>
          </a:ln>
        </p:spPr>
        <p:txBody>
          <a:bodyPr/>
          <a:lstStyle/>
          <a:p>
            <a:endParaRPr lang="en-US"/>
          </a:p>
        </p:txBody>
      </p:sp>
      <p:sp>
        <p:nvSpPr>
          <p:cNvPr id="9" name="Text 6"/>
          <p:cNvSpPr txBox="1"/>
          <p:nvPr/>
        </p:nvSpPr>
        <p:spPr>
          <a:xfrm>
            <a:off x="3566160" y="1325880"/>
            <a:ext cx="3840480" cy="548640"/>
          </a:xfrm>
          <a:prstGeom prst="rect">
            <a:avLst/>
          </a:prstGeom>
          <a:solidFill>
            <a:srgbClr val="FFF4E0"/>
          </a:solidFill>
          <a:ln/>
        </p:spPr>
        <p:txBody>
          <a:bodyPr wrap="square" lIns="0" tIns="0" rIns="0" bIns="0" rtlCol="0" anchor="ctr"/>
          <a:lstStyle/>
          <a:p>
            <a:pPr marL="0" indent="0" algn="l">
              <a:buNone/>
            </a:pPr>
            <a:r>
              <a:rPr lang="en-US" sz="1000" dirty="0">
                <a:solidFill>
                  <a:srgbClr val="1F2933"/>
                </a:solidFill>
              </a:rPr>
              <a:t>E0: 172.16.25.1/24 (primary)</a:t>
            </a:r>
            <a:endParaRPr lang="en-US" sz="1000" dirty="0"/>
          </a:p>
          <a:p>
            <a:pPr marL="0" indent="0" algn="l">
              <a:buNone/>
            </a:pPr>
            <a:r>
              <a:rPr lang="en-US" sz="1000" dirty="0">
                <a:solidFill>
                  <a:srgbClr val="1F2933"/>
                </a:solidFill>
              </a:rPr>
              <a:t>      172.16.27.1/24 (secondary)</a:t>
            </a:r>
            <a:endParaRPr lang="en-US" sz="1000" dirty="0"/>
          </a:p>
        </p:txBody>
      </p:sp>
      <p:sp>
        <p:nvSpPr>
          <p:cNvPr id="10" name="Text 7"/>
          <p:cNvSpPr/>
          <p:nvPr/>
        </p:nvSpPr>
        <p:spPr>
          <a:xfrm>
            <a:off x="1600200" y="22128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a:t>
            </a:r>
            <a:endParaRPr lang="en-US" sz="1000" dirty="0"/>
          </a:p>
        </p:txBody>
      </p:sp>
      <p:sp>
        <p:nvSpPr>
          <p:cNvPr id="11" name="Shape 8"/>
          <p:cNvSpPr/>
          <p:nvPr/>
        </p:nvSpPr>
        <p:spPr>
          <a:xfrm>
            <a:off x="1700784" y="2542032"/>
            <a:ext cx="256032" cy="64008"/>
          </a:xfrm>
          <a:prstGeom prst="rect">
            <a:avLst/>
          </a:prstGeom>
          <a:solidFill>
            <a:srgbClr val="2A9D6F"/>
          </a:solidFill>
          <a:ln w="12700">
            <a:solidFill>
              <a:srgbClr val="2A9D6F"/>
            </a:solidFill>
            <a:prstDash val="solid"/>
          </a:ln>
        </p:spPr>
        <p:txBody>
          <a:bodyPr/>
          <a:lstStyle/>
          <a:p>
            <a:endParaRPr lang="en-US"/>
          </a:p>
        </p:txBody>
      </p:sp>
      <p:sp>
        <p:nvSpPr>
          <p:cNvPr id="12" name="Text 9"/>
          <p:cNvSpPr txBox="1"/>
          <p:nvPr/>
        </p:nvSpPr>
        <p:spPr>
          <a:xfrm>
            <a:off x="1280160" y="2633472"/>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172.16.25.10</a:t>
            </a:r>
            <a:endParaRPr lang="en-US" sz="900" dirty="0"/>
          </a:p>
        </p:txBody>
      </p:sp>
      <p:sp>
        <p:nvSpPr>
          <p:cNvPr id="13" name="Shape 10"/>
          <p:cNvSpPr/>
          <p:nvPr/>
        </p:nvSpPr>
        <p:spPr>
          <a:xfrm>
            <a:off x="1828800" y="2587752"/>
            <a:ext cx="0" cy="45720"/>
          </a:xfrm>
          <a:prstGeom prst="line">
            <a:avLst/>
          </a:prstGeom>
          <a:noFill/>
          <a:ln w="19050">
            <a:solidFill>
              <a:srgbClr val="0B3C5D"/>
            </a:solidFill>
            <a:prstDash val="solid"/>
          </a:ln>
        </p:spPr>
        <p:txBody>
          <a:bodyPr/>
          <a:lstStyle/>
          <a:p>
            <a:endParaRPr lang="en-US"/>
          </a:p>
        </p:txBody>
      </p:sp>
      <p:sp>
        <p:nvSpPr>
          <p:cNvPr id="14" name="Shape 11"/>
          <p:cNvSpPr/>
          <p:nvPr/>
        </p:nvSpPr>
        <p:spPr>
          <a:xfrm>
            <a:off x="1828800" y="2907792"/>
            <a:ext cx="0" cy="201168"/>
          </a:xfrm>
          <a:prstGeom prst="line">
            <a:avLst/>
          </a:prstGeom>
          <a:noFill/>
          <a:ln w="19050">
            <a:solidFill>
              <a:srgbClr val="0B3C5D"/>
            </a:solidFill>
            <a:prstDash val="solid"/>
          </a:ln>
        </p:spPr>
        <p:txBody>
          <a:bodyPr/>
          <a:lstStyle/>
          <a:p>
            <a:endParaRPr lang="en-US"/>
          </a:p>
        </p:txBody>
      </p:sp>
      <p:sp>
        <p:nvSpPr>
          <p:cNvPr id="15" name="Text 12"/>
          <p:cNvSpPr/>
          <p:nvPr/>
        </p:nvSpPr>
        <p:spPr>
          <a:xfrm>
            <a:off x="3063240" y="22128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a:t>
            </a:r>
            <a:endParaRPr lang="en-US" sz="1000" dirty="0"/>
          </a:p>
        </p:txBody>
      </p:sp>
      <p:sp>
        <p:nvSpPr>
          <p:cNvPr id="16" name="Shape 13"/>
          <p:cNvSpPr/>
          <p:nvPr/>
        </p:nvSpPr>
        <p:spPr>
          <a:xfrm>
            <a:off x="3163824" y="2542032"/>
            <a:ext cx="256032" cy="64008"/>
          </a:xfrm>
          <a:prstGeom prst="rect">
            <a:avLst/>
          </a:prstGeom>
          <a:solidFill>
            <a:srgbClr val="2A9D6F"/>
          </a:solidFill>
          <a:ln w="12700">
            <a:solidFill>
              <a:srgbClr val="2A9D6F"/>
            </a:solidFill>
            <a:prstDash val="solid"/>
          </a:ln>
        </p:spPr>
        <p:txBody>
          <a:bodyPr/>
          <a:lstStyle/>
          <a:p>
            <a:endParaRPr lang="en-US"/>
          </a:p>
        </p:txBody>
      </p:sp>
      <p:sp>
        <p:nvSpPr>
          <p:cNvPr id="17" name="Text 14"/>
          <p:cNvSpPr txBox="1"/>
          <p:nvPr/>
        </p:nvSpPr>
        <p:spPr>
          <a:xfrm>
            <a:off x="2743200" y="2633472"/>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172.16.25.11</a:t>
            </a:r>
            <a:endParaRPr lang="en-US" sz="900" dirty="0"/>
          </a:p>
        </p:txBody>
      </p:sp>
      <p:sp>
        <p:nvSpPr>
          <p:cNvPr id="18" name="Shape 15"/>
          <p:cNvSpPr/>
          <p:nvPr/>
        </p:nvSpPr>
        <p:spPr>
          <a:xfrm>
            <a:off x="3291840" y="2587752"/>
            <a:ext cx="0" cy="45720"/>
          </a:xfrm>
          <a:prstGeom prst="line">
            <a:avLst/>
          </a:prstGeom>
          <a:noFill/>
          <a:ln w="19050">
            <a:solidFill>
              <a:srgbClr val="0B3C5D"/>
            </a:solidFill>
            <a:prstDash val="solid"/>
          </a:ln>
        </p:spPr>
        <p:txBody>
          <a:bodyPr/>
          <a:lstStyle/>
          <a:p>
            <a:endParaRPr lang="en-US"/>
          </a:p>
        </p:txBody>
      </p:sp>
      <p:sp>
        <p:nvSpPr>
          <p:cNvPr id="19" name="Shape 16"/>
          <p:cNvSpPr/>
          <p:nvPr/>
        </p:nvSpPr>
        <p:spPr>
          <a:xfrm>
            <a:off x="3291840" y="2907792"/>
            <a:ext cx="0" cy="201168"/>
          </a:xfrm>
          <a:prstGeom prst="line">
            <a:avLst/>
          </a:prstGeom>
          <a:noFill/>
          <a:ln w="19050">
            <a:solidFill>
              <a:srgbClr val="0B3C5D"/>
            </a:solidFill>
            <a:prstDash val="solid"/>
          </a:ln>
        </p:spPr>
        <p:txBody>
          <a:bodyPr/>
          <a:lstStyle/>
          <a:p>
            <a:endParaRPr lang="en-US"/>
          </a:p>
        </p:txBody>
      </p:sp>
      <p:sp>
        <p:nvSpPr>
          <p:cNvPr id="20" name="Text 17"/>
          <p:cNvSpPr/>
          <p:nvPr/>
        </p:nvSpPr>
        <p:spPr>
          <a:xfrm>
            <a:off x="7543800" y="2212848"/>
            <a:ext cx="457200" cy="329184"/>
          </a:xfrm>
          <a:prstGeom prst="roundRect">
            <a:avLst>
              <a:gd name="adj" fmla="val 16667"/>
            </a:avLst>
          </a:prstGeom>
          <a:solidFill>
            <a:srgbClr val="F0A332"/>
          </a:solidFill>
          <a:ln>
            <a:solidFill>
              <a:srgbClr val="F0A332"/>
            </a:solidFill>
          </a:ln>
        </p:spPr>
        <p:txBody>
          <a:bodyPr wrap="square" lIns="0" tIns="0" rIns="0" bIns="0" rtlCol="0" anchor="ctr"/>
          <a:lstStyle/>
          <a:p>
            <a:pPr marL="0" indent="0" algn="ctr">
              <a:buNone/>
            </a:pPr>
            <a:r>
              <a:rPr lang="en-US" sz="1000" b="1" dirty="0">
                <a:solidFill>
                  <a:srgbClr val="FFFFFF"/>
                </a:solidFill>
              </a:rPr>
              <a:t>H</a:t>
            </a:r>
            <a:endParaRPr lang="en-US" sz="1000" dirty="0"/>
          </a:p>
        </p:txBody>
      </p:sp>
      <p:sp>
        <p:nvSpPr>
          <p:cNvPr id="21" name="Shape 18"/>
          <p:cNvSpPr/>
          <p:nvPr/>
        </p:nvSpPr>
        <p:spPr>
          <a:xfrm>
            <a:off x="7644384" y="2542032"/>
            <a:ext cx="256032" cy="64008"/>
          </a:xfrm>
          <a:prstGeom prst="rect">
            <a:avLst/>
          </a:prstGeom>
          <a:solidFill>
            <a:srgbClr val="F0A332"/>
          </a:solidFill>
          <a:ln w="12700">
            <a:solidFill>
              <a:srgbClr val="F0A332"/>
            </a:solidFill>
            <a:prstDash val="solid"/>
          </a:ln>
        </p:spPr>
        <p:txBody>
          <a:bodyPr/>
          <a:lstStyle/>
          <a:p>
            <a:endParaRPr lang="en-US"/>
          </a:p>
        </p:txBody>
      </p:sp>
      <p:sp>
        <p:nvSpPr>
          <p:cNvPr id="22" name="Text 19"/>
          <p:cNvSpPr txBox="1"/>
          <p:nvPr/>
        </p:nvSpPr>
        <p:spPr>
          <a:xfrm>
            <a:off x="7223760" y="2633472"/>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172.16.27.10</a:t>
            </a:r>
            <a:endParaRPr lang="en-US" sz="900" dirty="0"/>
          </a:p>
        </p:txBody>
      </p:sp>
      <p:sp>
        <p:nvSpPr>
          <p:cNvPr id="23" name="Shape 20"/>
          <p:cNvSpPr/>
          <p:nvPr/>
        </p:nvSpPr>
        <p:spPr>
          <a:xfrm>
            <a:off x="7772400" y="2587752"/>
            <a:ext cx="0" cy="45720"/>
          </a:xfrm>
          <a:prstGeom prst="line">
            <a:avLst/>
          </a:prstGeom>
          <a:noFill/>
          <a:ln w="19050">
            <a:solidFill>
              <a:srgbClr val="0B3C5D"/>
            </a:solidFill>
            <a:prstDash val="solid"/>
          </a:ln>
        </p:spPr>
        <p:txBody>
          <a:bodyPr/>
          <a:lstStyle/>
          <a:p>
            <a:endParaRPr lang="en-US"/>
          </a:p>
        </p:txBody>
      </p:sp>
      <p:sp>
        <p:nvSpPr>
          <p:cNvPr id="24" name="Shape 21"/>
          <p:cNvSpPr/>
          <p:nvPr/>
        </p:nvSpPr>
        <p:spPr>
          <a:xfrm>
            <a:off x="7772400" y="2907792"/>
            <a:ext cx="0" cy="201168"/>
          </a:xfrm>
          <a:prstGeom prst="line">
            <a:avLst/>
          </a:prstGeom>
          <a:noFill/>
          <a:ln w="19050">
            <a:solidFill>
              <a:srgbClr val="0B3C5D"/>
            </a:solidFill>
            <a:prstDash val="solid"/>
          </a:ln>
        </p:spPr>
        <p:txBody>
          <a:bodyPr/>
          <a:lstStyle/>
          <a:p>
            <a:endParaRPr lang="en-US"/>
          </a:p>
        </p:txBody>
      </p:sp>
      <p:sp>
        <p:nvSpPr>
          <p:cNvPr id="25" name="Text 22"/>
          <p:cNvSpPr/>
          <p:nvPr/>
        </p:nvSpPr>
        <p:spPr>
          <a:xfrm>
            <a:off x="9006840" y="2212848"/>
            <a:ext cx="457200" cy="329184"/>
          </a:xfrm>
          <a:prstGeom prst="roundRect">
            <a:avLst>
              <a:gd name="adj" fmla="val 16667"/>
            </a:avLst>
          </a:prstGeom>
          <a:solidFill>
            <a:srgbClr val="F0A332"/>
          </a:solidFill>
          <a:ln>
            <a:solidFill>
              <a:srgbClr val="F0A332"/>
            </a:solidFill>
          </a:ln>
        </p:spPr>
        <p:txBody>
          <a:bodyPr wrap="square" lIns="0" tIns="0" rIns="0" bIns="0" rtlCol="0" anchor="ctr"/>
          <a:lstStyle/>
          <a:p>
            <a:pPr marL="0" indent="0" algn="ctr">
              <a:buNone/>
            </a:pPr>
            <a:r>
              <a:rPr lang="en-US" sz="1000" b="1" dirty="0">
                <a:solidFill>
                  <a:srgbClr val="FFFFFF"/>
                </a:solidFill>
              </a:rPr>
              <a:t>H</a:t>
            </a:r>
            <a:endParaRPr lang="en-US" sz="1000" dirty="0"/>
          </a:p>
        </p:txBody>
      </p:sp>
      <p:sp>
        <p:nvSpPr>
          <p:cNvPr id="26" name="Shape 23"/>
          <p:cNvSpPr/>
          <p:nvPr/>
        </p:nvSpPr>
        <p:spPr>
          <a:xfrm>
            <a:off x="9107424" y="2542032"/>
            <a:ext cx="256032" cy="64008"/>
          </a:xfrm>
          <a:prstGeom prst="rect">
            <a:avLst/>
          </a:prstGeom>
          <a:solidFill>
            <a:srgbClr val="F0A332"/>
          </a:solidFill>
          <a:ln w="12700">
            <a:solidFill>
              <a:srgbClr val="F0A332"/>
            </a:solidFill>
            <a:prstDash val="solid"/>
          </a:ln>
        </p:spPr>
        <p:txBody>
          <a:bodyPr/>
          <a:lstStyle/>
          <a:p>
            <a:endParaRPr lang="en-US"/>
          </a:p>
        </p:txBody>
      </p:sp>
      <p:sp>
        <p:nvSpPr>
          <p:cNvPr id="27" name="Text 24"/>
          <p:cNvSpPr txBox="1"/>
          <p:nvPr/>
        </p:nvSpPr>
        <p:spPr>
          <a:xfrm>
            <a:off x="8686800" y="2633472"/>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172.16.27.11</a:t>
            </a:r>
            <a:endParaRPr lang="en-US" sz="900" dirty="0"/>
          </a:p>
        </p:txBody>
      </p:sp>
      <p:sp>
        <p:nvSpPr>
          <p:cNvPr id="28" name="Shape 25"/>
          <p:cNvSpPr/>
          <p:nvPr/>
        </p:nvSpPr>
        <p:spPr>
          <a:xfrm>
            <a:off x="9235440" y="2587752"/>
            <a:ext cx="0" cy="45720"/>
          </a:xfrm>
          <a:prstGeom prst="line">
            <a:avLst/>
          </a:prstGeom>
          <a:noFill/>
          <a:ln w="19050">
            <a:solidFill>
              <a:srgbClr val="0B3C5D"/>
            </a:solidFill>
            <a:prstDash val="solid"/>
          </a:ln>
        </p:spPr>
        <p:txBody>
          <a:bodyPr/>
          <a:lstStyle/>
          <a:p>
            <a:endParaRPr lang="en-US"/>
          </a:p>
        </p:txBody>
      </p:sp>
      <p:sp>
        <p:nvSpPr>
          <p:cNvPr id="29" name="Shape 26"/>
          <p:cNvSpPr/>
          <p:nvPr/>
        </p:nvSpPr>
        <p:spPr>
          <a:xfrm>
            <a:off x="9235440" y="2907792"/>
            <a:ext cx="0" cy="201168"/>
          </a:xfrm>
          <a:prstGeom prst="line">
            <a:avLst/>
          </a:prstGeom>
          <a:noFill/>
          <a:ln w="19050">
            <a:solidFill>
              <a:srgbClr val="0B3C5D"/>
            </a:solidFill>
            <a:prstDash val="solid"/>
          </a:ln>
        </p:spPr>
        <p:txBody>
          <a:bodyPr/>
          <a:lstStyle/>
          <a:p>
            <a:endParaRPr lang="en-US"/>
          </a:p>
        </p:txBody>
      </p:sp>
      <p:sp>
        <p:nvSpPr>
          <p:cNvPr id="30" name="Shape 27"/>
          <p:cNvSpPr/>
          <p:nvPr/>
        </p:nvSpPr>
        <p:spPr>
          <a:xfrm>
            <a:off x="3566160" y="1783080"/>
            <a:ext cx="1645920" cy="182880"/>
          </a:xfrm>
          <a:prstGeom prst="line">
            <a:avLst/>
          </a:prstGeom>
          <a:noFill/>
          <a:ln w="19050">
            <a:solidFill>
              <a:srgbClr val="D64545"/>
            </a:solidFill>
            <a:prstDash val="dash"/>
            <a:tailEnd type="triangle"/>
          </a:ln>
        </p:spPr>
        <p:txBody>
          <a:bodyPr/>
          <a:lstStyle/>
          <a:p>
            <a:endParaRPr lang="en-US"/>
          </a:p>
        </p:txBody>
      </p:sp>
      <p:sp>
        <p:nvSpPr>
          <p:cNvPr id="31" name="Shape 28"/>
          <p:cNvSpPr/>
          <p:nvPr/>
        </p:nvSpPr>
        <p:spPr>
          <a:xfrm flipH="1">
            <a:off x="5806440" y="1920240"/>
            <a:ext cx="1783080" cy="137160"/>
          </a:xfrm>
          <a:prstGeom prst="line">
            <a:avLst/>
          </a:prstGeom>
          <a:noFill/>
          <a:ln w="19050">
            <a:solidFill>
              <a:srgbClr val="D64545"/>
            </a:solidFill>
            <a:prstDash val="dash"/>
            <a:tailEnd type="triangle"/>
          </a:ln>
        </p:spPr>
        <p:txBody>
          <a:bodyPr/>
          <a:lstStyle/>
          <a:p>
            <a:endParaRPr lang="en-US"/>
          </a:p>
        </p:txBody>
      </p:sp>
      <p:sp>
        <p:nvSpPr>
          <p:cNvPr id="32" name="Text 29"/>
          <p:cNvSpPr txBox="1"/>
          <p:nvPr/>
        </p:nvSpPr>
        <p:spPr>
          <a:xfrm>
            <a:off x="2743200" y="3429000"/>
            <a:ext cx="5943600" cy="274320"/>
          </a:xfrm>
          <a:prstGeom prst="rect">
            <a:avLst/>
          </a:prstGeom>
          <a:noFill/>
          <a:ln/>
        </p:spPr>
        <p:txBody>
          <a:bodyPr wrap="square" lIns="0" tIns="0" rIns="0" bIns="0" rtlCol="0" anchor="ctr"/>
          <a:lstStyle/>
          <a:p>
            <a:pPr marL="0" indent="0" algn="ctr">
              <a:buNone/>
            </a:pPr>
            <a:r>
              <a:rPr lang="en-US" sz="1000" b="1" dirty="0">
                <a:solidFill>
                  <a:srgbClr val="D64545"/>
                </a:solidFill>
              </a:rPr>
              <a:t>Traffic 172.16.25.x ↔ 172.16.27.x goes through the router, even on the same wire</a:t>
            </a:r>
            <a:endParaRPr lang="en-US" sz="1000" dirty="0"/>
          </a:p>
        </p:txBody>
      </p:sp>
      <p:sp>
        <p:nvSpPr>
          <p:cNvPr id="33" name="Text 30"/>
          <p:cNvSpPr/>
          <p:nvPr/>
        </p:nvSpPr>
        <p:spPr>
          <a:xfrm>
            <a:off x="731520" y="3931920"/>
            <a:ext cx="5120640" cy="1371600"/>
          </a:xfrm>
          <a:prstGeom prst="roundRect">
            <a:avLst>
              <a:gd name="adj" fmla="val 5333"/>
            </a:avLst>
          </a:prstGeom>
          <a:solidFill>
            <a:srgbClr val="2B3A48"/>
          </a:solidFill>
          <a:ln>
            <a:solidFill>
              <a:srgbClr val="2B3A48"/>
            </a:solidFill>
          </a:ln>
        </p:spPr>
        <p:txBody>
          <a:bodyPr wrap="square" lIns="101600" tIns="127000" rIns="127000" bIns="101600" rtlCol="0" anchor="t"/>
          <a:lstStyle/>
          <a:p>
            <a:pPr marL="0" indent="0" algn="l">
              <a:buNone/>
            </a:pPr>
            <a:r>
              <a:rPr lang="en-US" sz="1000" dirty="0">
                <a:solidFill>
                  <a:srgbClr val="E8EEF2"/>
                </a:solidFill>
                <a:latin typeface="Courier New" pitchFamily="34" charset="0"/>
                <a:ea typeface="Courier New" pitchFamily="34" charset="-122"/>
                <a:cs typeface="Courier New" pitchFamily="34" charset="-120"/>
              </a:rPr>
              <a:t>interface GigabitEthernet0/0</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 ip address 172.16.25.1 255.255.255.0</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 ip address 172.16.27.1 255.255.255.0 secondary</a:t>
            </a:r>
            <a:endParaRPr lang="en-US" sz="1000" dirty="0"/>
          </a:p>
        </p:txBody>
      </p:sp>
      <p:sp>
        <p:nvSpPr>
          <p:cNvPr id="34" name="Shape 31"/>
          <p:cNvSpPr/>
          <p:nvPr/>
        </p:nvSpPr>
        <p:spPr>
          <a:xfrm>
            <a:off x="6126480" y="3931920"/>
            <a:ext cx="5577840" cy="2286000"/>
          </a:xfrm>
          <a:prstGeom prst="roundRect">
            <a:avLst>
              <a:gd name="adj" fmla="val 4800"/>
            </a:avLst>
          </a:prstGeom>
          <a:solidFill>
            <a:srgbClr val="EEF3F7"/>
          </a:solidFill>
          <a:ln w="9525">
            <a:solidFill>
              <a:srgbClr val="EEF3F7"/>
            </a:solidFill>
            <a:prstDash val="solid"/>
          </a:ln>
        </p:spPr>
        <p:txBody>
          <a:bodyPr/>
          <a:lstStyle/>
          <a:p>
            <a:endParaRPr lang="en-US"/>
          </a:p>
        </p:txBody>
      </p:sp>
      <p:sp>
        <p:nvSpPr>
          <p:cNvPr id="35" name="Text 32"/>
          <p:cNvSpPr txBox="1"/>
          <p:nvPr/>
        </p:nvSpPr>
        <p:spPr>
          <a:xfrm>
            <a:off x="6327648" y="4096512"/>
            <a:ext cx="5175504" cy="365760"/>
          </a:xfrm>
          <a:prstGeom prst="rect">
            <a:avLst/>
          </a:prstGeom>
          <a:noFill/>
          <a:ln/>
        </p:spPr>
        <p:txBody>
          <a:bodyPr wrap="square" lIns="0" tIns="0" rIns="0" bIns="0" rtlCol="0" anchor="t"/>
          <a:lstStyle/>
          <a:p>
            <a:pPr marL="0" indent="0">
              <a:buNone/>
            </a:pPr>
            <a:r>
              <a:rPr lang="en-US" sz="1500" b="1" dirty="0">
                <a:solidFill>
                  <a:srgbClr val="0B3C5D"/>
                </a:solidFill>
              </a:rPr>
              <a:t>When to use it (and when not)</a:t>
            </a:r>
            <a:endParaRPr lang="en-US" sz="1500" dirty="0"/>
          </a:p>
        </p:txBody>
      </p:sp>
      <p:sp>
        <p:nvSpPr>
          <p:cNvPr id="36" name="Text 33"/>
          <p:cNvSpPr txBox="1"/>
          <p:nvPr/>
        </p:nvSpPr>
        <p:spPr>
          <a:xfrm>
            <a:off x="6327648" y="4507992"/>
            <a:ext cx="5175504" cy="157276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Hosts exhausted on the subnet with no immediate renumbering; bridged → routed migration</a:t>
            </a:r>
            <a:endParaRPr lang="en-US" sz="1100" dirty="0"/>
          </a:p>
          <a:p>
            <a:pPr marL="279400" indent="-279400">
              <a:spcAft>
                <a:spcPts val="400"/>
              </a:spcAft>
              <a:buSzPct val="100000"/>
              <a:buChar char="•"/>
            </a:pPr>
            <a:r>
              <a:rPr lang="en-US" sz="1100" dirty="0">
                <a:solidFill>
                  <a:srgbClr val="1F2933"/>
                </a:solidFill>
              </a:rPr>
              <a:t>Caveats: IGP adjacencies only over the primary; DHCP relay uses the primary as giaddr</a:t>
            </a:r>
            <a:endParaRPr lang="en-US" sz="1100" dirty="0"/>
          </a:p>
          <a:p>
            <a:pPr marL="279400" indent="-279400">
              <a:spcAft>
                <a:spcPts val="400"/>
              </a:spcAft>
              <a:buSzPct val="100000"/>
              <a:buChar char="•"/>
            </a:pPr>
            <a:r>
              <a:rPr lang="en-US" sz="1100" dirty="0">
                <a:solidFill>
                  <a:srgbClr val="1F2933"/>
                </a:solidFill>
              </a:rPr>
              <a:t>Better in 2026: a new VLAN + new subnet (or IPv6, where several addresses per interface are the rule)</a:t>
            </a:r>
            <a:endParaRPr lang="en-US" sz="1100" dirty="0"/>
          </a:p>
        </p:txBody>
      </p:sp>
      <p:sp>
        <p:nvSpPr>
          <p:cNvPr id="37" name="Text 34"/>
          <p:cNvSpPr txBox="1"/>
          <p:nvPr/>
        </p:nvSpPr>
        <p:spPr>
          <a:xfrm>
            <a:off x="731520" y="5486400"/>
            <a:ext cx="5120640" cy="731520"/>
          </a:xfrm>
          <a:prstGeom prst="rect">
            <a:avLst/>
          </a:prstGeom>
          <a:noFill/>
          <a:ln/>
        </p:spPr>
        <p:txBody>
          <a:bodyPr wrap="square" lIns="0" tIns="0" rIns="0" bIns="0" rtlCol="0" anchor="ctr"/>
          <a:lstStyle/>
          <a:p>
            <a:pPr marL="0" indent="0" algn="l">
              <a:buNone/>
            </a:pPr>
            <a:r>
              <a:rPr lang="en-US" sz="1000" dirty="0">
                <a:solidFill>
                  <a:srgbClr val="6B7B8C"/>
                </a:solidFill>
              </a:rPr>
              <a:t>Legacy: the original configured 'interface tokenring 0' with 134.141.25.1 and 134.141.27.1 secondary.</a:t>
            </a:r>
            <a:endParaRPr lang="en-US" sz="10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144</a:t>
            </a:fld>
            <a:endParaRPr lang="en-US"/>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name="Slide 14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Unnumbered interfaces (IP unnumbered)</a:t>
            </a:r>
            <a:endParaRPr lang="en-US" sz="3000" dirty="0"/>
          </a:p>
        </p:txBody>
      </p:sp>
      <p:sp>
        <p:nvSpPr>
          <p:cNvPr id="4" name="Text 1"/>
          <p:cNvSpPr/>
          <p:nvPr/>
        </p:nvSpPr>
        <p:spPr>
          <a:xfrm>
            <a:off x="2423160" y="1965960"/>
            <a:ext cx="640080" cy="64008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5" name="Text 2"/>
          <p:cNvSpPr txBox="1"/>
          <p:nvPr/>
        </p:nvSpPr>
        <p:spPr>
          <a:xfrm>
            <a:off x="1828800" y="2633472"/>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Loopback0: 172.16.255.1/32</a:t>
            </a:r>
            <a:endParaRPr lang="en-US" sz="1000" dirty="0"/>
          </a:p>
        </p:txBody>
      </p:sp>
      <p:sp>
        <p:nvSpPr>
          <p:cNvPr id="6" name="Text 3"/>
          <p:cNvSpPr/>
          <p:nvPr/>
        </p:nvSpPr>
        <p:spPr>
          <a:xfrm>
            <a:off x="8366760" y="1965960"/>
            <a:ext cx="640080" cy="64008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7" name="Text 4"/>
          <p:cNvSpPr txBox="1"/>
          <p:nvPr/>
        </p:nvSpPr>
        <p:spPr>
          <a:xfrm>
            <a:off x="7772400" y="2633472"/>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Loopback0: 172.16.255.2/32</a:t>
            </a:r>
            <a:endParaRPr lang="en-US" sz="1000" dirty="0"/>
          </a:p>
        </p:txBody>
      </p:sp>
      <p:sp>
        <p:nvSpPr>
          <p:cNvPr id="8" name="Shape 5"/>
          <p:cNvSpPr/>
          <p:nvPr/>
        </p:nvSpPr>
        <p:spPr>
          <a:xfrm>
            <a:off x="3063240" y="2286000"/>
            <a:ext cx="5303520" cy="0"/>
          </a:xfrm>
          <a:prstGeom prst="line">
            <a:avLst/>
          </a:prstGeom>
          <a:noFill/>
          <a:ln w="38100">
            <a:solidFill>
              <a:srgbClr val="0B3C5D"/>
            </a:solidFill>
            <a:prstDash val="solid"/>
          </a:ln>
        </p:spPr>
        <p:txBody>
          <a:bodyPr/>
          <a:lstStyle/>
          <a:p>
            <a:endParaRPr lang="en-US"/>
          </a:p>
        </p:txBody>
      </p:sp>
      <p:sp>
        <p:nvSpPr>
          <p:cNvPr id="9" name="Text 6"/>
          <p:cNvSpPr txBox="1"/>
          <p:nvPr/>
        </p:nvSpPr>
        <p:spPr>
          <a:xfrm>
            <a:off x="3886200" y="2011680"/>
            <a:ext cx="3657600" cy="237744"/>
          </a:xfrm>
          <a:prstGeom prst="rect">
            <a:avLst/>
          </a:prstGeom>
          <a:noFill/>
          <a:ln/>
        </p:spPr>
        <p:txBody>
          <a:bodyPr wrap="square" lIns="0" tIns="0" rIns="0" bIns="0" rtlCol="0" anchor="ctr"/>
          <a:lstStyle/>
          <a:p>
            <a:pPr marL="0" indent="0" algn="ctr">
              <a:buNone/>
            </a:pPr>
            <a:r>
              <a:rPr lang="en-US" sz="1000" b="1" dirty="0">
                <a:solidFill>
                  <a:srgbClr val="1F2933"/>
                </a:solidFill>
              </a:rPr>
              <a:t>point-to-point link with no subnet of its own</a:t>
            </a:r>
            <a:endParaRPr lang="en-US" sz="1000" dirty="0"/>
          </a:p>
        </p:txBody>
      </p:sp>
      <p:sp>
        <p:nvSpPr>
          <p:cNvPr id="10" name="Text 7"/>
          <p:cNvSpPr txBox="1"/>
          <p:nvPr/>
        </p:nvSpPr>
        <p:spPr>
          <a:xfrm>
            <a:off x="3200400" y="1325880"/>
            <a:ext cx="2468880" cy="365760"/>
          </a:xfrm>
          <a:prstGeom prst="rect">
            <a:avLst/>
          </a:prstGeom>
          <a:solidFill>
            <a:srgbClr val="FFF4E0"/>
          </a:solidFill>
          <a:ln/>
        </p:spPr>
        <p:txBody>
          <a:bodyPr wrap="square" lIns="0" tIns="0" rIns="0" bIns="0" rtlCol="0" anchor="ctr"/>
          <a:lstStyle/>
          <a:p>
            <a:pPr marL="0" indent="0" algn="l">
              <a:buNone/>
            </a:pPr>
            <a:r>
              <a:rPr lang="en-US" sz="900" dirty="0">
                <a:solidFill>
                  <a:srgbClr val="1F2933"/>
                </a:solidFill>
              </a:rPr>
              <a:t>Serial0/0: ip unnumbered Loopback0</a:t>
            </a:r>
            <a:endParaRPr lang="en-US" sz="900" dirty="0"/>
          </a:p>
        </p:txBody>
      </p:sp>
      <p:sp>
        <p:nvSpPr>
          <p:cNvPr id="11" name="Text 8"/>
          <p:cNvSpPr txBox="1"/>
          <p:nvPr/>
        </p:nvSpPr>
        <p:spPr>
          <a:xfrm>
            <a:off x="5760720" y="1325880"/>
            <a:ext cx="2468880" cy="365760"/>
          </a:xfrm>
          <a:prstGeom prst="rect">
            <a:avLst/>
          </a:prstGeom>
          <a:solidFill>
            <a:srgbClr val="FFF4E0"/>
          </a:solidFill>
          <a:ln/>
        </p:spPr>
        <p:txBody>
          <a:bodyPr wrap="square" lIns="0" tIns="0" rIns="0" bIns="0" rtlCol="0" anchor="ctr"/>
          <a:lstStyle/>
          <a:p>
            <a:pPr marL="0" indent="0" algn="l">
              <a:buNone/>
            </a:pPr>
            <a:r>
              <a:rPr lang="en-US" sz="900" dirty="0">
                <a:solidFill>
                  <a:srgbClr val="1F2933"/>
                </a:solidFill>
              </a:rPr>
              <a:t>Serial0/0: ip unnumbered Loopback0</a:t>
            </a:r>
            <a:endParaRPr lang="en-US" sz="900" dirty="0"/>
          </a:p>
        </p:txBody>
      </p:sp>
      <p:sp>
        <p:nvSpPr>
          <p:cNvPr id="12" name="Text 9"/>
          <p:cNvSpPr/>
          <p:nvPr/>
        </p:nvSpPr>
        <p:spPr>
          <a:xfrm>
            <a:off x="731520" y="3566160"/>
            <a:ext cx="5120640" cy="1463040"/>
          </a:xfrm>
          <a:prstGeom prst="roundRect">
            <a:avLst>
              <a:gd name="adj" fmla="val 5000"/>
            </a:avLst>
          </a:prstGeom>
          <a:solidFill>
            <a:srgbClr val="2B3A48"/>
          </a:solidFill>
          <a:ln>
            <a:solidFill>
              <a:srgbClr val="2B3A48"/>
            </a:solidFill>
          </a:ln>
        </p:spPr>
        <p:txBody>
          <a:bodyPr wrap="square" lIns="101600" tIns="127000" rIns="127000" bIns="101600" rtlCol="0" anchor="t"/>
          <a:lstStyle/>
          <a:p>
            <a:pPr marL="0" indent="0" algn="l">
              <a:buNone/>
            </a:pPr>
            <a:r>
              <a:rPr lang="en-US" sz="1000" dirty="0">
                <a:solidFill>
                  <a:srgbClr val="E8EEF2"/>
                </a:solidFill>
                <a:latin typeface="Courier New" pitchFamily="34" charset="0"/>
                <a:ea typeface="Courier New" pitchFamily="34" charset="-122"/>
                <a:cs typeface="Courier New" pitchFamily="34" charset="-120"/>
              </a:rPr>
              <a:t>interface Loopback0</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 ip address 172.16.255.1 255.255.255.255</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interface Serial0/0</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 ip unnumbered Loopback0</a:t>
            </a:r>
            <a:endParaRPr lang="en-US" sz="1000" dirty="0"/>
          </a:p>
        </p:txBody>
      </p:sp>
      <p:sp>
        <p:nvSpPr>
          <p:cNvPr id="13" name="Text 10"/>
          <p:cNvSpPr/>
          <p:nvPr/>
        </p:nvSpPr>
        <p:spPr>
          <a:xfrm>
            <a:off x="6126480" y="3566160"/>
            <a:ext cx="5577840" cy="1463040"/>
          </a:xfrm>
          <a:prstGeom prst="roundRect">
            <a:avLst>
              <a:gd name="adj" fmla="val 5000"/>
            </a:avLst>
          </a:prstGeom>
          <a:solidFill>
            <a:srgbClr val="2B3A48"/>
          </a:solidFill>
          <a:ln>
            <a:solidFill>
              <a:srgbClr val="2B3A48"/>
            </a:solidFill>
          </a:ln>
        </p:spPr>
        <p:txBody>
          <a:bodyPr wrap="square" lIns="101600" tIns="127000" rIns="127000" bIns="101600" rtlCol="0" anchor="t"/>
          <a:lstStyle/>
          <a:p>
            <a:pPr marL="0" indent="0" algn="l">
              <a:buNone/>
            </a:pPr>
            <a:r>
              <a:rPr lang="en-US" sz="900" dirty="0">
                <a:solidFill>
                  <a:srgbClr val="E8EEF2"/>
                </a:solidFill>
                <a:latin typeface="Courier New" pitchFamily="34" charset="0"/>
                <a:ea typeface="Courier New" pitchFamily="34" charset="-122"/>
                <a:cs typeface="Courier New" pitchFamily="34" charset="-120"/>
              </a:rPr>
              <a:t>! BGP unnumbered (FRRouting / Cumulus): no IPv4 on the link</a:t>
            </a:r>
            <a:endParaRPr lang="en-US" sz="900" dirty="0"/>
          </a:p>
          <a:p>
            <a:pPr marL="0" indent="0" algn="l">
              <a:buNone/>
            </a:pPr>
            <a:r>
              <a:rPr lang="en-US" sz="900" dirty="0">
                <a:solidFill>
                  <a:srgbClr val="E8EEF2"/>
                </a:solidFill>
                <a:latin typeface="Courier New" pitchFamily="34" charset="0"/>
                <a:ea typeface="Courier New" pitchFamily="34" charset="-122"/>
                <a:cs typeface="Courier New" pitchFamily="34" charset="-120"/>
              </a:rPr>
              <a:t>router bgp 65001</a:t>
            </a:r>
            <a:endParaRPr lang="en-US" sz="900" dirty="0"/>
          </a:p>
          <a:p>
            <a:pPr marL="0" indent="0" algn="l">
              <a:buNone/>
            </a:pPr>
            <a:r>
              <a:rPr lang="en-US" sz="900" dirty="0">
                <a:solidFill>
                  <a:srgbClr val="E8EEF2"/>
                </a:solidFill>
                <a:latin typeface="Courier New" pitchFamily="34" charset="0"/>
                <a:ea typeface="Courier New" pitchFamily="34" charset="-122"/>
                <a:cs typeface="Courier New" pitchFamily="34" charset="-120"/>
              </a:rPr>
              <a:t> neighbor swp1 interface remote-as external</a:t>
            </a:r>
            <a:endParaRPr lang="en-US" sz="900" dirty="0"/>
          </a:p>
          <a:p>
            <a:pPr marL="0" indent="0" algn="l">
              <a:buNone/>
            </a:pPr>
            <a:r>
              <a:rPr lang="en-US" sz="900" dirty="0">
                <a:solidFill>
                  <a:srgbClr val="E8EEF2"/>
                </a:solidFill>
                <a:latin typeface="Courier New" pitchFamily="34" charset="0"/>
                <a:ea typeface="Courier New" pitchFamily="34" charset="-122"/>
                <a:cs typeface="Courier New" pitchFamily="34" charset="-120"/>
              </a:rPr>
              <a:t>! session over IPv6 link-local; IPv4 via RFC 8950</a:t>
            </a:r>
            <a:endParaRPr lang="en-US" sz="900" dirty="0"/>
          </a:p>
        </p:txBody>
      </p:sp>
      <p:sp>
        <p:nvSpPr>
          <p:cNvPr id="14" name="Shape 11"/>
          <p:cNvSpPr/>
          <p:nvPr/>
        </p:nvSpPr>
        <p:spPr>
          <a:xfrm>
            <a:off x="731520" y="5212080"/>
            <a:ext cx="10972800" cy="1005840"/>
          </a:xfrm>
          <a:prstGeom prst="roundRect">
            <a:avLst>
              <a:gd name="adj" fmla="val 10909"/>
            </a:avLst>
          </a:prstGeom>
          <a:solidFill>
            <a:srgbClr val="EEF3F7"/>
          </a:solidFill>
          <a:ln w="9525">
            <a:solidFill>
              <a:srgbClr val="EEF3F7"/>
            </a:solidFill>
            <a:prstDash val="solid"/>
          </a:ln>
        </p:spPr>
        <p:txBody>
          <a:bodyPr/>
          <a:lstStyle/>
          <a:p>
            <a:endParaRPr lang="en-US"/>
          </a:p>
        </p:txBody>
      </p:sp>
      <p:sp>
        <p:nvSpPr>
          <p:cNvPr id="15" name="Text 12"/>
          <p:cNvSpPr txBox="1"/>
          <p:nvPr/>
        </p:nvSpPr>
        <p:spPr>
          <a:xfrm>
            <a:off x="932688" y="5376672"/>
            <a:ext cx="10570464" cy="365760"/>
          </a:xfrm>
          <a:prstGeom prst="rect">
            <a:avLst/>
          </a:prstGeom>
          <a:noFill/>
          <a:ln/>
        </p:spPr>
        <p:txBody>
          <a:bodyPr wrap="square" lIns="0" tIns="0" rIns="0" bIns="0" rtlCol="0" anchor="t"/>
          <a:lstStyle/>
          <a:p>
            <a:pPr marL="0" indent="0">
              <a:buNone/>
            </a:pPr>
            <a:r>
              <a:rPr lang="en-US" sz="1500" b="1" dirty="0">
                <a:solidFill>
                  <a:srgbClr val="0B3C5D"/>
                </a:solidFill>
              </a:rPr>
              <a:t>Rules and limitations</a:t>
            </a:r>
            <a:endParaRPr lang="en-US" sz="1500" dirty="0"/>
          </a:p>
        </p:txBody>
      </p:sp>
      <p:sp>
        <p:nvSpPr>
          <p:cNvPr id="16" name="Text 13"/>
          <p:cNvSpPr txBox="1"/>
          <p:nvPr/>
        </p:nvSpPr>
        <p:spPr>
          <a:xfrm>
            <a:off x="932688" y="5788152"/>
            <a:ext cx="10570464" cy="29260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The lending interface must have an IP (use a loopback); you cannot ping the unnumbered interface nor point a static route at its 'IP'; saves a /30 per link (today: /31 or unnumbered)</a:t>
            </a:r>
            <a:endParaRPr lang="en-US" sz="11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145</a:t>
            </a:fld>
            <a:endParaRPr lang="en-US"/>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name="Slide 146">
    <p:spTree>
      <p:nvGrpSpPr>
        <p:cNvPr id="1" name=""/>
        <p:cNvGrpSpPr/>
        <p:nvPr/>
      </p:nvGrpSpPr>
      <p:grpSpPr>
        <a:xfrm>
          <a:off x="0" y="0"/>
          <a:ext cx="0" cy="0"/>
          <a:chOff x="0" y="0"/>
          <a:chExt cx="0" cy="0"/>
        </a:xfrm>
      </p:grpSpPr>
      <p:sp>
        <p:nvSpPr>
          <p:cNvPr id="2" name="Text 0"/>
          <p:cNvSpPr txBox="1"/>
          <p:nvPr/>
        </p:nvSpPr>
        <p:spPr>
          <a:xfrm>
            <a:off x="731520" y="1188720"/>
            <a:ext cx="10698480" cy="822960"/>
          </a:xfrm>
          <a:prstGeom prst="rect">
            <a:avLst/>
          </a:prstGeom>
          <a:noFill/>
          <a:ln/>
        </p:spPr>
        <p:txBody>
          <a:bodyPr wrap="square" lIns="0" tIns="0" rIns="0" bIns="0" rtlCol="0" anchor="ctr"/>
          <a:lstStyle/>
          <a:p>
            <a:pPr marL="0" indent="0">
              <a:buNone/>
            </a:pPr>
            <a:r>
              <a:rPr lang="en-US" sz="2200" b="1" dirty="0">
                <a:solidFill>
                  <a:srgbClr val="F0A332"/>
                </a:solidFill>
              </a:rPr>
              <a:t>MODULE 2  |  PART 7</a:t>
            </a:r>
            <a:endParaRPr lang="en-US" sz="2200" dirty="0"/>
          </a:p>
        </p:txBody>
      </p:sp>
      <p:sp>
        <p:nvSpPr>
          <p:cNvPr id="3" name="Text 0"/>
          <p:cNvSpPr>
            <a:spLocks noGrp="1"/>
          </p:cNvSpPr>
          <p:nvPr>
            <p:ph type="title" idx="100" hasCustomPrompt="1"/>
          </p:nvPr>
        </p:nvSpPr>
        <p:spPr>
          <a:xfrm>
            <a:off x="731520" y="2377440"/>
            <a:ext cx="10698480" cy="1280160"/>
          </a:xfrm>
          <a:prstGeom prst="rect">
            <a:avLst/>
          </a:prstGeom>
          <a:noFill/>
          <a:ln/>
        </p:spPr>
        <p:txBody>
          <a:bodyPr wrap="square" lIns="0" tIns="0" rIns="0" bIns="0" rtlCol="0" anchor="b"/>
          <a:lstStyle/>
          <a:p>
            <a:pPr marL="0" indent="0" algn="l">
              <a:buNone/>
            </a:pPr>
            <a:r>
              <a:rPr lang="en-US" sz="4000" b="1" dirty="0">
                <a:solidFill>
                  <a:srgbClr val="FFFFFF"/>
                </a:solidFill>
              </a:rPr>
              <a:t>IPv6: from 'IPng' to the dominant protocol</a:t>
            </a:r>
            <a:endParaRPr lang="en-US" sz="4000" dirty="0"/>
          </a:p>
        </p:txBody>
      </p:sp>
      <p:sp>
        <p:nvSpPr>
          <p:cNvPr id="4" name="Text 0"/>
          <p:cNvSpPr>
            <a:spLocks noGrp="1"/>
          </p:cNvSpPr>
          <p:nvPr>
            <p:ph type="body" idx="101" hasCustomPrompt="1"/>
          </p:nvPr>
        </p:nvSpPr>
        <p:spPr>
          <a:xfrm>
            <a:off x="731520" y="3794760"/>
            <a:ext cx="10698480" cy="1463040"/>
          </a:xfrm>
          <a:prstGeom prst="rect">
            <a:avLst/>
          </a:prstGeom>
          <a:noFill/>
          <a:ln/>
        </p:spPr>
        <p:txBody>
          <a:bodyPr wrap="square" lIns="0" tIns="0" rIns="0" bIns="0" rtlCol="0" anchor="t"/>
          <a:lstStyle/>
          <a:p>
            <a:pPr marL="0" indent="0" algn="l">
              <a:buNone/>
            </a:pPr>
            <a:r>
              <a:rPr lang="en-US" sz="1800" dirty="0">
                <a:solidFill>
                  <a:srgbClr val="8ECAE6"/>
                </a:solidFill>
              </a:rPr>
              <a:t>Motivation, differences from IPv4, header and extension headers, addressing, neighbor discovery and autoconfiguration, routing, flows, security and transition</a:t>
            </a:r>
            <a:endParaRPr lang="en-US" sz="1800" dirty="0"/>
          </a:p>
        </p:txBody>
      </p:sp>
      <p:sp>
        <p:nvSpPr>
          <p:cNvPr id="25" name="Slide Number Placeholder 0"/>
          <p:cNvSpPr>
            <a:spLocks noGrp="1"/>
          </p:cNvSpPr>
          <p:nvPr>
            <p:ph type="sldNum" sz="quarter" idx="4294967295"/>
          </p:nvPr>
        </p:nvSpPr>
        <p:spPr>
          <a:xfrm>
            <a:off x="11155680" y="6400800"/>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ECAE6"/>
                </a:solidFill>
              </a:defRPr>
            </a:lvl1pPr>
          </a:lstStyle>
          <a:p>
            <a:pPr algn="r"/>
            <a:fld id="{F7021451-1387-4CA6-816F-3879F97B5CBC}" type="slidenum">
              <a:rPr lang="en-US" b="0"/>
              <a:t>146</a:t>
            </a:fld>
            <a:endParaRPr lang="en-US"/>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name="Slide 14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Why IPv6: from 'IPng' (1995) to RFC 8200 (2017)</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UPDATED</a:t>
            </a:r>
            <a:endParaRPr lang="en-US" sz="1000" dirty="0"/>
          </a:p>
        </p:txBody>
      </p:sp>
      <p:graphicFrame>
        <p:nvGraphicFramePr>
          <p:cNvPr id="148"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6400800" cy="914400"/>
        </p:xfrm>
        <a:graphic>
          <a:graphicData uri="http://schemas.openxmlformats.org/drawingml/2006/table">
            <a:tbl>
              <a:tblPr/>
              <a:tblGrid>
                <a:gridCol w="1280160">
                  <a:extLst>
                    <a:ext uri="{9D8B030D-6E8A-4147-A177-3AD203B41FA5}">
                      <a16:colId xmlns:a16="http://schemas.microsoft.com/office/drawing/2014/main" val="20000"/>
                    </a:ext>
                  </a:extLst>
                </a:gridCol>
                <a:gridCol w="5120640">
                  <a:extLst>
                    <a:ext uri="{9D8B030D-6E8A-4147-A177-3AD203B41FA5}">
                      <a16:colId xmlns:a16="http://schemas.microsoft.com/office/drawing/2014/main" val="20001"/>
                    </a:ext>
                  </a:extLst>
                </a:gridCol>
              </a:tblGrid>
              <a:tr h="438912">
                <a:tc>
                  <a:txBody>
                    <a:bodyPr/>
                    <a:lstStyle/>
                    <a:p>
                      <a:pPr marL="0" indent="0" algn="l">
                        <a:buNone/>
                      </a:pPr>
                      <a:r>
                        <a:rPr lang="en-US" sz="1000" b="1" dirty="0">
                          <a:solidFill>
                            <a:srgbClr val="FFFFFF"/>
                          </a:solidFill>
                        </a:rPr>
                        <a:t>Year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Milestone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438912">
                <a:tc>
                  <a:txBody>
                    <a:bodyPr/>
                    <a:lstStyle/>
                    <a:p>
                      <a:pPr marL="0" indent="0" algn="l">
                        <a:buNone/>
                      </a:pPr>
                      <a:r>
                        <a:rPr lang="en-US" sz="1000" dirty="0">
                          <a:solidFill>
                            <a:srgbClr val="1F2933"/>
                          </a:solidFill>
                        </a:rPr>
                        <a:t>1992 to 1994</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IETF studies successors to IPv4 (IPng); CIDR and private addresses buy time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38912">
                <a:tc>
                  <a:txBody>
                    <a:bodyPr/>
                    <a:lstStyle/>
                    <a:p>
                      <a:pPr marL="0" indent="0" algn="l">
                        <a:buNone/>
                      </a:pPr>
                      <a:r>
                        <a:rPr lang="en-US" sz="1000" dirty="0">
                          <a:solidFill>
                            <a:srgbClr val="1F2933"/>
                          </a:solidFill>
                        </a:rPr>
                        <a:t>1995</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RFC 1752 selects the IPng; RFC 1883 publishes IPv6 (version 6; version 5 had been used by ST)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438912">
                <a:tc>
                  <a:txBody>
                    <a:bodyPr/>
                    <a:lstStyle/>
                    <a:p>
                      <a:pPr marL="0" indent="0" algn="l">
                        <a:buNone/>
                      </a:pPr>
                      <a:r>
                        <a:rPr lang="en-US" sz="1000" dirty="0">
                          <a:solidFill>
                            <a:srgbClr val="1F2933"/>
                          </a:solidFill>
                        </a:rPr>
                        <a:t>1998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RFC 2460 (Draft Standard); 6bone test network</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38912">
                <a:tc>
                  <a:txBody>
                    <a:bodyPr/>
                    <a:lstStyle/>
                    <a:p>
                      <a:pPr marL="0" indent="0" algn="l">
                        <a:buNone/>
                      </a:pPr>
                      <a:r>
                        <a:rPr lang="en-US" sz="1000" dirty="0">
                          <a:solidFill>
                            <a:srgbClr val="1F2933"/>
                          </a:solidFill>
                        </a:rPr>
                        <a:t>2008 to 2012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Google, Facebook and others turn on IPv6; World IPv6 Launch (2012)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438912">
                <a:tc>
                  <a:txBody>
                    <a:bodyPr/>
                    <a:lstStyle/>
                    <a:p>
                      <a:pPr marL="0" indent="0" algn="l">
                        <a:buNone/>
                      </a:pPr>
                      <a:r>
                        <a:rPr lang="en-US" sz="1000" dirty="0">
                          <a:solidFill>
                            <a:srgbClr val="1F2933"/>
                          </a:solidFill>
                        </a:rPr>
                        <a:t>2011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IANA hands out the last IPv4 /8 blocks (February 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38912">
                <a:tc>
                  <a:txBody>
                    <a:bodyPr/>
                    <a:lstStyle/>
                    <a:p>
                      <a:pPr marL="0" indent="0" algn="l">
                        <a:buNone/>
                      </a:pPr>
                      <a:r>
                        <a:rPr lang="en-US" sz="1000" dirty="0">
                          <a:solidFill>
                            <a:srgbClr val="1F2933"/>
                          </a:solidFill>
                        </a:rPr>
                        <a:t>2017</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RFC 8200: IPv6 becomes an Internet Standard (STD 86)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438912">
                <a:tc>
                  <a:txBody>
                    <a:bodyPr/>
                    <a:lstStyle/>
                    <a:p>
                      <a:pPr marL="0" indent="0" algn="l">
                        <a:buNone/>
                      </a:pPr>
                      <a:r>
                        <a:rPr lang="en-US" sz="1000" dirty="0">
                          <a:solidFill>
                            <a:srgbClr val="1F2933"/>
                          </a:solidFill>
                        </a:rPr>
                        <a:t>2020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LACNIC exhausts its final IPv4 phase (August)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438912">
                <a:tc>
                  <a:txBody>
                    <a:bodyPr/>
                    <a:lstStyle/>
                    <a:p>
                      <a:pPr marL="0" indent="0" algn="l">
                        <a:buNone/>
                      </a:pPr>
                      <a:r>
                        <a:rPr lang="en-US" sz="1000" dirty="0">
                          <a:solidFill>
                            <a:srgbClr val="1F2933"/>
                          </a:solidFill>
                        </a:rPr>
                        <a:t>2026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&gt; 50% of accesses to Google over IPv6 (Mar 28); Brazil ≈ 59% IPv6-capable (APNIC, Oct 5)</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8"/>
                  </a:ext>
                </a:extLst>
              </a:tr>
            </a:tbl>
          </a:graphicData>
        </a:graphic>
      </p:graphicFrame>
      <p:sp>
        <p:nvSpPr>
          <p:cNvPr id="6" name="Shape 2"/>
          <p:cNvSpPr/>
          <p:nvPr/>
        </p:nvSpPr>
        <p:spPr>
          <a:xfrm>
            <a:off x="7132320" y="1280160"/>
            <a:ext cx="4572000" cy="2286000"/>
          </a:xfrm>
          <a:prstGeom prst="roundRect">
            <a:avLst>
              <a:gd name="adj" fmla="val 4800"/>
            </a:avLst>
          </a:prstGeom>
          <a:solidFill>
            <a:srgbClr val="EEF3F7"/>
          </a:solidFill>
          <a:ln w="9525">
            <a:solidFill>
              <a:srgbClr val="EEF3F7"/>
            </a:solidFill>
            <a:prstDash val="solid"/>
          </a:ln>
        </p:spPr>
        <p:txBody>
          <a:bodyPr/>
          <a:lstStyle/>
          <a:p>
            <a:endParaRPr lang="en-US"/>
          </a:p>
        </p:txBody>
      </p:sp>
      <p:sp>
        <p:nvSpPr>
          <p:cNvPr id="7" name="Text 3"/>
          <p:cNvSpPr txBox="1"/>
          <p:nvPr/>
        </p:nvSpPr>
        <p:spPr>
          <a:xfrm>
            <a:off x="7333488" y="1444752"/>
            <a:ext cx="4169664" cy="365760"/>
          </a:xfrm>
          <a:prstGeom prst="rect">
            <a:avLst/>
          </a:prstGeom>
          <a:noFill/>
          <a:ln/>
        </p:spPr>
        <p:txBody>
          <a:bodyPr wrap="square" lIns="0" tIns="0" rIns="0" bIns="0" rtlCol="0" anchor="t"/>
          <a:lstStyle/>
          <a:p>
            <a:pPr marL="0" indent="0">
              <a:buNone/>
            </a:pPr>
            <a:r>
              <a:rPr lang="en-US" sz="1500" b="1" dirty="0">
                <a:solidFill>
                  <a:srgbClr val="D64545"/>
                </a:solidFill>
              </a:rPr>
              <a:t>The problem</a:t>
            </a:r>
            <a:endParaRPr lang="en-US" sz="1500" dirty="0"/>
          </a:p>
        </p:txBody>
      </p:sp>
      <p:sp>
        <p:nvSpPr>
          <p:cNvPr id="8" name="Text 4"/>
          <p:cNvSpPr txBox="1"/>
          <p:nvPr/>
        </p:nvSpPr>
        <p:spPr>
          <a:xfrm>
            <a:off x="7333488" y="1856232"/>
            <a:ext cx="4169664" cy="15727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32 bits = 4.29 billion addresses, many wasted by the classes</a:t>
            </a:r>
            <a:endParaRPr lang="en-US" sz="1200" dirty="0"/>
          </a:p>
          <a:p>
            <a:pPr marL="279400" indent="-279400">
              <a:spcAft>
                <a:spcPts val="400"/>
              </a:spcAft>
              <a:buSzPct val="100000"/>
              <a:buChar char="•"/>
            </a:pPr>
            <a:r>
              <a:rPr lang="en-US" sz="1200" dirty="0">
                <a:solidFill>
                  <a:srgbClr val="1F2933"/>
                </a:solidFill>
              </a:rPr>
              <a:t>NAT and CGNAT break the end-to-end model and raise operating costs</a:t>
            </a:r>
            <a:endParaRPr lang="en-US" sz="1200" dirty="0"/>
          </a:p>
          <a:p>
            <a:pPr marL="279400" indent="-279400">
              <a:spcAft>
                <a:spcPts val="400"/>
              </a:spcAft>
              <a:buSzPct val="100000"/>
              <a:buChar char="•"/>
            </a:pPr>
            <a:r>
              <a:rPr lang="en-US" sz="1200" dirty="0">
                <a:solidFill>
                  <a:srgbClr val="1F2933"/>
                </a:solidFill>
              </a:rPr>
              <a:t>The global routing table keeps growing</a:t>
            </a:r>
            <a:endParaRPr lang="en-US" sz="1200" dirty="0"/>
          </a:p>
        </p:txBody>
      </p:sp>
      <p:sp>
        <p:nvSpPr>
          <p:cNvPr id="9" name="Shape 5"/>
          <p:cNvSpPr/>
          <p:nvPr/>
        </p:nvSpPr>
        <p:spPr>
          <a:xfrm>
            <a:off x="7132320" y="3749040"/>
            <a:ext cx="45720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0" name="Text 6"/>
          <p:cNvSpPr txBox="1"/>
          <p:nvPr/>
        </p:nvSpPr>
        <p:spPr>
          <a:xfrm>
            <a:off x="7333488" y="3913632"/>
            <a:ext cx="4169664" cy="365760"/>
          </a:xfrm>
          <a:prstGeom prst="rect">
            <a:avLst/>
          </a:prstGeom>
          <a:noFill/>
          <a:ln/>
        </p:spPr>
        <p:txBody>
          <a:bodyPr wrap="square" lIns="0" tIns="0" rIns="0" bIns="0" rtlCol="0" anchor="t"/>
          <a:lstStyle/>
          <a:p>
            <a:pPr marL="0" indent="0">
              <a:buNone/>
            </a:pPr>
            <a:r>
              <a:rPr lang="en-US" sz="1500" b="1" dirty="0">
                <a:solidFill>
                  <a:srgbClr val="2A9D6F"/>
                </a:solidFill>
              </a:rPr>
              <a:t>The answer</a:t>
            </a:r>
            <a:endParaRPr lang="en-US" sz="1500" dirty="0"/>
          </a:p>
        </p:txBody>
      </p:sp>
      <p:sp>
        <p:nvSpPr>
          <p:cNvPr id="11" name="Text 7"/>
          <p:cNvSpPr txBox="1"/>
          <p:nvPr/>
        </p:nvSpPr>
        <p:spPr>
          <a:xfrm>
            <a:off x="7333488" y="4325112"/>
            <a:ext cx="41696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128 bits: 3.4 × 10^38 addresses (≈ 6.7 × 10^23 per m² of the Earth's surface)</a:t>
            </a:r>
            <a:endParaRPr lang="en-US" sz="1200" dirty="0"/>
          </a:p>
          <a:p>
            <a:pPr marL="279400" indent="-279400">
              <a:spcAft>
                <a:spcPts val="400"/>
              </a:spcAft>
              <a:buSzPct val="100000"/>
              <a:buChar char="•"/>
            </a:pPr>
            <a:r>
              <a:rPr lang="en-US" sz="1200" dirty="0">
                <a:solidFill>
                  <a:srgbClr val="1F2933"/>
                </a:solidFill>
              </a:rPr>
              <a:t>Simpler header, autoconfiguration, native multicast, no broadcast</a:t>
            </a:r>
            <a:endParaRPr lang="en-US" sz="1200" dirty="0"/>
          </a:p>
          <a:p>
            <a:pPr marL="279400" indent="-279400">
              <a:spcAft>
                <a:spcPts val="400"/>
              </a:spcAft>
              <a:buSzPct val="100000"/>
              <a:buChar char="•"/>
            </a:pPr>
            <a:r>
              <a:rPr lang="en-US" sz="1200" dirty="0">
                <a:solidFill>
                  <a:srgbClr val="1F2933"/>
                </a:solidFill>
              </a:rPr>
              <a:t>Transition still under way: dual stack, tunnels and translation (NAT64)</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147</a:t>
            </a:fld>
            <a:endParaRPr lang="en-US"/>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name="Slide 14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Main differences between IPv6 and IPv4</a:t>
            </a:r>
            <a:endParaRPr lang="en-US" sz="3000" dirty="0"/>
          </a:p>
        </p:txBody>
      </p:sp>
      <p:graphicFrame>
        <p:nvGraphicFramePr>
          <p:cNvPr id="149"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11247120" cy="914400"/>
        </p:xfrm>
        <a:graphic>
          <a:graphicData uri="http://schemas.openxmlformats.org/drawingml/2006/table">
            <a:tbl>
              <a:tblPr/>
              <a:tblGrid>
                <a:gridCol w="2011680">
                  <a:extLst>
                    <a:ext uri="{9D8B030D-6E8A-4147-A177-3AD203B41FA5}">
                      <a16:colId xmlns:a16="http://schemas.microsoft.com/office/drawing/2014/main" val="20000"/>
                    </a:ext>
                  </a:extLst>
                </a:gridCol>
                <a:gridCol w="4023360">
                  <a:extLst>
                    <a:ext uri="{9D8B030D-6E8A-4147-A177-3AD203B41FA5}">
                      <a16:colId xmlns:a16="http://schemas.microsoft.com/office/drawing/2014/main" val="20001"/>
                    </a:ext>
                  </a:extLst>
                </a:gridCol>
                <a:gridCol w="5212080">
                  <a:extLst>
                    <a:ext uri="{9D8B030D-6E8A-4147-A177-3AD203B41FA5}">
                      <a16:colId xmlns:a16="http://schemas.microsoft.com/office/drawing/2014/main" val="20002"/>
                    </a:ext>
                  </a:extLst>
                </a:gridCol>
              </a:tblGrid>
              <a:tr h="438912">
                <a:tc>
                  <a:txBody>
                    <a:bodyPr/>
                    <a:lstStyle/>
                    <a:p>
                      <a:pPr marL="0" indent="0" algn="l">
                        <a:buNone/>
                      </a:pPr>
                      <a:r>
                        <a:rPr lang="en-US" sz="1100" b="1" dirty="0">
                          <a:solidFill>
                            <a:srgbClr val="FFFFFF"/>
                          </a:solidFill>
                        </a:rPr>
                        <a:t>Aspect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IPv4 (RFC 791)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IPv6 (RFC 8200)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438912">
                <a:tc>
                  <a:txBody>
                    <a:bodyPr/>
                    <a:lstStyle/>
                    <a:p>
                      <a:pPr marL="0" indent="0" algn="l">
                        <a:buNone/>
                      </a:pPr>
                      <a:r>
                        <a:rPr lang="en-US" sz="1100" dirty="0">
                          <a:solidFill>
                            <a:srgbClr val="1F2933"/>
                          </a:solidFill>
                        </a:rPr>
                        <a:t>Address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32 bits; 4.3 × 10^9</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128 bits; 3.4 × 10^38; allocation hierarchy; native anycast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38912">
                <a:tc>
                  <a:txBody>
                    <a:bodyPr/>
                    <a:lstStyle/>
                    <a:p>
                      <a:pPr marL="0" indent="0" algn="l">
                        <a:buNone/>
                      </a:pPr>
                      <a:r>
                        <a:rPr lang="en-US" sz="1100" dirty="0">
                          <a:solidFill>
                            <a:srgbClr val="1F2933"/>
                          </a:solidFill>
                        </a:rPr>
                        <a:t>Header</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20 to 60 bytes, 13 fields, options in the header, checksum</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Fixed 40 bytes, 8 fields, no checksum; options in extension headers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438912">
                <a:tc>
                  <a:txBody>
                    <a:bodyPr/>
                    <a:lstStyle/>
                    <a:p>
                      <a:pPr marL="0" indent="0" algn="l">
                        <a:buNone/>
                      </a:pPr>
                      <a:r>
                        <a:rPr lang="en-US" sz="1100" dirty="0">
                          <a:solidFill>
                            <a:srgbClr val="1F2933"/>
                          </a:solidFill>
                        </a:rPr>
                        <a:t>Fragmentation</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In routers and at the source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Only at the source (Path MTU Discovery); minimum MTU 1,280 bytes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38912">
                <a:tc>
                  <a:txBody>
                    <a:bodyPr/>
                    <a:lstStyle/>
                    <a:p>
                      <a:pPr marL="0" indent="0" algn="l">
                        <a:buNone/>
                      </a:pPr>
                      <a:r>
                        <a:rPr lang="en-US" sz="1100" dirty="0">
                          <a:solidFill>
                            <a:srgbClr val="1F2933"/>
                          </a:solidFill>
                        </a:rPr>
                        <a:t>Address resolution</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ARP (broadcast)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Neighbor Discovery, ICMPv6 (solicited-node multicast)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438912">
                <a:tc>
                  <a:txBody>
                    <a:bodyPr/>
                    <a:lstStyle/>
                    <a:p>
                      <a:pPr marL="0" indent="0" algn="l">
                        <a:buNone/>
                      </a:pPr>
                      <a:r>
                        <a:rPr lang="en-US" sz="1100" dirty="0">
                          <a:solidFill>
                            <a:srgbClr val="1F2933"/>
                          </a:solidFill>
                        </a:rPr>
                        <a:t>Broadcast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Yes (limited and directed)</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Does not exist: multicast ff02::1 (all nodes) plays the role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38912">
                <a:tc>
                  <a:txBody>
                    <a:bodyPr/>
                    <a:lstStyle/>
                    <a:p>
                      <a:pPr marL="0" indent="0" algn="l">
                        <a:buNone/>
                      </a:pPr>
                      <a:r>
                        <a:rPr lang="en-US" sz="1100" dirty="0">
                          <a:solidFill>
                            <a:srgbClr val="1F2933"/>
                          </a:solidFill>
                        </a:rPr>
                        <a:t>Configuration</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Manual or DHCP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SLAAC (RA), DHCPv6 (stateful or stateless), manual; several addresses per interface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438912">
                <a:tc>
                  <a:txBody>
                    <a:bodyPr/>
                    <a:lstStyle/>
                    <a:p>
                      <a:pPr marL="0" indent="0" algn="l">
                        <a:buNone/>
                      </a:pPr>
                      <a:r>
                        <a:rPr lang="en-US" sz="1100" dirty="0">
                          <a:solidFill>
                            <a:srgbClr val="1F2933"/>
                          </a:solidFill>
                        </a:rPr>
                        <a:t>QoS / flows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ToS → DSCP/ECN</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Traffic Class (DSCP/ECN) + 20-bit Flow Label</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438912">
                <a:tc>
                  <a:txBody>
                    <a:bodyPr/>
                    <a:lstStyle/>
                    <a:p>
                      <a:pPr marL="0" indent="0" algn="l">
                        <a:buNone/>
                      </a:pPr>
                      <a:r>
                        <a:rPr lang="en-US" sz="1100" dirty="0">
                          <a:solidFill>
                            <a:srgbClr val="1F2933"/>
                          </a:solidFill>
                        </a:rPr>
                        <a:t>Security</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IPsec optional (added later)</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IPsec built in through extension headers (AH, ESP); support recommended (SHOULD), not mandatory (RFC 8504)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8"/>
                  </a:ext>
                </a:extLst>
              </a:tr>
              <a:tr h="438912">
                <a:tc>
                  <a:txBody>
                    <a:bodyPr/>
                    <a:lstStyle/>
                    <a:p>
                      <a:pPr marL="0" indent="0" algn="l">
                        <a:buNone/>
                      </a:pPr>
                      <a:r>
                        <a:rPr lang="en-US" sz="1100" dirty="0">
                          <a:solidFill>
                            <a:srgbClr val="1F2933"/>
                          </a:solidFill>
                        </a:rPr>
                        <a:t>NAT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Ubiquitous (scarcity)</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Unnecessary: end-to-end model; stateful firewall instead of NAT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bl>
          </a:graphicData>
        </a:graphic>
      </p:graphicFrame>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148</a:t>
            </a:fld>
            <a:endParaRPr lang="en-US"/>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name="Slide 14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The IPv6 header</a:t>
            </a:r>
            <a:endParaRPr lang="en-US" sz="3000" dirty="0"/>
          </a:p>
        </p:txBody>
      </p:sp>
      <p:sp>
        <p:nvSpPr>
          <p:cNvPr id="4" name="Text 1"/>
          <p:cNvSpPr txBox="1"/>
          <p:nvPr/>
        </p:nvSpPr>
        <p:spPr>
          <a:xfrm>
            <a:off x="548640" y="1316736"/>
            <a:ext cx="914400" cy="201168"/>
          </a:xfrm>
          <a:prstGeom prst="rect">
            <a:avLst/>
          </a:prstGeom>
          <a:noFill/>
          <a:ln/>
        </p:spPr>
        <p:txBody>
          <a:bodyPr wrap="square" lIns="0" tIns="0" rIns="0" bIns="0" rtlCol="0" anchor="ctr"/>
          <a:lstStyle/>
          <a:p>
            <a:pPr marL="0" indent="0" algn="l">
              <a:buNone/>
            </a:pPr>
            <a:r>
              <a:rPr lang="en-US" sz="900" dirty="0">
                <a:solidFill>
                  <a:srgbClr val="6B7B8C"/>
                </a:solidFill>
              </a:rPr>
              <a:t>bit 0</a:t>
            </a:r>
            <a:endParaRPr lang="en-US" sz="900" dirty="0"/>
          </a:p>
        </p:txBody>
      </p:sp>
      <p:sp>
        <p:nvSpPr>
          <p:cNvPr id="5" name="Text 2"/>
          <p:cNvSpPr txBox="1"/>
          <p:nvPr/>
        </p:nvSpPr>
        <p:spPr>
          <a:xfrm>
            <a:off x="6583680" y="1316736"/>
            <a:ext cx="914400" cy="201168"/>
          </a:xfrm>
          <a:prstGeom prst="rect">
            <a:avLst/>
          </a:prstGeom>
          <a:noFill/>
          <a:ln/>
        </p:spPr>
        <p:txBody>
          <a:bodyPr wrap="square" lIns="0" tIns="0" rIns="0" bIns="0" rtlCol="0" anchor="ctr"/>
          <a:lstStyle/>
          <a:p>
            <a:pPr marL="0" indent="0" algn="r">
              <a:buNone/>
            </a:pPr>
            <a:r>
              <a:rPr lang="en-US" sz="900" dirty="0">
                <a:solidFill>
                  <a:srgbClr val="6B7B8C"/>
                </a:solidFill>
              </a:rPr>
              <a:t>bit 31</a:t>
            </a:r>
            <a:endParaRPr lang="en-US" sz="900" dirty="0"/>
          </a:p>
        </p:txBody>
      </p:sp>
      <p:sp>
        <p:nvSpPr>
          <p:cNvPr id="6" name="Text 3"/>
          <p:cNvSpPr/>
          <p:nvPr/>
        </p:nvSpPr>
        <p:spPr>
          <a:xfrm>
            <a:off x="548640" y="1554480"/>
            <a:ext cx="86868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Version (4) = 6</a:t>
            </a:r>
            <a:endParaRPr lang="en-US" sz="1000" dirty="0"/>
          </a:p>
        </p:txBody>
      </p:sp>
      <p:sp>
        <p:nvSpPr>
          <p:cNvPr id="7" name="Text 4"/>
          <p:cNvSpPr/>
          <p:nvPr/>
        </p:nvSpPr>
        <p:spPr>
          <a:xfrm>
            <a:off x="1417320" y="1554480"/>
            <a:ext cx="17373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Traffic class (8)</a:t>
            </a:r>
            <a:endParaRPr lang="en-US" sz="1000" dirty="0"/>
          </a:p>
        </p:txBody>
      </p:sp>
      <p:sp>
        <p:nvSpPr>
          <p:cNvPr id="8" name="Text 5"/>
          <p:cNvSpPr/>
          <p:nvPr/>
        </p:nvSpPr>
        <p:spPr>
          <a:xfrm>
            <a:off x="3154680" y="1554480"/>
            <a:ext cx="4343400" cy="384048"/>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Flow label (20)</a:t>
            </a:r>
            <a:endParaRPr lang="en-US" sz="1000" dirty="0"/>
          </a:p>
        </p:txBody>
      </p:sp>
      <p:sp>
        <p:nvSpPr>
          <p:cNvPr id="9" name="Text 6"/>
          <p:cNvSpPr/>
          <p:nvPr/>
        </p:nvSpPr>
        <p:spPr>
          <a:xfrm>
            <a:off x="548640" y="1938528"/>
            <a:ext cx="347472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Payload length (16)</a:t>
            </a:r>
            <a:endParaRPr lang="en-US" sz="1000" dirty="0"/>
          </a:p>
        </p:txBody>
      </p:sp>
      <p:sp>
        <p:nvSpPr>
          <p:cNvPr id="10" name="Text 7"/>
          <p:cNvSpPr/>
          <p:nvPr/>
        </p:nvSpPr>
        <p:spPr>
          <a:xfrm>
            <a:off x="4023360" y="1938528"/>
            <a:ext cx="1737360" cy="384048"/>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Next header (8)</a:t>
            </a:r>
            <a:endParaRPr lang="en-US" sz="1000" dirty="0"/>
          </a:p>
        </p:txBody>
      </p:sp>
      <p:sp>
        <p:nvSpPr>
          <p:cNvPr id="11" name="Text 8"/>
          <p:cNvSpPr/>
          <p:nvPr/>
        </p:nvSpPr>
        <p:spPr>
          <a:xfrm>
            <a:off x="5760720" y="1938528"/>
            <a:ext cx="17373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Hop limit (8)</a:t>
            </a:r>
            <a:endParaRPr lang="en-US" sz="1000" dirty="0"/>
          </a:p>
        </p:txBody>
      </p:sp>
      <p:sp>
        <p:nvSpPr>
          <p:cNvPr id="12" name="Text 9"/>
          <p:cNvSpPr/>
          <p:nvPr/>
        </p:nvSpPr>
        <p:spPr>
          <a:xfrm>
            <a:off x="548640" y="2322576"/>
            <a:ext cx="694944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Source address (128 bits = 4 words)</a:t>
            </a:r>
            <a:endParaRPr lang="en-US" sz="1000" dirty="0"/>
          </a:p>
        </p:txBody>
      </p:sp>
      <p:sp>
        <p:nvSpPr>
          <p:cNvPr id="13" name="Text 10"/>
          <p:cNvSpPr/>
          <p:nvPr/>
        </p:nvSpPr>
        <p:spPr>
          <a:xfrm>
            <a:off x="548640" y="2706624"/>
            <a:ext cx="694944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endParaRPr lang="en-US" sz="1000" dirty="0"/>
          </a:p>
        </p:txBody>
      </p:sp>
      <p:sp>
        <p:nvSpPr>
          <p:cNvPr id="14" name="Text 11"/>
          <p:cNvSpPr/>
          <p:nvPr/>
        </p:nvSpPr>
        <p:spPr>
          <a:xfrm>
            <a:off x="548640" y="3090672"/>
            <a:ext cx="694944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endParaRPr lang="en-US" sz="1000" dirty="0"/>
          </a:p>
        </p:txBody>
      </p:sp>
      <p:sp>
        <p:nvSpPr>
          <p:cNvPr id="15" name="Text 12"/>
          <p:cNvSpPr/>
          <p:nvPr/>
        </p:nvSpPr>
        <p:spPr>
          <a:xfrm>
            <a:off x="548640" y="3474720"/>
            <a:ext cx="694944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endParaRPr lang="en-US" sz="1000" dirty="0"/>
          </a:p>
        </p:txBody>
      </p:sp>
      <p:sp>
        <p:nvSpPr>
          <p:cNvPr id="16" name="Text 13"/>
          <p:cNvSpPr/>
          <p:nvPr/>
        </p:nvSpPr>
        <p:spPr>
          <a:xfrm>
            <a:off x="548640" y="3858768"/>
            <a:ext cx="6949440" cy="384048"/>
          </a:xfrm>
          <a:prstGeom prst="rect">
            <a:avLst/>
          </a:prstGeom>
          <a:solidFill>
            <a:srgbClr val="C9E4F0"/>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Destination address (128 bits = 4 words)</a:t>
            </a:r>
            <a:endParaRPr lang="en-US" sz="1000" dirty="0"/>
          </a:p>
        </p:txBody>
      </p:sp>
      <p:sp>
        <p:nvSpPr>
          <p:cNvPr id="17" name="Text 14"/>
          <p:cNvSpPr/>
          <p:nvPr/>
        </p:nvSpPr>
        <p:spPr>
          <a:xfrm>
            <a:off x="548640" y="4242816"/>
            <a:ext cx="6949440" cy="384048"/>
          </a:xfrm>
          <a:prstGeom prst="rect">
            <a:avLst/>
          </a:prstGeom>
          <a:solidFill>
            <a:srgbClr val="C9E4F0"/>
          </a:solidFill>
          <a:ln w="12700">
            <a:solidFill>
              <a:srgbClr val="FFFFFF"/>
            </a:solidFill>
          </a:ln>
        </p:spPr>
        <p:txBody>
          <a:bodyPr wrap="square" lIns="25400" tIns="25400" rIns="25400" bIns="25400" rtlCol="0" anchor="ctr"/>
          <a:lstStyle/>
          <a:p>
            <a:pPr marL="0" indent="0" algn="ctr">
              <a:buNone/>
            </a:pPr>
            <a:endParaRPr lang="en-US" sz="1000" dirty="0"/>
          </a:p>
        </p:txBody>
      </p:sp>
      <p:sp>
        <p:nvSpPr>
          <p:cNvPr id="18" name="Text 15"/>
          <p:cNvSpPr/>
          <p:nvPr/>
        </p:nvSpPr>
        <p:spPr>
          <a:xfrm>
            <a:off x="548640" y="4626864"/>
            <a:ext cx="6949440" cy="384048"/>
          </a:xfrm>
          <a:prstGeom prst="rect">
            <a:avLst/>
          </a:prstGeom>
          <a:solidFill>
            <a:srgbClr val="C9E4F0"/>
          </a:solidFill>
          <a:ln w="12700">
            <a:solidFill>
              <a:srgbClr val="FFFFFF"/>
            </a:solidFill>
          </a:ln>
        </p:spPr>
        <p:txBody>
          <a:bodyPr wrap="square" lIns="25400" tIns="25400" rIns="25400" bIns="25400" rtlCol="0" anchor="ctr"/>
          <a:lstStyle/>
          <a:p>
            <a:pPr marL="0" indent="0" algn="ctr">
              <a:buNone/>
            </a:pPr>
            <a:endParaRPr lang="en-US" sz="1000" dirty="0"/>
          </a:p>
        </p:txBody>
      </p:sp>
      <p:sp>
        <p:nvSpPr>
          <p:cNvPr id="19" name="Text 16"/>
          <p:cNvSpPr/>
          <p:nvPr/>
        </p:nvSpPr>
        <p:spPr>
          <a:xfrm>
            <a:off x="548640" y="5010912"/>
            <a:ext cx="6949440" cy="384048"/>
          </a:xfrm>
          <a:prstGeom prst="rect">
            <a:avLst/>
          </a:prstGeom>
          <a:solidFill>
            <a:srgbClr val="C9E4F0"/>
          </a:solidFill>
          <a:ln w="12700">
            <a:solidFill>
              <a:srgbClr val="FFFFFF"/>
            </a:solidFill>
          </a:ln>
        </p:spPr>
        <p:txBody>
          <a:bodyPr wrap="square" lIns="25400" tIns="25400" rIns="25400" bIns="25400" rtlCol="0" anchor="ctr"/>
          <a:lstStyle/>
          <a:p>
            <a:pPr marL="0" indent="0" algn="ctr">
              <a:buNone/>
            </a:pPr>
            <a:endParaRPr lang="en-US" sz="1000" dirty="0"/>
          </a:p>
        </p:txBody>
      </p:sp>
      <p:sp>
        <p:nvSpPr>
          <p:cNvPr id="20" name="Text 17"/>
          <p:cNvSpPr txBox="1"/>
          <p:nvPr/>
        </p:nvSpPr>
        <p:spPr>
          <a:xfrm>
            <a:off x="548640" y="5440680"/>
            <a:ext cx="6949440" cy="274320"/>
          </a:xfrm>
          <a:prstGeom prst="rect">
            <a:avLst/>
          </a:prstGeom>
          <a:noFill/>
          <a:ln/>
        </p:spPr>
        <p:txBody>
          <a:bodyPr wrap="square" lIns="0" tIns="0" rIns="0" bIns="0" rtlCol="0" anchor="ctr"/>
          <a:lstStyle/>
          <a:p>
            <a:pPr marL="0" indent="0" algn="l">
              <a:buNone/>
            </a:pPr>
            <a:r>
              <a:rPr lang="en-US" sz="1000" dirty="0">
                <a:solidFill>
                  <a:srgbClr val="6B7B8C"/>
                </a:solidFill>
              </a:rPr>
              <a:t>Fixed 40 bytes; no IHL, no checksum, no fragmentation fields, no options in the header</a:t>
            </a:r>
            <a:endParaRPr lang="en-US" sz="1000" dirty="0"/>
          </a:p>
        </p:txBody>
      </p:sp>
      <p:graphicFrame>
        <p:nvGraphicFramePr>
          <p:cNvPr id="150" name="Table 0"/>
          <p:cNvGraphicFramePr>
            <a:graphicFrameLocks noGrp="1"/>
          </p:cNvGraphicFramePr>
          <p:nvPr>
            <p:extLst>
              <p:ext uri="{D42A27DB-BD31-4B8C-83A1-F6EECF244321}">
                <p14:modId xmlns:p14="http://schemas.microsoft.com/office/powerpoint/2010/main" val="1579011935"/>
              </p:ext>
            </p:extLst>
          </p:nvPr>
        </p:nvGraphicFramePr>
        <p:xfrm>
          <a:off x="7772400" y="1280160"/>
          <a:ext cx="3931920" cy="914400"/>
        </p:xfrm>
        <a:graphic>
          <a:graphicData uri="http://schemas.openxmlformats.org/drawingml/2006/table">
            <a:tbl>
              <a:tblPr/>
              <a:tblGrid>
                <a:gridCol w="1371600">
                  <a:extLst>
                    <a:ext uri="{9D8B030D-6E8A-4147-A177-3AD203B41FA5}">
                      <a16:colId xmlns:a16="http://schemas.microsoft.com/office/drawing/2014/main" val="20000"/>
                    </a:ext>
                  </a:extLst>
                </a:gridCol>
                <a:gridCol w="2560320">
                  <a:extLst>
                    <a:ext uri="{9D8B030D-6E8A-4147-A177-3AD203B41FA5}">
                      <a16:colId xmlns:a16="http://schemas.microsoft.com/office/drawing/2014/main" val="20001"/>
                    </a:ext>
                  </a:extLst>
                </a:gridCol>
              </a:tblGrid>
              <a:tr h="566928">
                <a:tc>
                  <a:txBody>
                    <a:bodyPr/>
                    <a:lstStyle/>
                    <a:p>
                      <a:pPr marL="0" indent="0" algn="l">
                        <a:buNone/>
                      </a:pPr>
                      <a:r>
                        <a:rPr lang="en-US" sz="1000" b="1" dirty="0">
                          <a:solidFill>
                            <a:srgbClr val="FFFFFF"/>
                          </a:solidFill>
                        </a:rPr>
                        <a:t>Field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Function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566928">
                <a:tc>
                  <a:txBody>
                    <a:bodyPr/>
                    <a:lstStyle/>
                    <a:p>
                      <a:pPr marL="0" indent="0" algn="l">
                        <a:buNone/>
                      </a:pPr>
                      <a:r>
                        <a:rPr lang="en-US" sz="1000" dirty="0">
                          <a:solidFill>
                            <a:srgbClr val="1F2933"/>
                          </a:solidFill>
                        </a:rPr>
                        <a:t>Traffic class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DSCP + ECN (RFC 2474, 3168)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66928">
                <a:tc>
                  <a:txBody>
                    <a:bodyPr/>
                    <a:lstStyle/>
                    <a:p>
                      <a:pPr marL="0" indent="0" algn="l">
                        <a:buNone/>
                      </a:pPr>
                      <a:r>
                        <a:rPr lang="en-US" sz="1000" dirty="0">
                          <a:solidFill>
                            <a:srgbClr val="1F2933"/>
                          </a:solidFill>
                        </a:rPr>
                        <a:t>Flow label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Identifies flows; ECMP hash (RFC 6437/6438)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566928">
                <a:tc>
                  <a:txBody>
                    <a:bodyPr/>
                    <a:lstStyle/>
                    <a:p>
                      <a:pPr marL="0" indent="0" algn="l">
                        <a:buNone/>
                      </a:pPr>
                      <a:r>
                        <a:rPr lang="en-US" sz="1000" dirty="0">
                          <a:solidFill>
                            <a:srgbClr val="1F2933"/>
                          </a:solidFill>
                        </a:rPr>
                        <a:t>Payload length</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Bytes after the 40-byte header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66928">
                <a:tc>
                  <a:txBody>
                    <a:bodyPr/>
                    <a:lstStyle/>
                    <a:p>
                      <a:pPr marL="0" indent="0" algn="l">
                        <a:buNone/>
                      </a:pPr>
                      <a:r>
                        <a:rPr lang="en-US" sz="1000" dirty="0">
                          <a:solidFill>
                            <a:srgbClr val="1F2933"/>
                          </a:solidFill>
                        </a:rPr>
                        <a:t>Next header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6 TCP, 17 UDP, 58 ICMPv6, 0/43/44/50/51/60 extensions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566928">
                <a:tc>
                  <a:txBody>
                    <a:bodyPr/>
                    <a:lstStyle/>
                    <a:p>
                      <a:pPr marL="0" indent="0" algn="l">
                        <a:buNone/>
                      </a:pPr>
                      <a:r>
                        <a:rPr lang="en-US" sz="1000" dirty="0">
                          <a:solidFill>
                            <a:srgbClr val="1F2933"/>
                          </a:solidFill>
                        </a:rPr>
                        <a:t>Hop limit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Former TTL; 0 → discard + ICMPv6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22" name="Text 18"/>
          <p:cNvSpPr/>
          <p:nvPr/>
        </p:nvSpPr>
        <p:spPr>
          <a:xfrm>
            <a:off x="7772400" y="4572000"/>
            <a:ext cx="3931920" cy="1463040"/>
          </a:xfrm>
          <a:prstGeom prst="roundRect">
            <a:avLst>
              <a:gd name="adj" fmla="val 6250"/>
            </a:avLst>
          </a:prstGeom>
          <a:solidFill>
            <a:srgbClr val="FFF4E0"/>
          </a:solidFill>
          <a:ln>
            <a:solidFill>
              <a:srgbClr val="FFF4E0"/>
            </a:solidFill>
          </a:ln>
        </p:spPr>
        <p:txBody>
          <a:bodyPr wrap="square" lIns="76200" tIns="152400" rIns="152400" bIns="76200" rtlCol="0" anchor="ctr"/>
          <a:lstStyle/>
          <a:p>
            <a:pPr marL="0" indent="0" algn="l">
              <a:buNone/>
            </a:pPr>
            <a:r>
              <a:rPr lang="en-US" sz="1000" dirty="0">
                <a:solidFill>
                  <a:srgbClr val="1F2933"/>
                </a:solidFill>
              </a:rPr>
              <a:t>History: RFC 1883 (1995) had a 4-bit 'Prio' and a 24-bit Flow Label, as in the 1999 slide; RFC 2460 (1998) settled on 8 + 20 bits.</a:t>
            </a:r>
            <a:endParaRPr lang="en-US" sz="10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149</a:t>
            </a:fld>
            <a:endParaRPr lang="en-US"/>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name="Slide 15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Extension headers</a:t>
            </a:r>
            <a:endParaRPr lang="en-US" sz="3000" dirty="0"/>
          </a:p>
        </p:txBody>
      </p:sp>
      <p:sp>
        <p:nvSpPr>
          <p:cNvPr id="4" name="Text 1"/>
          <p:cNvSpPr txBox="1"/>
          <p:nvPr/>
        </p:nvSpPr>
        <p:spPr>
          <a:xfrm>
            <a:off x="457200" y="1371600"/>
            <a:ext cx="1188720" cy="640080"/>
          </a:xfrm>
          <a:prstGeom prst="rect">
            <a:avLst/>
          </a:prstGeom>
          <a:solidFill>
            <a:srgbClr val="8ECAE6"/>
          </a:solidFill>
          <a:ln w="9525">
            <a:solidFill>
              <a:srgbClr val="C9D3DC"/>
            </a:solidFill>
          </a:ln>
        </p:spPr>
        <p:txBody>
          <a:bodyPr wrap="square" lIns="0" tIns="0" rIns="0" bIns="0" rtlCol="0" anchor="ctr"/>
          <a:lstStyle/>
          <a:p>
            <a:pPr marL="0" indent="0" algn="ctr">
              <a:buNone/>
            </a:pPr>
            <a:r>
              <a:rPr lang="en-US" sz="900" b="1" dirty="0">
                <a:solidFill>
                  <a:srgbClr val="1F2933"/>
                </a:solidFill>
              </a:rPr>
              <a:t>IPv6 header</a:t>
            </a:r>
            <a:endParaRPr lang="en-US" sz="900" dirty="0"/>
          </a:p>
        </p:txBody>
      </p:sp>
      <p:sp>
        <p:nvSpPr>
          <p:cNvPr id="5" name="Text 2"/>
          <p:cNvSpPr txBox="1"/>
          <p:nvPr/>
        </p:nvSpPr>
        <p:spPr>
          <a:xfrm>
            <a:off x="457200" y="2029968"/>
            <a:ext cx="1188720" cy="274320"/>
          </a:xfrm>
          <a:prstGeom prst="rect">
            <a:avLst/>
          </a:prstGeom>
          <a:noFill/>
          <a:ln/>
        </p:spPr>
        <p:txBody>
          <a:bodyPr wrap="square" lIns="0" tIns="0" rIns="0" bIns="0" rtlCol="0" anchor="ctr"/>
          <a:lstStyle/>
          <a:p>
            <a:pPr marL="0" indent="0" algn="ctr">
              <a:buNone/>
            </a:pPr>
            <a:r>
              <a:rPr lang="en-US" sz="800" dirty="0">
                <a:solidFill>
                  <a:srgbClr val="6B7B8C"/>
                </a:solidFill>
              </a:rPr>
              <a:t>Next = 0</a:t>
            </a:r>
            <a:endParaRPr lang="en-US" sz="800" dirty="0"/>
          </a:p>
        </p:txBody>
      </p:sp>
      <p:sp>
        <p:nvSpPr>
          <p:cNvPr id="6" name="Shape 3"/>
          <p:cNvSpPr/>
          <p:nvPr/>
        </p:nvSpPr>
        <p:spPr>
          <a:xfrm>
            <a:off x="1645920" y="1691640"/>
            <a:ext cx="64008" cy="0"/>
          </a:xfrm>
          <a:prstGeom prst="line">
            <a:avLst/>
          </a:prstGeom>
          <a:noFill/>
          <a:ln w="19050">
            <a:solidFill>
              <a:srgbClr val="0B3C5D"/>
            </a:solidFill>
            <a:prstDash val="solid"/>
            <a:tailEnd type="triangle"/>
          </a:ln>
        </p:spPr>
        <p:txBody>
          <a:bodyPr/>
          <a:lstStyle/>
          <a:p>
            <a:endParaRPr lang="en-US"/>
          </a:p>
        </p:txBody>
      </p:sp>
      <p:sp>
        <p:nvSpPr>
          <p:cNvPr id="7" name="Text 4"/>
          <p:cNvSpPr txBox="1"/>
          <p:nvPr/>
        </p:nvSpPr>
        <p:spPr>
          <a:xfrm>
            <a:off x="1709928" y="1371600"/>
            <a:ext cx="1188720" cy="64008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900" dirty="0">
                <a:solidFill>
                  <a:srgbClr val="1F2933"/>
                </a:solidFill>
              </a:rPr>
              <a:t>Hop-by-Hop (0)</a:t>
            </a:r>
            <a:endParaRPr lang="en-US" sz="900" dirty="0"/>
          </a:p>
        </p:txBody>
      </p:sp>
      <p:sp>
        <p:nvSpPr>
          <p:cNvPr id="8" name="Text 5"/>
          <p:cNvSpPr txBox="1"/>
          <p:nvPr/>
        </p:nvSpPr>
        <p:spPr>
          <a:xfrm>
            <a:off x="1709928" y="2029968"/>
            <a:ext cx="1188720" cy="274320"/>
          </a:xfrm>
          <a:prstGeom prst="rect">
            <a:avLst/>
          </a:prstGeom>
          <a:noFill/>
          <a:ln/>
        </p:spPr>
        <p:txBody>
          <a:bodyPr wrap="square" lIns="0" tIns="0" rIns="0" bIns="0" rtlCol="0" anchor="ctr"/>
          <a:lstStyle/>
          <a:p>
            <a:pPr marL="0" indent="0" algn="ctr">
              <a:buNone/>
            </a:pPr>
            <a:r>
              <a:rPr lang="en-US" sz="800" dirty="0">
                <a:solidFill>
                  <a:srgbClr val="6B7B8C"/>
                </a:solidFill>
              </a:rPr>
              <a:t>Next = 60</a:t>
            </a:r>
            <a:endParaRPr lang="en-US" sz="800" dirty="0"/>
          </a:p>
        </p:txBody>
      </p:sp>
      <p:sp>
        <p:nvSpPr>
          <p:cNvPr id="9" name="Shape 6"/>
          <p:cNvSpPr/>
          <p:nvPr/>
        </p:nvSpPr>
        <p:spPr>
          <a:xfrm>
            <a:off x="2898648" y="1691640"/>
            <a:ext cx="64008" cy="0"/>
          </a:xfrm>
          <a:prstGeom prst="line">
            <a:avLst/>
          </a:prstGeom>
          <a:noFill/>
          <a:ln w="19050">
            <a:solidFill>
              <a:srgbClr val="0B3C5D"/>
            </a:solidFill>
            <a:prstDash val="solid"/>
            <a:tailEnd type="triangle"/>
          </a:ln>
        </p:spPr>
        <p:txBody>
          <a:bodyPr/>
          <a:lstStyle/>
          <a:p>
            <a:endParaRPr lang="en-US"/>
          </a:p>
        </p:txBody>
      </p:sp>
      <p:sp>
        <p:nvSpPr>
          <p:cNvPr id="10" name="Text 7"/>
          <p:cNvSpPr txBox="1"/>
          <p:nvPr/>
        </p:nvSpPr>
        <p:spPr>
          <a:xfrm>
            <a:off x="2962656" y="1371600"/>
            <a:ext cx="1188720" cy="64008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900" dirty="0">
                <a:solidFill>
                  <a:srgbClr val="1F2933"/>
                </a:solidFill>
              </a:rPr>
              <a:t>Dest. Options (60)</a:t>
            </a:r>
            <a:endParaRPr lang="en-US" sz="900" dirty="0"/>
          </a:p>
        </p:txBody>
      </p:sp>
      <p:sp>
        <p:nvSpPr>
          <p:cNvPr id="11" name="Text 8"/>
          <p:cNvSpPr txBox="1"/>
          <p:nvPr/>
        </p:nvSpPr>
        <p:spPr>
          <a:xfrm>
            <a:off x="2962656" y="2029968"/>
            <a:ext cx="1188720" cy="274320"/>
          </a:xfrm>
          <a:prstGeom prst="rect">
            <a:avLst/>
          </a:prstGeom>
          <a:noFill/>
          <a:ln/>
        </p:spPr>
        <p:txBody>
          <a:bodyPr wrap="square" lIns="0" tIns="0" rIns="0" bIns="0" rtlCol="0" anchor="ctr"/>
          <a:lstStyle/>
          <a:p>
            <a:pPr marL="0" indent="0" algn="ctr">
              <a:buNone/>
            </a:pPr>
            <a:r>
              <a:rPr lang="en-US" sz="800" dirty="0">
                <a:solidFill>
                  <a:srgbClr val="6B7B8C"/>
                </a:solidFill>
              </a:rPr>
              <a:t>Next = 43</a:t>
            </a:r>
            <a:endParaRPr lang="en-US" sz="800" dirty="0"/>
          </a:p>
        </p:txBody>
      </p:sp>
      <p:sp>
        <p:nvSpPr>
          <p:cNvPr id="12" name="Shape 9"/>
          <p:cNvSpPr/>
          <p:nvPr/>
        </p:nvSpPr>
        <p:spPr>
          <a:xfrm>
            <a:off x="4151376" y="1691640"/>
            <a:ext cx="64008" cy="0"/>
          </a:xfrm>
          <a:prstGeom prst="line">
            <a:avLst/>
          </a:prstGeom>
          <a:noFill/>
          <a:ln w="19050">
            <a:solidFill>
              <a:srgbClr val="0B3C5D"/>
            </a:solidFill>
            <a:prstDash val="solid"/>
            <a:tailEnd type="triangle"/>
          </a:ln>
        </p:spPr>
        <p:txBody>
          <a:bodyPr/>
          <a:lstStyle/>
          <a:p>
            <a:endParaRPr lang="en-US"/>
          </a:p>
        </p:txBody>
      </p:sp>
      <p:sp>
        <p:nvSpPr>
          <p:cNvPr id="13" name="Text 10"/>
          <p:cNvSpPr txBox="1"/>
          <p:nvPr/>
        </p:nvSpPr>
        <p:spPr>
          <a:xfrm>
            <a:off x="4215384" y="1371600"/>
            <a:ext cx="1188720" cy="64008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900" dirty="0">
                <a:solidFill>
                  <a:srgbClr val="1F2933"/>
                </a:solidFill>
              </a:rPr>
              <a:t>Routing (43)</a:t>
            </a:r>
            <a:endParaRPr lang="en-US" sz="900" dirty="0"/>
          </a:p>
        </p:txBody>
      </p:sp>
      <p:sp>
        <p:nvSpPr>
          <p:cNvPr id="14" name="Text 11"/>
          <p:cNvSpPr txBox="1"/>
          <p:nvPr/>
        </p:nvSpPr>
        <p:spPr>
          <a:xfrm>
            <a:off x="4215384" y="2029968"/>
            <a:ext cx="1188720" cy="274320"/>
          </a:xfrm>
          <a:prstGeom prst="rect">
            <a:avLst/>
          </a:prstGeom>
          <a:noFill/>
          <a:ln/>
        </p:spPr>
        <p:txBody>
          <a:bodyPr wrap="square" lIns="0" tIns="0" rIns="0" bIns="0" rtlCol="0" anchor="ctr"/>
          <a:lstStyle/>
          <a:p>
            <a:pPr marL="0" indent="0" algn="ctr">
              <a:buNone/>
            </a:pPr>
            <a:r>
              <a:rPr lang="en-US" sz="800" dirty="0">
                <a:solidFill>
                  <a:srgbClr val="6B7B8C"/>
                </a:solidFill>
              </a:rPr>
              <a:t>Next = 44</a:t>
            </a:r>
            <a:endParaRPr lang="en-US" sz="800" dirty="0"/>
          </a:p>
        </p:txBody>
      </p:sp>
      <p:sp>
        <p:nvSpPr>
          <p:cNvPr id="15" name="Shape 12"/>
          <p:cNvSpPr/>
          <p:nvPr/>
        </p:nvSpPr>
        <p:spPr>
          <a:xfrm>
            <a:off x="5404104" y="1691640"/>
            <a:ext cx="64008" cy="0"/>
          </a:xfrm>
          <a:prstGeom prst="line">
            <a:avLst/>
          </a:prstGeom>
          <a:noFill/>
          <a:ln w="19050">
            <a:solidFill>
              <a:srgbClr val="0B3C5D"/>
            </a:solidFill>
            <a:prstDash val="solid"/>
            <a:tailEnd type="triangle"/>
          </a:ln>
        </p:spPr>
        <p:txBody>
          <a:bodyPr/>
          <a:lstStyle/>
          <a:p>
            <a:endParaRPr lang="en-US"/>
          </a:p>
        </p:txBody>
      </p:sp>
      <p:sp>
        <p:nvSpPr>
          <p:cNvPr id="16" name="Text 13"/>
          <p:cNvSpPr txBox="1"/>
          <p:nvPr/>
        </p:nvSpPr>
        <p:spPr>
          <a:xfrm>
            <a:off x="5468112" y="1371600"/>
            <a:ext cx="1188720" cy="64008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900" dirty="0">
                <a:solidFill>
                  <a:srgbClr val="1F2933"/>
                </a:solidFill>
              </a:rPr>
              <a:t>Fragment (44)</a:t>
            </a:r>
            <a:endParaRPr lang="en-US" sz="900" dirty="0"/>
          </a:p>
        </p:txBody>
      </p:sp>
      <p:sp>
        <p:nvSpPr>
          <p:cNvPr id="17" name="Text 14"/>
          <p:cNvSpPr txBox="1"/>
          <p:nvPr/>
        </p:nvSpPr>
        <p:spPr>
          <a:xfrm>
            <a:off x="5468112" y="2029968"/>
            <a:ext cx="1188720" cy="274320"/>
          </a:xfrm>
          <a:prstGeom prst="rect">
            <a:avLst/>
          </a:prstGeom>
          <a:noFill/>
          <a:ln/>
        </p:spPr>
        <p:txBody>
          <a:bodyPr wrap="square" lIns="0" tIns="0" rIns="0" bIns="0" rtlCol="0" anchor="ctr"/>
          <a:lstStyle/>
          <a:p>
            <a:pPr marL="0" indent="0" algn="ctr">
              <a:buNone/>
            </a:pPr>
            <a:r>
              <a:rPr lang="en-US" sz="800" dirty="0">
                <a:solidFill>
                  <a:srgbClr val="6B7B8C"/>
                </a:solidFill>
              </a:rPr>
              <a:t>Next = 51</a:t>
            </a:r>
            <a:endParaRPr lang="en-US" sz="800" dirty="0"/>
          </a:p>
        </p:txBody>
      </p:sp>
      <p:sp>
        <p:nvSpPr>
          <p:cNvPr id="18" name="Shape 15"/>
          <p:cNvSpPr/>
          <p:nvPr/>
        </p:nvSpPr>
        <p:spPr>
          <a:xfrm>
            <a:off x="6656832" y="1691640"/>
            <a:ext cx="64008" cy="0"/>
          </a:xfrm>
          <a:prstGeom prst="line">
            <a:avLst/>
          </a:prstGeom>
          <a:noFill/>
          <a:ln w="19050">
            <a:solidFill>
              <a:srgbClr val="0B3C5D"/>
            </a:solidFill>
            <a:prstDash val="solid"/>
            <a:tailEnd type="triangle"/>
          </a:ln>
        </p:spPr>
        <p:txBody>
          <a:bodyPr/>
          <a:lstStyle/>
          <a:p>
            <a:endParaRPr lang="en-US"/>
          </a:p>
        </p:txBody>
      </p:sp>
      <p:sp>
        <p:nvSpPr>
          <p:cNvPr id="19" name="Text 16"/>
          <p:cNvSpPr txBox="1"/>
          <p:nvPr/>
        </p:nvSpPr>
        <p:spPr>
          <a:xfrm>
            <a:off x="6720840" y="1371600"/>
            <a:ext cx="1188720" cy="64008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900" dirty="0">
                <a:solidFill>
                  <a:srgbClr val="1F2933"/>
                </a:solidFill>
              </a:rPr>
              <a:t>AH (51)</a:t>
            </a:r>
            <a:endParaRPr lang="en-US" sz="900" dirty="0"/>
          </a:p>
        </p:txBody>
      </p:sp>
      <p:sp>
        <p:nvSpPr>
          <p:cNvPr id="20" name="Text 17"/>
          <p:cNvSpPr txBox="1"/>
          <p:nvPr/>
        </p:nvSpPr>
        <p:spPr>
          <a:xfrm>
            <a:off x="6720840" y="2029968"/>
            <a:ext cx="1188720" cy="274320"/>
          </a:xfrm>
          <a:prstGeom prst="rect">
            <a:avLst/>
          </a:prstGeom>
          <a:noFill/>
          <a:ln/>
        </p:spPr>
        <p:txBody>
          <a:bodyPr wrap="square" lIns="0" tIns="0" rIns="0" bIns="0" rtlCol="0" anchor="ctr"/>
          <a:lstStyle/>
          <a:p>
            <a:pPr marL="0" indent="0" algn="ctr">
              <a:buNone/>
            </a:pPr>
            <a:r>
              <a:rPr lang="en-US" sz="800" dirty="0">
                <a:solidFill>
                  <a:srgbClr val="6B7B8C"/>
                </a:solidFill>
              </a:rPr>
              <a:t>Next = 50</a:t>
            </a:r>
            <a:endParaRPr lang="en-US" sz="800" dirty="0"/>
          </a:p>
        </p:txBody>
      </p:sp>
      <p:sp>
        <p:nvSpPr>
          <p:cNvPr id="21" name="Shape 18"/>
          <p:cNvSpPr/>
          <p:nvPr/>
        </p:nvSpPr>
        <p:spPr>
          <a:xfrm>
            <a:off x="7909560" y="1691640"/>
            <a:ext cx="64008" cy="0"/>
          </a:xfrm>
          <a:prstGeom prst="line">
            <a:avLst/>
          </a:prstGeom>
          <a:noFill/>
          <a:ln w="19050">
            <a:solidFill>
              <a:srgbClr val="0B3C5D"/>
            </a:solidFill>
            <a:prstDash val="solid"/>
            <a:tailEnd type="triangle"/>
          </a:ln>
        </p:spPr>
        <p:txBody>
          <a:bodyPr/>
          <a:lstStyle/>
          <a:p>
            <a:endParaRPr lang="en-US"/>
          </a:p>
        </p:txBody>
      </p:sp>
      <p:sp>
        <p:nvSpPr>
          <p:cNvPr id="22" name="Text 19"/>
          <p:cNvSpPr txBox="1"/>
          <p:nvPr/>
        </p:nvSpPr>
        <p:spPr>
          <a:xfrm>
            <a:off x="7973568" y="1371600"/>
            <a:ext cx="1188720" cy="64008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900" dirty="0">
                <a:solidFill>
                  <a:srgbClr val="1F2933"/>
                </a:solidFill>
              </a:rPr>
              <a:t>ESP (50)</a:t>
            </a:r>
            <a:endParaRPr lang="en-US" sz="900" dirty="0"/>
          </a:p>
        </p:txBody>
      </p:sp>
      <p:sp>
        <p:nvSpPr>
          <p:cNvPr id="23" name="Text 20"/>
          <p:cNvSpPr txBox="1"/>
          <p:nvPr/>
        </p:nvSpPr>
        <p:spPr>
          <a:xfrm>
            <a:off x="7973568" y="2029968"/>
            <a:ext cx="1188720" cy="274320"/>
          </a:xfrm>
          <a:prstGeom prst="rect">
            <a:avLst/>
          </a:prstGeom>
          <a:noFill/>
          <a:ln/>
        </p:spPr>
        <p:txBody>
          <a:bodyPr wrap="square" lIns="0" tIns="0" rIns="0" bIns="0" rtlCol="0" anchor="ctr"/>
          <a:lstStyle/>
          <a:p>
            <a:pPr marL="0" indent="0" algn="ctr">
              <a:buNone/>
            </a:pPr>
            <a:r>
              <a:rPr lang="en-US" sz="800" dirty="0">
                <a:solidFill>
                  <a:srgbClr val="6B7B8C"/>
                </a:solidFill>
              </a:rPr>
              <a:t>Next = 60</a:t>
            </a:r>
            <a:endParaRPr lang="en-US" sz="800" dirty="0"/>
          </a:p>
        </p:txBody>
      </p:sp>
      <p:sp>
        <p:nvSpPr>
          <p:cNvPr id="24" name="Shape 21"/>
          <p:cNvSpPr/>
          <p:nvPr/>
        </p:nvSpPr>
        <p:spPr>
          <a:xfrm>
            <a:off x="9162288" y="1691640"/>
            <a:ext cx="64008" cy="0"/>
          </a:xfrm>
          <a:prstGeom prst="line">
            <a:avLst/>
          </a:prstGeom>
          <a:noFill/>
          <a:ln w="19050">
            <a:solidFill>
              <a:srgbClr val="0B3C5D"/>
            </a:solidFill>
            <a:prstDash val="solid"/>
            <a:tailEnd type="triangle"/>
          </a:ln>
        </p:spPr>
        <p:txBody>
          <a:bodyPr/>
          <a:lstStyle/>
          <a:p>
            <a:endParaRPr lang="en-US"/>
          </a:p>
        </p:txBody>
      </p:sp>
      <p:sp>
        <p:nvSpPr>
          <p:cNvPr id="25" name="Text 22"/>
          <p:cNvSpPr txBox="1"/>
          <p:nvPr/>
        </p:nvSpPr>
        <p:spPr>
          <a:xfrm>
            <a:off x="9226296" y="1371600"/>
            <a:ext cx="1188720" cy="64008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900" dirty="0">
                <a:solidFill>
                  <a:srgbClr val="1F2933"/>
                </a:solidFill>
              </a:rPr>
              <a:t>Dest. Options (60)</a:t>
            </a:r>
            <a:endParaRPr lang="en-US" sz="900" dirty="0"/>
          </a:p>
        </p:txBody>
      </p:sp>
      <p:sp>
        <p:nvSpPr>
          <p:cNvPr id="26" name="Text 23"/>
          <p:cNvSpPr txBox="1"/>
          <p:nvPr/>
        </p:nvSpPr>
        <p:spPr>
          <a:xfrm>
            <a:off x="9226296" y="2029968"/>
            <a:ext cx="1188720" cy="274320"/>
          </a:xfrm>
          <a:prstGeom prst="rect">
            <a:avLst/>
          </a:prstGeom>
          <a:noFill/>
          <a:ln/>
        </p:spPr>
        <p:txBody>
          <a:bodyPr wrap="square" lIns="0" tIns="0" rIns="0" bIns="0" rtlCol="0" anchor="ctr"/>
          <a:lstStyle/>
          <a:p>
            <a:pPr marL="0" indent="0" algn="ctr">
              <a:buNone/>
            </a:pPr>
            <a:r>
              <a:rPr lang="en-US" sz="800" dirty="0">
                <a:solidFill>
                  <a:srgbClr val="6B7B8C"/>
                </a:solidFill>
              </a:rPr>
              <a:t>Next = 6</a:t>
            </a:r>
            <a:endParaRPr lang="en-US" sz="800" dirty="0"/>
          </a:p>
        </p:txBody>
      </p:sp>
      <p:sp>
        <p:nvSpPr>
          <p:cNvPr id="27" name="Shape 24"/>
          <p:cNvSpPr/>
          <p:nvPr/>
        </p:nvSpPr>
        <p:spPr>
          <a:xfrm>
            <a:off x="10415016" y="1691640"/>
            <a:ext cx="64008" cy="0"/>
          </a:xfrm>
          <a:prstGeom prst="line">
            <a:avLst/>
          </a:prstGeom>
          <a:noFill/>
          <a:ln w="19050">
            <a:solidFill>
              <a:srgbClr val="0B3C5D"/>
            </a:solidFill>
            <a:prstDash val="solid"/>
            <a:tailEnd type="triangle"/>
          </a:ln>
        </p:spPr>
        <p:txBody>
          <a:bodyPr/>
          <a:lstStyle/>
          <a:p>
            <a:endParaRPr lang="en-US"/>
          </a:p>
        </p:txBody>
      </p:sp>
      <p:sp>
        <p:nvSpPr>
          <p:cNvPr id="28" name="Text 25"/>
          <p:cNvSpPr txBox="1"/>
          <p:nvPr/>
        </p:nvSpPr>
        <p:spPr>
          <a:xfrm>
            <a:off x="10479024" y="1371600"/>
            <a:ext cx="1188720" cy="640080"/>
          </a:xfrm>
          <a:prstGeom prst="rect">
            <a:avLst/>
          </a:prstGeom>
          <a:solidFill>
            <a:srgbClr val="F0A332"/>
          </a:solidFill>
          <a:ln w="9525">
            <a:solidFill>
              <a:srgbClr val="C9D3DC"/>
            </a:solidFill>
          </a:ln>
        </p:spPr>
        <p:txBody>
          <a:bodyPr wrap="square" lIns="0" tIns="0" rIns="0" bIns="0" rtlCol="0" anchor="ctr"/>
          <a:lstStyle/>
          <a:p>
            <a:pPr marL="0" indent="0" algn="ctr">
              <a:buNone/>
            </a:pPr>
            <a:r>
              <a:rPr lang="en-US" sz="900" b="1" dirty="0">
                <a:solidFill>
                  <a:srgbClr val="1F2933"/>
                </a:solidFill>
              </a:rPr>
              <a:t>TCP (6)</a:t>
            </a:r>
            <a:endParaRPr lang="en-US" sz="900" dirty="0"/>
          </a:p>
        </p:txBody>
      </p:sp>
      <p:sp>
        <p:nvSpPr>
          <p:cNvPr id="29" name="Text 26"/>
          <p:cNvSpPr txBox="1"/>
          <p:nvPr/>
        </p:nvSpPr>
        <p:spPr>
          <a:xfrm>
            <a:off x="10479024" y="2029968"/>
            <a:ext cx="1188720" cy="274320"/>
          </a:xfrm>
          <a:prstGeom prst="rect">
            <a:avLst/>
          </a:prstGeom>
          <a:noFill/>
          <a:ln/>
        </p:spPr>
        <p:txBody>
          <a:bodyPr wrap="square" lIns="0" tIns="0" rIns="0" bIns="0" rtlCol="0" anchor="ctr"/>
          <a:lstStyle/>
          <a:p>
            <a:pPr marL="0" indent="0" algn="ctr">
              <a:buNone/>
            </a:pPr>
            <a:r>
              <a:rPr lang="en-US" sz="800" dirty="0">
                <a:solidFill>
                  <a:srgbClr val="6B7B8C"/>
                </a:solidFill>
              </a:rPr>
              <a:t>+ data</a:t>
            </a:r>
            <a:endParaRPr lang="en-US" sz="800" dirty="0"/>
          </a:p>
        </p:txBody>
      </p:sp>
      <p:graphicFrame>
        <p:nvGraphicFramePr>
          <p:cNvPr id="151" name="Table 0"/>
          <p:cNvGraphicFramePr>
            <a:graphicFrameLocks noGrp="1"/>
          </p:cNvGraphicFramePr>
          <p:nvPr>
            <p:extLst>
              <p:ext uri="{D42A27DB-BD31-4B8C-83A1-F6EECF244321}">
                <p14:modId xmlns:p14="http://schemas.microsoft.com/office/powerpoint/2010/main" val="1579011935"/>
              </p:ext>
            </p:extLst>
          </p:nvPr>
        </p:nvGraphicFramePr>
        <p:xfrm>
          <a:off x="457200" y="2560320"/>
          <a:ext cx="6949440" cy="914400"/>
        </p:xfrm>
        <a:graphic>
          <a:graphicData uri="http://schemas.openxmlformats.org/drawingml/2006/table">
            <a:tbl>
              <a:tblPr/>
              <a:tblGrid>
                <a:gridCol w="2011680">
                  <a:extLst>
                    <a:ext uri="{9D8B030D-6E8A-4147-A177-3AD203B41FA5}">
                      <a16:colId xmlns:a16="http://schemas.microsoft.com/office/drawing/2014/main" val="20000"/>
                    </a:ext>
                  </a:extLst>
                </a:gridCol>
                <a:gridCol w="731520">
                  <a:extLst>
                    <a:ext uri="{9D8B030D-6E8A-4147-A177-3AD203B41FA5}">
                      <a16:colId xmlns:a16="http://schemas.microsoft.com/office/drawing/2014/main" val="20001"/>
                    </a:ext>
                  </a:extLst>
                </a:gridCol>
                <a:gridCol w="4206240">
                  <a:extLst>
                    <a:ext uri="{9D8B030D-6E8A-4147-A177-3AD203B41FA5}">
                      <a16:colId xmlns:a16="http://schemas.microsoft.com/office/drawing/2014/main" val="20002"/>
                    </a:ext>
                  </a:extLst>
                </a:gridCol>
              </a:tblGrid>
              <a:tr h="384048">
                <a:tc>
                  <a:txBody>
                    <a:bodyPr/>
                    <a:lstStyle/>
                    <a:p>
                      <a:pPr marL="0" indent="0" algn="l">
                        <a:buNone/>
                      </a:pPr>
                      <a:r>
                        <a:rPr lang="en-US" sz="1000" b="1" dirty="0">
                          <a:solidFill>
                            <a:srgbClr val="FFFFFF"/>
                          </a:solidFill>
                        </a:rPr>
                        <a:t>Extension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Value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Who processes it / use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384048">
                <a:tc>
                  <a:txBody>
                    <a:bodyPr/>
                    <a:lstStyle/>
                    <a:p>
                      <a:pPr marL="0" indent="0" algn="l">
                        <a:buNone/>
                      </a:pPr>
                      <a:r>
                        <a:rPr lang="en-US" sz="1000" dirty="0">
                          <a:solidFill>
                            <a:srgbClr val="1F2933"/>
                          </a:solidFill>
                        </a:rPr>
                        <a:t>Hop-by-Hop Options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Every router; jumbograms, Router Alert (MLD, RSVP)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4048">
                <a:tc>
                  <a:txBody>
                    <a:bodyPr/>
                    <a:lstStyle/>
                    <a:p>
                      <a:pPr marL="0" indent="0" algn="l">
                        <a:buNone/>
                      </a:pPr>
                      <a:r>
                        <a:rPr lang="en-US" sz="1000" dirty="0">
                          <a:solidFill>
                            <a:srgbClr val="1F2933"/>
                          </a:solidFill>
                        </a:rPr>
                        <a:t>Destination Options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60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Destination (and intermediate destinations if before Routing); Mobile IPv6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384048">
                <a:tc>
                  <a:txBody>
                    <a:bodyPr/>
                    <a:lstStyle/>
                    <a:p>
                      <a:pPr marL="0" indent="0" algn="l">
                        <a:buNone/>
                      </a:pPr>
                      <a:r>
                        <a:rPr lang="en-US" sz="1000" dirty="0">
                          <a:solidFill>
                            <a:srgbClr val="1F2933"/>
                          </a:solidFill>
                        </a:rPr>
                        <a:t>Routing</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43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Type 0 deprecated (RFC 5095); type 2 MIPv6; type 4 SRv6 (RFC 8754)</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84048">
                <a:tc>
                  <a:txBody>
                    <a:bodyPr/>
                    <a:lstStyle/>
                    <a:p>
                      <a:pPr marL="0" indent="0" algn="l">
                        <a:buNone/>
                      </a:pPr>
                      <a:r>
                        <a:rPr lang="en-US" sz="1000" dirty="0">
                          <a:solidFill>
                            <a:srgbClr val="1F2933"/>
                          </a:solidFill>
                        </a:rPr>
                        <a:t>Fragment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44</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Only the source fragments; reassembly at the destination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384048">
                <a:tc>
                  <a:txBody>
                    <a:bodyPr/>
                    <a:lstStyle/>
                    <a:p>
                      <a:pPr marL="0" indent="0" algn="l">
                        <a:buNone/>
                      </a:pPr>
                      <a:r>
                        <a:rPr lang="en-US" sz="1000" dirty="0">
                          <a:solidFill>
                            <a:srgbClr val="1F2933"/>
                          </a:solidFill>
                        </a:rPr>
                        <a:t>AH / ESP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51 / 50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IPsec: authentication; confidentiality + integrity</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84048">
                <a:tc>
                  <a:txBody>
                    <a:bodyPr/>
                    <a:lstStyle/>
                    <a:p>
                      <a:pPr marL="0" indent="0" algn="l">
                        <a:buNone/>
                      </a:pPr>
                      <a:r>
                        <a:rPr lang="en-US" sz="1000" dirty="0">
                          <a:solidFill>
                            <a:srgbClr val="1F2933"/>
                          </a:solidFill>
                        </a:rPr>
                        <a:t>No next header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59</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Nothing follows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bl>
          </a:graphicData>
        </a:graphic>
      </p:graphicFrame>
      <p:sp>
        <p:nvSpPr>
          <p:cNvPr id="31" name="Shape 27"/>
          <p:cNvSpPr/>
          <p:nvPr/>
        </p:nvSpPr>
        <p:spPr>
          <a:xfrm>
            <a:off x="7680960" y="2560320"/>
            <a:ext cx="4023360" cy="3566160"/>
          </a:xfrm>
          <a:prstGeom prst="roundRect">
            <a:avLst>
              <a:gd name="adj" fmla="val 3077"/>
            </a:avLst>
          </a:prstGeom>
          <a:solidFill>
            <a:srgbClr val="EEF3F7"/>
          </a:solidFill>
          <a:ln w="9525">
            <a:solidFill>
              <a:srgbClr val="EEF3F7"/>
            </a:solidFill>
            <a:prstDash val="solid"/>
          </a:ln>
        </p:spPr>
        <p:txBody>
          <a:bodyPr/>
          <a:lstStyle/>
          <a:p>
            <a:endParaRPr lang="en-US"/>
          </a:p>
        </p:txBody>
      </p:sp>
      <p:sp>
        <p:nvSpPr>
          <p:cNvPr id="32" name="Text 28"/>
          <p:cNvSpPr txBox="1"/>
          <p:nvPr/>
        </p:nvSpPr>
        <p:spPr>
          <a:xfrm>
            <a:off x="7882128" y="2724912"/>
            <a:ext cx="3621024" cy="365760"/>
          </a:xfrm>
          <a:prstGeom prst="rect">
            <a:avLst/>
          </a:prstGeom>
          <a:noFill/>
          <a:ln/>
        </p:spPr>
        <p:txBody>
          <a:bodyPr wrap="square" lIns="0" tIns="0" rIns="0" bIns="0" rtlCol="0" anchor="t"/>
          <a:lstStyle/>
          <a:p>
            <a:pPr marL="0" indent="0">
              <a:buNone/>
            </a:pPr>
            <a:r>
              <a:rPr lang="en-US" sz="1500" b="1" dirty="0">
                <a:solidFill>
                  <a:srgbClr val="0B3C5D"/>
                </a:solidFill>
              </a:rPr>
              <a:t>Rules (RFC 8200)</a:t>
            </a:r>
            <a:endParaRPr lang="en-US" sz="1500" dirty="0"/>
          </a:p>
        </p:txBody>
      </p:sp>
      <p:sp>
        <p:nvSpPr>
          <p:cNvPr id="33" name="Text 29"/>
          <p:cNvSpPr txBox="1"/>
          <p:nvPr/>
        </p:nvSpPr>
        <p:spPr>
          <a:xfrm>
            <a:off x="7882128" y="3136392"/>
            <a:ext cx="3621024" cy="285292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Recommended order: the chain above; each extension at most once (Dest. Options up to twice)</a:t>
            </a:r>
            <a:endParaRPr lang="en-US" sz="1100" dirty="0"/>
          </a:p>
          <a:p>
            <a:pPr marL="279400" indent="-279400">
              <a:spcAft>
                <a:spcPts val="400"/>
              </a:spcAft>
              <a:buSzPct val="100000"/>
              <a:buChar char="•"/>
            </a:pPr>
            <a:r>
              <a:rPr lang="en-US" sz="1100" dirty="0">
                <a:solidFill>
                  <a:srgbClr val="1F2933"/>
                </a:solidFill>
              </a:rPr>
              <a:t>Routers do not insert or remove extension headers in transit</a:t>
            </a:r>
            <a:endParaRPr lang="en-US" sz="1100" dirty="0"/>
          </a:p>
          <a:p>
            <a:pPr marL="279400" indent="-279400">
              <a:spcAft>
                <a:spcPts val="400"/>
              </a:spcAft>
              <a:buSzPct val="100000"/>
              <a:buChar char="•"/>
            </a:pPr>
            <a:r>
              <a:rPr lang="en-US" sz="1100" dirty="0">
                <a:solidFill>
                  <a:srgbClr val="1F2933"/>
                </a:solidFill>
              </a:rPr>
              <a:t>Only Hop-by-Hop is examined by every hop</a:t>
            </a:r>
            <a:endParaRPr lang="en-US" sz="1100" dirty="0"/>
          </a:p>
          <a:p>
            <a:pPr marL="279400" indent="-279400">
              <a:spcAft>
                <a:spcPts val="400"/>
              </a:spcAft>
              <a:buSzPct val="100000"/>
              <a:buChar char="•"/>
            </a:pPr>
            <a:r>
              <a:rPr lang="en-US" sz="1100" dirty="0">
                <a:solidFill>
                  <a:srgbClr val="1F2933"/>
                </a:solidFill>
              </a:rPr>
              <a:t>In practice: many networks drop packets with extension headers (RFC 7872); use sparingly</a:t>
            </a:r>
            <a:endParaRPr lang="en-US" sz="11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150</a:t>
            </a:fld>
            <a:endParaRPr lang="en-US"/>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name="Slide 15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IPv6 addressing: 128 bits, three types, no broadcast</a:t>
            </a:r>
            <a:endParaRPr lang="en-US" sz="3000" dirty="0"/>
          </a:p>
        </p:txBody>
      </p:sp>
      <p:sp>
        <p:nvSpPr>
          <p:cNvPr id="4" name="Text 1"/>
          <p:cNvSpPr txBox="1"/>
          <p:nvPr/>
        </p:nvSpPr>
        <p:spPr>
          <a:xfrm>
            <a:off x="457200" y="1280160"/>
            <a:ext cx="11247120" cy="320040"/>
          </a:xfrm>
          <a:prstGeom prst="rect">
            <a:avLst/>
          </a:prstGeom>
          <a:noFill/>
          <a:ln/>
        </p:spPr>
        <p:txBody>
          <a:bodyPr wrap="square" lIns="0" tIns="0" rIns="0" bIns="0" rtlCol="0" anchor="ctr"/>
          <a:lstStyle/>
          <a:p>
            <a:pPr marL="0" indent="0" algn="l">
              <a:buNone/>
            </a:pPr>
            <a:r>
              <a:rPr lang="en-US" sz="1300" b="1" dirty="0">
                <a:solidFill>
                  <a:srgbClr val="0B3C5D"/>
                </a:solidFill>
              </a:rPr>
              <a:t>Notation (RFC 4291, canonical form RFC 5952)</a:t>
            </a:r>
            <a:endParaRPr lang="en-US" sz="1300" dirty="0"/>
          </a:p>
        </p:txBody>
      </p:sp>
      <p:sp>
        <p:nvSpPr>
          <p:cNvPr id="5" name="Text 2"/>
          <p:cNvSpPr txBox="1"/>
          <p:nvPr/>
        </p:nvSpPr>
        <p:spPr>
          <a:xfrm>
            <a:off x="457200" y="1645920"/>
            <a:ext cx="11247120" cy="411480"/>
          </a:xfrm>
          <a:prstGeom prst="rect">
            <a:avLst/>
          </a:prstGeom>
          <a:solidFill>
            <a:srgbClr val="EEF3F7"/>
          </a:solidFill>
          <a:ln/>
        </p:spPr>
        <p:txBody>
          <a:bodyPr wrap="square" lIns="0" tIns="0" rIns="0" bIns="0" rtlCol="0" anchor="ctr"/>
          <a:lstStyle/>
          <a:p>
            <a:pPr marL="0" indent="0" algn="ctr">
              <a:buNone/>
            </a:pPr>
            <a:r>
              <a:rPr lang="en-US" sz="1500" b="1" dirty="0">
                <a:solidFill>
                  <a:srgbClr val="1F2933"/>
                </a:solidFill>
                <a:latin typeface="Courier New" pitchFamily="34" charset="0"/>
                <a:ea typeface="Courier New" pitchFamily="34" charset="-122"/>
                <a:cs typeface="Courier New" pitchFamily="34" charset="-120"/>
              </a:rPr>
              <a:t>2001:0db8:0000:0000:0000:0000:0000:0001  →  2001:db8:0:0:0:0:0:1  →  2001:db8::1</a:t>
            </a:r>
            <a:endParaRPr lang="en-US" sz="1500" dirty="0"/>
          </a:p>
        </p:txBody>
      </p:sp>
      <p:sp>
        <p:nvSpPr>
          <p:cNvPr id="6" name="Text 3"/>
          <p:cNvSpPr txBox="1"/>
          <p:nvPr/>
        </p:nvSpPr>
        <p:spPr>
          <a:xfrm>
            <a:off x="457200" y="2103120"/>
            <a:ext cx="11247120" cy="274320"/>
          </a:xfrm>
          <a:prstGeom prst="rect">
            <a:avLst/>
          </a:prstGeom>
          <a:noFill/>
          <a:ln/>
        </p:spPr>
        <p:txBody>
          <a:bodyPr wrap="square" lIns="0" tIns="0" rIns="0" bIns="0" rtlCol="0" anchor="ctr"/>
          <a:lstStyle/>
          <a:p>
            <a:pPr marL="0" indent="0" algn="l">
              <a:buNone/>
            </a:pPr>
            <a:r>
              <a:rPr lang="en-US" sz="1000" dirty="0">
                <a:solidFill>
                  <a:srgbClr val="6B7B8C"/>
                </a:solidFill>
              </a:rPr>
              <a:t>Eight 16-bit groups in hexadecimal; leading zeros omitted; a single run of zeros becomes '::'; lowercase; CIDR prefix (/64)</a:t>
            </a:r>
            <a:endParaRPr lang="en-US" sz="1000" dirty="0"/>
          </a:p>
        </p:txBody>
      </p:sp>
      <p:sp>
        <p:nvSpPr>
          <p:cNvPr id="7" name="Shape 4"/>
          <p:cNvSpPr/>
          <p:nvPr/>
        </p:nvSpPr>
        <p:spPr>
          <a:xfrm>
            <a:off x="457200" y="2560320"/>
            <a:ext cx="3611880" cy="2011680"/>
          </a:xfrm>
          <a:prstGeom prst="roundRect">
            <a:avLst>
              <a:gd name="adj" fmla="val 5455"/>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658368" y="272491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Unicast</a:t>
            </a:r>
            <a:endParaRPr lang="en-US" sz="1500" dirty="0"/>
          </a:p>
        </p:txBody>
      </p:sp>
      <p:sp>
        <p:nvSpPr>
          <p:cNvPr id="9" name="Text 6"/>
          <p:cNvSpPr txBox="1"/>
          <p:nvPr/>
        </p:nvSpPr>
        <p:spPr>
          <a:xfrm>
            <a:off x="658368" y="3136392"/>
            <a:ext cx="3209544" cy="129844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Identifies one interface</a:t>
            </a:r>
            <a:endParaRPr lang="en-US" sz="1200" dirty="0"/>
          </a:p>
          <a:p>
            <a:pPr marL="279400" indent="-279400">
              <a:spcAft>
                <a:spcPts val="400"/>
              </a:spcAft>
              <a:buSzPct val="100000"/>
              <a:buChar char="•"/>
            </a:pPr>
            <a:r>
              <a:rPr lang="en-US" sz="1200" dirty="0">
                <a:solidFill>
                  <a:srgbClr val="1F2933"/>
                </a:solidFill>
              </a:rPr>
              <a:t>Global, unique local (ULA), link-local</a:t>
            </a:r>
            <a:endParaRPr lang="en-US" sz="1200" dirty="0"/>
          </a:p>
        </p:txBody>
      </p:sp>
      <p:sp>
        <p:nvSpPr>
          <p:cNvPr id="10" name="Shape 7"/>
          <p:cNvSpPr/>
          <p:nvPr/>
        </p:nvSpPr>
        <p:spPr>
          <a:xfrm>
            <a:off x="4288536" y="2560320"/>
            <a:ext cx="3611880" cy="2011680"/>
          </a:xfrm>
          <a:prstGeom prst="roundRect">
            <a:avLst>
              <a:gd name="adj" fmla="val 5455"/>
            </a:avLst>
          </a:prstGeom>
          <a:solidFill>
            <a:srgbClr val="EEF3F7"/>
          </a:solidFill>
          <a:ln w="9525">
            <a:solidFill>
              <a:srgbClr val="EEF3F7"/>
            </a:solidFill>
            <a:prstDash val="solid"/>
          </a:ln>
        </p:spPr>
        <p:txBody>
          <a:bodyPr/>
          <a:lstStyle/>
          <a:p>
            <a:endParaRPr lang="en-US"/>
          </a:p>
        </p:txBody>
      </p:sp>
      <p:sp>
        <p:nvSpPr>
          <p:cNvPr id="11" name="Text 8"/>
          <p:cNvSpPr txBox="1"/>
          <p:nvPr/>
        </p:nvSpPr>
        <p:spPr>
          <a:xfrm>
            <a:off x="4489704" y="272491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Anycast</a:t>
            </a:r>
            <a:endParaRPr lang="en-US" sz="1500" dirty="0"/>
          </a:p>
        </p:txBody>
      </p:sp>
      <p:sp>
        <p:nvSpPr>
          <p:cNvPr id="12" name="Text 9"/>
          <p:cNvSpPr txBox="1"/>
          <p:nvPr/>
        </p:nvSpPr>
        <p:spPr>
          <a:xfrm>
            <a:off x="4489704" y="3136392"/>
            <a:ext cx="3209544" cy="129844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Same address on several interfaces; delivered to the 'nearest' one (IGP/BGP metric)</a:t>
            </a:r>
            <a:endParaRPr lang="en-US" sz="1200" dirty="0"/>
          </a:p>
          <a:p>
            <a:pPr marL="279400" indent="-279400">
              <a:spcAft>
                <a:spcPts val="400"/>
              </a:spcAft>
              <a:buSzPct val="100000"/>
              <a:buChar char="•"/>
            </a:pPr>
            <a:r>
              <a:rPr lang="en-US" sz="1200" dirty="0">
                <a:solidFill>
                  <a:srgbClr val="1F2933"/>
                </a:solidFill>
              </a:rPr>
              <a:t>Syntactically identical to unicast; DNS root, CDNs</a:t>
            </a:r>
            <a:endParaRPr lang="en-US" sz="1200" dirty="0"/>
          </a:p>
        </p:txBody>
      </p:sp>
      <p:sp>
        <p:nvSpPr>
          <p:cNvPr id="13" name="Shape 10"/>
          <p:cNvSpPr/>
          <p:nvPr/>
        </p:nvSpPr>
        <p:spPr>
          <a:xfrm>
            <a:off x="8119872" y="2560320"/>
            <a:ext cx="3611880" cy="2011680"/>
          </a:xfrm>
          <a:prstGeom prst="roundRect">
            <a:avLst>
              <a:gd name="adj" fmla="val 5455"/>
            </a:avLst>
          </a:prstGeom>
          <a:solidFill>
            <a:srgbClr val="EEF3F7"/>
          </a:solidFill>
          <a:ln w="9525">
            <a:solidFill>
              <a:srgbClr val="EEF3F7"/>
            </a:solidFill>
            <a:prstDash val="solid"/>
          </a:ln>
        </p:spPr>
        <p:txBody>
          <a:bodyPr/>
          <a:lstStyle/>
          <a:p>
            <a:endParaRPr lang="en-US"/>
          </a:p>
        </p:txBody>
      </p:sp>
      <p:sp>
        <p:nvSpPr>
          <p:cNvPr id="14" name="Text 11"/>
          <p:cNvSpPr txBox="1"/>
          <p:nvPr/>
        </p:nvSpPr>
        <p:spPr>
          <a:xfrm>
            <a:off x="8321040" y="272491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Multicast</a:t>
            </a:r>
            <a:endParaRPr lang="en-US" sz="1500" dirty="0"/>
          </a:p>
        </p:txBody>
      </p:sp>
      <p:sp>
        <p:nvSpPr>
          <p:cNvPr id="15" name="Text 12"/>
          <p:cNvSpPr txBox="1"/>
          <p:nvPr/>
        </p:nvSpPr>
        <p:spPr>
          <a:xfrm>
            <a:off x="8321040" y="3136392"/>
            <a:ext cx="3209544" cy="129844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ff00::/8; delivered to all members of the group</a:t>
            </a:r>
            <a:endParaRPr lang="en-US" sz="1200" dirty="0"/>
          </a:p>
          <a:p>
            <a:pPr marL="279400" indent="-279400">
              <a:spcAft>
                <a:spcPts val="400"/>
              </a:spcAft>
              <a:buSzPct val="100000"/>
              <a:buChar char="•"/>
            </a:pPr>
            <a:r>
              <a:rPr lang="en-US" sz="1200" dirty="0">
                <a:solidFill>
                  <a:srgbClr val="1F2933"/>
                </a:solidFill>
              </a:rPr>
              <a:t>Replaces broadcast: ff02::1 = all nodes on the link</a:t>
            </a:r>
            <a:endParaRPr lang="en-US" sz="1200" dirty="0"/>
          </a:p>
        </p:txBody>
      </p:sp>
      <p:sp>
        <p:nvSpPr>
          <p:cNvPr id="16" name="Text 13"/>
          <p:cNvSpPr txBox="1"/>
          <p:nvPr/>
        </p:nvSpPr>
        <p:spPr>
          <a:xfrm>
            <a:off x="457200" y="4754880"/>
            <a:ext cx="11247120" cy="320040"/>
          </a:xfrm>
          <a:prstGeom prst="rect">
            <a:avLst/>
          </a:prstGeom>
          <a:noFill/>
          <a:ln/>
        </p:spPr>
        <p:txBody>
          <a:bodyPr wrap="square" lIns="0" tIns="0" rIns="0" bIns="0" rtlCol="0" anchor="ctr"/>
          <a:lstStyle/>
          <a:p>
            <a:pPr marL="0" indent="0" algn="l">
              <a:buNone/>
            </a:pPr>
            <a:r>
              <a:rPr lang="en-US" sz="1300" b="1" dirty="0">
                <a:solidFill>
                  <a:srgbClr val="0B3C5D"/>
                </a:solidFill>
              </a:rPr>
              <a:t>Typical structure of a global unicast address (GUA)</a:t>
            </a:r>
            <a:endParaRPr lang="en-US" sz="1300" dirty="0"/>
          </a:p>
        </p:txBody>
      </p:sp>
      <p:sp>
        <p:nvSpPr>
          <p:cNvPr id="17" name="Text 14"/>
          <p:cNvSpPr/>
          <p:nvPr/>
        </p:nvSpPr>
        <p:spPr>
          <a:xfrm>
            <a:off x="457200" y="5120640"/>
            <a:ext cx="4217670" cy="54864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Global routing prefix (48 bits): 2001:db8:abcd</a:t>
            </a:r>
            <a:endParaRPr lang="en-US" sz="1100" dirty="0"/>
          </a:p>
        </p:txBody>
      </p:sp>
      <p:sp>
        <p:nvSpPr>
          <p:cNvPr id="18" name="Text 15"/>
          <p:cNvSpPr/>
          <p:nvPr/>
        </p:nvSpPr>
        <p:spPr>
          <a:xfrm>
            <a:off x="4674870" y="5120640"/>
            <a:ext cx="1405890" cy="548640"/>
          </a:xfrm>
          <a:prstGeom prst="rect">
            <a:avLst/>
          </a:prstGeom>
          <a:solidFill>
            <a:srgbClr val="2A9D6F"/>
          </a:solidFill>
          <a:ln w="12700">
            <a:solidFill>
              <a:srgbClr val="FFFFFF"/>
            </a:solidFill>
          </a:ln>
        </p:spPr>
        <p:txBody>
          <a:bodyPr wrap="square" lIns="25400" tIns="25400" rIns="25400" bIns="25400" rtlCol="0" anchor="ctr"/>
          <a:lstStyle/>
          <a:p>
            <a:pPr marL="0" indent="0" algn="ctr">
              <a:buNone/>
            </a:pPr>
            <a:r>
              <a:rPr lang="en-US" sz="1100" b="1" dirty="0">
                <a:solidFill>
                  <a:srgbClr val="FFFFFF"/>
                </a:solidFill>
              </a:rPr>
              <a:t>Subnet ID (16): 0010</a:t>
            </a:r>
            <a:endParaRPr lang="en-US" sz="1100" dirty="0"/>
          </a:p>
        </p:txBody>
      </p:sp>
      <p:sp>
        <p:nvSpPr>
          <p:cNvPr id="19" name="Text 16"/>
          <p:cNvSpPr/>
          <p:nvPr/>
        </p:nvSpPr>
        <p:spPr>
          <a:xfrm>
            <a:off x="6080760" y="5120640"/>
            <a:ext cx="5623560" cy="54864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Interface ID (64 bits): 0000:0000:0000:0001 (or EUI-64 / random)</a:t>
            </a:r>
            <a:endParaRPr lang="en-US" sz="1100" dirty="0"/>
          </a:p>
        </p:txBody>
      </p:sp>
      <p:sp>
        <p:nvSpPr>
          <p:cNvPr id="20" name="Text 17"/>
          <p:cNvSpPr txBox="1"/>
          <p:nvPr/>
        </p:nvSpPr>
        <p:spPr>
          <a:xfrm>
            <a:off x="457200" y="5715000"/>
            <a:ext cx="11247120" cy="457200"/>
          </a:xfrm>
          <a:prstGeom prst="rect">
            <a:avLst/>
          </a:prstGeom>
          <a:noFill/>
          <a:ln/>
        </p:spPr>
        <p:txBody>
          <a:bodyPr wrap="square" lIns="0" tIns="0" rIns="0" bIns="0" rtlCol="0" anchor="ctr"/>
          <a:lstStyle/>
          <a:p>
            <a:pPr marL="0" indent="0" algn="l">
              <a:buNone/>
            </a:pPr>
            <a:r>
              <a:rPr lang="en-US" sz="1000" dirty="0">
                <a:solidFill>
                  <a:srgbClr val="6B7B8C"/>
                </a:solidFill>
              </a:rPr>
              <a:t>Subnets are /64 by convention (SLAAC requires it); organizations receive a /48 (65,536 subnets) or a /56; ISPs, a /32 or larger. 2^128 ≈ 3.4 × 10^38 addresses.</a:t>
            </a:r>
            <a:endParaRPr lang="en-US" sz="10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151</a:t>
            </a:fld>
            <a:endParaRPr lang="en-US"/>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name="Slide 15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IPv6 address types and scopes</a:t>
            </a:r>
            <a:endParaRPr lang="en-US" sz="3000" dirty="0"/>
          </a:p>
        </p:txBody>
      </p:sp>
      <p:graphicFrame>
        <p:nvGraphicFramePr>
          <p:cNvPr id="153"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11247120" cy="914400"/>
        </p:xfrm>
        <a:graphic>
          <a:graphicData uri="http://schemas.openxmlformats.org/drawingml/2006/table">
            <a:tbl>
              <a:tblPr/>
              <a:tblGrid>
                <a:gridCol w="22860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576072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tblGrid>
              <a:tr h="475488">
                <a:tc>
                  <a:txBody>
                    <a:bodyPr/>
                    <a:lstStyle/>
                    <a:p>
                      <a:pPr marL="0" indent="0" algn="l">
                        <a:buNone/>
                      </a:pPr>
                      <a:r>
                        <a:rPr lang="en-US" sz="1000" b="1" dirty="0">
                          <a:solidFill>
                            <a:srgbClr val="FFFFFF"/>
                          </a:solidFill>
                        </a:rPr>
                        <a:t>Type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Prefix</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Scope and use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Reference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475488">
                <a:tc>
                  <a:txBody>
                    <a:bodyPr/>
                    <a:lstStyle/>
                    <a:p>
                      <a:pPr marL="0" indent="0" algn="l">
                        <a:buNone/>
                      </a:pPr>
                      <a:r>
                        <a:rPr lang="en-US" sz="1000" dirty="0">
                          <a:solidFill>
                            <a:srgbClr val="1F2933"/>
                          </a:solidFill>
                        </a:rPr>
                        <a:t>Global unicast (GUA)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2000::/3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Routable on the Internet; allocated by IANA → RIR → ISP → organization (/48, /56)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RFC 4291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5488">
                <a:tc>
                  <a:txBody>
                    <a:bodyPr/>
                    <a:lstStyle/>
                    <a:p>
                      <a:pPr marL="0" indent="0" algn="l">
                        <a:buNone/>
                      </a:pPr>
                      <a:r>
                        <a:rPr lang="en-US" sz="1000" dirty="0">
                          <a:solidFill>
                            <a:srgbClr val="1F2933"/>
                          </a:solidFill>
                        </a:rPr>
                        <a:t>Unique local (ULA)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fc00::/7 (fd00::/8)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Private, not routable on the Internet; 40 random bits avoid collisions in mergers; no NAT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RFC 4193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475488">
                <a:tc>
                  <a:txBody>
                    <a:bodyPr/>
                    <a:lstStyle/>
                    <a:p>
                      <a:pPr marL="0" indent="0" algn="l">
                        <a:buNone/>
                      </a:pPr>
                      <a:r>
                        <a:rPr lang="en-US" sz="1000" dirty="0">
                          <a:solidFill>
                            <a:srgbClr val="1F2933"/>
                          </a:solidFill>
                        </a:rPr>
                        <a:t>Link-local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fe80::/10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Automatic on every interface; ND, next hop for OSPFv3/BGP; never routed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RFC 4291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75488">
                <a:tc>
                  <a:txBody>
                    <a:bodyPr/>
                    <a:lstStyle/>
                    <a:p>
                      <a:pPr marL="0" indent="0" algn="l">
                        <a:buNone/>
                      </a:pPr>
                      <a:r>
                        <a:rPr lang="en-US" sz="1000" dirty="0">
                          <a:solidFill>
                            <a:srgbClr val="1F2933"/>
                          </a:solidFill>
                        </a:rPr>
                        <a:t>Loopback / unspecified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::1  /  ::</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Equivalent to IPv4's 127.0.0.1 and 0.0.0.0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RFC 4291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475488">
                <a:tc>
                  <a:txBody>
                    <a:bodyPr/>
                    <a:lstStyle/>
                    <a:p>
                      <a:pPr marL="0" indent="0" algn="l">
                        <a:buNone/>
                      </a:pPr>
                      <a:r>
                        <a:rPr lang="en-US" sz="1000" dirty="0">
                          <a:solidFill>
                            <a:srgbClr val="1F2933"/>
                          </a:solidFill>
                        </a:rPr>
                        <a:t>IPv4-mapped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::ffff:0:0/96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Represents IPv4 in dual-stack sockets (::ffff:203.0.113.5)</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RFC 4291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75488">
                <a:tc>
                  <a:txBody>
                    <a:bodyPr/>
                    <a:lstStyle/>
                    <a:p>
                      <a:pPr marL="0" indent="0" algn="l">
                        <a:buNone/>
                      </a:pPr>
                      <a:r>
                        <a:rPr lang="en-US" sz="1000" dirty="0">
                          <a:solidFill>
                            <a:srgbClr val="1F2933"/>
                          </a:solidFill>
                        </a:rPr>
                        <a:t>NAT64 well-known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64:ff9b::/96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IPv6 → IPv4 translation (DNS64 synthesizes AAAA)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RFC 6052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475488">
                <a:tc>
                  <a:txBody>
                    <a:bodyPr/>
                    <a:lstStyle/>
                    <a:p>
                      <a:pPr marL="0" indent="0" algn="l">
                        <a:buNone/>
                      </a:pPr>
                      <a:r>
                        <a:rPr lang="en-US" sz="1000" dirty="0">
                          <a:solidFill>
                            <a:srgbClr val="1F2933"/>
                          </a:solidFill>
                        </a:rPr>
                        <a:t>Documentation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2001:db8::/32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Examples and courses (used in this deck)</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RFC 3849</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475488">
                <a:tc>
                  <a:txBody>
                    <a:bodyPr/>
                    <a:lstStyle/>
                    <a:p>
                      <a:pPr marL="0" indent="0" algn="l">
                        <a:buNone/>
                      </a:pPr>
                      <a:r>
                        <a:rPr lang="en-US" sz="1000" dirty="0">
                          <a:solidFill>
                            <a:srgbClr val="1F2933"/>
                          </a:solidFill>
                        </a:rPr>
                        <a:t>Multicast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ff00::/8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ff02:: link, ff05:: site, ff0e:: global; ff02::1 all nodes, ff02::2 routers, ff02::1:ffxx:xxxx solicited-node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RFC 4291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8"/>
                  </a:ext>
                </a:extLst>
              </a:tr>
            </a:tbl>
          </a:graphicData>
        </a:graphic>
      </p:graphicFrame>
      <p:sp>
        <p:nvSpPr>
          <p:cNvPr id="5" name="Text 1"/>
          <p:cNvSpPr txBox="1"/>
          <p:nvPr/>
        </p:nvSpPr>
        <p:spPr>
          <a:xfrm>
            <a:off x="457200" y="5669280"/>
            <a:ext cx="11247120" cy="457200"/>
          </a:xfrm>
          <a:prstGeom prst="rect">
            <a:avLst/>
          </a:prstGeom>
          <a:noFill/>
          <a:ln/>
        </p:spPr>
        <p:txBody>
          <a:bodyPr wrap="square" lIns="0" tIns="0" rIns="0" bIns="0" rtlCol="0" anchor="ctr"/>
          <a:lstStyle/>
          <a:p>
            <a:pPr marL="0" indent="0" algn="l">
              <a:buNone/>
            </a:pPr>
            <a:r>
              <a:rPr lang="en-US" sz="1000" dirty="0">
                <a:solidFill>
                  <a:srgbClr val="6B7B8C"/>
                </a:solidFill>
              </a:rPr>
              <a:t>'Site-local' addresses (fec0::/10), planned in the drafts of the 1990s, were deprecated by RFC 3879 (2004) and replaced by ULAs.</a:t>
            </a:r>
            <a:endParaRPr lang="en-US" sz="10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152</a:t>
            </a:fld>
            <a:endParaRPr lang="en-US"/>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name="Slide 15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Neighbor Discovery (ND) and autoconfiguration (SLAAC)</a:t>
            </a:r>
            <a:endParaRPr lang="en-US" sz="3000" dirty="0"/>
          </a:p>
        </p:txBody>
      </p:sp>
      <p:graphicFrame>
        <p:nvGraphicFramePr>
          <p:cNvPr id="154"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5852160" cy="914400"/>
        </p:xfrm>
        <a:graphic>
          <a:graphicData uri="http://schemas.openxmlformats.org/drawingml/2006/table">
            <a:tbl>
              <a:tblPr/>
              <a:tblGrid>
                <a:gridCol w="1920240">
                  <a:extLst>
                    <a:ext uri="{9D8B030D-6E8A-4147-A177-3AD203B41FA5}">
                      <a16:colId xmlns:a16="http://schemas.microsoft.com/office/drawing/2014/main" val="20000"/>
                    </a:ext>
                  </a:extLst>
                </a:gridCol>
                <a:gridCol w="548640">
                  <a:extLst>
                    <a:ext uri="{9D8B030D-6E8A-4147-A177-3AD203B41FA5}">
                      <a16:colId xmlns:a16="http://schemas.microsoft.com/office/drawing/2014/main" val="20001"/>
                    </a:ext>
                  </a:extLst>
                </a:gridCol>
                <a:gridCol w="3383280">
                  <a:extLst>
                    <a:ext uri="{9D8B030D-6E8A-4147-A177-3AD203B41FA5}">
                      <a16:colId xmlns:a16="http://schemas.microsoft.com/office/drawing/2014/main" val="20002"/>
                    </a:ext>
                  </a:extLst>
                </a:gridCol>
              </a:tblGrid>
              <a:tr h="438912">
                <a:tc>
                  <a:txBody>
                    <a:bodyPr/>
                    <a:lstStyle/>
                    <a:p>
                      <a:pPr marL="0" indent="0" algn="l">
                        <a:buNone/>
                      </a:pPr>
                      <a:r>
                        <a:rPr lang="en-US" sz="1000" b="1" dirty="0">
                          <a:solidFill>
                            <a:srgbClr val="FFFFFF"/>
                          </a:solidFill>
                        </a:rPr>
                        <a:t>ICMPv6 message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Type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Function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438912">
                <a:tc>
                  <a:txBody>
                    <a:bodyPr/>
                    <a:lstStyle/>
                    <a:p>
                      <a:pPr marL="0" indent="0" algn="l">
                        <a:buNone/>
                      </a:pPr>
                      <a:r>
                        <a:rPr lang="en-US" sz="1000" dirty="0">
                          <a:solidFill>
                            <a:srgbClr val="1F2933"/>
                          </a:solidFill>
                        </a:rPr>
                        <a:t>Router Solicitation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133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Host asks for an RA at startup (ff02::2)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38912">
                <a:tc>
                  <a:txBody>
                    <a:bodyPr/>
                    <a:lstStyle/>
                    <a:p>
                      <a:pPr marL="0" indent="0" algn="l">
                        <a:buNone/>
                      </a:pPr>
                      <a:r>
                        <a:rPr lang="en-US" sz="1000" dirty="0">
                          <a:solidFill>
                            <a:srgbClr val="1F2933"/>
                          </a:solidFill>
                        </a:rPr>
                        <a:t>Router Advertisement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134</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Prefixes, default router, MTU, M/O/A flags, RDNSS; periodic and on request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438912">
                <a:tc>
                  <a:txBody>
                    <a:bodyPr/>
                    <a:lstStyle/>
                    <a:p>
                      <a:pPr marL="0" indent="0" algn="l">
                        <a:buNone/>
                      </a:pPr>
                      <a:r>
                        <a:rPr lang="en-US" sz="1000" dirty="0">
                          <a:solidFill>
                            <a:srgbClr val="1F2933"/>
                          </a:solidFill>
                        </a:rPr>
                        <a:t>Neighbor Solicitation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135</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Resolves an address (= ARP Request); DAD; NUD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38912">
                <a:tc>
                  <a:txBody>
                    <a:bodyPr/>
                    <a:lstStyle/>
                    <a:p>
                      <a:pPr marL="0" indent="0" algn="l">
                        <a:buNone/>
                      </a:pPr>
                      <a:r>
                        <a:rPr lang="en-US" sz="1000" dirty="0">
                          <a:solidFill>
                            <a:srgbClr val="1F2933"/>
                          </a:solidFill>
                        </a:rPr>
                        <a:t>Neighbor Advertisement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136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Reply (= ARP Reply); unsolicited announcement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438912">
                <a:tc>
                  <a:txBody>
                    <a:bodyPr/>
                    <a:lstStyle/>
                    <a:p>
                      <a:pPr marL="0" indent="0" algn="l">
                        <a:buNone/>
                      </a:pPr>
                      <a:r>
                        <a:rPr lang="en-US" sz="1000" dirty="0">
                          <a:solidFill>
                            <a:srgbClr val="1F2933"/>
                          </a:solidFill>
                        </a:rPr>
                        <a:t>Redirect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137</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Router points to a better next hop on the link</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5" name="Text 1"/>
          <p:cNvSpPr/>
          <p:nvPr/>
        </p:nvSpPr>
        <p:spPr>
          <a:xfrm>
            <a:off x="6583680" y="128016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6" name="Text 2"/>
          <p:cNvSpPr txBox="1"/>
          <p:nvPr/>
        </p:nvSpPr>
        <p:spPr>
          <a:xfrm>
            <a:off x="7132320" y="1234440"/>
            <a:ext cx="4572000" cy="960120"/>
          </a:xfrm>
          <a:prstGeom prst="rect">
            <a:avLst/>
          </a:prstGeom>
          <a:noFill/>
          <a:ln/>
        </p:spPr>
        <p:txBody>
          <a:bodyPr wrap="square" lIns="0" tIns="0" rIns="0" bIns="0" rtlCol="0" anchor="t"/>
          <a:lstStyle/>
          <a:p>
            <a:pPr marL="0" indent="0">
              <a:buNone/>
            </a:pPr>
            <a:r>
              <a:rPr lang="en-US" sz="1200" b="1" dirty="0">
                <a:solidFill>
                  <a:srgbClr val="0B3C5D"/>
                </a:solidFill>
              </a:rPr>
              <a:t>Link-local</a:t>
            </a:r>
            <a:endParaRPr lang="en-US" sz="1200" dirty="0"/>
          </a:p>
          <a:p>
            <a:pPr marL="0" indent="0">
              <a:buNone/>
            </a:pPr>
            <a:r>
              <a:rPr lang="en-US" sz="1000" dirty="0">
                <a:solidFill>
                  <a:srgbClr val="1F2933"/>
                </a:solidFill>
              </a:rPr>
              <a:t>fe80:: + interface ID; duplicate address detection (DAD) with an NS for its own address.</a:t>
            </a:r>
            <a:endParaRPr lang="en-US" sz="1200" dirty="0"/>
          </a:p>
        </p:txBody>
      </p:sp>
      <p:sp>
        <p:nvSpPr>
          <p:cNvPr id="7" name="Text 3"/>
          <p:cNvSpPr/>
          <p:nvPr/>
        </p:nvSpPr>
        <p:spPr>
          <a:xfrm>
            <a:off x="6583680" y="224028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8" name="Text 4"/>
          <p:cNvSpPr txBox="1"/>
          <p:nvPr/>
        </p:nvSpPr>
        <p:spPr>
          <a:xfrm>
            <a:off x="7132320" y="2194560"/>
            <a:ext cx="4572000" cy="960120"/>
          </a:xfrm>
          <a:prstGeom prst="rect">
            <a:avLst/>
          </a:prstGeom>
          <a:noFill/>
          <a:ln/>
        </p:spPr>
        <p:txBody>
          <a:bodyPr wrap="square" lIns="0" tIns="0" rIns="0" bIns="0" rtlCol="0" anchor="t"/>
          <a:lstStyle/>
          <a:p>
            <a:pPr marL="0" indent="0">
              <a:buNone/>
            </a:pPr>
            <a:r>
              <a:rPr lang="en-US" sz="1200" b="1" dirty="0">
                <a:solidFill>
                  <a:srgbClr val="0B3C5D"/>
                </a:solidFill>
              </a:rPr>
              <a:t>RS → RA</a:t>
            </a:r>
            <a:endParaRPr lang="en-US" sz="1200" dirty="0"/>
          </a:p>
          <a:p>
            <a:pPr marL="0" indent="0">
              <a:buNone/>
            </a:pPr>
            <a:r>
              <a:rPr lang="en-US" sz="1000" dirty="0">
                <a:solidFill>
                  <a:srgbClr val="1F2933"/>
                </a:solidFill>
              </a:rPr>
              <a:t>Host sends an RS to ff02::2; the router replies with an RA: prefix 2001:db8:10::/64 (A flag), default router, MTU, DNS.</a:t>
            </a:r>
            <a:endParaRPr lang="en-US" sz="1200" dirty="0"/>
          </a:p>
        </p:txBody>
      </p:sp>
      <p:sp>
        <p:nvSpPr>
          <p:cNvPr id="9" name="Text 5"/>
          <p:cNvSpPr/>
          <p:nvPr/>
        </p:nvSpPr>
        <p:spPr>
          <a:xfrm>
            <a:off x="6583680" y="320040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3</a:t>
            </a:r>
            <a:endParaRPr lang="en-US" sz="1300" dirty="0"/>
          </a:p>
        </p:txBody>
      </p:sp>
      <p:sp>
        <p:nvSpPr>
          <p:cNvPr id="10" name="Text 6"/>
          <p:cNvSpPr txBox="1"/>
          <p:nvPr/>
        </p:nvSpPr>
        <p:spPr>
          <a:xfrm>
            <a:off x="7132320" y="3154680"/>
            <a:ext cx="4572000" cy="960120"/>
          </a:xfrm>
          <a:prstGeom prst="rect">
            <a:avLst/>
          </a:prstGeom>
          <a:noFill/>
          <a:ln/>
        </p:spPr>
        <p:txBody>
          <a:bodyPr wrap="square" lIns="0" tIns="0" rIns="0" bIns="0" rtlCol="0" anchor="t"/>
          <a:lstStyle/>
          <a:p>
            <a:pPr marL="0" indent="0">
              <a:buNone/>
            </a:pPr>
            <a:r>
              <a:rPr lang="en-US" sz="1200" b="1" dirty="0">
                <a:solidFill>
                  <a:srgbClr val="0B3C5D"/>
                </a:solidFill>
              </a:rPr>
              <a:t>Global address</a:t>
            </a:r>
            <a:endParaRPr lang="en-US" sz="1200" dirty="0"/>
          </a:p>
          <a:p>
            <a:pPr marL="0" indent="0">
              <a:buNone/>
            </a:pPr>
            <a:r>
              <a:rPr lang="en-US" sz="1000" dirty="0">
                <a:solidFill>
                  <a:srgbClr val="1F2933"/>
                </a:solidFill>
              </a:rPr>
              <a:t>Prefix + interface ID (stable random, RFC 7217; EUI-64 in legacy systems) + temporary addresses (RFC 8981); new DAD.</a:t>
            </a:r>
            <a:endParaRPr lang="en-US" sz="1200" dirty="0"/>
          </a:p>
        </p:txBody>
      </p:sp>
      <p:sp>
        <p:nvSpPr>
          <p:cNvPr id="11" name="Text 7"/>
          <p:cNvSpPr/>
          <p:nvPr/>
        </p:nvSpPr>
        <p:spPr>
          <a:xfrm>
            <a:off x="6583680" y="416052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4</a:t>
            </a:r>
            <a:endParaRPr lang="en-US" sz="1300" dirty="0"/>
          </a:p>
        </p:txBody>
      </p:sp>
      <p:sp>
        <p:nvSpPr>
          <p:cNvPr id="12" name="Text 8"/>
          <p:cNvSpPr txBox="1"/>
          <p:nvPr/>
        </p:nvSpPr>
        <p:spPr>
          <a:xfrm>
            <a:off x="7132320" y="4114800"/>
            <a:ext cx="4572000" cy="960120"/>
          </a:xfrm>
          <a:prstGeom prst="rect">
            <a:avLst/>
          </a:prstGeom>
          <a:noFill/>
          <a:ln/>
        </p:spPr>
        <p:txBody>
          <a:bodyPr wrap="square" lIns="0" tIns="0" rIns="0" bIns="0" rtlCol="0" anchor="t"/>
          <a:lstStyle/>
          <a:p>
            <a:pPr marL="0" indent="0">
              <a:buNone/>
            </a:pPr>
            <a:r>
              <a:rPr lang="en-US" sz="1200" b="1" dirty="0">
                <a:solidFill>
                  <a:srgbClr val="0B3C5D"/>
                </a:solidFill>
              </a:rPr>
              <a:t>DHCPv6 if M/O</a:t>
            </a:r>
            <a:endParaRPr lang="en-US" sz="1200" dirty="0"/>
          </a:p>
          <a:p>
            <a:pPr marL="0" indent="0">
              <a:buNone/>
            </a:pPr>
            <a:r>
              <a:rPr lang="en-US" sz="1000" dirty="0">
                <a:solidFill>
                  <a:srgbClr val="1F2933"/>
                </a:solidFill>
              </a:rPr>
              <a:t>M = 1: addresses from DHCPv6 (stateful); O = 1: options only (DNS, NTP); ff02::1:2, UDP 546/547 (RFC 9915).</a:t>
            </a:r>
            <a:endParaRPr lang="en-US" sz="1200" dirty="0"/>
          </a:p>
        </p:txBody>
      </p:sp>
      <p:sp>
        <p:nvSpPr>
          <p:cNvPr id="13" name="Text 9"/>
          <p:cNvSpPr/>
          <p:nvPr/>
        </p:nvSpPr>
        <p:spPr>
          <a:xfrm>
            <a:off x="457200" y="4206240"/>
            <a:ext cx="5852160" cy="1920240"/>
          </a:xfrm>
          <a:prstGeom prst="roundRect">
            <a:avLst>
              <a:gd name="adj" fmla="val 4762"/>
            </a:avLst>
          </a:prstGeom>
          <a:solidFill>
            <a:srgbClr val="FFF4E0"/>
          </a:solidFill>
          <a:ln>
            <a:solidFill>
              <a:srgbClr val="FFF4E0"/>
            </a:solidFill>
          </a:ln>
        </p:spPr>
        <p:txBody>
          <a:bodyPr wrap="square" lIns="76200" tIns="152400" rIns="152400" bIns="76200" rtlCol="0" anchor="ctr"/>
          <a:lstStyle/>
          <a:p>
            <a:pPr marL="0" indent="0" algn="l">
              <a:buNone/>
            </a:pPr>
            <a:r>
              <a:rPr lang="en-US" sz="1100" dirty="0">
                <a:solidFill>
                  <a:srgbClr val="1F2933"/>
                </a:solidFill>
              </a:rPr>
              <a:t>Equivalences: NS/NA = ARP (but over solicited-node multicast ff02::1:ffxx:xxxx, without interrupting every host); RA = default gateway + prefix + (optionally) DNS, without DHCP; DAD prevents duplicate addresses; NUD tracks the state of each neighbor (reachable, stale, probe).</a:t>
            </a:r>
            <a:endParaRPr lang="en-US" sz="1100" dirty="0"/>
          </a:p>
        </p:txBody>
      </p:sp>
      <p:sp>
        <p:nvSpPr>
          <p:cNvPr id="14" name="Text 10"/>
          <p:cNvSpPr txBox="1"/>
          <p:nvPr/>
        </p:nvSpPr>
        <p:spPr>
          <a:xfrm>
            <a:off x="6583680" y="5212080"/>
            <a:ext cx="5120640" cy="914400"/>
          </a:xfrm>
          <a:prstGeom prst="rect">
            <a:avLst/>
          </a:prstGeom>
          <a:solidFill>
            <a:srgbClr val="FFF4E0"/>
          </a:solidFill>
          <a:ln/>
        </p:spPr>
        <p:txBody>
          <a:bodyPr wrap="square" lIns="0" tIns="0" rIns="0" bIns="0" rtlCol="0" anchor="ctr"/>
          <a:lstStyle/>
          <a:p>
            <a:pPr marL="0" indent="0" algn="l">
              <a:buNone/>
            </a:pPr>
            <a:r>
              <a:rPr lang="en-US" sz="1000" dirty="0">
                <a:solidFill>
                  <a:srgbClr val="1F2933"/>
                </a:solidFill>
              </a:rPr>
              <a:t>Switch protections: RA Guard (RFC 6105), DHCPv6 Guard, ND inspection; SEND (RFC 3971) exists but is rarely used.</a:t>
            </a:r>
            <a:endParaRPr lang="en-US" sz="10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153</a:t>
            </a:fld>
            <a:endParaRPr lang="en-US"/>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name="Slide 15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IPv6 routing</a:t>
            </a:r>
            <a:endParaRPr lang="en-US" sz="3000" dirty="0"/>
          </a:p>
        </p:txBody>
      </p:sp>
      <p:graphicFrame>
        <p:nvGraphicFramePr>
          <p:cNvPr id="155"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6766560" cy="914400"/>
        </p:xfrm>
        <a:graphic>
          <a:graphicData uri="http://schemas.openxmlformats.org/drawingml/2006/table">
            <a:tbl>
              <a:tblPr/>
              <a:tblGrid>
                <a:gridCol w="1097280">
                  <a:extLst>
                    <a:ext uri="{9D8B030D-6E8A-4147-A177-3AD203B41FA5}">
                      <a16:colId xmlns:a16="http://schemas.microsoft.com/office/drawing/2014/main" val="20000"/>
                    </a:ext>
                  </a:extLst>
                </a:gridCol>
                <a:gridCol w="2377440">
                  <a:extLst>
                    <a:ext uri="{9D8B030D-6E8A-4147-A177-3AD203B41FA5}">
                      <a16:colId xmlns:a16="http://schemas.microsoft.com/office/drawing/2014/main" val="20001"/>
                    </a:ext>
                  </a:extLst>
                </a:gridCol>
                <a:gridCol w="3291840">
                  <a:extLst>
                    <a:ext uri="{9D8B030D-6E8A-4147-A177-3AD203B41FA5}">
                      <a16:colId xmlns:a16="http://schemas.microsoft.com/office/drawing/2014/main" val="20002"/>
                    </a:ext>
                  </a:extLst>
                </a:gridCol>
              </a:tblGrid>
              <a:tr h="438912">
                <a:tc>
                  <a:txBody>
                    <a:bodyPr/>
                    <a:lstStyle/>
                    <a:p>
                      <a:pPr marL="0" indent="0" algn="l">
                        <a:buNone/>
                      </a:pPr>
                      <a:r>
                        <a:rPr lang="en-US" sz="1000" b="1" dirty="0">
                          <a:solidFill>
                            <a:srgbClr val="FFFFFF"/>
                          </a:solidFill>
                        </a:rPr>
                        <a:t>IGP / EGP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IPv6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Notes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438912">
                <a:tc>
                  <a:txBody>
                    <a:bodyPr/>
                    <a:lstStyle/>
                    <a:p>
                      <a:pPr marL="0" indent="0" algn="l">
                        <a:buNone/>
                      </a:pPr>
                      <a:r>
                        <a:rPr lang="en-US" sz="1000" dirty="0">
                          <a:solidFill>
                            <a:srgbClr val="1F2933"/>
                          </a:solidFill>
                        </a:rPr>
                        <a:t>RIP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RIPng, RFC 2080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UDP 521, ff02::9; same limitations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38912">
                <a:tc>
                  <a:txBody>
                    <a:bodyPr/>
                    <a:lstStyle/>
                    <a:p>
                      <a:pPr marL="0" indent="0" algn="l">
                        <a:buNone/>
                      </a:pPr>
                      <a:r>
                        <a:rPr lang="en-US" sz="1000" dirty="0">
                          <a:solidFill>
                            <a:srgbClr val="1F2933"/>
                          </a:solidFill>
                        </a:rPr>
                        <a:t>OSPF</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OSPFv3, RFC 5340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Per link, link-local; AF for IPv4 (RFC 5838)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438912">
                <a:tc>
                  <a:txBody>
                    <a:bodyPr/>
                    <a:lstStyle/>
                    <a:p>
                      <a:pPr marL="0" indent="0" algn="l">
                        <a:buNone/>
                      </a:pPr>
                      <a:r>
                        <a:rPr lang="en-US" sz="1000" dirty="0">
                          <a:solidFill>
                            <a:srgbClr val="1F2933"/>
                          </a:solidFill>
                        </a:rPr>
                        <a:t>IS-IS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RFC 5308 / MT RFC 5120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One protocol for both families; multiple topologies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38912">
                <a:tc>
                  <a:txBody>
                    <a:bodyPr/>
                    <a:lstStyle/>
                    <a:p>
                      <a:pPr marL="0" indent="0" algn="l">
                        <a:buNone/>
                      </a:pPr>
                      <a:r>
                        <a:rPr lang="en-US" sz="1000" dirty="0">
                          <a:solidFill>
                            <a:srgbClr val="1F2933"/>
                          </a:solidFill>
                        </a:rPr>
                        <a:t>EIGRP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EIGRP for IPv6, RFC 7868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ff02::a; same DUAL and metric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438912">
                <a:tc>
                  <a:txBody>
                    <a:bodyPr/>
                    <a:lstStyle/>
                    <a:p>
                      <a:pPr marL="0" indent="0" algn="l">
                        <a:buNone/>
                      </a:pPr>
                      <a:r>
                        <a:rPr lang="en-US" sz="1000" dirty="0">
                          <a:solidFill>
                            <a:srgbClr val="1F2933"/>
                          </a:solidFill>
                        </a:rPr>
                        <a:t>BGP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MP-BGP, RFC 4760 (AFI 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Global IPv6 table &gt; 200,000 prefixes; sessions over IPv6 or IPv4</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38912">
                <a:tc>
                  <a:txBody>
                    <a:bodyPr/>
                    <a:lstStyle/>
                    <a:p>
                      <a:pPr marL="0" indent="0" algn="l">
                        <a:buNone/>
                      </a:pPr>
                      <a:r>
                        <a:rPr lang="en-US" sz="1000" dirty="0">
                          <a:solidFill>
                            <a:srgbClr val="1F2933"/>
                          </a:solidFill>
                        </a:rPr>
                        <a:t>Static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ipv6 route 2001:db8::/32 ...</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Next hop may be link-local + interface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bl>
          </a:graphicData>
        </a:graphic>
      </p:graphicFrame>
      <p:sp>
        <p:nvSpPr>
          <p:cNvPr id="5" name="Shape 1"/>
          <p:cNvSpPr/>
          <p:nvPr/>
        </p:nvSpPr>
        <p:spPr>
          <a:xfrm>
            <a:off x="7498080" y="1280160"/>
            <a:ext cx="4206240" cy="4846320"/>
          </a:xfrm>
          <a:prstGeom prst="roundRect">
            <a:avLst>
              <a:gd name="adj" fmla="val 2609"/>
            </a:avLst>
          </a:prstGeom>
          <a:solidFill>
            <a:srgbClr val="EEF3F7"/>
          </a:solidFill>
          <a:ln w="9525">
            <a:solidFill>
              <a:srgbClr val="EEF3F7"/>
            </a:solidFill>
            <a:prstDash val="solid"/>
          </a:ln>
        </p:spPr>
        <p:txBody>
          <a:bodyPr/>
          <a:lstStyle/>
          <a:p>
            <a:endParaRPr lang="en-US"/>
          </a:p>
        </p:txBody>
      </p:sp>
      <p:sp>
        <p:nvSpPr>
          <p:cNvPr id="6" name="Text 2"/>
          <p:cNvSpPr txBox="1"/>
          <p:nvPr/>
        </p:nvSpPr>
        <p:spPr>
          <a:xfrm>
            <a:off x="7699248" y="1444752"/>
            <a:ext cx="3803904" cy="365760"/>
          </a:xfrm>
          <a:prstGeom prst="rect">
            <a:avLst/>
          </a:prstGeom>
          <a:noFill/>
          <a:ln/>
        </p:spPr>
        <p:txBody>
          <a:bodyPr wrap="square" lIns="0" tIns="0" rIns="0" bIns="0" rtlCol="0" anchor="t"/>
          <a:lstStyle/>
          <a:p>
            <a:pPr marL="0" indent="0">
              <a:buNone/>
            </a:pPr>
            <a:r>
              <a:rPr lang="en-US" sz="1500" b="1" dirty="0">
                <a:solidFill>
                  <a:srgbClr val="0B3C5D"/>
                </a:solidFill>
              </a:rPr>
              <a:t>The 'new features' of 1999, seen from 2026</a:t>
            </a:r>
            <a:endParaRPr lang="en-US" sz="1500" dirty="0"/>
          </a:p>
        </p:txBody>
      </p:sp>
      <p:sp>
        <p:nvSpPr>
          <p:cNvPr id="7" name="Text 3"/>
          <p:cNvSpPr txBox="1"/>
          <p:nvPr/>
        </p:nvSpPr>
        <p:spPr>
          <a:xfrm>
            <a:off x="7699248" y="1856232"/>
            <a:ext cx="3803904" cy="4133088"/>
          </a:xfrm>
          <a:prstGeom prst="rect">
            <a:avLst/>
          </a:prstGeom>
          <a:noFill/>
          <a:ln/>
        </p:spPr>
        <p:txBody>
          <a:bodyPr wrap="square" lIns="0" tIns="0" rIns="0" bIns="0" rtlCol="0" anchor="t"/>
          <a:lstStyle/>
          <a:p>
            <a:pPr marL="279400" indent="-279400">
              <a:spcAft>
                <a:spcPts val="400"/>
              </a:spcAft>
              <a:buSzPct val="100000"/>
              <a:buChar char="•"/>
            </a:pPr>
            <a:r>
              <a:rPr lang="en-US" sz="1100" b="1" dirty="0">
                <a:solidFill>
                  <a:srgbClr val="1F2933"/>
                </a:solidFill>
              </a:rPr>
              <a:t>Provider selection</a:t>
            </a:r>
            <a:r>
              <a:rPr lang="en-US" sz="1100" dirty="0">
                <a:solidFill>
                  <a:srgbClr val="1F2933"/>
                </a:solidFill>
              </a:rPr>
              <a:t> (policy, cost): exists through BGP multihoming with PI/PA prefixes and through traffic engineering; not through IPv6 fields</a:t>
            </a:r>
            <a:endParaRPr lang="en-US" sz="1100" dirty="0"/>
          </a:p>
          <a:p>
            <a:pPr marL="279400" indent="-279400">
              <a:spcAft>
                <a:spcPts val="400"/>
              </a:spcAft>
              <a:buSzPct val="100000"/>
              <a:buChar char="•"/>
            </a:pPr>
            <a:r>
              <a:rPr lang="en-US" sz="1100" b="1" dirty="0">
                <a:solidFill>
                  <a:srgbClr val="1F2933"/>
                </a:solidFill>
              </a:rPr>
              <a:t>Host mobility</a:t>
            </a:r>
            <a:r>
              <a:rPr lang="en-US" sz="1100" dirty="0">
                <a:solidFill>
                  <a:srgbClr val="1F2933"/>
                </a:solidFill>
              </a:rPr>
              <a:t> (Mobile IPv6, RFC 6275): standardized, little used; mobility was solved above (QUIC, apps) and in the mobile networks</a:t>
            </a:r>
            <a:endParaRPr lang="en-US" sz="1100" dirty="0"/>
          </a:p>
          <a:p>
            <a:pPr marL="279400" indent="-279400">
              <a:spcAft>
                <a:spcPts val="400"/>
              </a:spcAft>
              <a:buSzPct val="100000"/>
              <a:buChar char="•"/>
            </a:pPr>
            <a:r>
              <a:rPr lang="en-US" sz="1100" b="1" dirty="0">
                <a:solidFill>
                  <a:srgbClr val="1F2933"/>
                </a:solidFill>
              </a:rPr>
              <a:t>Automatic re-addressing</a:t>
            </a:r>
            <a:r>
              <a:rPr lang="en-US" sz="1100" dirty="0">
                <a:solidFill>
                  <a:srgbClr val="1F2933"/>
                </a:solidFill>
              </a:rPr>
              <a:t>: works; prefixes with preferred/valid lifetimes in the RA allow renumbering (RFC 4192)</a:t>
            </a:r>
            <a:endParaRPr lang="en-US" sz="1100" dirty="0"/>
          </a:p>
          <a:p>
            <a:pPr marL="279400" indent="-279400">
              <a:spcAft>
                <a:spcPts val="400"/>
              </a:spcAft>
              <a:buSzPct val="100000"/>
              <a:buChar char="•"/>
            </a:pPr>
            <a:r>
              <a:rPr lang="en-US" sz="1100" dirty="0">
                <a:solidFill>
                  <a:srgbClr val="1F2933"/>
                </a:solidFill>
              </a:rPr>
              <a:t>Typical practice: dual stack with OSPFv3 or IS-IS + MP-BGP; IPv6-only with NAT64 in mobile carriers and data centers</a:t>
            </a:r>
            <a:endParaRPr lang="en-US" sz="1100" dirty="0"/>
          </a:p>
        </p:txBody>
      </p:sp>
      <p:sp>
        <p:nvSpPr>
          <p:cNvPr id="8" name="Text 4"/>
          <p:cNvSpPr/>
          <p:nvPr/>
        </p:nvSpPr>
        <p:spPr>
          <a:xfrm>
            <a:off x="457200" y="4206240"/>
            <a:ext cx="6766560" cy="1920240"/>
          </a:xfrm>
          <a:prstGeom prst="roundRect">
            <a:avLst>
              <a:gd name="adj" fmla="val 4762"/>
            </a:avLst>
          </a:prstGeom>
          <a:solidFill>
            <a:srgbClr val="FFF4E0"/>
          </a:solidFill>
          <a:ln>
            <a:solidFill>
              <a:srgbClr val="FFF4E0"/>
            </a:solidFill>
          </a:ln>
        </p:spPr>
        <p:txBody>
          <a:bodyPr wrap="square" lIns="76200" tIns="152400" rIns="152400" bIns="76200" rtlCol="0" anchor="ctr"/>
          <a:lstStyle/>
          <a:p>
            <a:pPr marL="0" indent="0" algn="l">
              <a:buNone/>
            </a:pPr>
            <a:r>
              <a:rPr lang="en-US" sz="1100" dirty="0">
                <a:solidFill>
                  <a:srgbClr val="1F2933"/>
                </a:solidFill>
              </a:rPr>
              <a:t>Recommendations: /64 subnets on every link (even point-to-point, with /127 optional, RFC 6164); /128 loopbacks; filter ULA and link-local at the borders; handle ICMPv6 with care (RFC 4890).</a:t>
            </a:r>
            <a:endParaRPr lang="en-US" sz="11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154</a:t>
            </a:fld>
            <a:endParaRPr lang="en-US"/>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name="Slide 15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IPv6 flows and traffic class</a:t>
            </a:r>
            <a:endParaRPr lang="en-US" sz="3000" dirty="0"/>
          </a:p>
        </p:txBody>
      </p:sp>
      <p:sp>
        <p:nvSpPr>
          <p:cNvPr id="4" name="Text 1"/>
          <p:cNvSpPr txBox="1"/>
          <p:nvPr/>
        </p:nvSpPr>
        <p:spPr>
          <a:xfrm>
            <a:off x="457200" y="1188720"/>
            <a:ext cx="6583680" cy="4937760"/>
          </a:xfrm>
          <a:prstGeom prst="rect">
            <a:avLst/>
          </a:prstGeom>
          <a:noFill/>
          <a:ln/>
        </p:spPr>
        <p:txBody>
          <a:bodyPr wrap="square" lIns="0" tIns="0" rIns="0" bIns="0" rtlCol="0" anchor="t"/>
          <a:lstStyle/>
          <a:p>
            <a:pPr marL="279400" indent="-279400">
              <a:spcAft>
                <a:spcPts val="800"/>
              </a:spcAft>
              <a:buSzPct val="100000"/>
              <a:buChar char="•"/>
            </a:pPr>
            <a:r>
              <a:rPr lang="en-US" sz="1400" dirty="0">
                <a:solidFill>
                  <a:srgbClr val="1F2933"/>
                </a:solidFill>
              </a:rPr>
              <a:t>Several </a:t>
            </a:r>
            <a:r>
              <a:rPr lang="en-US" sz="1400" b="1" dirty="0">
                <a:solidFill>
                  <a:srgbClr val="1F2933"/>
                </a:solidFill>
              </a:rPr>
              <a:t>flows</a:t>
            </a:r>
            <a:r>
              <a:rPr lang="en-US" sz="1400" dirty="0">
                <a:solidFill>
                  <a:srgbClr val="1F2933"/>
                </a:solidFill>
              </a:rPr>
              <a:t> active between the same source and destination; traffic without a flow carries label </a:t>
            </a:r>
            <a:r>
              <a:rPr lang="en-US" sz="1400" b="1" dirty="0">
                <a:solidFill>
                  <a:srgbClr val="1F2933"/>
                </a:solidFill>
              </a:rPr>
              <a:t>0</a:t>
            </a:r>
            <a:endParaRPr lang="en-US" sz="1400" dirty="0"/>
          </a:p>
          <a:p>
            <a:pPr marL="279400" indent="-279400">
              <a:spcAft>
                <a:spcPts val="800"/>
              </a:spcAft>
              <a:buSzPct val="100000"/>
              <a:buChar char="•"/>
            </a:pPr>
            <a:r>
              <a:rPr lang="en-US" sz="1400" dirty="0">
                <a:solidFill>
                  <a:srgbClr val="1F2933"/>
                </a:solidFill>
              </a:rPr>
              <a:t>Flow = </a:t>
            </a:r>
            <a:r>
              <a:rPr lang="en-US" sz="1400" b="1" dirty="0">
                <a:solidFill>
                  <a:srgbClr val="1F2933"/>
                </a:solidFill>
              </a:rPr>
              <a:t>source address + flow label ≠ 0</a:t>
            </a:r>
            <a:r>
              <a:rPr lang="en-US" sz="1400" dirty="0">
                <a:solidFill>
                  <a:srgbClr val="1F2933"/>
                </a:solidFill>
              </a:rPr>
              <a:t> (20 bits), assigned pseudorandomly by the source (RFC 6437); routers do not change it</a:t>
            </a:r>
            <a:endParaRPr lang="en-US" sz="1400" dirty="0"/>
          </a:p>
          <a:p>
            <a:pPr marL="279400" indent="-279400">
              <a:spcAft>
                <a:spcPts val="800"/>
              </a:spcAft>
              <a:buSzPct val="100000"/>
              <a:buChar char="•"/>
            </a:pPr>
            <a:r>
              <a:rPr lang="en-US" sz="1400" dirty="0">
                <a:solidFill>
                  <a:srgbClr val="1F2933"/>
                </a:solidFill>
              </a:rPr>
              <a:t>Real use: input to the </a:t>
            </a:r>
            <a:r>
              <a:rPr lang="en-US" sz="1400" b="1" dirty="0">
                <a:solidFill>
                  <a:srgbClr val="1F2933"/>
                </a:solidFill>
              </a:rPr>
              <a:t>ECMP / LAG hash</a:t>
            </a:r>
            <a:r>
              <a:rPr lang="en-US" sz="1400" dirty="0">
                <a:solidFill>
                  <a:srgbClr val="1F2933"/>
                </a:solidFill>
              </a:rPr>
              <a:t> without reading the transport header (RFC 6438), useful with extension headers or ESP</a:t>
            </a:r>
            <a:endParaRPr lang="en-US" sz="1400" dirty="0"/>
          </a:p>
          <a:p>
            <a:pPr marL="279400" indent="-279400">
              <a:spcAft>
                <a:spcPts val="800"/>
              </a:spcAft>
              <a:buSzPct val="100000"/>
              <a:buChar char="•"/>
            </a:pPr>
            <a:r>
              <a:rPr lang="en-US" sz="1400" dirty="0">
                <a:solidFill>
                  <a:srgbClr val="1F2933"/>
                </a:solidFill>
              </a:rPr>
              <a:t>Per-flow resource reservation (RSVP/IntServ) never took off; differentiation through the </a:t>
            </a:r>
            <a:r>
              <a:rPr lang="en-US" sz="1400" b="1" dirty="0">
                <a:solidFill>
                  <a:srgbClr val="1F2933"/>
                </a:solidFill>
              </a:rPr>
              <a:t>Traffic Class</a:t>
            </a:r>
            <a:r>
              <a:rPr lang="en-US" sz="1400" dirty="0">
                <a:solidFill>
                  <a:srgbClr val="1F2933"/>
                </a:solidFill>
              </a:rPr>
              <a:t> (DSCP + ECN), as in IPv4</a:t>
            </a:r>
            <a:endParaRPr lang="en-US" sz="1400" dirty="0"/>
          </a:p>
        </p:txBody>
      </p:sp>
      <p:sp>
        <p:nvSpPr>
          <p:cNvPr id="5" name="Text 2"/>
          <p:cNvSpPr/>
          <p:nvPr/>
        </p:nvSpPr>
        <p:spPr>
          <a:xfrm>
            <a:off x="7580376" y="181051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6" name="Shape 3"/>
          <p:cNvSpPr/>
          <p:nvPr/>
        </p:nvSpPr>
        <p:spPr>
          <a:xfrm>
            <a:off x="7735824" y="2212848"/>
            <a:ext cx="256032" cy="64008"/>
          </a:xfrm>
          <a:prstGeom prst="rect">
            <a:avLst/>
          </a:prstGeom>
          <a:solidFill>
            <a:srgbClr val="2A9D6F"/>
          </a:solidFill>
          <a:ln w="12700">
            <a:solidFill>
              <a:srgbClr val="2A9D6F"/>
            </a:solidFill>
            <a:prstDash val="solid"/>
          </a:ln>
        </p:spPr>
        <p:txBody>
          <a:bodyPr/>
          <a:lstStyle/>
          <a:p>
            <a:endParaRPr lang="en-US"/>
          </a:p>
        </p:txBody>
      </p:sp>
      <p:sp>
        <p:nvSpPr>
          <p:cNvPr id="7" name="Text 4"/>
          <p:cNvSpPr txBox="1"/>
          <p:nvPr/>
        </p:nvSpPr>
        <p:spPr>
          <a:xfrm>
            <a:off x="7040880" y="2304288"/>
            <a:ext cx="1645920" cy="274320"/>
          </a:xfrm>
          <a:prstGeom prst="rect">
            <a:avLst/>
          </a:prstGeom>
          <a:noFill/>
          <a:ln/>
        </p:spPr>
        <p:txBody>
          <a:bodyPr wrap="square" lIns="0" tIns="0" rIns="0" bIns="0" rtlCol="0" anchor="ctr"/>
          <a:lstStyle/>
          <a:p>
            <a:pPr marL="0" indent="0" algn="ctr">
              <a:buNone/>
            </a:pPr>
            <a:r>
              <a:rPr lang="en-US" sz="900" dirty="0">
                <a:solidFill>
                  <a:srgbClr val="1F2933"/>
                </a:solidFill>
              </a:rPr>
              <a:t>2001:db8:1::10</a:t>
            </a:r>
            <a:endParaRPr lang="en-US" sz="900" dirty="0"/>
          </a:p>
        </p:txBody>
      </p:sp>
      <p:sp>
        <p:nvSpPr>
          <p:cNvPr id="8" name="Text 5"/>
          <p:cNvSpPr/>
          <p:nvPr/>
        </p:nvSpPr>
        <p:spPr>
          <a:xfrm>
            <a:off x="10872216" y="181051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9" name="Shape 6"/>
          <p:cNvSpPr/>
          <p:nvPr/>
        </p:nvSpPr>
        <p:spPr>
          <a:xfrm>
            <a:off x="11027664" y="2212848"/>
            <a:ext cx="256032" cy="64008"/>
          </a:xfrm>
          <a:prstGeom prst="rect">
            <a:avLst/>
          </a:prstGeom>
          <a:solidFill>
            <a:srgbClr val="2A9D6F"/>
          </a:solidFill>
          <a:ln w="12700">
            <a:solidFill>
              <a:srgbClr val="2A9D6F"/>
            </a:solidFill>
            <a:prstDash val="solid"/>
          </a:ln>
        </p:spPr>
        <p:txBody>
          <a:bodyPr/>
          <a:lstStyle/>
          <a:p>
            <a:endParaRPr lang="en-US"/>
          </a:p>
        </p:txBody>
      </p:sp>
      <p:sp>
        <p:nvSpPr>
          <p:cNvPr id="10" name="Text 7"/>
          <p:cNvSpPr txBox="1"/>
          <p:nvPr/>
        </p:nvSpPr>
        <p:spPr>
          <a:xfrm>
            <a:off x="10332720" y="2304288"/>
            <a:ext cx="1645920" cy="274320"/>
          </a:xfrm>
          <a:prstGeom prst="rect">
            <a:avLst/>
          </a:prstGeom>
          <a:noFill/>
          <a:ln/>
        </p:spPr>
        <p:txBody>
          <a:bodyPr wrap="square" lIns="0" tIns="0" rIns="0" bIns="0" rtlCol="0" anchor="ctr"/>
          <a:lstStyle/>
          <a:p>
            <a:pPr marL="0" indent="0" algn="ctr">
              <a:buNone/>
            </a:pPr>
            <a:r>
              <a:rPr lang="en-US" sz="900" dirty="0">
                <a:solidFill>
                  <a:srgbClr val="1F2933"/>
                </a:solidFill>
              </a:rPr>
              <a:t>2001:db8:2::80</a:t>
            </a:r>
            <a:endParaRPr lang="en-US" sz="900" dirty="0"/>
          </a:p>
        </p:txBody>
      </p:sp>
      <p:sp>
        <p:nvSpPr>
          <p:cNvPr id="11" name="Shape 8"/>
          <p:cNvSpPr/>
          <p:nvPr/>
        </p:nvSpPr>
        <p:spPr>
          <a:xfrm>
            <a:off x="8183880" y="1737360"/>
            <a:ext cx="2651760" cy="0"/>
          </a:xfrm>
          <a:prstGeom prst="line">
            <a:avLst/>
          </a:prstGeom>
          <a:noFill/>
          <a:ln w="31750">
            <a:solidFill>
              <a:srgbClr val="F0A332"/>
            </a:solidFill>
            <a:prstDash val="solid"/>
            <a:tailEnd type="triangle"/>
          </a:ln>
        </p:spPr>
        <p:txBody>
          <a:bodyPr/>
          <a:lstStyle/>
          <a:p>
            <a:endParaRPr lang="en-US"/>
          </a:p>
        </p:txBody>
      </p:sp>
      <p:sp>
        <p:nvSpPr>
          <p:cNvPr id="12" name="Text 9"/>
          <p:cNvSpPr txBox="1"/>
          <p:nvPr/>
        </p:nvSpPr>
        <p:spPr>
          <a:xfrm>
            <a:off x="8686800" y="1463040"/>
            <a:ext cx="1645920" cy="237744"/>
          </a:xfrm>
          <a:prstGeom prst="rect">
            <a:avLst/>
          </a:prstGeom>
          <a:noFill/>
          <a:ln/>
        </p:spPr>
        <p:txBody>
          <a:bodyPr wrap="square" lIns="0" tIns="0" rIns="0" bIns="0" rtlCol="0" anchor="ctr"/>
          <a:lstStyle/>
          <a:p>
            <a:pPr marL="0" indent="0" algn="ctr">
              <a:buNone/>
            </a:pPr>
            <a:r>
              <a:rPr lang="en-US" sz="1000" dirty="0">
                <a:solidFill>
                  <a:srgbClr val="1F2933"/>
                </a:solidFill>
              </a:rPr>
              <a:t>flow 0x3a7f1 (HTTPS)</a:t>
            </a:r>
            <a:endParaRPr lang="en-US" sz="1000" dirty="0"/>
          </a:p>
        </p:txBody>
      </p:sp>
      <p:sp>
        <p:nvSpPr>
          <p:cNvPr id="13" name="Shape 10"/>
          <p:cNvSpPr/>
          <p:nvPr/>
        </p:nvSpPr>
        <p:spPr>
          <a:xfrm>
            <a:off x="8183880" y="2194560"/>
            <a:ext cx="2651760" cy="0"/>
          </a:xfrm>
          <a:prstGeom prst="line">
            <a:avLst/>
          </a:prstGeom>
          <a:noFill/>
          <a:ln w="31750">
            <a:solidFill>
              <a:srgbClr val="2A9D6F"/>
            </a:solidFill>
            <a:prstDash val="solid"/>
            <a:tailEnd type="triangle"/>
          </a:ln>
        </p:spPr>
        <p:txBody>
          <a:bodyPr/>
          <a:lstStyle/>
          <a:p>
            <a:endParaRPr lang="en-US"/>
          </a:p>
        </p:txBody>
      </p:sp>
      <p:sp>
        <p:nvSpPr>
          <p:cNvPr id="14" name="Text 11"/>
          <p:cNvSpPr txBox="1"/>
          <p:nvPr/>
        </p:nvSpPr>
        <p:spPr>
          <a:xfrm>
            <a:off x="8686800" y="1920240"/>
            <a:ext cx="1645920" cy="237744"/>
          </a:xfrm>
          <a:prstGeom prst="rect">
            <a:avLst/>
          </a:prstGeom>
          <a:noFill/>
          <a:ln/>
        </p:spPr>
        <p:txBody>
          <a:bodyPr wrap="square" lIns="0" tIns="0" rIns="0" bIns="0" rtlCol="0" anchor="ctr"/>
          <a:lstStyle/>
          <a:p>
            <a:pPr marL="0" indent="0" algn="ctr">
              <a:buNone/>
            </a:pPr>
            <a:r>
              <a:rPr lang="en-US" sz="1000" dirty="0">
                <a:solidFill>
                  <a:srgbClr val="1F2933"/>
                </a:solidFill>
              </a:rPr>
              <a:t>flow 0x9c012 (video)</a:t>
            </a:r>
            <a:endParaRPr lang="en-US" sz="1000" dirty="0"/>
          </a:p>
        </p:txBody>
      </p:sp>
      <p:sp>
        <p:nvSpPr>
          <p:cNvPr id="15" name="Shape 12"/>
          <p:cNvSpPr/>
          <p:nvPr/>
        </p:nvSpPr>
        <p:spPr>
          <a:xfrm>
            <a:off x="8183880" y="2651760"/>
            <a:ext cx="2651760" cy="0"/>
          </a:xfrm>
          <a:prstGeom prst="line">
            <a:avLst/>
          </a:prstGeom>
          <a:noFill/>
          <a:ln w="19050">
            <a:solidFill>
              <a:srgbClr val="6B7B8C"/>
            </a:solidFill>
            <a:prstDash val="dash"/>
            <a:tailEnd type="triangle"/>
          </a:ln>
        </p:spPr>
        <p:txBody>
          <a:bodyPr/>
          <a:lstStyle/>
          <a:p>
            <a:endParaRPr lang="en-US"/>
          </a:p>
        </p:txBody>
      </p:sp>
      <p:sp>
        <p:nvSpPr>
          <p:cNvPr id="16" name="Text 13"/>
          <p:cNvSpPr txBox="1"/>
          <p:nvPr/>
        </p:nvSpPr>
        <p:spPr>
          <a:xfrm>
            <a:off x="8686800" y="237744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label 0 (no flow)</a:t>
            </a:r>
            <a:endParaRPr lang="en-US" sz="1000" dirty="0"/>
          </a:p>
        </p:txBody>
      </p:sp>
      <p:sp>
        <p:nvSpPr>
          <p:cNvPr id="17" name="Text 14"/>
          <p:cNvSpPr txBox="1"/>
          <p:nvPr/>
        </p:nvSpPr>
        <p:spPr>
          <a:xfrm>
            <a:off x="7315200" y="3566160"/>
            <a:ext cx="4389120" cy="914400"/>
          </a:xfrm>
          <a:prstGeom prst="rect">
            <a:avLst/>
          </a:prstGeom>
          <a:solidFill>
            <a:srgbClr val="FFF4E0"/>
          </a:solidFill>
          <a:ln/>
        </p:spPr>
        <p:txBody>
          <a:bodyPr wrap="square" lIns="0" tIns="0" rIns="0" bIns="0" rtlCol="0" anchor="ctr"/>
          <a:lstStyle/>
          <a:p>
            <a:pPr marL="0" indent="0" algn="l">
              <a:buNone/>
            </a:pPr>
            <a:r>
              <a:rPr lang="en-US" sz="1100" dirty="0">
                <a:solidFill>
                  <a:srgbClr val="1F2933"/>
                </a:solidFill>
              </a:rPr>
              <a:t>Routers doing ECMP use (source, destination, label) to pick the path: each flow always follows the same path.</a:t>
            </a:r>
            <a:endParaRPr lang="en-US" sz="1100" dirty="0"/>
          </a:p>
        </p:txBody>
      </p:sp>
      <p:sp>
        <p:nvSpPr>
          <p:cNvPr id="18" name="Text 15"/>
          <p:cNvSpPr/>
          <p:nvPr/>
        </p:nvSpPr>
        <p:spPr>
          <a:xfrm>
            <a:off x="7315200" y="4846320"/>
            <a:ext cx="54864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Version</a:t>
            </a:r>
            <a:endParaRPr lang="en-US" sz="900" dirty="0"/>
          </a:p>
        </p:txBody>
      </p:sp>
      <p:sp>
        <p:nvSpPr>
          <p:cNvPr id="19" name="Text 16"/>
          <p:cNvSpPr/>
          <p:nvPr/>
        </p:nvSpPr>
        <p:spPr>
          <a:xfrm>
            <a:off x="7863840" y="4846320"/>
            <a:ext cx="109728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Traffic class: DSCP (6) + ECN (2)</a:t>
            </a:r>
            <a:endParaRPr lang="en-US" sz="900" dirty="0"/>
          </a:p>
        </p:txBody>
      </p:sp>
      <p:sp>
        <p:nvSpPr>
          <p:cNvPr id="20" name="Text 17"/>
          <p:cNvSpPr/>
          <p:nvPr/>
        </p:nvSpPr>
        <p:spPr>
          <a:xfrm>
            <a:off x="8961120" y="4846320"/>
            <a:ext cx="2743200" cy="45720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900" b="1" dirty="0">
                <a:solidFill>
                  <a:srgbClr val="1F2933"/>
                </a:solidFill>
              </a:rPr>
              <a:t>Flow label (20)</a:t>
            </a:r>
            <a:endParaRPr lang="en-US" sz="9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155</a:t>
            </a:fld>
            <a:endParaRPr lang="en-US"/>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name="Slide 15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Security in IPv6</a:t>
            </a:r>
            <a:endParaRPr lang="en-US" sz="3000" dirty="0"/>
          </a:p>
        </p:txBody>
      </p:sp>
      <p:sp>
        <p:nvSpPr>
          <p:cNvPr id="4" name="Shape 1"/>
          <p:cNvSpPr/>
          <p:nvPr/>
        </p:nvSpPr>
        <p:spPr>
          <a:xfrm>
            <a:off x="457200" y="128016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IPsec built in through extension headers</a:t>
            </a:r>
            <a:endParaRPr lang="en-US" sz="1500" dirty="0"/>
          </a:p>
        </p:txBody>
      </p:sp>
      <p:sp>
        <p:nvSpPr>
          <p:cNvPr id="6" name="Text 3"/>
          <p:cNvSpPr txBox="1"/>
          <p:nvPr/>
        </p:nvSpPr>
        <p:spPr>
          <a:xfrm>
            <a:off x="658368" y="185623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b="1" dirty="0">
                <a:solidFill>
                  <a:srgbClr val="1F2933"/>
                </a:solidFill>
              </a:rPr>
              <a:t>AH</a:t>
            </a:r>
            <a:r>
              <a:rPr lang="en-US" sz="1200" dirty="0">
                <a:solidFill>
                  <a:srgbClr val="1F2933"/>
                </a:solidFill>
              </a:rPr>
              <a:t> (51, RFC 4302): authentication and integrity, no confidentiality; little used today</a:t>
            </a:r>
            <a:endParaRPr lang="en-US" sz="1200" dirty="0"/>
          </a:p>
          <a:p>
            <a:pPr marL="279400" indent="-279400">
              <a:spcAft>
                <a:spcPts val="400"/>
              </a:spcAft>
              <a:buSzPct val="100000"/>
              <a:buChar char="•"/>
            </a:pPr>
            <a:r>
              <a:rPr lang="en-US" sz="1200" b="1" dirty="0">
                <a:solidFill>
                  <a:srgbClr val="1F2933"/>
                </a:solidFill>
              </a:rPr>
              <a:t>ESP</a:t>
            </a:r>
            <a:r>
              <a:rPr lang="en-US" sz="1200" dirty="0">
                <a:solidFill>
                  <a:srgbClr val="1F2933"/>
                </a:solidFill>
              </a:rPr>
              <a:t> (50, RFC 4303): confidentiality + integrity (AES-GCM); transport and tunnel modes; IKEv2 (RFC 7296)</a:t>
            </a:r>
            <a:endParaRPr lang="en-US" sz="1200" dirty="0"/>
          </a:p>
        </p:txBody>
      </p:sp>
      <p:sp>
        <p:nvSpPr>
          <p:cNvPr id="7" name="Shape 4"/>
          <p:cNvSpPr/>
          <p:nvPr/>
        </p:nvSpPr>
        <p:spPr>
          <a:xfrm>
            <a:off x="6245352" y="1280160"/>
            <a:ext cx="5486400" cy="2377440"/>
          </a:xfrm>
          <a:prstGeom prst="roundRect">
            <a:avLst>
              <a:gd name="adj" fmla="val 4615"/>
            </a:avLst>
          </a:prstGeom>
          <a:solidFill>
            <a:srgbClr val="FFF4E0"/>
          </a:solidFill>
          <a:ln w="9525">
            <a:solidFill>
              <a:srgbClr val="EEF3F7"/>
            </a:solidFill>
            <a:prstDash val="solid"/>
          </a:ln>
        </p:spPr>
        <p:txBody>
          <a:bodyPr/>
          <a:lstStyle/>
          <a:p>
            <a:endParaRPr lang="en-US"/>
          </a:p>
        </p:txBody>
      </p:sp>
      <p:sp>
        <p:nvSpPr>
          <p:cNvPr id="8" name="Text 5"/>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Mandatory? Not anymore</a:t>
            </a:r>
            <a:endParaRPr lang="en-US" sz="1500" dirty="0"/>
          </a:p>
        </p:txBody>
      </p:sp>
      <p:sp>
        <p:nvSpPr>
          <p:cNvPr id="9" name="Text 6"/>
          <p:cNvSpPr txBox="1"/>
          <p:nvPr/>
        </p:nvSpPr>
        <p:spPr>
          <a:xfrm>
            <a:off x="6446520" y="185623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RFC 4294 (2006): IPv6 nodes </a:t>
            </a:r>
            <a:r>
              <a:rPr lang="en-US" sz="1200" b="1" dirty="0">
                <a:solidFill>
                  <a:srgbClr val="1F2933"/>
                </a:solidFill>
              </a:rPr>
              <a:t>must</a:t>
            </a:r>
            <a:r>
              <a:rPr lang="en-US" sz="1200" dirty="0">
                <a:solidFill>
                  <a:srgbClr val="1F2933"/>
                </a:solidFill>
              </a:rPr>
              <a:t> implement IPsec</a:t>
            </a:r>
            <a:endParaRPr lang="en-US" sz="1200" dirty="0"/>
          </a:p>
          <a:p>
            <a:pPr marL="279400" indent="-279400">
              <a:spcAft>
                <a:spcPts val="400"/>
              </a:spcAft>
              <a:buSzPct val="100000"/>
              <a:buChar char="•"/>
            </a:pPr>
            <a:r>
              <a:rPr lang="en-US" sz="1200" dirty="0">
                <a:solidFill>
                  <a:srgbClr val="1F2933"/>
                </a:solidFill>
              </a:rPr>
              <a:t>RFC 6434 (2011) → </a:t>
            </a:r>
            <a:r>
              <a:rPr lang="en-US" sz="1200" b="1" dirty="0">
                <a:solidFill>
                  <a:srgbClr val="1F2933"/>
                </a:solidFill>
              </a:rPr>
              <a:t>SHOULD</a:t>
            </a:r>
            <a:r>
              <a:rPr lang="en-US" sz="1200" dirty="0">
                <a:solidFill>
                  <a:srgbClr val="1F2933"/>
                </a:solidFill>
              </a:rPr>
              <a:t>; kept in RFC 8504 (2019)</a:t>
            </a:r>
            <a:endParaRPr lang="en-US" sz="1200" dirty="0"/>
          </a:p>
          <a:p>
            <a:pPr marL="279400" indent="-279400">
              <a:spcAft>
                <a:spcPts val="400"/>
              </a:spcAft>
              <a:buSzPct val="100000"/>
              <a:buChar char="•"/>
            </a:pPr>
            <a:r>
              <a:rPr lang="en-US" sz="1200" dirty="0">
                <a:solidFill>
                  <a:srgbClr val="1F2933"/>
                </a:solidFill>
              </a:rPr>
              <a:t>In practice, IPsec in IPv6 is as optional as in IPv4</a:t>
            </a:r>
            <a:endParaRPr lang="en-US" sz="1200" dirty="0"/>
          </a:p>
        </p:txBody>
      </p:sp>
      <p:sp>
        <p:nvSpPr>
          <p:cNvPr id="10" name="Shape 7"/>
          <p:cNvSpPr/>
          <p:nvPr/>
        </p:nvSpPr>
        <p:spPr>
          <a:xfrm>
            <a:off x="457200" y="384048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1" name="Text 8"/>
          <p:cNvSpPr txBox="1"/>
          <p:nvPr/>
        </p:nvSpPr>
        <p:spPr>
          <a:xfrm>
            <a:off x="658368" y="4005072"/>
            <a:ext cx="5084064" cy="365760"/>
          </a:xfrm>
          <a:prstGeom prst="rect">
            <a:avLst/>
          </a:prstGeom>
          <a:noFill/>
          <a:ln/>
        </p:spPr>
        <p:txBody>
          <a:bodyPr wrap="square" lIns="0" tIns="0" rIns="0" bIns="0" rtlCol="0" anchor="t"/>
          <a:lstStyle/>
          <a:p>
            <a:pPr marL="0" indent="0">
              <a:buNone/>
            </a:pPr>
            <a:r>
              <a:rPr lang="en-US" sz="1500" b="1" dirty="0">
                <a:solidFill>
                  <a:srgbClr val="D64545"/>
                </a:solidFill>
              </a:rPr>
              <a:t>Specific risks</a:t>
            </a:r>
            <a:endParaRPr lang="en-US" sz="1500" dirty="0"/>
          </a:p>
        </p:txBody>
      </p:sp>
      <p:sp>
        <p:nvSpPr>
          <p:cNvPr id="12" name="Text 9"/>
          <p:cNvSpPr txBox="1"/>
          <p:nvPr/>
        </p:nvSpPr>
        <p:spPr>
          <a:xfrm>
            <a:off x="658368" y="441655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No NAT: an explicit stateful firewall is mandatory</a:t>
            </a:r>
            <a:endParaRPr lang="en-US" sz="1200" dirty="0"/>
          </a:p>
          <a:p>
            <a:pPr marL="279400" indent="-279400">
              <a:spcAft>
                <a:spcPts val="400"/>
              </a:spcAft>
              <a:buSzPct val="100000"/>
              <a:buChar char="•"/>
            </a:pPr>
            <a:r>
              <a:rPr lang="en-US" sz="1200" dirty="0">
                <a:solidFill>
                  <a:srgbClr val="1F2933"/>
                </a:solidFill>
              </a:rPr>
              <a:t>ND as vulnerable as ARP: rogue RA, forged NS/NA, DAD flooding</a:t>
            </a:r>
            <a:endParaRPr lang="en-US" sz="1200" dirty="0"/>
          </a:p>
          <a:p>
            <a:pPr marL="279400" indent="-279400">
              <a:spcAft>
                <a:spcPts val="400"/>
              </a:spcAft>
              <a:buSzPct val="100000"/>
              <a:buChar char="•"/>
            </a:pPr>
            <a:r>
              <a:rPr lang="en-US" sz="1200" dirty="0">
                <a:solidFill>
                  <a:srgbClr val="1F2933"/>
                </a:solidFill>
              </a:rPr>
              <a:t>Reconnaissance by scanning is unfeasible (/64), but DNS and ND caches leak hosts</a:t>
            </a:r>
            <a:endParaRPr lang="en-US" sz="1200" dirty="0"/>
          </a:p>
        </p:txBody>
      </p:sp>
      <p:sp>
        <p:nvSpPr>
          <p:cNvPr id="13" name="Shape 10"/>
          <p:cNvSpPr/>
          <p:nvPr/>
        </p:nvSpPr>
        <p:spPr>
          <a:xfrm>
            <a:off x="6245352" y="384048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4" name="Text 11"/>
          <p:cNvSpPr txBox="1"/>
          <p:nvPr/>
        </p:nvSpPr>
        <p:spPr>
          <a:xfrm>
            <a:off x="6446520" y="4005072"/>
            <a:ext cx="5084064" cy="365760"/>
          </a:xfrm>
          <a:prstGeom prst="rect">
            <a:avLst/>
          </a:prstGeom>
          <a:noFill/>
          <a:ln/>
        </p:spPr>
        <p:txBody>
          <a:bodyPr wrap="square" lIns="0" tIns="0" rIns="0" bIns="0" rtlCol="0" anchor="t"/>
          <a:lstStyle/>
          <a:p>
            <a:pPr marL="0" indent="0">
              <a:buNone/>
            </a:pPr>
            <a:r>
              <a:rPr lang="en-US" sz="1500" b="1" dirty="0">
                <a:solidFill>
                  <a:srgbClr val="2A9D6F"/>
                </a:solidFill>
              </a:rPr>
              <a:t>Mitigations</a:t>
            </a:r>
            <a:endParaRPr lang="en-US" sz="1500" dirty="0"/>
          </a:p>
        </p:txBody>
      </p:sp>
      <p:sp>
        <p:nvSpPr>
          <p:cNvPr id="15" name="Text 12"/>
          <p:cNvSpPr txBox="1"/>
          <p:nvPr/>
        </p:nvSpPr>
        <p:spPr>
          <a:xfrm>
            <a:off x="6446520" y="441655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RA Guard (RFC 6105), DHCPv6 Guard, ND inspection, SEND (RFC 3971, rare)</a:t>
            </a:r>
            <a:endParaRPr lang="en-US" sz="1200" dirty="0"/>
          </a:p>
          <a:p>
            <a:pPr marL="279400" indent="-279400">
              <a:spcAft>
                <a:spcPts val="400"/>
              </a:spcAft>
              <a:buSzPct val="100000"/>
              <a:buChar char="•"/>
            </a:pPr>
            <a:r>
              <a:rPr lang="en-US" sz="1200" dirty="0">
                <a:solidFill>
                  <a:srgbClr val="1F2933"/>
                </a:solidFill>
              </a:rPr>
              <a:t>Temporary addresses and stable random IDs (RFC 8981, RFC 7217)</a:t>
            </a:r>
            <a:endParaRPr lang="en-US" sz="1200" dirty="0"/>
          </a:p>
          <a:p>
            <a:pPr marL="279400" indent="-279400">
              <a:spcAft>
                <a:spcPts val="400"/>
              </a:spcAft>
              <a:buSzPct val="100000"/>
              <a:buChar char="•"/>
            </a:pPr>
            <a:r>
              <a:rPr lang="en-US" sz="1200" dirty="0">
                <a:solidFill>
                  <a:srgbClr val="1F2933"/>
                </a:solidFill>
              </a:rPr>
              <a:t>Careful ICMPv6 filtering (RFC 4890); filter ULA/link-local at the borders; RPKI for prefixes</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156</a:t>
            </a:fld>
            <a:endParaRPr lang="en-US"/>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name="Slide 15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IPv4 / IPv6 transition and coexistence</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UPDATED</a:t>
            </a:r>
            <a:endParaRPr lang="en-US" sz="1000" dirty="0"/>
          </a:p>
        </p:txBody>
      </p:sp>
      <p:sp>
        <p:nvSpPr>
          <p:cNvPr id="5" name="Shape 2"/>
          <p:cNvSpPr/>
          <p:nvPr/>
        </p:nvSpPr>
        <p:spPr>
          <a:xfrm>
            <a:off x="457200" y="1280160"/>
            <a:ext cx="3611880" cy="3108960"/>
          </a:xfrm>
          <a:prstGeom prst="roundRect">
            <a:avLst>
              <a:gd name="adj" fmla="val 3529"/>
            </a:avLst>
          </a:prstGeom>
          <a:solidFill>
            <a:srgbClr val="EEF3F7"/>
          </a:solidFill>
          <a:ln w="9525">
            <a:solidFill>
              <a:srgbClr val="EEF3F7"/>
            </a:solidFill>
            <a:prstDash val="solid"/>
          </a:ln>
        </p:spPr>
        <p:txBody>
          <a:bodyPr/>
          <a:lstStyle/>
          <a:p>
            <a:endParaRPr lang="en-US"/>
          </a:p>
        </p:txBody>
      </p:sp>
      <p:sp>
        <p:nvSpPr>
          <p:cNvPr id="6" name="Text 3"/>
          <p:cNvSpPr txBox="1"/>
          <p:nvPr/>
        </p:nvSpPr>
        <p:spPr>
          <a:xfrm>
            <a:off x="658368" y="144475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Dual stack (RFC 4213)</a:t>
            </a:r>
            <a:endParaRPr lang="en-US" sz="1500" dirty="0"/>
          </a:p>
        </p:txBody>
      </p:sp>
      <p:sp>
        <p:nvSpPr>
          <p:cNvPr id="7" name="Text 4"/>
          <p:cNvSpPr txBox="1"/>
          <p:nvPr/>
        </p:nvSpPr>
        <p:spPr>
          <a:xfrm>
            <a:off x="658368" y="1856232"/>
            <a:ext cx="3209544" cy="23957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Both stacks on hosts and routers</a:t>
            </a:r>
            <a:endParaRPr lang="en-US" sz="1200" dirty="0"/>
          </a:p>
          <a:p>
            <a:pPr marL="279400" indent="-279400">
              <a:spcAft>
                <a:spcPts val="400"/>
              </a:spcAft>
              <a:buSzPct val="100000"/>
              <a:buChar char="•"/>
            </a:pPr>
            <a:r>
              <a:rPr lang="en-US" sz="1200" dirty="0">
                <a:solidFill>
                  <a:srgbClr val="1F2933"/>
                </a:solidFill>
              </a:rPr>
              <a:t>DNS: AAAA preferred; Happy Eyeballs (RFC 8305) picks the fastest connection</a:t>
            </a:r>
            <a:endParaRPr lang="en-US" sz="1200" dirty="0"/>
          </a:p>
          <a:p>
            <a:pPr marL="279400" indent="-279400">
              <a:spcAft>
                <a:spcPts val="400"/>
              </a:spcAft>
              <a:buSzPct val="100000"/>
              <a:buChar char="•"/>
            </a:pPr>
            <a:r>
              <a:rPr lang="en-US" sz="1200" dirty="0">
                <a:solidFill>
                  <a:srgbClr val="1F2933"/>
                </a:solidFill>
              </a:rPr>
              <a:t>Basis of today's Internet; cost: running two networks</a:t>
            </a:r>
            <a:endParaRPr lang="en-US" sz="1200" dirty="0"/>
          </a:p>
        </p:txBody>
      </p:sp>
      <p:sp>
        <p:nvSpPr>
          <p:cNvPr id="8" name="Shape 5"/>
          <p:cNvSpPr/>
          <p:nvPr/>
        </p:nvSpPr>
        <p:spPr>
          <a:xfrm>
            <a:off x="4288536" y="1280160"/>
            <a:ext cx="3611880" cy="3108960"/>
          </a:xfrm>
          <a:prstGeom prst="roundRect">
            <a:avLst>
              <a:gd name="adj" fmla="val 3529"/>
            </a:avLst>
          </a:prstGeom>
          <a:solidFill>
            <a:srgbClr val="EEF3F7"/>
          </a:solidFill>
          <a:ln w="9525">
            <a:solidFill>
              <a:srgbClr val="EEF3F7"/>
            </a:solidFill>
            <a:prstDash val="solid"/>
          </a:ln>
        </p:spPr>
        <p:txBody>
          <a:bodyPr/>
          <a:lstStyle/>
          <a:p>
            <a:endParaRPr lang="en-US"/>
          </a:p>
        </p:txBody>
      </p:sp>
      <p:sp>
        <p:nvSpPr>
          <p:cNvPr id="9" name="Text 6"/>
          <p:cNvSpPr txBox="1"/>
          <p:nvPr/>
        </p:nvSpPr>
        <p:spPr>
          <a:xfrm>
            <a:off x="4489704" y="144475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Tunnels</a:t>
            </a:r>
            <a:endParaRPr lang="en-US" sz="1500" dirty="0"/>
          </a:p>
        </p:txBody>
      </p:sp>
      <p:sp>
        <p:nvSpPr>
          <p:cNvPr id="10" name="Text 7"/>
          <p:cNvSpPr txBox="1"/>
          <p:nvPr/>
        </p:nvSpPr>
        <p:spPr>
          <a:xfrm>
            <a:off x="4489704" y="1856232"/>
            <a:ext cx="3209544" cy="23957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IPv6 over IPv4: 6in4 (proto 41), GRE, 6rd (RFC 5969)</a:t>
            </a:r>
            <a:endParaRPr lang="en-US" sz="1200" dirty="0"/>
          </a:p>
          <a:p>
            <a:pPr marL="279400" indent="-279400">
              <a:spcAft>
                <a:spcPts val="400"/>
              </a:spcAft>
              <a:buSzPct val="100000"/>
              <a:buChar char="•"/>
            </a:pPr>
            <a:r>
              <a:rPr lang="en-US" sz="1200" dirty="0">
                <a:solidFill>
                  <a:srgbClr val="1F2933"/>
                </a:solidFill>
              </a:rPr>
              <a:t>IPv4 over IPv6: DS-Lite (RFC 6333), MAP-T/MAP-E</a:t>
            </a:r>
            <a:endParaRPr lang="en-US" sz="1200" dirty="0"/>
          </a:p>
          <a:p>
            <a:pPr marL="279400" indent="-279400">
              <a:spcAft>
                <a:spcPts val="400"/>
              </a:spcAft>
              <a:buSzPct val="100000"/>
              <a:buChar char="•"/>
            </a:pPr>
            <a:r>
              <a:rPr lang="en-US" sz="1200" dirty="0">
                <a:solidFill>
                  <a:srgbClr val="1F2933"/>
                </a:solidFill>
              </a:rPr>
              <a:t>Where one stack does not arrive natively; reduced MTU</a:t>
            </a:r>
            <a:endParaRPr lang="en-US" sz="1200" dirty="0"/>
          </a:p>
        </p:txBody>
      </p:sp>
      <p:sp>
        <p:nvSpPr>
          <p:cNvPr id="11" name="Shape 8"/>
          <p:cNvSpPr/>
          <p:nvPr/>
        </p:nvSpPr>
        <p:spPr>
          <a:xfrm>
            <a:off x="8119872" y="1280160"/>
            <a:ext cx="3611880" cy="3108960"/>
          </a:xfrm>
          <a:prstGeom prst="roundRect">
            <a:avLst>
              <a:gd name="adj" fmla="val 3529"/>
            </a:avLst>
          </a:prstGeom>
          <a:solidFill>
            <a:srgbClr val="EEF3F7"/>
          </a:solidFill>
          <a:ln w="9525">
            <a:solidFill>
              <a:srgbClr val="EEF3F7"/>
            </a:solidFill>
            <a:prstDash val="solid"/>
          </a:ln>
        </p:spPr>
        <p:txBody>
          <a:bodyPr/>
          <a:lstStyle/>
          <a:p>
            <a:endParaRPr lang="en-US"/>
          </a:p>
        </p:txBody>
      </p:sp>
      <p:sp>
        <p:nvSpPr>
          <p:cNvPr id="12" name="Text 9"/>
          <p:cNvSpPr txBox="1"/>
          <p:nvPr/>
        </p:nvSpPr>
        <p:spPr>
          <a:xfrm>
            <a:off x="8321040" y="144475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Translation</a:t>
            </a:r>
            <a:endParaRPr lang="en-US" sz="1500" dirty="0"/>
          </a:p>
        </p:txBody>
      </p:sp>
      <p:sp>
        <p:nvSpPr>
          <p:cNvPr id="13" name="Text 10"/>
          <p:cNvSpPr txBox="1"/>
          <p:nvPr/>
        </p:nvSpPr>
        <p:spPr>
          <a:xfrm>
            <a:off x="8321040" y="1856232"/>
            <a:ext cx="3209544" cy="23957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NAT64 (RFC 6146) + DNS64 (RFC 6147): an IPv6-only network reaches IPv4 servers</a:t>
            </a:r>
            <a:endParaRPr lang="en-US" sz="1200" dirty="0"/>
          </a:p>
          <a:p>
            <a:pPr marL="279400" indent="-279400">
              <a:spcAft>
                <a:spcPts val="400"/>
              </a:spcAft>
              <a:buSzPct val="100000"/>
              <a:buChar char="•"/>
            </a:pPr>
            <a:r>
              <a:rPr lang="en-US" sz="1200" dirty="0">
                <a:solidFill>
                  <a:srgbClr val="1F2933"/>
                </a:solidFill>
              </a:rPr>
              <a:t>464XLAT (RFC 6877): IPv4-only apps on IPv6-only phones</a:t>
            </a:r>
            <a:endParaRPr lang="en-US" sz="1200" dirty="0"/>
          </a:p>
          <a:p>
            <a:pPr marL="279400" indent="-279400">
              <a:spcAft>
                <a:spcPts val="400"/>
              </a:spcAft>
              <a:buSzPct val="100000"/>
              <a:buChar char="•"/>
            </a:pPr>
            <a:r>
              <a:rPr lang="en-US" sz="1200" dirty="0">
                <a:solidFill>
                  <a:srgbClr val="1F2933"/>
                </a:solidFill>
              </a:rPr>
              <a:t>Standard at large mobile carriers</a:t>
            </a:r>
            <a:endParaRPr lang="en-US" sz="1200" dirty="0"/>
          </a:p>
        </p:txBody>
      </p:sp>
      <p:sp>
        <p:nvSpPr>
          <p:cNvPr id="14" name="Text 11"/>
          <p:cNvSpPr/>
          <p:nvPr/>
        </p:nvSpPr>
        <p:spPr>
          <a:xfrm>
            <a:off x="457200" y="4572000"/>
            <a:ext cx="11247120" cy="822960"/>
          </a:xfrm>
          <a:prstGeom prst="roundRect">
            <a:avLst>
              <a:gd name="adj" fmla="val 11111"/>
            </a:avLst>
          </a:prstGeom>
          <a:solidFill>
            <a:srgbClr val="FFF4E0"/>
          </a:solidFill>
          <a:ln>
            <a:solidFill>
              <a:srgbClr val="FFF4E0"/>
            </a:solidFill>
          </a:ln>
        </p:spPr>
        <p:txBody>
          <a:bodyPr wrap="square" lIns="76200" tIns="152400" rIns="152400" bIns="76200" rtlCol="0" anchor="ctr"/>
          <a:lstStyle/>
          <a:p>
            <a:pPr marL="0" indent="0" algn="l">
              <a:buNone/>
            </a:pPr>
            <a:r>
              <a:rPr lang="en-US" sz="1200" dirty="0">
                <a:solidFill>
                  <a:srgbClr val="1F2933"/>
                </a:solidFill>
              </a:rPr>
              <a:t>Direction in 2026: IPv6-only networks with 'IPv4 as a service' (NAT64/464XLAT), including campuses and data centers; DHCP option 108 (RFC 8925) lets hosts that do not need IPv4 turn it off.</a:t>
            </a:r>
            <a:endParaRPr lang="en-US" sz="1200" dirty="0"/>
          </a:p>
        </p:txBody>
      </p:sp>
      <p:sp>
        <p:nvSpPr>
          <p:cNvPr id="15" name="Text 12"/>
          <p:cNvSpPr txBox="1"/>
          <p:nvPr/>
        </p:nvSpPr>
        <p:spPr>
          <a:xfrm>
            <a:off x="457200" y="5532120"/>
            <a:ext cx="11247120" cy="640080"/>
          </a:xfrm>
          <a:prstGeom prst="rect">
            <a:avLst/>
          </a:prstGeom>
          <a:noFill/>
          <a:ln/>
        </p:spPr>
        <p:txBody>
          <a:bodyPr wrap="square" lIns="0" tIns="0" rIns="0" bIns="0" rtlCol="0" anchor="ctr"/>
          <a:lstStyle/>
          <a:p>
            <a:pPr marL="0" indent="0" algn="l">
              <a:buNone/>
            </a:pPr>
            <a:r>
              <a:rPr lang="en-US" sz="1000" dirty="0">
                <a:solidFill>
                  <a:srgbClr val="6B7B8C"/>
                </a:solidFill>
              </a:rPr>
              <a:t>Data: native IPv6 access to Google &gt; 50% since March 28, 2026 (Internet Society Pulse / Google); Brazil ≈ 59% IPv6-capable (APNIC Labs, October 5, 2026). Resource in Portuguese: ipv6.br (NIC.br).</a:t>
            </a:r>
            <a:endParaRPr lang="en-US" sz="10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157</a:t>
            </a:fld>
            <a:endParaRPr lang="en-US"/>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name="Slide 158">
    <p:spTree>
      <p:nvGrpSpPr>
        <p:cNvPr id="1" name=""/>
        <p:cNvGrpSpPr/>
        <p:nvPr/>
      </p:nvGrpSpPr>
      <p:grpSpPr>
        <a:xfrm>
          <a:off x="0" y="0"/>
          <a:ext cx="0" cy="0"/>
          <a:chOff x="0" y="0"/>
          <a:chExt cx="0" cy="0"/>
        </a:xfrm>
      </p:grpSpPr>
      <p:sp>
        <p:nvSpPr>
          <p:cNvPr id="2" name="Text 0"/>
          <p:cNvSpPr txBox="1"/>
          <p:nvPr/>
        </p:nvSpPr>
        <p:spPr>
          <a:xfrm>
            <a:off x="731520" y="1188720"/>
            <a:ext cx="10698480" cy="822960"/>
          </a:xfrm>
          <a:prstGeom prst="rect">
            <a:avLst/>
          </a:prstGeom>
          <a:noFill/>
          <a:ln/>
        </p:spPr>
        <p:txBody>
          <a:bodyPr wrap="square" lIns="0" tIns="0" rIns="0" bIns="0" rtlCol="0" anchor="ctr"/>
          <a:lstStyle/>
          <a:p>
            <a:pPr marL="0" indent="0">
              <a:buNone/>
            </a:pPr>
            <a:r>
              <a:rPr lang="en-US" sz="2200" b="1" dirty="0">
                <a:solidFill>
                  <a:srgbClr val="F0A332"/>
                </a:solidFill>
              </a:rPr>
              <a:t>MODULE 2  |  PART 8</a:t>
            </a:r>
            <a:endParaRPr lang="en-US" sz="2200" dirty="0"/>
          </a:p>
        </p:txBody>
      </p:sp>
      <p:sp>
        <p:nvSpPr>
          <p:cNvPr id="3" name="Text 0"/>
          <p:cNvSpPr>
            <a:spLocks noGrp="1"/>
          </p:cNvSpPr>
          <p:nvPr>
            <p:ph type="title" idx="100" hasCustomPrompt="1"/>
          </p:nvPr>
        </p:nvSpPr>
        <p:spPr>
          <a:xfrm>
            <a:off x="731520" y="2377440"/>
            <a:ext cx="10698480" cy="1280160"/>
          </a:xfrm>
          <a:prstGeom prst="rect">
            <a:avLst/>
          </a:prstGeom>
          <a:noFill/>
          <a:ln/>
        </p:spPr>
        <p:txBody>
          <a:bodyPr wrap="square" lIns="0" tIns="0" rIns="0" bIns="0" rtlCol="0" anchor="b"/>
          <a:lstStyle/>
          <a:p>
            <a:pPr marL="0" indent="0" algn="l">
              <a:buNone/>
            </a:pPr>
            <a:r>
              <a:rPr lang="en-US" sz="4000" b="1" dirty="0">
                <a:solidFill>
                  <a:srgbClr val="FFFFFF"/>
                </a:solidFill>
              </a:rPr>
              <a:t>IP multicast</a:t>
            </a:r>
            <a:endParaRPr lang="en-US" sz="4000" dirty="0"/>
          </a:p>
        </p:txBody>
      </p:sp>
      <p:sp>
        <p:nvSpPr>
          <p:cNvPr id="4" name="Text 0"/>
          <p:cNvSpPr>
            <a:spLocks noGrp="1"/>
          </p:cNvSpPr>
          <p:nvPr>
            <p:ph type="body" idx="101" hasCustomPrompt="1"/>
          </p:nvPr>
        </p:nvSpPr>
        <p:spPr>
          <a:xfrm>
            <a:off x="731520" y="3794760"/>
            <a:ext cx="10698480" cy="1463040"/>
          </a:xfrm>
          <a:prstGeom prst="rect">
            <a:avLst/>
          </a:prstGeom>
          <a:noFill/>
          <a:ln/>
        </p:spPr>
        <p:txBody>
          <a:bodyPr wrap="square" lIns="0" tIns="0" rIns="0" bIns="0" rtlCol="0" anchor="t"/>
          <a:lstStyle/>
          <a:p>
            <a:pPr marL="0" indent="0" algn="l">
              <a:buNone/>
            </a:pPr>
            <a:r>
              <a:rPr lang="en-US" sz="1800" dirty="0">
                <a:solidFill>
                  <a:srgbClr val="8ECAE6"/>
                </a:solidFill>
              </a:rPr>
              <a:t>Concept, addresses and mapping to MAC, IGMP and MLD, dense and sparse modes, multicast routing algorithms and protocols (DVMRP, MOSPF, PIM), RSVP</a:t>
            </a:r>
            <a:endParaRPr lang="en-US" sz="1800" dirty="0"/>
          </a:p>
        </p:txBody>
      </p:sp>
      <p:sp>
        <p:nvSpPr>
          <p:cNvPr id="25" name="Slide Number Placeholder 0"/>
          <p:cNvSpPr>
            <a:spLocks noGrp="1"/>
          </p:cNvSpPr>
          <p:nvPr>
            <p:ph type="sldNum" sz="quarter" idx="4294967295"/>
          </p:nvPr>
        </p:nvSpPr>
        <p:spPr>
          <a:xfrm>
            <a:off x="11155680" y="6400800"/>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ECAE6"/>
                </a:solidFill>
              </a:defRPr>
            </a:lvl1pPr>
          </a:lstStyle>
          <a:p>
            <a:pPr algn="r"/>
            <a:fld id="{F7021451-1387-4CA6-816F-3879F97B5CBC}" type="slidenum">
              <a:rPr lang="en-US" b="0"/>
              <a:t>158</a:t>
            </a:fld>
            <a:endParaRPr lang="en-US"/>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name="Slide 15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Multicast: one sender, many receivers</a:t>
            </a:r>
            <a:endParaRPr lang="en-US" sz="3000" dirty="0"/>
          </a:p>
        </p:txBody>
      </p:sp>
      <p:sp>
        <p:nvSpPr>
          <p:cNvPr id="4" name="Shape 1"/>
          <p:cNvSpPr/>
          <p:nvPr/>
        </p:nvSpPr>
        <p:spPr>
          <a:xfrm>
            <a:off x="457200" y="1280160"/>
            <a:ext cx="2697480" cy="2103120"/>
          </a:xfrm>
          <a:prstGeom prst="roundRect">
            <a:avLst>
              <a:gd name="adj" fmla="val 5217"/>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2295144" cy="365760"/>
          </a:xfrm>
          <a:prstGeom prst="rect">
            <a:avLst/>
          </a:prstGeom>
          <a:noFill/>
          <a:ln/>
        </p:spPr>
        <p:txBody>
          <a:bodyPr wrap="square" lIns="0" tIns="0" rIns="0" bIns="0" rtlCol="0" anchor="t"/>
          <a:lstStyle/>
          <a:p>
            <a:pPr marL="0" indent="0">
              <a:buNone/>
            </a:pPr>
            <a:r>
              <a:rPr lang="en-US" sz="1500" b="1" dirty="0">
                <a:solidFill>
                  <a:srgbClr val="1C6E8C"/>
                </a:solidFill>
              </a:rPr>
              <a:t>Unicast</a:t>
            </a:r>
            <a:endParaRPr lang="en-US" sz="1500" dirty="0"/>
          </a:p>
        </p:txBody>
      </p:sp>
      <p:sp>
        <p:nvSpPr>
          <p:cNvPr id="6" name="Text 3"/>
          <p:cNvSpPr txBox="1"/>
          <p:nvPr/>
        </p:nvSpPr>
        <p:spPr>
          <a:xfrm>
            <a:off x="658368" y="1856232"/>
            <a:ext cx="2295144" cy="1389888"/>
          </a:xfrm>
          <a:prstGeom prst="rect">
            <a:avLst/>
          </a:prstGeom>
          <a:noFill/>
          <a:ln/>
        </p:spPr>
        <p:txBody>
          <a:bodyPr wrap="square" lIns="0" tIns="0" rIns="0" bIns="0" rtlCol="0" anchor="t"/>
          <a:lstStyle/>
          <a:p>
            <a:pPr marL="279400" indent="-279400">
              <a:spcAft>
                <a:spcPts val="400"/>
              </a:spcAft>
              <a:buSzPct val="100000"/>
              <a:buChar char="•"/>
            </a:pPr>
            <a:r>
              <a:rPr lang="en-US" sz="1100" b="1" dirty="0">
                <a:solidFill>
                  <a:srgbClr val="1F2933"/>
                </a:solidFill>
              </a:rPr>
              <a:t>1 → 1</a:t>
            </a:r>
            <a:endParaRPr lang="en-US" sz="1100" dirty="0"/>
          </a:p>
          <a:p>
            <a:pPr marL="279400" indent="-279400">
              <a:spcAft>
                <a:spcPts val="400"/>
              </a:spcAft>
              <a:buSzPct val="100000"/>
              <a:buChar char="•"/>
            </a:pPr>
            <a:r>
              <a:rPr lang="en-US" sz="1100" dirty="0">
                <a:solidFill>
                  <a:srgbClr val="1F2933"/>
                </a:solidFill>
              </a:rPr>
              <a:t>N copies for N receivers</a:t>
            </a:r>
            <a:endParaRPr lang="en-US" sz="1100" dirty="0"/>
          </a:p>
        </p:txBody>
      </p:sp>
      <p:sp>
        <p:nvSpPr>
          <p:cNvPr id="7" name="Shape 4"/>
          <p:cNvSpPr/>
          <p:nvPr/>
        </p:nvSpPr>
        <p:spPr>
          <a:xfrm>
            <a:off x="3291840" y="1280160"/>
            <a:ext cx="2697480" cy="2103120"/>
          </a:xfrm>
          <a:prstGeom prst="roundRect">
            <a:avLst>
              <a:gd name="adj" fmla="val 5217"/>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3493008" y="1444752"/>
            <a:ext cx="2295144" cy="365760"/>
          </a:xfrm>
          <a:prstGeom prst="rect">
            <a:avLst/>
          </a:prstGeom>
          <a:noFill/>
          <a:ln/>
        </p:spPr>
        <p:txBody>
          <a:bodyPr wrap="square" lIns="0" tIns="0" rIns="0" bIns="0" rtlCol="0" anchor="t"/>
          <a:lstStyle/>
          <a:p>
            <a:pPr marL="0" indent="0">
              <a:buNone/>
            </a:pPr>
            <a:r>
              <a:rPr lang="en-US" sz="1500" b="1" dirty="0">
                <a:solidFill>
                  <a:srgbClr val="6B7B8C"/>
                </a:solidFill>
              </a:rPr>
              <a:t>Broadcast</a:t>
            </a:r>
            <a:endParaRPr lang="en-US" sz="1500" dirty="0"/>
          </a:p>
        </p:txBody>
      </p:sp>
      <p:sp>
        <p:nvSpPr>
          <p:cNvPr id="9" name="Text 6"/>
          <p:cNvSpPr txBox="1"/>
          <p:nvPr/>
        </p:nvSpPr>
        <p:spPr>
          <a:xfrm>
            <a:off x="3493008" y="1856232"/>
            <a:ext cx="2295144" cy="1389888"/>
          </a:xfrm>
          <a:prstGeom prst="rect">
            <a:avLst/>
          </a:prstGeom>
          <a:noFill/>
          <a:ln/>
        </p:spPr>
        <p:txBody>
          <a:bodyPr wrap="square" lIns="0" tIns="0" rIns="0" bIns="0" rtlCol="0" anchor="t"/>
          <a:lstStyle/>
          <a:p>
            <a:pPr marL="279400" indent="-279400">
              <a:spcAft>
                <a:spcPts val="400"/>
              </a:spcAft>
              <a:buSzPct val="100000"/>
              <a:buChar char="•"/>
            </a:pPr>
            <a:r>
              <a:rPr lang="en-US" sz="1100" b="1" dirty="0">
                <a:solidFill>
                  <a:srgbClr val="1F2933"/>
                </a:solidFill>
              </a:rPr>
              <a:t>1 → everyone on the link</a:t>
            </a:r>
            <a:endParaRPr lang="en-US" sz="1100" dirty="0"/>
          </a:p>
          <a:p>
            <a:pPr marL="279400" indent="-279400">
              <a:spcAft>
                <a:spcPts val="400"/>
              </a:spcAft>
              <a:buSzPct val="100000"/>
              <a:buChar char="•"/>
            </a:pPr>
            <a:r>
              <a:rPr lang="en-US" sz="1100" dirty="0">
                <a:solidFill>
                  <a:srgbClr val="1F2933"/>
                </a:solidFill>
              </a:rPr>
              <a:t>Interrupts those who do not want it; does not cross routers</a:t>
            </a:r>
            <a:endParaRPr lang="en-US" sz="1100" dirty="0"/>
          </a:p>
        </p:txBody>
      </p:sp>
      <p:sp>
        <p:nvSpPr>
          <p:cNvPr id="10" name="Shape 7"/>
          <p:cNvSpPr/>
          <p:nvPr/>
        </p:nvSpPr>
        <p:spPr>
          <a:xfrm>
            <a:off x="6126480" y="1280160"/>
            <a:ext cx="2697480" cy="2103120"/>
          </a:xfrm>
          <a:prstGeom prst="roundRect">
            <a:avLst>
              <a:gd name="adj" fmla="val 5217"/>
            </a:avLst>
          </a:prstGeom>
          <a:solidFill>
            <a:srgbClr val="EEF3F7"/>
          </a:solidFill>
          <a:ln w="9525">
            <a:solidFill>
              <a:srgbClr val="EEF3F7"/>
            </a:solidFill>
            <a:prstDash val="solid"/>
          </a:ln>
        </p:spPr>
        <p:txBody>
          <a:bodyPr/>
          <a:lstStyle/>
          <a:p>
            <a:endParaRPr lang="en-US"/>
          </a:p>
        </p:txBody>
      </p:sp>
      <p:sp>
        <p:nvSpPr>
          <p:cNvPr id="11" name="Text 8"/>
          <p:cNvSpPr txBox="1"/>
          <p:nvPr/>
        </p:nvSpPr>
        <p:spPr>
          <a:xfrm>
            <a:off x="6327648" y="1444752"/>
            <a:ext cx="2295144" cy="365760"/>
          </a:xfrm>
          <a:prstGeom prst="rect">
            <a:avLst/>
          </a:prstGeom>
          <a:noFill/>
          <a:ln/>
        </p:spPr>
        <p:txBody>
          <a:bodyPr wrap="square" lIns="0" tIns="0" rIns="0" bIns="0" rtlCol="0" anchor="t"/>
          <a:lstStyle/>
          <a:p>
            <a:pPr marL="0" indent="0">
              <a:buNone/>
            </a:pPr>
            <a:r>
              <a:rPr lang="en-US" sz="1500" b="1" dirty="0">
                <a:solidFill>
                  <a:srgbClr val="F0A332"/>
                </a:solidFill>
              </a:rPr>
              <a:t>Multicast</a:t>
            </a:r>
            <a:endParaRPr lang="en-US" sz="1500" dirty="0"/>
          </a:p>
        </p:txBody>
      </p:sp>
      <p:sp>
        <p:nvSpPr>
          <p:cNvPr id="12" name="Text 9"/>
          <p:cNvSpPr txBox="1"/>
          <p:nvPr/>
        </p:nvSpPr>
        <p:spPr>
          <a:xfrm>
            <a:off x="6327648" y="1856232"/>
            <a:ext cx="2295144" cy="1389888"/>
          </a:xfrm>
          <a:prstGeom prst="rect">
            <a:avLst/>
          </a:prstGeom>
          <a:noFill/>
          <a:ln/>
        </p:spPr>
        <p:txBody>
          <a:bodyPr wrap="square" lIns="0" tIns="0" rIns="0" bIns="0" rtlCol="0" anchor="t"/>
          <a:lstStyle/>
          <a:p>
            <a:pPr marL="279400" indent="-279400">
              <a:spcAft>
                <a:spcPts val="400"/>
              </a:spcAft>
              <a:buSzPct val="100000"/>
              <a:buChar char="•"/>
            </a:pPr>
            <a:r>
              <a:rPr lang="en-US" sz="1100" b="1" dirty="0">
                <a:solidFill>
                  <a:srgbClr val="1F2933"/>
                </a:solidFill>
              </a:rPr>
              <a:t>1 → group (subscribers)</a:t>
            </a:r>
            <a:endParaRPr lang="en-US" sz="1100" dirty="0"/>
          </a:p>
          <a:p>
            <a:pPr marL="279400" indent="-279400">
              <a:spcAft>
                <a:spcPts val="400"/>
              </a:spcAft>
              <a:buSzPct val="100000"/>
              <a:buChar char="•"/>
            </a:pPr>
            <a:r>
              <a:rPr lang="en-US" sz="1100" dirty="0">
                <a:solidFill>
                  <a:srgbClr val="1F2933"/>
                </a:solidFill>
              </a:rPr>
              <a:t>One copy; the network replicates at the branches</a:t>
            </a:r>
            <a:endParaRPr lang="en-US" sz="1100" dirty="0"/>
          </a:p>
        </p:txBody>
      </p:sp>
      <p:sp>
        <p:nvSpPr>
          <p:cNvPr id="13" name="Shape 10"/>
          <p:cNvSpPr/>
          <p:nvPr/>
        </p:nvSpPr>
        <p:spPr>
          <a:xfrm>
            <a:off x="8961120" y="1280160"/>
            <a:ext cx="2697480" cy="2103120"/>
          </a:xfrm>
          <a:prstGeom prst="roundRect">
            <a:avLst>
              <a:gd name="adj" fmla="val 5217"/>
            </a:avLst>
          </a:prstGeom>
          <a:solidFill>
            <a:srgbClr val="EEF3F7"/>
          </a:solidFill>
          <a:ln w="9525">
            <a:solidFill>
              <a:srgbClr val="EEF3F7"/>
            </a:solidFill>
            <a:prstDash val="solid"/>
          </a:ln>
        </p:spPr>
        <p:txBody>
          <a:bodyPr/>
          <a:lstStyle/>
          <a:p>
            <a:endParaRPr lang="en-US"/>
          </a:p>
        </p:txBody>
      </p:sp>
      <p:sp>
        <p:nvSpPr>
          <p:cNvPr id="14" name="Text 11"/>
          <p:cNvSpPr txBox="1"/>
          <p:nvPr/>
        </p:nvSpPr>
        <p:spPr>
          <a:xfrm>
            <a:off x="9162288" y="1444752"/>
            <a:ext cx="2295144" cy="365760"/>
          </a:xfrm>
          <a:prstGeom prst="rect">
            <a:avLst/>
          </a:prstGeom>
          <a:noFill/>
          <a:ln/>
        </p:spPr>
        <p:txBody>
          <a:bodyPr wrap="square" lIns="0" tIns="0" rIns="0" bIns="0" rtlCol="0" anchor="t"/>
          <a:lstStyle/>
          <a:p>
            <a:pPr marL="0" indent="0">
              <a:buNone/>
            </a:pPr>
            <a:r>
              <a:rPr lang="en-US" sz="1500" b="1" dirty="0">
                <a:solidFill>
                  <a:srgbClr val="2A9D6F"/>
                </a:solidFill>
              </a:rPr>
              <a:t>Anycast</a:t>
            </a:r>
            <a:endParaRPr lang="en-US" sz="1500" dirty="0"/>
          </a:p>
        </p:txBody>
      </p:sp>
      <p:sp>
        <p:nvSpPr>
          <p:cNvPr id="15" name="Text 12"/>
          <p:cNvSpPr txBox="1"/>
          <p:nvPr/>
        </p:nvSpPr>
        <p:spPr>
          <a:xfrm>
            <a:off x="9162288" y="1856232"/>
            <a:ext cx="2295144" cy="1389888"/>
          </a:xfrm>
          <a:prstGeom prst="rect">
            <a:avLst/>
          </a:prstGeom>
          <a:noFill/>
          <a:ln/>
        </p:spPr>
        <p:txBody>
          <a:bodyPr wrap="square" lIns="0" tIns="0" rIns="0" bIns="0" rtlCol="0" anchor="t"/>
          <a:lstStyle/>
          <a:p>
            <a:pPr marL="279400" indent="-279400">
              <a:spcAft>
                <a:spcPts val="400"/>
              </a:spcAft>
              <a:buSzPct val="100000"/>
              <a:buChar char="•"/>
            </a:pPr>
            <a:r>
              <a:rPr lang="en-US" sz="1100" b="1" dirty="0">
                <a:solidFill>
                  <a:srgbClr val="1F2933"/>
                </a:solidFill>
              </a:rPr>
              <a:t>1 → the nearest member of the group</a:t>
            </a:r>
            <a:endParaRPr lang="en-US" sz="1100" dirty="0"/>
          </a:p>
          <a:p>
            <a:pPr marL="279400" indent="-279400">
              <a:spcAft>
                <a:spcPts val="400"/>
              </a:spcAft>
              <a:buSzPct val="100000"/>
              <a:buChar char="•"/>
            </a:pPr>
            <a:r>
              <a:rPr lang="en-US" sz="1100" dirty="0">
                <a:solidFill>
                  <a:srgbClr val="1F2933"/>
                </a:solidFill>
              </a:rPr>
              <a:t>A single receiver; DNS root, CDN</a:t>
            </a:r>
            <a:endParaRPr lang="en-US" sz="1100" dirty="0"/>
          </a:p>
        </p:txBody>
      </p:sp>
      <p:sp>
        <p:nvSpPr>
          <p:cNvPr id="16" name="Text 13"/>
          <p:cNvSpPr/>
          <p:nvPr/>
        </p:nvSpPr>
        <p:spPr>
          <a:xfrm>
            <a:off x="822960" y="4370832"/>
            <a:ext cx="731520" cy="402336"/>
          </a:xfrm>
          <a:prstGeom prst="roundRect">
            <a:avLst>
              <a:gd name="adj" fmla="val 13636"/>
            </a:avLst>
          </a:prstGeom>
          <a:solidFill>
            <a:srgbClr val="F0A332"/>
          </a:solidFill>
          <a:ln>
            <a:solidFill>
              <a:srgbClr val="F0A332"/>
            </a:solidFill>
          </a:ln>
        </p:spPr>
        <p:txBody>
          <a:bodyPr wrap="square" lIns="0" tIns="0" rIns="0" bIns="0" rtlCol="0" anchor="ctr"/>
          <a:lstStyle/>
          <a:p>
            <a:pPr marL="0" indent="0" algn="ctr">
              <a:buNone/>
            </a:pPr>
            <a:r>
              <a:rPr lang="en-US" sz="1200" b="1" dirty="0">
                <a:solidFill>
                  <a:srgbClr val="FFFFFF"/>
                </a:solidFill>
              </a:rPr>
              <a:t>Source</a:t>
            </a:r>
            <a:endParaRPr lang="en-US" sz="1200" dirty="0"/>
          </a:p>
        </p:txBody>
      </p:sp>
      <p:sp>
        <p:nvSpPr>
          <p:cNvPr id="17" name="Shape 14"/>
          <p:cNvSpPr/>
          <p:nvPr/>
        </p:nvSpPr>
        <p:spPr>
          <a:xfrm>
            <a:off x="1060704" y="4773168"/>
            <a:ext cx="256032" cy="64008"/>
          </a:xfrm>
          <a:prstGeom prst="rect">
            <a:avLst/>
          </a:prstGeom>
          <a:solidFill>
            <a:srgbClr val="F0A332"/>
          </a:solidFill>
          <a:ln w="12700">
            <a:solidFill>
              <a:srgbClr val="F0A332"/>
            </a:solidFill>
            <a:prstDash val="solid"/>
          </a:ln>
        </p:spPr>
        <p:txBody>
          <a:bodyPr/>
          <a:lstStyle/>
          <a:p>
            <a:endParaRPr lang="en-US"/>
          </a:p>
        </p:txBody>
      </p:sp>
      <p:sp>
        <p:nvSpPr>
          <p:cNvPr id="18" name="Text 15"/>
          <p:cNvSpPr txBox="1"/>
          <p:nvPr/>
        </p:nvSpPr>
        <p:spPr>
          <a:xfrm>
            <a:off x="640080" y="4864608"/>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 copy</a:t>
            </a:r>
            <a:endParaRPr lang="en-US" sz="900" dirty="0"/>
          </a:p>
        </p:txBody>
      </p:sp>
      <p:sp>
        <p:nvSpPr>
          <p:cNvPr id="19" name="Text 16"/>
          <p:cNvSpPr/>
          <p:nvPr/>
        </p:nvSpPr>
        <p:spPr>
          <a:xfrm>
            <a:off x="2953512" y="432511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20" name="Shape 17"/>
          <p:cNvSpPr/>
          <p:nvPr/>
        </p:nvSpPr>
        <p:spPr>
          <a:xfrm>
            <a:off x="1554480" y="4572000"/>
            <a:ext cx="1371600" cy="0"/>
          </a:xfrm>
          <a:prstGeom prst="line">
            <a:avLst/>
          </a:prstGeom>
          <a:noFill/>
          <a:ln w="31750">
            <a:solidFill>
              <a:srgbClr val="F0A332"/>
            </a:solidFill>
            <a:prstDash val="solid"/>
            <a:tailEnd type="triangle"/>
          </a:ln>
        </p:spPr>
        <p:txBody>
          <a:bodyPr/>
          <a:lstStyle/>
          <a:p>
            <a:endParaRPr lang="en-US"/>
          </a:p>
        </p:txBody>
      </p:sp>
      <p:sp>
        <p:nvSpPr>
          <p:cNvPr id="21" name="Text 18"/>
          <p:cNvSpPr/>
          <p:nvPr/>
        </p:nvSpPr>
        <p:spPr>
          <a:xfrm>
            <a:off x="4782312" y="35935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22" name="Text 19"/>
          <p:cNvSpPr/>
          <p:nvPr/>
        </p:nvSpPr>
        <p:spPr>
          <a:xfrm>
            <a:off x="4782312" y="505663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23" name="Shape 20"/>
          <p:cNvSpPr/>
          <p:nvPr/>
        </p:nvSpPr>
        <p:spPr>
          <a:xfrm flipV="1">
            <a:off x="3429000" y="3931920"/>
            <a:ext cx="1371600" cy="548640"/>
          </a:xfrm>
          <a:prstGeom prst="line">
            <a:avLst/>
          </a:prstGeom>
          <a:noFill/>
          <a:ln w="31750">
            <a:solidFill>
              <a:srgbClr val="F0A332"/>
            </a:solidFill>
            <a:prstDash val="solid"/>
            <a:tailEnd type="triangle"/>
          </a:ln>
        </p:spPr>
        <p:txBody>
          <a:bodyPr/>
          <a:lstStyle/>
          <a:p>
            <a:endParaRPr lang="en-US"/>
          </a:p>
        </p:txBody>
      </p:sp>
      <p:sp>
        <p:nvSpPr>
          <p:cNvPr id="24" name="Shape 21"/>
          <p:cNvSpPr/>
          <p:nvPr/>
        </p:nvSpPr>
        <p:spPr>
          <a:xfrm>
            <a:off x="3429000" y="4663440"/>
            <a:ext cx="1371600" cy="548640"/>
          </a:xfrm>
          <a:prstGeom prst="line">
            <a:avLst/>
          </a:prstGeom>
          <a:noFill/>
          <a:ln w="31750">
            <a:solidFill>
              <a:srgbClr val="F0A332"/>
            </a:solidFill>
            <a:prstDash val="solid"/>
            <a:tailEnd type="triangle"/>
          </a:ln>
        </p:spPr>
        <p:txBody>
          <a:bodyPr/>
          <a:lstStyle/>
          <a:p>
            <a:endParaRPr lang="en-US"/>
          </a:p>
        </p:txBody>
      </p:sp>
      <p:sp>
        <p:nvSpPr>
          <p:cNvPr id="25" name="Text 22"/>
          <p:cNvSpPr/>
          <p:nvPr/>
        </p:nvSpPr>
        <p:spPr>
          <a:xfrm>
            <a:off x="6355080" y="331012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A</a:t>
            </a:r>
            <a:endParaRPr lang="en-US" sz="1000" dirty="0"/>
          </a:p>
        </p:txBody>
      </p:sp>
      <p:sp>
        <p:nvSpPr>
          <p:cNvPr id="26" name="Shape 23"/>
          <p:cNvSpPr/>
          <p:nvPr/>
        </p:nvSpPr>
        <p:spPr>
          <a:xfrm>
            <a:off x="6455664" y="3639312"/>
            <a:ext cx="256032" cy="64008"/>
          </a:xfrm>
          <a:prstGeom prst="rect">
            <a:avLst/>
          </a:prstGeom>
          <a:solidFill>
            <a:srgbClr val="2A9D6F"/>
          </a:solidFill>
          <a:ln w="12700">
            <a:solidFill>
              <a:srgbClr val="2A9D6F"/>
            </a:solidFill>
            <a:prstDash val="solid"/>
          </a:ln>
        </p:spPr>
        <p:txBody>
          <a:bodyPr/>
          <a:lstStyle/>
          <a:p>
            <a:endParaRPr lang="en-US"/>
          </a:p>
        </p:txBody>
      </p:sp>
      <p:sp>
        <p:nvSpPr>
          <p:cNvPr id="27" name="Shape 24"/>
          <p:cNvSpPr/>
          <p:nvPr/>
        </p:nvSpPr>
        <p:spPr>
          <a:xfrm flipV="1">
            <a:off x="5276088" y="3474720"/>
            <a:ext cx="1033272" cy="365760"/>
          </a:xfrm>
          <a:prstGeom prst="line">
            <a:avLst/>
          </a:prstGeom>
          <a:noFill/>
          <a:ln w="25400">
            <a:solidFill>
              <a:srgbClr val="F0A332"/>
            </a:solidFill>
            <a:prstDash val="solid"/>
            <a:tailEnd type="triangle"/>
          </a:ln>
        </p:spPr>
        <p:txBody>
          <a:bodyPr/>
          <a:lstStyle/>
          <a:p>
            <a:endParaRPr lang="en-US"/>
          </a:p>
        </p:txBody>
      </p:sp>
      <p:sp>
        <p:nvSpPr>
          <p:cNvPr id="28" name="Text 25"/>
          <p:cNvSpPr/>
          <p:nvPr/>
        </p:nvSpPr>
        <p:spPr>
          <a:xfrm>
            <a:off x="6355080" y="40416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B</a:t>
            </a:r>
            <a:endParaRPr lang="en-US" sz="1000" dirty="0"/>
          </a:p>
        </p:txBody>
      </p:sp>
      <p:sp>
        <p:nvSpPr>
          <p:cNvPr id="29" name="Shape 26"/>
          <p:cNvSpPr/>
          <p:nvPr/>
        </p:nvSpPr>
        <p:spPr>
          <a:xfrm>
            <a:off x="6455664" y="4370832"/>
            <a:ext cx="256032" cy="64008"/>
          </a:xfrm>
          <a:prstGeom prst="rect">
            <a:avLst/>
          </a:prstGeom>
          <a:solidFill>
            <a:srgbClr val="2A9D6F"/>
          </a:solidFill>
          <a:ln w="12700">
            <a:solidFill>
              <a:srgbClr val="2A9D6F"/>
            </a:solidFill>
            <a:prstDash val="solid"/>
          </a:ln>
        </p:spPr>
        <p:txBody>
          <a:bodyPr/>
          <a:lstStyle/>
          <a:p>
            <a:endParaRPr lang="en-US"/>
          </a:p>
        </p:txBody>
      </p:sp>
      <p:sp>
        <p:nvSpPr>
          <p:cNvPr id="30" name="Shape 27"/>
          <p:cNvSpPr/>
          <p:nvPr/>
        </p:nvSpPr>
        <p:spPr>
          <a:xfrm>
            <a:off x="5276088" y="3840480"/>
            <a:ext cx="1033272" cy="365760"/>
          </a:xfrm>
          <a:prstGeom prst="line">
            <a:avLst/>
          </a:prstGeom>
          <a:noFill/>
          <a:ln w="25400">
            <a:solidFill>
              <a:srgbClr val="F0A332"/>
            </a:solidFill>
            <a:prstDash val="solid"/>
            <a:tailEnd type="triangle"/>
          </a:ln>
        </p:spPr>
        <p:txBody>
          <a:bodyPr/>
          <a:lstStyle/>
          <a:p>
            <a:endParaRPr lang="en-US"/>
          </a:p>
        </p:txBody>
      </p:sp>
      <p:sp>
        <p:nvSpPr>
          <p:cNvPr id="31" name="Text 28"/>
          <p:cNvSpPr/>
          <p:nvPr/>
        </p:nvSpPr>
        <p:spPr>
          <a:xfrm>
            <a:off x="6355080" y="513892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C</a:t>
            </a:r>
            <a:endParaRPr lang="en-US" sz="1000" dirty="0"/>
          </a:p>
        </p:txBody>
      </p:sp>
      <p:sp>
        <p:nvSpPr>
          <p:cNvPr id="32" name="Shape 29"/>
          <p:cNvSpPr/>
          <p:nvPr/>
        </p:nvSpPr>
        <p:spPr>
          <a:xfrm>
            <a:off x="6455664" y="5468112"/>
            <a:ext cx="256032" cy="64008"/>
          </a:xfrm>
          <a:prstGeom prst="rect">
            <a:avLst/>
          </a:prstGeom>
          <a:solidFill>
            <a:srgbClr val="2A9D6F"/>
          </a:solidFill>
          <a:ln w="12700">
            <a:solidFill>
              <a:srgbClr val="2A9D6F"/>
            </a:solidFill>
            <a:prstDash val="solid"/>
          </a:ln>
        </p:spPr>
        <p:txBody>
          <a:bodyPr/>
          <a:lstStyle/>
          <a:p>
            <a:endParaRPr lang="en-US"/>
          </a:p>
        </p:txBody>
      </p:sp>
      <p:sp>
        <p:nvSpPr>
          <p:cNvPr id="33" name="Shape 30"/>
          <p:cNvSpPr/>
          <p:nvPr/>
        </p:nvSpPr>
        <p:spPr>
          <a:xfrm>
            <a:off x="5276088" y="5303520"/>
            <a:ext cx="1033272" cy="0"/>
          </a:xfrm>
          <a:prstGeom prst="line">
            <a:avLst/>
          </a:prstGeom>
          <a:noFill/>
          <a:ln w="25400">
            <a:solidFill>
              <a:srgbClr val="F0A332"/>
            </a:solidFill>
            <a:prstDash val="solid"/>
            <a:tailEnd type="triangle"/>
          </a:ln>
        </p:spPr>
        <p:txBody>
          <a:bodyPr/>
          <a:lstStyle/>
          <a:p>
            <a:endParaRPr lang="en-US"/>
          </a:p>
        </p:txBody>
      </p:sp>
      <p:sp>
        <p:nvSpPr>
          <p:cNvPr id="34" name="Text 31"/>
          <p:cNvSpPr/>
          <p:nvPr/>
        </p:nvSpPr>
        <p:spPr>
          <a:xfrm>
            <a:off x="6355080" y="5779008"/>
            <a:ext cx="457200" cy="329184"/>
          </a:xfrm>
          <a:prstGeom prst="roundRect">
            <a:avLst>
              <a:gd name="adj" fmla="val 16667"/>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D</a:t>
            </a:r>
            <a:endParaRPr lang="en-US" sz="1000" dirty="0"/>
          </a:p>
        </p:txBody>
      </p:sp>
      <p:sp>
        <p:nvSpPr>
          <p:cNvPr id="35" name="Shape 32"/>
          <p:cNvSpPr/>
          <p:nvPr/>
        </p:nvSpPr>
        <p:spPr>
          <a:xfrm>
            <a:off x="6455664" y="6108192"/>
            <a:ext cx="256032" cy="64008"/>
          </a:xfrm>
          <a:prstGeom prst="rect">
            <a:avLst/>
          </a:prstGeom>
          <a:solidFill>
            <a:srgbClr val="6B7B8C"/>
          </a:solidFill>
          <a:ln w="12700">
            <a:solidFill>
              <a:srgbClr val="6B7B8C"/>
            </a:solidFill>
            <a:prstDash val="solid"/>
          </a:ln>
        </p:spPr>
        <p:txBody>
          <a:bodyPr/>
          <a:lstStyle/>
          <a:p>
            <a:endParaRPr lang="en-US"/>
          </a:p>
        </p:txBody>
      </p:sp>
      <p:sp>
        <p:nvSpPr>
          <p:cNvPr id="36" name="Text 33"/>
          <p:cNvSpPr txBox="1"/>
          <p:nvPr/>
        </p:nvSpPr>
        <p:spPr>
          <a:xfrm>
            <a:off x="6949440" y="5806440"/>
            <a:ext cx="1737360" cy="274320"/>
          </a:xfrm>
          <a:prstGeom prst="rect">
            <a:avLst/>
          </a:prstGeom>
          <a:noFill/>
          <a:ln/>
        </p:spPr>
        <p:txBody>
          <a:bodyPr wrap="square" lIns="0" tIns="0" rIns="0" bIns="0" rtlCol="0" anchor="ctr"/>
          <a:lstStyle/>
          <a:p>
            <a:pPr marL="0" indent="0" algn="l">
              <a:buNone/>
            </a:pPr>
            <a:r>
              <a:rPr lang="en-US" sz="900" dirty="0">
                <a:solidFill>
                  <a:srgbClr val="6B7B8C"/>
                </a:solidFill>
              </a:rPr>
              <a:t>not subscribed: no traffic</a:t>
            </a:r>
            <a:endParaRPr lang="en-US" sz="900" dirty="0"/>
          </a:p>
        </p:txBody>
      </p:sp>
      <p:sp>
        <p:nvSpPr>
          <p:cNvPr id="37" name="Shape 34"/>
          <p:cNvSpPr/>
          <p:nvPr/>
        </p:nvSpPr>
        <p:spPr>
          <a:xfrm>
            <a:off x="8778240" y="3657600"/>
            <a:ext cx="2926080" cy="2560320"/>
          </a:xfrm>
          <a:prstGeom prst="roundRect">
            <a:avLst>
              <a:gd name="adj" fmla="val 4286"/>
            </a:avLst>
          </a:prstGeom>
          <a:solidFill>
            <a:srgbClr val="EEF3F7"/>
          </a:solidFill>
          <a:ln w="9525">
            <a:solidFill>
              <a:srgbClr val="EEF3F7"/>
            </a:solidFill>
            <a:prstDash val="solid"/>
          </a:ln>
        </p:spPr>
        <p:txBody>
          <a:bodyPr/>
          <a:lstStyle/>
          <a:p>
            <a:endParaRPr lang="en-US"/>
          </a:p>
        </p:txBody>
      </p:sp>
      <p:sp>
        <p:nvSpPr>
          <p:cNvPr id="38" name="Text 35"/>
          <p:cNvSpPr txBox="1"/>
          <p:nvPr/>
        </p:nvSpPr>
        <p:spPr>
          <a:xfrm>
            <a:off x="8979408" y="3822192"/>
            <a:ext cx="2523744" cy="365760"/>
          </a:xfrm>
          <a:prstGeom prst="rect">
            <a:avLst/>
          </a:prstGeom>
          <a:noFill/>
          <a:ln/>
        </p:spPr>
        <p:txBody>
          <a:bodyPr wrap="square" lIns="0" tIns="0" rIns="0" bIns="0" rtlCol="0" anchor="t"/>
          <a:lstStyle/>
          <a:p>
            <a:pPr marL="0" indent="0">
              <a:buNone/>
            </a:pPr>
            <a:r>
              <a:rPr lang="en-US" sz="1500" b="1" dirty="0">
                <a:solidFill>
                  <a:srgbClr val="0B3C5D"/>
                </a:solidFill>
              </a:rPr>
              <a:t>Applications in 2026</a:t>
            </a:r>
            <a:endParaRPr lang="en-US" sz="1500" dirty="0"/>
          </a:p>
        </p:txBody>
      </p:sp>
      <p:sp>
        <p:nvSpPr>
          <p:cNvPr id="39" name="Text 36"/>
          <p:cNvSpPr txBox="1"/>
          <p:nvPr/>
        </p:nvSpPr>
        <p:spPr>
          <a:xfrm>
            <a:off x="8979408" y="4233672"/>
            <a:ext cx="2523744" cy="184708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Carrier IPTV; stock market feeds</a:t>
            </a:r>
            <a:endParaRPr lang="en-US" sz="1100" dirty="0"/>
          </a:p>
          <a:p>
            <a:pPr marL="279400" indent="-279400">
              <a:spcAft>
                <a:spcPts val="400"/>
              </a:spcAft>
              <a:buSzPct val="100000"/>
              <a:buChar char="•"/>
            </a:pPr>
            <a:r>
              <a:rPr lang="en-US" sz="1100" dirty="0">
                <a:solidFill>
                  <a:srgbClr val="1F2933"/>
                </a:solidFill>
              </a:rPr>
              <a:t>Video and signaling on campuses; service discovery (mDNS, SSDP)</a:t>
            </a:r>
            <a:endParaRPr lang="en-US" sz="1100" dirty="0"/>
          </a:p>
          <a:p>
            <a:pPr marL="279400" indent="-279400">
              <a:spcAft>
                <a:spcPts val="400"/>
              </a:spcAft>
              <a:buSzPct val="100000"/>
              <a:buChar char="•"/>
            </a:pPr>
            <a:r>
              <a:rPr lang="en-US" sz="1100" dirty="0">
                <a:solidFill>
                  <a:srgbClr val="1F2933"/>
                </a:solidFill>
              </a:rPr>
              <a:t>Routing protocols (OSPF, EIGRP, VRRP)</a:t>
            </a:r>
            <a:endParaRPr lang="en-US" sz="1100" dirty="0"/>
          </a:p>
          <a:p>
            <a:pPr marL="279400" indent="-279400">
              <a:spcAft>
                <a:spcPts val="400"/>
              </a:spcAft>
              <a:buSzPct val="100000"/>
              <a:buChar char="•"/>
            </a:pPr>
            <a:r>
              <a:rPr lang="en-US" sz="1100" dirty="0">
                <a:solidFill>
                  <a:srgbClr val="1F2933"/>
                </a:solidFill>
              </a:rPr>
              <a:t>Public Internet: replaced by unicast CDNs</a:t>
            </a:r>
            <a:endParaRPr lang="en-US" sz="11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159</a:t>
            </a:fld>
            <a:endParaRPr lang="en-US"/>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name="Slide 16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IPv4 (and IPv6) multicast addresses</a:t>
            </a:r>
            <a:endParaRPr lang="en-US" sz="3000" dirty="0"/>
          </a:p>
        </p:txBody>
      </p:sp>
      <p:sp>
        <p:nvSpPr>
          <p:cNvPr id="4" name="Text 1"/>
          <p:cNvSpPr/>
          <p:nvPr/>
        </p:nvSpPr>
        <p:spPr>
          <a:xfrm>
            <a:off x="457200" y="1325880"/>
            <a:ext cx="800100" cy="50292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latin typeface="Courier New" pitchFamily="34" charset="0"/>
                <a:ea typeface="Courier New" pitchFamily="34" charset="-122"/>
                <a:cs typeface="Courier New" pitchFamily="34" charset="-120"/>
              </a:rPr>
              <a:t>1110</a:t>
            </a:r>
            <a:endParaRPr lang="en-US" sz="1100" dirty="0"/>
          </a:p>
        </p:txBody>
      </p:sp>
      <p:sp>
        <p:nvSpPr>
          <p:cNvPr id="5" name="Text 2"/>
          <p:cNvSpPr/>
          <p:nvPr/>
        </p:nvSpPr>
        <p:spPr>
          <a:xfrm>
            <a:off x="1257300" y="1325880"/>
            <a:ext cx="5600700" cy="50292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Multicast group identifier (28 bits)</a:t>
            </a:r>
            <a:endParaRPr lang="en-US" sz="1100" dirty="0"/>
          </a:p>
        </p:txBody>
      </p:sp>
      <p:sp>
        <p:nvSpPr>
          <p:cNvPr id="6" name="Text 3"/>
          <p:cNvSpPr txBox="1"/>
          <p:nvPr/>
        </p:nvSpPr>
        <p:spPr>
          <a:xfrm>
            <a:off x="457200" y="1847088"/>
            <a:ext cx="6400800" cy="274320"/>
          </a:xfrm>
          <a:prstGeom prst="rect">
            <a:avLst/>
          </a:prstGeom>
          <a:noFill/>
          <a:ln/>
        </p:spPr>
        <p:txBody>
          <a:bodyPr wrap="square" lIns="0" tIns="0" rIns="0" bIns="0" rtlCol="0" anchor="ctr"/>
          <a:lstStyle/>
          <a:p>
            <a:pPr marL="0" indent="0" algn="ctr">
              <a:buNone/>
            </a:pPr>
            <a:r>
              <a:rPr lang="en-US" sz="1000" dirty="0">
                <a:solidFill>
                  <a:srgbClr val="6B7B8C"/>
                </a:solidFill>
              </a:rPr>
              <a:t>Class D: 224.0.0.0 to 239.255.255.255 (224.0.0.0/4)</a:t>
            </a:r>
            <a:endParaRPr lang="en-US" sz="1000" dirty="0"/>
          </a:p>
        </p:txBody>
      </p:sp>
      <p:graphicFrame>
        <p:nvGraphicFramePr>
          <p:cNvPr id="161" name="Table 0"/>
          <p:cNvGraphicFramePr>
            <a:graphicFrameLocks noGrp="1"/>
          </p:cNvGraphicFramePr>
          <p:nvPr>
            <p:extLst>
              <p:ext uri="{D42A27DB-BD31-4B8C-83A1-F6EECF244321}">
                <p14:modId xmlns:p14="http://schemas.microsoft.com/office/powerpoint/2010/main" val="1579011935"/>
              </p:ext>
            </p:extLst>
          </p:nvPr>
        </p:nvGraphicFramePr>
        <p:xfrm>
          <a:off x="457200" y="2286000"/>
          <a:ext cx="6400800" cy="914400"/>
        </p:xfrm>
        <a:graphic>
          <a:graphicData uri="http://schemas.openxmlformats.org/drawingml/2006/table">
            <a:tbl>
              <a:tblPr/>
              <a:tblGrid>
                <a:gridCol w="1371600">
                  <a:extLst>
                    <a:ext uri="{9D8B030D-6E8A-4147-A177-3AD203B41FA5}">
                      <a16:colId xmlns:a16="http://schemas.microsoft.com/office/drawing/2014/main" val="20000"/>
                    </a:ext>
                  </a:extLst>
                </a:gridCol>
                <a:gridCol w="4297680">
                  <a:extLst>
                    <a:ext uri="{9D8B030D-6E8A-4147-A177-3AD203B41FA5}">
                      <a16:colId xmlns:a16="http://schemas.microsoft.com/office/drawing/2014/main" val="20001"/>
                    </a:ext>
                  </a:extLst>
                </a:gridCol>
                <a:gridCol w="731520">
                  <a:extLst>
                    <a:ext uri="{9D8B030D-6E8A-4147-A177-3AD203B41FA5}">
                      <a16:colId xmlns:a16="http://schemas.microsoft.com/office/drawing/2014/main" val="20002"/>
                    </a:ext>
                  </a:extLst>
                </a:gridCol>
              </a:tblGrid>
              <a:tr h="530352">
                <a:tc>
                  <a:txBody>
                    <a:bodyPr/>
                    <a:lstStyle/>
                    <a:p>
                      <a:pPr marL="0" indent="0" algn="l">
                        <a:buNone/>
                      </a:pPr>
                      <a:r>
                        <a:rPr lang="en-US" sz="900" b="1" dirty="0">
                          <a:solidFill>
                            <a:srgbClr val="FFFFFF"/>
                          </a:solidFill>
                        </a:rPr>
                        <a:t>IPv4 range</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900" b="1" dirty="0">
                          <a:solidFill>
                            <a:srgbClr val="FFFFFF"/>
                          </a:solidFill>
                        </a:rPr>
                        <a:t>Use</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900" b="1" dirty="0">
                          <a:solidFill>
                            <a:srgbClr val="FFFFFF"/>
                          </a:solidFill>
                        </a:rPr>
                        <a:t>Ref.</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530352">
                <a:tc>
                  <a:txBody>
                    <a:bodyPr/>
                    <a:lstStyle/>
                    <a:p>
                      <a:pPr marL="0" indent="0" algn="l">
                        <a:buNone/>
                      </a:pPr>
                      <a:r>
                        <a:rPr lang="en-US" sz="900" dirty="0">
                          <a:solidFill>
                            <a:srgbClr val="1F2933"/>
                          </a:solidFill>
                        </a:rPr>
                        <a:t>224.0.0.0/24</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900" dirty="0">
                          <a:solidFill>
                            <a:srgbClr val="1F2933"/>
                          </a:solidFill>
                        </a:rPr>
                        <a:t>Link-local control (TTL 1): .1 hosts, .2 routers, .5/.6 OSPF, .9 RIPv2, .10 EIGRP, .13 PIM, .18 VRRP, .22 IGMPv3, .251 mDNS</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900" dirty="0">
                          <a:solidFill>
                            <a:srgbClr val="1F2933"/>
                          </a:solidFill>
                        </a:rPr>
                        <a:t>RFC 5771</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30352">
                <a:tc>
                  <a:txBody>
                    <a:bodyPr/>
                    <a:lstStyle/>
                    <a:p>
                      <a:pPr marL="0" indent="0" algn="l">
                        <a:buNone/>
                      </a:pPr>
                      <a:r>
                        <a:rPr lang="en-US" sz="900" dirty="0">
                          <a:solidFill>
                            <a:srgbClr val="1F2933"/>
                          </a:solidFill>
                        </a:rPr>
                        <a:t>224.0.1.0/24</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900" dirty="0">
                          <a:solidFill>
                            <a:srgbClr val="1F2933"/>
                          </a:solidFill>
                        </a:rPr>
                        <a:t>Internetwork control: 224.0.1.1 NTP, .39/.40 Auto-RP</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900" dirty="0">
                          <a:solidFill>
                            <a:srgbClr val="1F2933"/>
                          </a:solidFill>
                        </a:rPr>
                        <a:t>RFC 5771</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530352">
                <a:tc>
                  <a:txBody>
                    <a:bodyPr/>
                    <a:lstStyle/>
                    <a:p>
                      <a:pPr marL="0" indent="0" algn="l">
                        <a:buNone/>
                      </a:pPr>
                      <a:r>
                        <a:rPr lang="en-US" sz="900" dirty="0">
                          <a:solidFill>
                            <a:srgbClr val="1F2933"/>
                          </a:solidFill>
                        </a:rPr>
                        <a:t>232.0.0.0/8</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900" dirty="0">
                          <a:solidFill>
                            <a:srgbClr val="1F2933"/>
                          </a:solidFill>
                        </a:rPr>
                        <a:t>Source-Specific Multicast (SSM)</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900" dirty="0">
                          <a:solidFill>
                            <a:srgbClr val="1F2933"/>
                          </a:solidFill>
                        </a:rPr>
                        <a:t>RFC 4607</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30352">
                <a:tc>
                  <a:txBody>
                    <a:bodyPr/>
                    <a:lstStyle/>
                    <a:p>
                      <a:pPr marL="0" indent="0" algn="l">
                        <a:buNone/>
                      </a:pPr>
                      <a:r>
                        <a:rPr lang="en-US" sz="900" dirty="0">
                          <a:solidFill>
                            <a:srgbClr val="1F2933"/>
                          </a:solidFill>
                        </a:rPr>
                        <a:t>233.0.0.0/8</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900" dirty="0">
                          <a:solidFill>
                            <a:srgbClr val="1F2933"/>
                          </a:solidFill>
                        </a:rPr>
                        <a:t>GLOP: 233.X.Y.0/24 per 16-bit ASN</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900" dirty="0">
                          <a:solidFill>
                            <a:srgbClr val="1F2933"/>
                          </a:solidFill>
                        </a:rPr>
                        <a:t>RFC 3180</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530352">
                <a:tc>
                  <a:txBody>
                    <a:bodyPr/>
                    <a:lstStyle/>
                    <a:p>
                      <a:pPr marL="0" indent="0" algn="l">
                        <a:buNone/>
                      </a:pPr>
                      <a:r>
                        <a:rPr lang="en-US" sz="900" dirty="0">
                          <a:solidFill>
                            <a:srgbClr val="1F2933"/>
                          </a:solidFill>
                        </a:rPr>
                        <a:t>239.0.0.0/8</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900" dirty="0">
                          <a:solidFill>
                            <a:srgbClr val="1F2933"/>
                          </a:solidFill>
                        </a:rPr>
                        <a:t>Administratively scoped (private): organization, site</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900" dirty="0">
                          <a:solidFill>
                            <a:srgbClr val="1F2933"/>
                          </a:solidFill>
                        </a:rPr>
                        <a:t>RFC 2365</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8" name="Shape 4"/>
          <p:cNvSpPr/>
          <p:nvPr/>
        </p:nvSpPr>
        <p:spPr>
          <a:xfrm>
            <a:off x="7132320" y="1280160"/>
            <a:ext cx="4572000" cy="4846320"/>
          </a:xfrm>
          <a:prstGeom prst="roundRect">
            <a:avLst>
              <a:gd name="adj" fmla="val 2400"/>
            </a:avLst>
          </a:prstGeom>
          <a:solidFill>
            <a:srgbClr val="EEF3F7"/>
          </a:solidFill>
          <a:ln w="9525">
            <a:solidFill>
              <a:srgbClr val="EEF3F7"/>
            </a:solidFill>
            <a:prstDash val="solid"/>
          </a:ln>
        </p:spPr>
        <p:txBody>
          <a:bodyPr/>
          <a:lstStyle/>
          <a:p>
            <a:endParaRPr lang="en-US"/>
          </a:p>
        </p:txBody>
      </p:sp>
      <p:sp>
        <p:nvSpPr>
          <p:cNvPr id="9" name="Text 5"/>
          <p:cNvSpPr txBox="1"/>
          <p:nvPr/>
        </p:nvSpPr>
        <p:spPr>
          <a:xfrm>
            <a:off x="7333488" y="1444752"/>
            <a:ext cx="4169664" cy="365760"/>
          </a:xfrm>
          <a:prstGeom prst="rect">
            <a:avLst/>
          </a:prstGeom>
          <a:noFill/>
          <a:ln/>
        </p:spPr>
        <p:txBody>
          <a:bodyPr wrap="square" lIns="0" tIns="0" rIns="0" bIns="0" rtlCol="0" anchor="t"/>
          <a:lstStyle/>
          <a:p>
            <a:pPr marL="0" indent="0">
              <a:buNone/>
            </a:pPr>
            <a:r>
              <a:rPr lang="en-US" sz="1500" b="1" dirty="0">
                <a:solidFill>
                  <a:srgbClr val="0B3C5D"/>
                </a:solidFill>
              </a:rPr>
              <a:t>IPv6: ff00::/8</a:t>
            </a:r>
            <a:endParaRPr lang="en-US" sz="1500" dirty="0"/>
          </a:p>
        </p:txBody>
      </p:sp>
      <p:sp>
        <p:nvSpPr>
          <p:cNvPr id="10" name="Text 6"/>
          <p:cNvSpPr txBox="1"/>
          <p:nvPr/>
        </p:nvSpPr>
        <p:spPr>
          <a:xfrm>
            <a:off x="7333488" y="1856232"/>
            <a:ext cx="4169664" cy="413308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ff | flags | scope | group ID (112 bits)</a:t>
            </a:r>
            <a:endParaRPr lang="en-US" sz="1100" dirty="0"/>
          </a:p>
          <a:p>
            <a:pPr marL="279400" indent="-279400">
              <a:spcAft>
                <a:spcPts val="400"/>
              </a:spcAft>
              <a:buSzPct val="100000"/>
              <a:buChar char="•"/>
            </a:pPr>
            <a:r>
              <a:rPr lang="en-US" sz="1100" b="1" dirty="0">
                <a:solidFill>
                  <a:srgbClr val="1F2933"/>
                </a:solidFill>
              </a:rPr>
              <a:t>Scopes:</a:t>
            </a:r>
            <a:r>
              <a:rPr lang="en-US" sz="1100" dirty="0">
                <a:solidFill>
                  <a:srgbClr val="1F2933"/>
                </a:solidFill>
              </a:rPr>
              <a:t> 1 interface, 2 link, 4 admin, 5 site, 8 organization, e global</a:t>
            </a:r>
            <a:endParaRPr lang="en-US" sz="1100" dirty="0"/>
          </a:p>
          <a:p>
            <a:pPr marL="279400" indent="-279400">
              <a:spcAft>
                <a:spcPts val="400"/>
              </a:spcAft>
              <a:buSzPct val="100000"/>
              <a:buChar char="•"/>
            </a:pPr>
            <a:r>
              <a:rPr lang="en-US" sz="1100" b="1" dirty="0">
                <a:solidFill>
                  <a:srgbClr val="1F2933"/>
                </a:solidFill>
              </a:rPr>
              <a:t>ff02::1</a:t>
            </a:r>
            <a:r>
              <a:rPr lang="en-US" sz="1100" dirty="0">
                <a:solidFill>
                  <a:srgbClr val="1F2933"/>
                </a:solidFill>
              </a:rPr>
              <a:t> all nodes, </a:t>
            </a:r>
            <a:r>
              <a:rPr lang="en-US" sz="1100" b="1" dirty="0">
                <a:solidFill>
                  <a:srgbClr val="1F2933"/>
                </a:solidFill>
              </a:rPr>
              <a:t>ff02::2</a:t>
            </a:r>
            <a:r>
              <a:rPr lang="en-US" sz="1100" dirty="0">
                <a:solidFill>
                  <a:srgbClr val="1F2933"/>
                </a:solidFill>
              </a:rPr>
              <a:t> all routers, ff02::5/6 OSPFv3, ff02::9 RIPng, ff02::a EIGRP, ff02::d PIM, ff02::12 VRRP, ff02::1:2 DHCPv6</a:t>
            </a:r>
            <a:endParaRPr lang="en-US" sz="1100" dirty="0"/>
          </a:p>
          <a:p>
            <a:pPr marL="279400" indent="-279400">
              <a:spcAft>
                <a:spcPts val="400"/>
              </a:spcAft>
              <a:buSzPct val="100000"/>
              <a:buChar char="•"/>
            </a:pPr>
            <a:r>
              <a:rPr lang="en-US" sz="1100" b="1" dirty="0">
                <a:solidFill>
                  <a:srgbClr val="1F2933"/>
                </a:solidFill>
              </a:rPr>
              <a:t>ff02::1:ffxx:xxxx</a:t>
            </a:r>
            <a:r>
              <a:rPr lang="en-US" sz="1100" dirty="0">
                <a:solidFill>
                  <a:srgbClr val="1F2933"/>
                </a:solidFill>
              </a:rPr>
              <a:t> solicited-node (ND)</a:t>
            </a:r>
            <a:endParaRPr lang="en-US" sz="1100" dirty="0"/>
          </a:p>
          <a:p>
            <a:pPr marL="279400" indent="-279400">
              <a:spcAft>
                <a:spcPts val="400"/>
              </a:spcAft>
              <a:buSzPct val="100000"/>
              <a:buChar char="•"/>
            </a:pPr>
            <a:r>
              <a:rPr lang="en-US" sz="1100" b="1" dirty="0">
                <a:solidFill>
                  <a:srgbClr val="1F2933"/>
                </a:solidFill>
              </a:rPr>
              <a:t>ff3x::/32</a:t>
            </a:r>
            <a:r>
              <a:rPr lang="en-US" sz="1100" dirty="0">
                <a:solidFill>
                  <a:srgbClr val="1F2933"/>
                </a:solidFill>
              </a:rPr>
              <a:t> SSM; ff05::/16 site; ff0e::/16 global</a:t>
            </a:r>
            <a:endParaRPr lang="en-US" sz="1100" dirty="0"/>
          </a:p>
          <a:p>
            <a:pPr marL="279400" indent="-279400">
              <a:spcAft>
                <a:spcPts val="400"/>
              </a:spcAft>
              <a:buSzPct val="100000"/>
              <a:buChar char="•"/>
            </a:pPr>
            <a:r>
              <a:rPr lang="en-US" sz="1100" dirty="0">
                <a:solidFill>
                  <a:srgbClr val="1F2933"/>
                </a:solidFill>
              </a:rPr>
              <a:t>Registry: IANA IPv6 Multicast Address Space Registry</a:t>
            </a:r>
            <a:endParaRPr lang="en-US" sz="11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160</a:t>
            </a:fld>
            <a:endParaRPr lang="en-US"/>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name="Slide 16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Mapping IP multicast addresses to MAC addresses</a:t>
            </a:r>
            <a:endParaRPr lang="en-US" sz="3000" dirty="0"/>
          </a:p>
        </p:txBody>
      </p:sp>
      <p:sp>
        <p:nvSpPr>
          <p:cNvPr id="4" name="Text 1"/>
          <p:cNvSpPr txBox="1"/>
          <p:nvPr/>
        </p:nvSpPr>
        <p:spPr>
          <a:xfrm>
            <a:off x="457200" y="1280160"/>
            <a:ext cx="11247120" cy="320040"/>
          </a:xfrm>
          <a:prstGeom prst="rect">
            <a:avLst/>
          </a:prstGeom>
          <a:noFill/>
          <a:ln/>
        </p:spPr>
        <p:txBody>
          <a:bodyPr wrap="square" lIns="0" tIns="0" rIns="0" bIns="0" rtlCol="0" anchor="ctr"/>
          <a:lstStyle/>
          <a:p>
            <a:pPr marL="0" indent="0" algn="l">
              <a:buNone/>
            </a:pPr>
            <a:r>
              <a:rPr lang="en-US" sz="1300" b="1" dirty="0">
                <a:solidFill>
                  <a:srgbClr val="0B3C5D"/>
                </a:solidFill>
              </a:rPr>
              <a:t>IPv4 (RFC 1112): 239.1.1.1 → 01-00-5E-01-01-01</a:t>
            </a:r>
            <a:endParaRPr lang="en-US" sz="1300" dirty="0"/>
          </a:p>
        </p:txBody>
      </p:sp>
      <p:sp>
        <p:nvSpPr>
          <p:cNvPr id="5" name="Text 2"/>
          <p:cNvSpPr txBox="1"/>
          <p:nvPr/>
        </p:nvSpPr>
        <p:spPr>
          <a:xfrm>
            <a:off x="457200" y="1691640"/>
            <a:ext cx="1828800" cy="457200"/>
          </a:xfrm>
          <a:prstGeom prst="rect">
            <a:avLst/>
          </a:prstGeom>
          <a:noFill/>
          <a:ln/>
        </p:spPr>
        <p:txBody>
          <a:bodyPr wrap="square" lIns="0" tIns="0" rIns="0" bIns="0" rtlCol="0" anchor="ctr"/>
          <a:lstStyle/>
          <a:p>
            <a:pPr marL="0" indent="0" algn="r">
              <a:buNone/>
            </a:pPr>
            <a:r>
              <a:rPr lang="en-US" sz="1000" dirty="0">
                <a:solidFill>
                  <a:srgbClr val="6B7B8C"/>
                </a:solidFill>
              </a:rPr>
              <a:t>IP address</a:t>
            </a:r>
            <a:endParaRPr lang="en-US" sz="1000" dirty="0"/>
          </a:p>
          <a:p>
            <a:pPr marL="0" indent="0" algn="r">
              <a:buNone/>
            </a:pPr>
            <a:r>
              <a:rPr lang="en-US" sz="1000" dirty="0">
                <a:solidFill>
                  <a:srgbClr val="6B7B8C"/>
                </a:solidFill>
              </a:rPr>
              <a:t>(class D)</a:t>
            </a:r>
            <a:endParaRPr lang="en-US" sz="1000" dirty="0"/>
          </a:p>
        </p:txBody>
      </p:sp>
      <p:sp>
        <p:nvSpPr>
          <p:cNvPr id="6" name="Text 3"/>
          <p:cNvSpPr/>
          <p:nvPr/>
        </p:nvSpPr>
        <p:spPr>
          <a:xfrm>
            <a:off x="2468880" y="1691640"/>
            <a:ext cx="1154430" cy="45720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000" b="1" dirty="0">
                <a:solidFill>
                  <a:srgbClr val="1F2933"/>
                </a:solidFill>
                <a:latin typeface="Courier New" pitchFamily="34" charset="0"/>
                <a:ea typeface="Courier New" pitchFamily="34" charset="-122"/>
                <a:cs typeface="Courier New" pitchFamily="34" charset="-120"/>
              </a:rPr>
              <a:t>1110</a:t>
            </a:r>
            <a:endParaRPr lang="en-US" sz="1000" dirty="0"/>
          </a:p>
        </p:txBody>
      </p:sp>
      <p:sp>
        <p:nvSpPr>
          <p:cNvPr id="7" name="Text 4"/>
          <p:cNvSpPr/>
          <p:nvPr/>
        </p:nvSpPr>
        <p:spPr>
          <a:xfrm>
            <a:off x="3623310" y="1691640"/>
            <a:ext cx="1443038" cy="457200"/>
          </a:xfrm>
          <a:prstGeom prst="rect">
            <a:avLst/>
          </a:prstGeom>
          <a:solidFill>
            <a:srgbClr val="FDECEC"/>
          </a:solidFill>
          <a:ln w="12700">
            <a:solidFill>
              <a:srgbClr val="FFFFFF"/>
            </a:solidFill>
          </a:ln>
        </p:spPr>
        <p:txBody>
          <a:bodyPr wrap="square" lIns="25400" tIns="25400" rIns="25400" bIns="25400" rtlCol="0" anchor="ctr"/>
          <a:lstStyle/>
          <a:p>
            <a:pPr marL="0" indent="0" algn="ctr">
              <a:buNone/>
            </a:pPr>
            <a:r>
              <a:rPr lang="en-US" sz="1000" dirty="0">
                <a:solidFill>
                  <a:srgbClr val="D64545"/>
                </a:solidFill>
                <a:latin typeface="Courier New" pitchFamily="34" charset="0"/>
                <a:ea typeface="Courier New" pitchFamily="34" charset="-122"/>
                <a:cs typeface="Courier New" pitchFamily="34" charset="-120"/>
              </a:rPr>
              <a:t>11110 (5 bits dropped)</a:t>
            </a:r>
            <a:endParaRPr lang="en-US" sz="1000" dirty="0"/>
          </a:p>
        </p:txBody>
      </p:sp>
      <p:sp>
        <p:nvSpPr>
          <p:cNvPr id="8" name="Text 5"/>
          <p:cNvSpPr/>
          <p:nvPr/>
        </p:nvSpPr>
        <p:spPr>
          <a:xfrm>
            <a:off x="5066348" y="1691640"/>
            <a:ext cx="6637972"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b="1" dirty="0">
                <a:solidFill>
                  <a:srgbClr val="1F2933"/>
                </a:solidFill>
                <a:latin typeface="Courier New" pitchFamily="34" charset="0"/>
                <a:ea typeface="Courier New" pitchFamily="34" charset="-122"/>
                <a:cs typeface="Courier New" pitchFamily="34" charset="-120"/>
              </a:rPr>
              <a:t>00000001 00000001 00000001 (23 bits copied)</a:t>
            </a:r>
            <a:endParaRPr lang="en-US" sz="1000" dirty="0"/>
          </a:p>
        </p:txBody>
      </p:sp>
      <p:sp>
        <p:nvSpPr>
          <p:cNvPr id="9" name="Shape 6"/>
          <p:cNvSpPr/>
          <p:nvPr/>
        </p:nvSpPr>
        <p:spPr>
          <a:xfrm>
            <a:off x="7772400" y="2148840"/>
            <a:ext cx="0" cy="548640"/>
          </a:xfrm>
          <a:prstGeom prst="line">
            <a:avLst/>
          </a:prstGeom>
          <a:noFill/>
          <a:ln w="31750">
            <a:solidFill>
              <a:srgbClr val="0B3C5D"/>
            </a:solidFill>
            <a:prstDash val="solid"/>
            <a:tailEnd type="triangle"/>
          </a:ln>
        </p:spPr>
        <p:txBody>
          <a:bodyPr/>
          <a:lstStyle/>
          <a:p>
            <a:endParaRPr lang="en-US"/>
          </a:p>
        </p:txBody>
      </p:sp>
      <p:sp>
        <p:nvSpPr>
          <p:cNvPr id="10" name="Text 7"/>
          <p:cNvSpPr txBox="1"/>
          <p:nvPr/>
        </p:nvSpPr>
        <p:spPr>
          <a:xfrm>
            <a:off x="457200" y="2743200"/>
            <a:ext cx="1828800" cy="457200"/>
          </a:xfrm>
          <a:prstGeom prst="rect">
            <a:avLst/>
          </a:prstGeom>
          <a:noFill/>
          <a:ln/>
        </p:spPr>
        <p:txBody>
          <a:bodyPr wrap="square" lIns="0" tIns="0" rIns="0" bIns="0" rtlCol="0" anchor="ctr"/>
          <a:lstStyle/>
          <a:p>
            <a:pPr marL="0" indent="0" algn="r">
              <a:buNone/>
            </a:pPr>
            <a:r>
              <a:rPr lang="en-US" sz="1000" dirty="0">
                <a:solidFill>
                  <a:srgbClr val="6B7B8C"/>
                </a:solidFill>
              </a:rPr>
              <a:t>MAC address</a:t>
            </a:r>
            <a:endParaRPr lang="en-US" sz="1000" dirty="0"/>
          </a:p>
          <a:p>
            <a:pPr marL="0" indent="0" algn="r">
              <a:buNone/>
            </a:pPr>
            <a:r>
              <a:rPr lang="en-US" sz="1000" dirty="0">
                <a:solidFill>
                  <a:srgbClr val="6B7B8C"/>
                </a:solidFill>
              </a:rPr>
              <a:t>(48 bits)</a:t>
            </a:r>
            <a:endParaRPr lang="en-US" sz="1000" dirty="0"/>
          </a:p>
        </p:txBody>
      </p:sp>
      <p:sp>
        <p:nvSpPr>
          <p:cNvPr id="11" name="Text 8"/>
          <p:cNvSpPr/>
          <p:nvPr/>
        </p:nvSpPr>
        <p:spPr>
          <a:xfrm>
            <a:off x="2468880" y="2743200"/>
            <a:ext cx="461772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latin typeface="Courier New" pitchFamily="34" charset="0"/>
                <a:ea typeface="Courier New" pitchFamily="34" charset="-122"/>
                <a:cs typeface="Courier New" pitchFamily="34" charset="-120"/>
              </a:rPr>
              <a:t>00000001 00000000 01011110 (01-00-5E)</a:t>
            </a:r>
            <a:endParaRPr lang="en-US" sz="1000" dirty="0"/>
          </a:p>
        </p:txBody>
      </p:sp>
      <p:sp>
        <p:nvSpPr>
          <p:cNvPr id="12" name="Text 9"/>
          <p:cNvSpPr/>
          <p:nvPr/>
        </p:nvSpPr>
        <p:spPr>
          <a:xfrm>
            <a:off x="7086600" y="2743200"/>
            <a:ext cx="192405" cy="457200"/>
          </a:xfrm>
          <a:prstGeom prst="rect">
            <a:avLst/>
          </a:prstGeom>
          <a:solidFill>
            <a:srgbClr val="FDECEC"/>
          </a:solidFill>
          <a:ln w="12700">
            <a:solidFill>
              <a:srgbClr val="FFFFFF"/>
            </a:solidFill>
          </a:ln>
        </p:spPr>
        <p:txBody>
          <a:bodyPr wrap="square" lIns="25400" tIns="25400" rIns="25400" bIns="25400" rtlCol="0" anchor="ctr"/>
          <a:lstStyle/>
          <a:p>
            <a:pPr marL="0" indent="0" algn="ctr">
              <a:buNone/>
            </a:pPr>
            <a:r>
              <a:rPr lang="en-US" sz="1000" b="1" dirty="0">
                <a:solidFill>
                  <a:srgbClr val="D64545"/>
                </a:solidFill>
                <a:latin typeface="Courier New" pitchFamily="34" charset="0"/>
                <a:ea typeface="Courier New" pitchFamily="34" charset="-122"/>
                <a:cs typeface="Courier New" pitchFamily="34" charset="-120"/>
              </a:rPr>
              <a:t>0</a:t>
            </a:r>
            <a:endParaRPr lang="en-US" sz="1000" dirty="0"/>
          </a:p>
        </p:txBody>
      </p:sp>
      <p:sp>
        <p:nvSpPr>
          <p:cNvPr id="13" name="Text 10"/>
          <p:cNvSpPr/>
          <p:nvPr/>
        </p:nvSpPr>
        <p:spPr>
          <a:xfrm>
            <a:off x="7279005" y="2743200"/>
            <a:ext cx="4425315"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b="1" dirty="0">
                <a:solidFill>
                  <a:srgbClr val="1F2933"/>
                </a:solidFill>
                <a:latin typeface="Courier New" pitchFamily="34" charset="0"/>
                <a:ea typeface="Courier New" pitchFamily="34" charset="-122"/>
                <a:cs typeface="Courier New" pitchFamily="34" charset="-120"/>
              </a:rPr>
              <a:t>00000001 00000001 00000001</a:t>
            </a:r>
            <a:endParaRPr lang="en-US" sz="1000" dirty="0"/>
          </a:p>
        </p:txBody>
      </p:sp>
      <p:sp>
        <p:nvSpPr>
          <p:cNvPr id="14" name="Text 11"/>
          <p:cNvSpPr txBox="1"/>
          <p:nvPr/>
        </p:nvSpPr>
        <p:spPr>
          <a:xfrm>
            <a:off x="2468880" y="3246120"/>
            <a:ext cx="9235440" cy="274320"/>
          </a:xfrm>
          <a:prstGeom prst="rect">
            <a:avLst/>
          </a:prstGeom>
          <a:noFill/>
          <a:ln/>
        </p:spPr>
        <p:txBody>
          <a:bodyPr wrap="square" lIns="0" tIns="0" rIns="0" bIns="0" rtlCol="0" anchor="ctr"/>
          <a:lstStyle/>
          <a:p>
            <a:pPr marL="0" indent="0" algn="ctr">
              <a:buNone/>
            </a:pPr>
            <a:r>
              <a:rPr lang="en-US" sz="1000" dirty="0">
                <a:solidFill>
                  <a:srgbClr val="6B7B8C"/>
                </a:solidFill>
              </a:rPr>
              <a:t>01-00-5E-01-01-01: IANA OUI (01-00-5E) + bit 0 + 23 bits of the group</a:t>
            </a:r>
            <a:endParaRPr lang="en-US" sz="1000" dirty="0"/>
          </a:p>
        </p:txBody>
      </p:sp>
      <p:sp>
        <p:nvSpPr>
          <p:cNvPr id="15" name="Shape 12"/>
          <p:cNvSpPr/>
          <p:nvPr/>
        </p:nvSpPr>
        <p:spPr>
          <a:xfrm>
            <a:off x="457200" y="374904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6" name="Text 13"/>
          <p:cNvSpPr txBox="1"/>
          <p:nvPr/>
        </p:nvSpPr>
        <p:spPr>
          <a:xfrm>
            <a:off x="658368" y="3913632"/>
            <a:ext cx="5084064" cy="365760"/>
          </a:xfrm>
          <a:prstGeom prst="rect">
            <a:avLst/>
          </a:prstGeom>
          <a:noFill/>
          <a:ln/>
        </p:spPr>
        <p:txBody>
          <a:bodyPr wrap="square" lIns="0" tIns="0" rIns="0" bIns="0" rtlCol="0" anchor="t"/>
          <a:lstStyle/>
          <a:p>
            <a:pPr marL="0" indent="0">
              <a:buNone/>
            </a:pPr>
            <a:r>
              <a:rPr lang="en-US" sz="1500" b="1" dirty="0">
                <a:solidFill>
                  <a:srgbClr val="D64545"/>
                </a:solidFill>
              </a:rPr>
              <a:t>32-to-1 ambiguity</a:t>
            </a:r>
            <a:endParaRPr lang="en-US" sz="1500" dirty="0"/>
          </a:p>
        </p:txBody>
      </p:sp>
      <p:sp>
        <p:nvSpPr>
          <p:cNvPr id="17" name="Text 14"/>
          <p:cNvSpPr txBox="1"/>
          <p:nvPr/>
        </p:nvSpPr>
        <p:spPr>
          <a:xfrm>
            <a:off x="658368" y="432511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5 bits of the group do not fit in the MAC: 2^5 = 32 groups share the same MAC</a:t>
            </a:r>
            <a:endParaRPr lang="en-US" sz="1200" dirty="0"/>
          </a:p>
          <a:p>
            <a:pPr marL="279400" indent="-279400">
              <a:spcAft>
                <a:spcPts val="400"/>
              </a:spcAft>
              <a:buSzPct val="100000"/>
              <a:buChar char="•"/>
            </a:pPr>
            <a:r>
              <a:rPr lang="en-US" sz="1200" dirty="0">
                <a:solidFill>
                  <a:srgbClr val="1F2933"/>
                </a:solidFill>
              </a:rPr>
              <a:t>224.1.1.1, 224.129.1.1, 225.1.1.1 ... 239.129.1.1 → all 01-00-5E-01-01-01</a:t>
            </a:r>
            <a:endParaRPr lang="en-US" sz="1200" dirty="0"/>
          </a:p>
          <a:p>
            <a:pPr marL="279400" indent="-279400">
              <a:spcAft>
                <a:spcPts val="400"/>
              </a:spcAft>
              <a:buSzPct val="100000"/>
              <a:buChar char="•"/>
            </a:pPr>
            <a:r>
              <a:rPr lang="en-US" sz="1200" dirty="0">
                <a:solidFill>
                  <a:srgbClr val="1F2933"/>
                </a:solidFill>
              </a:rPr>
              <a:t>The NIC accepts; IP discards the groups not joined (CPU cost)</a:t>
            </a:r>
            <a:endParaRPr lang="en-US" sz="1200" dirty="0"/>
          </a:p>
        </p:txBody>
      </p:sp>
      <p:sp>
        <p:nvSpPr>
          <p:cNvPr id="18" name="Shape 15"/>
          <p:cNvSpPr/>
          <p:nvPr/>
        </p:nvSpPr>
        <p:spPr>
          <a:xfrm>
            <a:off x="6245352" y="374904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9" name="Text 16"/>
          <p:cNvSpPr txBox="1"/>
          <p:nvPr/>
        </p:nvSpPr>
        <p:spPr>
          <a:xfrm>
            <a:off x="6446520" y="391363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IPv6 (RFC 2464)</a:t>
            </a:r>
            <a:endParaRPr lang="en-US" sz="1500" dirty="0"/>
          </a:p>
        </p:txBody>
      </p:sp>
      <p:sp>
        <p:nvSpPr>
          <p:cNvPr id="20" name="Text 17"/>
          <p:cNvSpPr txBox="1"/>
          <p:nvPr/>
        </p:nvSpPr>
        <p:spPr>
          <a:xfrm>
            <a:off x="6446520" y="432511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33-33 + the 32 least significant bits of the group</a:t>
            </a:r>
            <a:endParaRPr lang="en-US" sz="1200" dirty="0"/>
          </a:p>
          <a:p>
            <a:pPr marL="279400" indent="-279400">
              <a:spcAft>
                <a:spcPts val="400"/>
              </a:spcAft>
              <a:buSzPct val="100000"/>
              <a:buChar char="•"/>
            </a:pPr>
            <a:r>
              <a:rPr lang="en-US" sz="1200" dirty="0">
                <a:solidFill>
                  <a:srgbClr val="1F2933"/>
                </a:solidFill>
              </a:rPr>
              <a:t>ff02::1 → 33-33-00-00-00-01; ff02::1:ff12:3456 (solicited-node) → 33-33-ff-12-34-56</a:t>
            </a:r>
            <a:endParaRPr lang="en-US" sz="1200" dirty="0"/>
          </a:p>
          <a:p>
            <a:pPr marL="279400" indent="-279400">
              <a:spcAft>
                <a:spcPts val="400"/>
              </a:spcAft>
              <a:buSzPct val="100000"/>
              <a:buChar char="•"/>
            </a:pPr>
            <a:r>
              <a:rPr lang="en-US" sz="1200" dirty="0">
                <a:solidFill>
                  <a:srgbClr val="1F2933"/>
                </a:solidFill>
              </a:rPr>
              <a:t>Switches with MLD snooping filter per group</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161</a:t>
            </a:fld>
            <a:endParaRPr lang="en-US"/>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name="Slide 16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IGMP and MLD: hosts say what they want to receive</a:t>
            </a:r>
            <a:endParaRPr lang="en-US" sz="3000" dirty="0"/>
          </a:p>
        </p:txBody>
      </p:sp>
      <p:graphicFrame>
        <p:nvGraphicFramePr>
          <p:cNvPr id="163"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6766560" cy="914400"/>
        </p:xfrm>
        <a:graphic>
          <a:graphicData uri="http://schemas.openxmlformats.org/drawingml/2006/table">
            <a:tbl>
              <a:tblPr/>
              <a:tblGrid>
                <a:gridCol w="109728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4389120">
                  <a:extLst>
                    <a:ext uri="{9D8B030D-6E8A-4147-A177-3AD203B41FA5}">
                      <a16:colId xmlns:a16="http://schemas.microsoft.com/office/drawing/2014/main" val="20002"/>
                    </a:ext>
                  </a:extLst>
                </a:gridCol>
              </a:tblGrid>
              <a:tr h="457200">
                <a:tc>
                  <a:txBody>
                    <a:bodyPr/>
                    <a:lstStyle/>
                    <a:p>
                      <a:pPr marL="0" indent="0" algn="l">
                        <a:buNone/>
                      </a:pPr>
                      <a:r>
                        <a:rPr lang="en-US" sz="1000" b="1" dirty="0">
                          <a:solidFill>
                            <a:srgbClr val="FFFFFF"/>
                          </a:solidFill>
                        </a:rPr>
                        <a:t>Version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RFC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What's new</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457200">
                <a:tc>
                  <a:txBody>
                    <a:bodyPr/>
                    <a:lstStyle/>
                    <a:p>
                      <a:pPr marL="0" indent="0" algn="l">
                        <a:buNone/>
                      </a:pPr>
                      <a:r>
                        <a:rPr lang="en-US" sz="1000" dirty="0">
                          <a:solidFill>
                            <a:srgbClr val="1F2933"/>
                          </a:solidFill>
                        </a:rPr>
                        <a:t>IGMPv1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1112 (1989)</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Query and Report; leave by timeout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lgn="l">
                        <a:buNone/>
                      </a:pPr>
                      <a:r>
                        <a:rPr lang="en-US" sz="1000" dirty="0">
                          <a:solidFill>
                            <a:srgbClr val="1F2933"/>
                          </a:solidFill>
                        </a:rPr>
                        <a:t>IGMPv2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2236 (1997)</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Leave; group-specific query; querier election (lowest IP); 224.0.0.2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457200">
                <a:tc>
                  <a:txBody>
                    <a:bodyPr/>
                    <a:lstStyle/>
                    <a:p>
                      <a:pPr marL="0" indent="0" algn="l">
                        <a:buNone/>
                      </a:pPr>
                      <a:r>
                        <a:rPr lang="en-US" sz="1000" dirty="0">
                          <a:solidFill>
                            <a:srgbClr val="1F2933"/>
                          </a:solidFill>
                        </a:rPr>
                        <a:t>IGMPv3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3376 (2002)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INCLUDE/EXCLUDE source filters (SSM); reports to 224.0.0.22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indent="0" algn="l">
                        <a:buNone/>
                      </a:pPr>
                      <a:r>
                        <a:rPr lang="en-US" sz="1000" dirty="0">
                          <a:solidFill>
                            <a:srgbClr val="1F2933"/>
                          </a:solidFill>
                        </a:rPr>
                        <a:t>MLDv1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2710 (1999)</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IGMPv2 for IPv6, over ICMPv6 (types 130 to 132)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457200">
                <a:tc>
                  <a:txBody>
                    <a:bodyPr/>
                    <a:lstStyle/>
                    <a:p>
                      <a:pPr marL="0" indent="0" algn="l">
                        <a:buNone/>
                      </a:pPr>
                      <a:r>
                        <a:rPr lang="en-US" sz="1000" dirty="0">
                          <a:solidFill>
                            <a:srgbClr val="1F2933"/>
                          </a:solidFill>
                        </a:rPr>
                        <a:t>MLDv2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3810 (2004)</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IGMPv3 for IPv6; reports to ff02::16 (type 143)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5" name="Text 1"/>
          <p:cNvSpPr/>
          <p:nvPr/>
        </p:nvSpPr>
        <p:spPr>
          <a:xfrm>
            <a:off x="795528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6" name="Text 2"/>
          <p:cNvSpPr txBox="1"/>
          <p:nvPr/>
        </p:nvSpPr>
        <p:spPr>
          <a:xfrm>
            <a:off x="7315200" y="2130552"/>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querier</a:t>
            </a:r>
            <a:endParaRPr lang="en-US" sz="1000" dirty="0"/>
          </a:p>
        </p:txBody>
      </p:sp>
      <p:sp>
        <p:nvSpPr>
          <p:cNvPr id="7" name="Shape 3"/>
          <p:cNvSpPr/>
          <p:nvPr/>
        </p:nvSpPr>
        <p:spPr>
          <a:xfrm>
            <a:off x="7315200" y="2926080"/>
            <a:ext cx="4389120" cy="0"/>
          </a:xfrm>
          <a:prstGeom prst="line">
            <a:avLst/>
          </a:prstGeom>
          <a:noFill/>
          <a:ln w="50800">
            <a:solidFill>
              <a:srgbClr val="0B3C5D"/>
            </a:solidFill>
            <a:prstDash val="solid"/>
          </a:ln>
        </p:spPr>
        <p:txBody>
          <a:bodyPr/>
          <a:lstStyle/>
          <a:p>
            <a:endParaRPr lang="en-US"/>
          </a:p>
        </p:txBody>
      </p:sp>
      <p:sp>
        <p:nvSpPr>
          <p:cNvPr id="8" name="Shape 4"/>
          <p:cNvSpPr/>
          <p:nvPr/>
        </p:nvSpPr>
        <p:spPr>
          <a:xfrm>
            <a:off x="8229600" y="2404872"/>
            <a:ext cx="0" cy="521208"/>
          </a:xfrm>
          <a:prstGeom prst="line">
            <a:avLst/>
          </a:prstGeom>
          <a:noFill/>
          <a:ln w="19050">
            <a:solidFill>
              <a:srgbClr val="0B3C5D"/>
            </a:solidFill>
            <a:prstDash val="solid"/>
          </a:ln>
        </p:spPr>
        <p:txBody>
          <a:bodyPr/>
          <a:lstStyle/>
          <a:p>
            <a:endParaRPr lang="en-US"/>
          </a:p>
        </p:txBody>
      </p:sp>
      <p:sp>
        <p:nvSpPr>
          <p:cNvPr id="9" name="Text 5"/>
          <p:cNvSpPr/>
          <p:nvPr/>
        </p:nvSpPr>
        <p:spPr>
          <a:xfrm>
            <a:off x="9349740" y="202082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H1</a:t>
            </a:r>
            <a:endParaRPr lang="en-US" sz="1000" dirty="0"/>
          </a:p>
        </p:txBody>
      </p:sp>
      <p:sp>
        <p:nvSpPr>
          <p:cNvPr id="10" name="Shape 6"/>
          <p:cNvSpPr/>
          <p:nvPr/>
        </p:nvSpPr>
        <p:spPr>
          <a:xfrm>
            <a:off x="9473184" y="2368296"/>
            <a:ext cx="256032" cy="64008"/>
          </a:xfrm>
          <a:prstGeom prst="rect">
            <a:avLst/>
          </a:prstGeom>
          <a:solidFill>
            <a:srgbClr val="2A9D6F"/>
          </a:solidFill>
          <a:ln w="12700">
            <a:solidFill>
              <a:srgbClr val="2A9D6F"/>
            </a:solidFill>
            <a:prstDash val="solid"/>
          </a:ln>
        </p:spPr>
        <p:txBody>
          <a:bodyPr/>
          <a:lstStyle/>
          <a:p>
            <a:endParaRPr lang="en-US"/>
          </a:p>
        </p:txBody>
      </p:sp>
      <p:sp>
        <p:nvSpPr>
          <p:cNvPr id="11" name="Shape 7"/>
          <p:cNvSpPr/>
          <p:nvPr/>
        </p:nvSpPr>
        <p:spPr>
          <a:xfrm>
            <a:off x="9601200" y="2404872"/>
            <a:ext cx="0" cy="521208"/>
          </a:xfrm>
          <a:prstGeom prst="line">
            <a:avLst/>
          </a:prstGeom>
          <a:noFill/>
          <a:ln w="19050">
            <a:solidFill>
              <a:srgbClr val="0B3C5D"/>
            </a:solidFill>
            <a:prstDash val="solid"/>
          </a:ln>
        </p:spPr>
        <p:txBody>
          <a:bodyPr/>
          <a:lstStyle/>
          <a:p>
            <a:endParaRPr lang="en-US"/>
          </a:p>
        </p:txBody>
      </p:sp>
      <p:sp>
        <p:nvSpPr>
          <p:cNvPr id="12" name="Text 8"/>
          <p:cNvSpPr/>
          <p:nvPr/>
        </p:nvSpPr>
        <p:spPr>
          <a:xfrm>
            <a:off x="10721340" y="202082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H2</a:t>
            </a:r>
            <a:endParaRPr lang="en-US" sz="1000" dirty="0"/>
          </a:p>
        </p:txBody>
      </p:sp>
      <p:sp>
        <p:nvSpPr>
          <p:cNvPr id="13" name="Shape 9"/>
          <p:cNvSpPr/>
          <p:nvPr/>
        </p:nvSpPr>
        <p:spPr>
          <a:xfrm>
            <a:off x="10844784" y="2368296"/>
            <a:ext cx="256032" cy="64008"/>
          </a:xfrm>
          <a:prstGeom prst="rect">
            <a:avLst/>
          </a:prstGeom>
          <a:solidFill>
            <a:srgbClr val="2A9D6F"/>
          </a:solidFill>
          <a:ln w="12700">
            <a:solidFill>
              <a:srgbClr val="2A9D6F"/>
            </a:solidFill>
            <a:prstDash val="solid"/>
          </a:ln>
        </p:spPr>
        <p:txBody>
          <a:bodyPr/>
          <a:lstStyle/>
          <a:p>
            <a:endParaRPr lang="en-US"/>
          </a:p>
        </p:txBody>
      </p:sp>
      <p:sp>
        <p:nvSpPr>
          <p:cNvPr id="14" name="Shape 10"/>
          <p:cNvSpPr/>
          <p:nvPr/>
        </p:nvSpPr>
        <p:spPr>
          <a:xfrm>
            <a:off x="10972800" y="2404872"/>
            <a:ext cx="0" cy="521208"/>
          </a:xfrm>
          <a:prstGeom prst="line">
            <a:avLst/>
          </a:prstGeom>
          <a:noFill/>
          <a:ln w="19050">
            <a:solidFill>
              <a:srgbClr val="0B3C5D"/>
            </a:solidFill>
            <a:prstDash val="solid"/>
          </a:ln>
        </p:spPr>
        <p:txBody>
          <a:bodyPr/>
          <a:lstStyle/>
          <a:p>
            <a:endParaRPr lang="en-US"/>
          </a:p>
        </p:txBody>
      </p:sp>
      <p:sp>
        <p:nvSpPr>
          <p:cNvPr id="15" name="Shape 11"/>
          <p:cNvSpPr/>
          <p:nvPr/>
        </p:nvSpPr>
        <p:spPr>
          <a:xfrm>
            <a:off x="8595360" y="1463040"/>
            <a:ext cx="2194560" cy="0"/>
          </a:xfrm>
          <a:prstGeom prst="line">
            <a:avLst/>
          </a:prstGeom>
          <a:noFill/>
          <a:ln w="25400">
            <a:solidFill>
              <a:srgbClr val="F0A332"/>
            </a:solidFill>
            <a:prstDash val="solid"/>
            <a:tailEnd type="triangle"/>
          </a:ln>
        </p:spPr>
        <p:txBody>
          <a:bodyPr/>
          <a:lstStyle/>
          <a:p>
            <a:endParaRPr lang="en-US"/>
          </a:p>
        </p:txBody>
      </p:sp>
      <p:sp>
        <p:nvSpPr>
          <p:cNvPr id="16" name="Text 12"/>
          <p:cNvSpPr txBox="1"/>
          <p:nvPr/>
        </p:nvSpPr>
        <p:spPr>
          <a:xfrm>
            <a:off x="8869680" y="1207008"/>
            <a:ext cx="1645920" cy="237744"/>
          </a:xfrm>
          <a:prstGeom prst="rect">
            <a:avLst/>
          </a:prstGeom>
          <a:noFill/>
          <a:ln/>
        </p:spPr>
        <p:txBody>
          <a:bodyPr wrap="square" lIns="0" tIns="0" rIns="0" bIns="0" rtlCol="0" anchor="ctr"/>
          <a:lstStyle/>
          <a:p>
            <a:pPr marL="0" indent="0" algn="ctr">
              <a:buNone/>
            </a:pPr>
            <a:r>
              <a:rPr lang="en-US" sz="1000" dirty="0">
                <a:solidFill>
                  <a:srgbClr val="1F2933"/>
                </a:solidFill>
              </a:rPr>
              <a:t>Query → 224.0.0.1 (125 s)</a:t>
            </a:r>
            <a:endParaRPr lang="en-US" sz="1000" dirty="0"/>
          </a:p>
        </p:txBody>
      </p:sp>
      <p:sp>
        <p:nvSpPr>
          <p:cNvPr id="17" name="Shape 13"/>
          <p:cNvSpPr/>
          <p:nvPr/>
        </p:nvSpPr>
        <p:spPr>
          <a:xfrm flipH="1">
            <a:off x="8503920" y="3383280"/>
            <a:ext cx="914400" cy="0"/>
          </a:xfrm>
          <a:prstGeom prst="line">
            <a:avLst/>
          </a:prstGeom>
          <a:noFill/>
          <a:ln w="25400">
            <a:solidFill>
              <a:srgbClr val="2A9D6F"/>
            </a:solidFill>
            <a:prstDash val="solid"/>
            <a:tailEnd type="triangle"/>
          </a:ln>
        </p:spPr>
        <p:txBody>
          <a:bodyPr/>
          <a:lstStyle/>
          <a:p>
            <a:endParaRPr lang="en-US"/>
          </a:p>
        </p:txBody>
      </p:sp>
      <p:sp>
        <p:nvSpPr>
          <p:cNvPr id="18" name="Text 14"/>
          <p:cNvSpPr txBox="1"/>
          <p:nvPr/>
        </p:nvSpPr>
        <p:spPr>
          <a:xfrm>
            <a:off x="8138160" y="3401568"/>
            <a:ext cx="1645920" cy="237744"/>
          </a:xfrm>
          <a:prstGeom prst="rect">
            <a:avLst/>
          </a:prstGeom>
          <a:noFill/>
          <a:ln/>
        </p:spPr>
        <p:txBody>
          <a:bodyPr wrap="square" lIns="0" tIns="0" rIns="0" bIns="0" rtlCol="0" anchor="ctr"/>
          <a:lstStyle/>
          <a:p>
            <a:pPr marL="0" indent="0" algn="ctr">
              <a:buNone/>
            </a:pPr>
            <a:r>
              <a:rPr lang="en-US" sz="1000" dirty="0">
                <a:solidFill>
                  <a:srgbClr val="1F2933"/>
                </a:solidFill>
              </a:rPr>
              <a:t>Report: group 239.1.1.1</a:t>
            </a:r>
            <a:endParaRPr lang="en-US" sz="1000" dirty="0"/>
          </a:p>
        </p:txBody>
      </p:sp>
      <p:sp>
        <p:nvSpPr>
          <p:cNvPr id="19" name="Shape 15"/>
          <p:cNvSpPr/>
          <p:nvPr/>
        </p:nvSpPr>
        <p:spPr>
          <a:xfrm>
            <a:off x="457200" y="3931920"/>
            <a:ext cx="6766560" cy="2194560"/>
          </a:xfrm>
          <a:prstGeom prst="roundRect">
            <a:avLst>
              <a:gd name="adj" fmla="val 5000"/>
            </a:avLst>
          </a:prstGeom>
          <a:solidFill>
            <a:srgbClr val="EEF3F7"/>
          </a:solidFill>
          <a:ln w="9525">
            <a:solidFill>
              <a:srgbClr val="EEF3F7"/>
            </a:solidFill>
            <a:prstDash val="solid"/>
          </a:ln>
        </p:spPr>
        <p:txBody>
          <a:bodyPr/>
          <a:lstStyle/>
          <a:p>
            <a:endParaRPr lang="en-US"/>
          </a:p>
        </p:txBody>
      </p:sp>
      <p:sp>
        <p:nvSpPr>
          <p:cNvPr id="20" name="Text 16"/>
          <p:cNvSpPr txBox="1"/>
          <p:nvPr/>
        </p:nvSpPr>
        <p:spPr>
          <a:xfrm>
            <a:off x="658368" y="4096512"/>
            <a:ext cx="6364224" cy="365760"/>
          </a:xfrm>
          <a:prstGeom prst="rect">
            <a:avLst/>
          </a:prstGeom>
          <a:noFill/>
          <a:ln/>
        </p:spPr>
        <p:txBody>
          <a:bodyPr wrap="square" lIns="0" tIns="0" rIns="0" bIns="0" rtlCol="0" anchor="t"/>
          <a:lstStyle/>
          <a:p>
            <a:pPr marL="0" indent="0">
              <a:buNone/>
            </a:pPr>
            <a:r>
              <a:rPr lang="en-US" sz="1500" b="1" dirty="0">
                <a:solidFill>
                  <a:srgbClr val="0B3C5D"/>
                </a:solidFill>
              </a:rPr>
              <a:t>IGMP / MLD snooping in switches (RFC 4541)</a:t>
            </a:r>
            <a:endParaRPr lang="en-US" sz="1500" dirty="0"/>
          </a:p>
        </p:txBody>
      </p:sp>
      <p:sp>
        <p:nvSpPr>
          <p:cNvPr id="21" name="Text 17"/>
          <p:cNvSpPr txBox="1"/>
          <p:nvPr/>
        </p:nvSpPr>
        <p:spPr>
          <a:xfrm>
            <a:off x="658368" y="4507992"/>
            <a:ext cx="6364224" cy="14813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The switch listens to Reports and Leaves and builds a group → ports table</a:t>
            </a:r>
            <a:endParaRPr lang="en-US" sz="1200" dirty="0"/>
          </a:p>
          <a:p>
            <a:pPr marL="279400" indent="-279400">
              <a:spcAft>
                <a:spcPts val="400"/>
              </a:spcAft>
              <a:buSzPct val="100000"/>
              <a:buChar char="•"/>
            </a:pPr>
            <a:r>
              <a:rPr lang="en-US" sz="1200" dirty="0">
                <a:solidFill>
                  <a:srgbClr val="1F2933"/>
                </a:solidFill>
              </a:rPr>
              <a:t>Multicast is forwarded only to the ports with members (and to router ports)</a:t>
            </a:r>
            <a:endParaRPr lang="en-US" sz="1200" dirty="0"/>
          </a:p>
          <a:p>
            <a:pPr marL="279400" indent="-279400">
              <a:spcAft>
                <a:spcPts val="400"/>
              </a:spcAft>
              <a:buSzPct val="100000"/>
              <a:buChar char="•"/>
            </a:pPr>
            <a:r>
              <a:rPr lang="en-US" sz="1200" dirty="0">
                <a:solidFill>
                  <a:srgbClr val="1F2933"/>
                </a:solidFill>
              </a:rPr>
              <a:t>Without snooping, each group floods the whole VLAN as if it were broadcast</a:t>
            </a:r>
            <a:endParaRPr lang="en-US" sz="1200" dirty="0"/>
          </a:p>
          <a:p>
            <a:pPr marL="279400" indent="-279400">
              <a:spcAft>
                <a:spcPts val="400"/>
              </a:spcAft>
              <a:buSzPct val="100000"/>
              <a:buChar char="•"/>
            </a:pPr>
            <a:r>
              <a:rPr lang="en-US" sz="1200" dirty="0">
                <a:solidFill>
                  <a:srgbClr val="1F2933"/>
                </a:solidFill>
              </a:rPr>
              <a:t>Requires a querier on the VLAN (a router or a 'querier' in the switch itself)</a:t>
            </a:r>
            <a:endParaRPr lang="en-US" sz="1200" dirty="0"/>
          </a:p>
        </p:txBody>
      </p:sp>
      <p:sp>
        <p:nvSpPr>
          <p:cNvPr id="22" name="Shape 18"/>
          <p:cNvSpPr/>
          <p:nvPr/>
        </p:nvSpPr>
        <p:spPr>
          <a:xfrm>
            <a:off x="7315200" y="3931920"/>
            <a:ext cx="4389120" cy="2194560"/>
          </a:xfrm>
          <a:prstGeom prst="roundRect">
            <a:avLst>
              <a:gd name="adj" fmla="val 5000"/>
            </a:avLst>
          </a:prstGeom>
          <a:solidFill>
            <a:srgbClr val="EEF3F7"/>
          </a:solidFill>
          <a:ln w="9525">
            <a:solidFill>
              <a:srgbClr val="EEF3F7"/>
            </a:solidFill>
            <a:prstDash val="solid"/>
          </a:ln>
        </p:spPr>
        <p:txBody>
          <a:bodyPr/>
          <a:lstStyle/>
          <a:p>
            <a:endParaRPr lang="en-US"/>
          </a:p>
        </p:txBody>
      </p:sp>
      <p:sp>
        <p:nvSpPr>
          <p:cNvPr id="23" name="Text 19"/>
          <p:cNvSpPr txBox="1"/>
          <p:nvPr/>
        </p:nvSpPr>
        <p:spPr>
          <a:xfrm>
            <a:off x="7516368" y="4096512"/>
            <a:ext cx="3986784" cy="365760"/>
          </a:xfrm>
          <a:prstGeom prst="rect">
            <a:avLst/>
          </a:prstGeom>
          <a:noFill/>
          <a:ln/>
        </p:spPr>
        <p:txBody>
          <a:bodyPr wrap="square" lIns="0" tIns="0" rIns="0" bIns="0" rtlCol="0" anchor="t"/>
          <a:lstStyle/>
          <a:p>
            <a:pPr marL="0" indent="0">
              <a:buNone/>
            </a:pPr>
            <a:r>
              <a:rPr lang="en-US" sz="1500" b="1" dirty="0">
                <a:solidFill>
                  <a:srgbClr val="0B3C5D"/>
                </a:solidFill>
              </a:rPr>
              <a:t>Timers (IGMPv2)</a:t>
            </a:r>
            <a:endParaRPr lang="en-US" sz="1500" dirty="0"/>
          </a:p>
        </p:txBody>
      </p:sp>
      <p:sp>
        <p:nvSpPr>
          <p:cNvPr id="24" name="Text 20"/>
          <p:cNvSpPr txBox="1"/>
          <p:nvPr/>
        </p:nvSpPr>
        <p:spPr>
          <a:xfrm>
            <a:off x="7516368" y="4507992"/>
            <a:ext cx="3986784" cy="148132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Query every 125 s; answer within 10 s</a:t>
            </a:r>
            <a:endParaRPr lang="en-US" sz="1100" dirty="0"/>
          </a:p>
          <a:p>
            <a:pPr marL="279400" indent="-279400">
              <a:spcAft>
                <a:spcPts val="400"/>
              </a:spcAft>
              <a:buSzPct val="100000"/>
              <a:buChar char="•"/>
            </a:pPr>
            <a:r>
              <a:rPr lang="en-US" sz="1100" dirty="0">
                <a:solidFill>
                  <a:srgbClr val="1F2933"/>
                </a:solidFill>
              </a:rPr>
              <a:t>A member expires after 260 s without a report</a:t>
            </a:r>
            <a:endParaRPr lang="en-US" sz="1100" dirty="0"/>
          </a:p>
          <a:p>
            <a:pPr marL="279400" indent="-279400">
              <a:spcAft>
                <a:spcPts val="400"/>
              </a:spcAft>
              <a:buSzPct val="100000"/>
              <a:buChar char="•"/>
            </a:pPr>
            <a:r>
              <a:rPr lang="en-US" sz="1100" dirty="0">
                <a:solidFill>
                  <a:srgbClr val="1F2933"/>
                </a:solidFill>
              </a:rPr>
              <a:t>Leave → group-specific query (2 × 1 s) → fast removal</a:t>
            </a:r>
            <a:endParaRPr lang="en-US" sz="11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162</a:t>
            </a:fld>
            <a:endParaRPr lang="en-US"/>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name="Slide 16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Dense mode vs. sparse mode</a:t>
            </a:r>
            <a:endParaRPr lang="en-US" sz="3000" dirty="0"/>
          </a:p>
        </p:txBody>
      </p:sp>
      <p:sp>
        <p:nvSpPr>
          <p:cNvPr id="4" name="Shape 1"/>
          <p:cNvSpPr/>
          <p:nvPr/>
        </p:nvSpPr>
        <p:spPr>
          <a:xfrm>
            <a:off x="457200" y="1280160"/>
            <a:ext cx="5486400" cy="3657600"/>
          </a:xfrm>
          <a:prstGeom prst="roundRect">
            <a:avLst>
              <a:gd name="adj" fmla="val 3000"/>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B5731E"/>
                </a:solidFill>
              </a:rPr>
              <a:t>Dense mode</a:t>
            </a:r>
            <a:endParaRPr lang="en-US" sz="1500" dirty="0"/>
          </a:p>
        </p:txBody>
      </p:sp>
      <p:sp>
        <p:nvSpPr>
          <p:cNvPr id="6" name="Text 3"/>
          <p:cNvSpPr txBox="1"/>
          <p:nvPr/>
        </p:nvSpPr>
        <p:spPr>
          <a:xfrm>
            <a:off x="658368" y="1856232"/>
            <a:ext cx="5084064" cy="29443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Assumes most users belong to the group (receivers everywhere)</a:t>
            </a:r>
            <a:endParaRPr lang="en-US" sz="1200" dirty="0"/>
          </a:p>
          <a:p>
            <a:pPr marL="279400" indent="-279400">
              <a:spcAft>
                <a:spcPts val="400"/>
              </a:spcAft>
              <a:buSzPct val="100000"/>
              <a:buChar char="•"/>
            </a:pPr>
            <a:r>
              <a:rPr lang="en-US" sz="1200" b="1" dirty="0">
                <a:solidFill>
                  <a:srgbClr val="1F2933"/>
                </a:solidFill>
              </a:rPr>
              <a:t>Flood and prune:</a:t>
            </a:r>
            <a:r>
              <a:rPr lang="en-US" sz="1200" dirty="0">
                <a:solidFill>
                  <a:srgbClr val="1F2933"/>
                </a:solidFill>
              </a:rPr>
              <a:t> forwards out every port; branches without members send a Prune; the prune expires (3 min) and the flooding starts over</a:t>
            </a:r>
            <a:endParaRPr lang="en-US" sz="1200" dirty="0"/>
          </a:p>
          <a:p>
            <a:pPr marL="279400" indent="-279400">
              <a:spcAft>
                <a:spcPts val="400"/>
              </a:spcAft>
              <a:buSzPct val="100000"/>
              <a:buChar char="•"/>
            </a:pPr>
            <a:r>
              <a:rPr lang="en-US" sz="1200" dirty="0">
                <a:solidFill>
                  <a:srgbClr val="1F2933"/>
                </a:solidFill>
              </a:rPr>
              <a:t>(S,G) state in every router, even without receivers</a:t>
            </a:r>
            <a:endParaRPr lang="en-US" sz="1200" dirty="0"/>
          </a:p>
          <a:p>
            <a:pPr marL="279400" indent="-279400">
              <a:spcAft>
                <a:spcPts val="400"/>
              </a:spcAft>
              <a:buSzPct val="100000"/>
              <a:buChar char="•"/>
            </a:pPr>
            <a:r>
              <a:rPr lang="en-US" sz="1200" dirty="0">
                <a:solidFill>
                  <a:srgbClr val="1F2933"/>
                </a:solidFill>
              </a:rPr>
              <a:t>Protocols: </a:t>
            </a:r>
            <a:r>
              <a:rPr lang="en-US" sz="1200" b="1" dirty="0">
                <a:solidFill>
                  <a:srgbClr val="1F2933"/>
                </a:solidFill>
              </a:rPr>
              <a:t>DVMRP, MOSPF, PIM-DM</a:t>
            </a:r>
            <a:r>
              <a:rPr lang="en-US" sz="1200" dirty="0">
                <a:solidFill>
                  <a:srgbClr val="1F2933"/>
                </a:solidFill>
              </a:rPr>
              <a:t> (RFC 3973)</a:t>
            </a:r>
            <a:endParaRPr lang="en-US" sz="1200" dirty="0"/>
          </a:p>
          <a:p>
            <a:pPr marL="279400" indent="-279400">
              <a:spcAft>
                <a:spcPts val="400"/>
              </a:spcAft>
              <a:buSzPct val="100000"/>
              <a:buChar char="•"/>
            </a:pPr>
            <a:r>
              <a:rPr lang="en-US" sz="1200" dirty="0">
                <a:solidFill>
                  <a:srgbClr val="1F2933"/>
                </a:solidFill>
              </a:rPr>
              <a:t>Today: small networks, labs</a:t>
            </a:r>
            <a:endParaRPr lang="en-US" sz="1200" dirty="0"/>
          </a:p>
        </p:txBody>
      </p:sp>
      <p:sp>
        <p:nvSpPr>
          <p:cNvPr id="7" name="Shape 4"/>
          <p:cNvSpPr/>
          <p:nvPr/>
        </p:nvSpPr>
        <p:spPr>
          <a:xfrm>
            <a:off x="6245352" y="1280160"/>
            <a:ext cx="5486400" cy="3657600"/>
          </a:xfrm>
          <a:prstGeom prst="roundRect">
            <a:avLst>
              <a:gd name="adj" fmla="val 3000"/>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2A9D6F"/>
                </a:solidFill>
              </a:rPr>
              <a:t>Sparse mode</a:t>
            </a:r>
            <a:endParaRPr lang="en-US" sz="1500" dirty="0"/>
          </a:p>
        </p:txBody>
      </p:sp>
      <p:sp>
        <p:nvSpPr>
          <p:cNvPr id="9" name="Text 6"/>
          <p:cNvSpPr txBox="1"/>
          <p:nvPr/>
        </p:nvSpPr>
        <p:spPr>
          <a:xfrm>
            <a:off x="6446520" y="1856232"/>
            <a:ext cx="5084064" cy="29443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Assumes few receivers, scattered across the network</a:t>
            </a:r>
            <a:endParaRPr lang="en-US" sz="1200" dirty="0"/>
          </a:p>
          <a:p>
            <a:pPr marL="279400" indent="-279400">
              <a:spcAft>
                <a:spcPts val="400"/>
              </a:spcAft>
              <a:buSzPct val="100000"/>
              <a:buChar char="•"/>
            </a:pPr>
            <a:r>
              <a:rPr lang="en-US" sz="1200" b="1" dirty="0">
                <a:solidFill>
                  <a:srgbClr val="1F2933"/>
                </a:solidFill>
              </a:rPr>
              <a:t>Explicit join:</a:t>
            </a:r>
            <a:r>
              <a:rPr lang="en-US" sz="1200" dirty="0">
                <a:solidFill>
                  <a:srgbClr val="1F2933"/>
                </a:solidFill>
              </a:rPr>
              <a:t> routers with members join the tree; nothing flows without a request</a:t>
            </a:r>
            <a:endParaRPr lang="en-US" sz="1200" dirty="0"/>
          </a:p>
          <a:p>
            <a:pPr marL="279400" indent="-279400">
              <a:spcAft>
                <a:spcPts val="400"/>
              </a:spcAft>
              <a:buSzPct val="100000"/>
              <a:buChar char="•"/>
            </a:pPr>
            <a:r>
              <a:rPr lang="en-US" sz="1200" dirty="0">
                <a:solidFill>
                  <a:srgbClr val="1F2933"/>
                </a:solidFill>
              </a:rPr>
              <a:t>Shared tree around a </a:t>
            </a:r>
            <a:r>
              <a:rPr lang="en-US" sz="1200" b="1" dirty="0">
                <a:solidFill>
                  <a:srgbClr val="1F2933"/>
                </a:solidFill>
              </a:rPr>
              <a:t>rendezvous point (RP)</a:t>
            </a:r>
            <a:r>
              <a:rPr lang="en-US" sz="1200" dirty="0">
                <a:solidFill>
                  <a:srgbClr val="1F2933"/>
                </a:solidFill>
              </a:rPr>
              <a:t> or core; optionally a per-source tree (SPT)</a:t>
            </a:r>
            <a:endParaRPr lang="en-US" sz="1200" dirty="0"/>
          </a:p>
          <a:p>
            <a:pPr marL="279400" indent="-279400">
              <a:spcAft>
                <a:spcPts val="400"/>
              </a:spcAft>
              <a:buSzPct val="100000"/>
              <a:buChar char="•"/>
            </a:pPr>
            <a:r>
              <a:rPr lang="en-US" sz="1200" dirty="0">
                <a:solidFill>
                  <a:srgbClr val="1F2933"/>
                </a:solidFill>
              </a:rPr>
              <a:t>Protocols: </a:t>
            </a:r>
            <a:r>
              <a:rPr lang="en-US" sz="1200" b="1" dirty="0">
                <a:solidFill>
                  <a:srgbClr val="1F2933"/>
                </a:solidFill>
              </a:rPr>
              <a:t>CBT</a:t>
            </a:r>
            <a:r>
              <a:rPr lang="en-US" sz="1200" dirty="0">
                <a:solidFill>
                  <a:srgbClr val="1F2933"/>
                </a:solidFill>
              </a:rPr>
              <a:t> (RFC 2201, historical), </a:t>
            </a:r>
            <a:r>
              <a:rPr lang="en-US" sz="1200" b="1" dirty="0">
                <a:solidFill>
                  <a:srgbClr val="1F2933"/>
                </a:solidFill>
              </a:rPr>
              <a:t>PIM-SM</a:t>
            </a:r>
            <a:r>
              <a:rPr lang="en-US" sz="1200" dirty="0">
                <a:solidFill>
                  <a:srgbClr val="1F2933"/>
                </a:solidFill>
              </a:rPr>
              <a:t> (RFC 7761), SSM (RFC 4607), Bidir-PIM (RFC 5015)</a:t>
            </a:r>
            <a:endParaRPr lang="en-US" sz="1200" dirty="0"/>
          </a:p>
          <a:p>
            <a:pPr marL="279400" indent="-279400">
              <a:spcAft>
                <a:spcPts val="400"/>
              </a:spcAft>
              <a:buSzPct val="100000"/>
              <a:buChar char="•"/>
            </a:pPr>
            <a:r>
              <a:rPr lang="en-US" sz="1200" dirty="0">
                <a:solidFill>
                  <a:srgbClr val="1F2933"/>
                </a:solidFill>
              </a:rPr>
              <a:t>Today: the industry standard</a:t>
            </a:r>
            <a:endParaRPr lang="en-US" sz="1200" dirty="0"/>
          </a:p>
        </p:txBody>
      </p:sp>
      <p:graphicFrame>
        <p:nvGraphicFramePr>
          <p:cNvPr id="164" name="Table 0"/>
          <p:cNvGraphicFramePr>
            <a:graphicFrameLocks noGrp="1"/>
          </p:cNvGraphicFramePr>
          <p:nvPr>
            <p:extLst>
              <p:ext uri="{D42A27DB-BD31-4B8C-83A1-F6EECF244321}">
                <p14:modId xmlns:p14="http://schemas.microsoft.com/office/powerpoint/2010/main" val="1579011935"/>
              </p:ext>
            </p:extLst>
          </p:nvPr>
        </p:nvGraphicFramePr>
        <p:xfrm>
          <a:off x="457200" y="5120640"/>
          <a:ext cx="11247120" cy="914400"/>
        </p:xfrm>
        <a:graphic>
          <a:graphicData uri="http://schemas.openxmlformats.org/drawingml/2006/table">
            <a:tbl>
              <a:tblPr/>
              <a:tblGrid>
                <a:gridCol w="2286000">
                  <a:extLst>
                    <a:ext uri="{9D8B030D-6E8A-4147-A177-3AD203B41FA5}">
                      <a16:colId xmlns:a16="http://schemas.microsoft.com/office/drawing/2014/main" val="20000"/>
                    </a:ext>
                  </a:extLst>
                </a:gridCol>
                <a:gridCol w="4480560">
                  <a:extLst>
                    <a:ext uri="{9D8B030D-6E8A-4147-A177-3AD203B41FA5}">
                      <a16:colId xmlns:a16="http://schemas.microsoft.com/office/drawing/2014/main" val="20001"/>
                    </a:ext>
                  </a:extLst>
                </a:gridCol>
                <a:gridCol w="4480560">
                  <a:extLst>
                    <a:ext uri="{9D8B030D-6E8A-4147-A177-3AD203B41FA5}">
                      <a16:colId xmlns:a16="http://schemas.microsoft.com/office/drawing/2014/main" val="20002"/>
                    </a:ext>
                  </a:extLst>
                </a:gridCol>
              </a:tblGrid>
              <a:tr h="274320">
                <a:tc>
                  <a:txBody>
                    <a:bodyPr/>
                    <a:lstStyle/>
                    <a:p>
                      <a:pPr marL="0" indent="0" algn="l">
                        <a:buNone/>
                      </a:pPr>
                      <a:r>
                        <a:rPr lang="en-US" sz="1000" b="1" dirty="0">
                          <a:solidFill>
                            <a:srgbClr val="FFFFFF"/>
                          </a:solidFill>
                        </a:rPr>
                        <a:t>Criterion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Dense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Sparse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1000" dirty="0">
                          <a:solidFill>
                            <a:srgbClr val="1F2933"/>
                          </a:solidFill>
                        </a:rPr>
                        <a:t>Initial traffic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Flooded to everyone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Only after a join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marL="0" indent="0" algn="l">
                        <a:buNone/>
                      </a:pPr>
                      <a:r>
                        <a:rPr lang="en-US" sz="1000" dirty="0">
                          <a:solidFill>
                            <a:srgbClr val="1F2933"/>
                          </a:solidFill>
                        </a:rPr>
                        <a:t>State in routers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In all of them</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Only along the receivers' path</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74320">
                <a:tc>
                  <a:txBody>
                    <a:bodyPr/>
                    <a:lstStyle/>
                    <a:p>
                      <a:pPr marL="0" indent="0" algn="l">
                        <a:buNone/>
                      </a:pPr>
                      <a:r>
                        <a:rPr lang="en-US" sz="1000" dirty="0">
                          <a:solidFill>
                            <a:srgbClr val="1F2933"/>
                          </a:solidFill>
                        </a:rPr>
                        <a:t>Scale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Small networks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Large networks and carriers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163</a:t>
            </a:fld>
            <a:endParaRPr lang="en-US"/>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name="Slide 16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Multicast routing algorithms and the RPF check</a:t>
            </a:r>
            <a:endParaRPr lang="en-US" sz="3000" dirty="0"/>
          </a:p>
        </p:txBody>
      </p:sp>
      <p:graphicFrame>
        <p:nvGraphicFramePr>
          <p:cNvPr id="165"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6766560" cy="914400"/>
        </p:xfrm>
        <a:graphic>
          <a:graphicData uri="http://schemas.openxmlformats.org/drawingml/2006/table">
            <a:tbl>
              <a:tblPr/>
              <a:tblGrid>
                <a:gridCol w="1737360">
                  <a:extLst>
                    <a:ext uri="{9D8B030D-6E8A-4147-A177-3AD203B41FA5}">
                      <a16:colId xmlns:a16="http://schemas.microsoft.com/office/drawing/2014/main" val="20000"/>
                    </a:ext>
                  </a:extLst>
                </a:gridCol>
                <a:gridCol w="356616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tblGrid>
              <a:tr h="438912">
                <a:tc>
                  <a:txBody>
                    <a:bodyPr/>
                    <a:lstStyle/>
                    <a:p>
                      <a:pPr marL="0" indent="0" algn="l">
                        <a:buNone/>
                      </a:pPr>
                      <a:r>
                        <a:rPr lang="en-US" sz="1000" b="1" dirty="0">
                          <a:solidFill>
                            <a:srgbClr val="FFFFFF"/>
                          </a:solidFill>
                        </a:rPr>
                        <a:t>Algorithm</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Idea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Status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438912">
                <a:tc>
                  <a:txBody>
                    <a:bodyPr/>
                    <a:lstStyle/>
                    <a:p>
                      <a:pPr marL="0" indent="0" algn="l">
                        <a:buNone/>
                      </a:pPr>
                      <a:r>
                        <a:rPr lang="en-US" sz="1000" dirty="0">
                          <a:solidFill>
                            <a:srgbClr val="1F2933"/>
                          </a:solidFill>
                        </a:rPr>
                        <a:t>Flooding</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Resends out every interface; memory avoids duplicates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6B7B8C"/>
                          </a:solidFill>
                        </a:rPr>
                        <a:t>Historical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38912">
                <a:tc>
                  <a:txBody>
                    <a:bodyPr/>
                    <a:lstStyle/>
                    <a:p>
                      <a:pPr marL="0" indent="0" algn="l">
                        <a:buNone/>
                      </a:pPr>
                      <a:r>
                        <a:rPr lang="en-US" sz="1000" dirty="0">
                          <a:solidFill>
                            <a:srgbClr val="1F2933"/>
                          </a:solidFill>
                        </a:rPr>
                        <a:t>Spanning tree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One tree for all groups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6B7B8C"/>
                          </a:solidFill>
                        </a:rPr>
                        <a:t>Historical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438912">
                <a:tc>
                  <a:txBody>
                    <a:bodyPr/>
                    <a:lstStyle/>
                    <a:p>
                      <a:pPr marL="0" indent="0" algn="l">
                        <a:buNone/>
                      </a:pPr>
                      <a:r>
                        <a:rPr lang="en-US" sz="1000" dirty="0">
                          <a:solidFill>
                            <a:srgbClr val="1F2933"/>
                          </a:solidFill>
                        </a:rPr>
                        <a:t>RPB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Reverse Path Broadcasting: RPF check + resend out the other interfaces (MBone)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C6E8C"/>
                          </a:solidFill>
                        </a:rPr>
                        <a:t>Conceptual basis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38912">
                <a:tc>
                  <a:txBody>
                    <a:bodyPr/>
                    <a:lstStyle/>
                    <a:p>
                      <a:pPr marL="0" indent="0" algn="l">
                        <a:buNone/>
                      </a:pPr>
                      <a:r>
                        <a:rPr lang="en-US" sz="1000" dirty="0">
                          <a:solidFill>
                            <a:srgbClr val="1F2933"/>
                          </a:solidFill>
                        </a:rPr>
                        <a:t>TRPB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RPB without sending to leaves without members (IGMP)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C6E8C"/>
                          </a:solidFill>
                        </a:rPr>
                        <a:t>Conceptual basis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438912">
                <a:tc>
                  <a:txBody>
                    <a:bodyPr/>
                    <a:lstStyle/>
                    <a:p>
                      <a:pPr marL="0" indent="0" algn="l">
                        <a:buNone/>
                      </a:pPr>
                      <a:r>
                        <a:rPr lang="en-US" sz="1000" dirty="0">
                          <a:solidFill>
                            <a:srgbClr val="1F2933"/>
                          </a:solidFill>
                        </a:rPr>
                        <a:t>RPM</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TRPB + prunes traveling up the tree; DVMRP, PIM-DM</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2A9D6F"/>
                          </a:solidFill>
                        </a:rPr>
                        <a:t>In use (PIM-DM)</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38912">
                <a:tc>
                  <a:txBody>
                    <a:bodyPr/>
                    <a:lstStyle/>
                    <a:p>
                      <a:pPr marL="0" indent="0" algn="l">
                        <a:buNone/>
                      </a:pPr>
                      <a:r>
                        <a:rPr lang="en-US" sz="1000" dirty="0">
                          <a:solidFill>
                            <a:srgbClr val="1F2933"/>
                          </a:solidFill>
                        </a:rPr>
                        <a:t>Steiner trees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Minimum total cost tree; NP-hard, unstable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6B7B8C"/>
                          </a:solidFill>
                        </a:rPr>
                        <a:t>Theoretical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438912">
                <a:tc>
                  <a:txBody>
                    <a:bodyPr/>
                    <a:lstStyle/>
                    <a:p>
                      <a:pPr marL="0" indent="0" algn="l">
                        <a:buNone/>
                      </a:pPr>
                      <a:r>
                        <a:rPr lang="en-US" sz="1000" dirty="0">
                          <a:solidFill>
                            <a:srgbClr val="1F2933"/>
                          </a:solidFill>
                        </a:rPr>
                        <a:t>CBT (Core Based Trees)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Shared tree per group around a core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2A9D6F"/>
                          </a:solidFill>
                        </a:rPr>
                        <a:t>Evolved into PIM-SM</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5" name="Text 1"/>
          <p:cNvSpPr txBox="1"/>
          <p:nvPr/>
        </p:nvSpPr>
        <p:spPr>
          <a:xfrm>
            <a:off x="7315200" y="1280160"/>
            <a:ext cx="4389120" cy="320040"/>
          </a:xfrm>
          <a:prstGeom prst="rect">
            <a:avLst/>
          </a:prstGeom>
          <a:noFill/>
          <a:ln/>
        </p:spPr>
        <p:txBody>
          <a:bodyPr wrap="square" lIns="0" tIns="0" rIns="0" bIns="0" rtlCol="0" anchor="ctr"/>
          <a:lstStyle/>
          <a:p>
            <a:pPr marL="0" indent="0" algn="l">
              <a:buNone/>
            </a:pPr>
            <a:r>
              <a:rPr lang="en-US" sz="1200" b="1" dirty="0">
                <a:solidFill>
                  <a:srgbClr val="0B3C5D"/>
                </a:solidFill>
              </a:rPr>
              <a:t>RPF check (Reverse Path Forwarding)</a:t>
            </a:r>
            <a:endParaRPr lang="en-US" sz="1200" dirty="0"/>
          </a:p>
        </p:txBody>
      </p:sp>
      <p:sp>
        <p:nvSpPr>
          <p:cNvPr id="6" name="Text 2"/>
          <p:cNvSpPr/>
          <p:nvPr/>
        </p:nvSpPr>
        <p:spPr>
          <a:xfrm>
            <a:off x="7635240" y="2121408"/>
            <a:ext cx="457200" cy="329184"/>
          </a:xfrm>
          <a:prstGeom prst="roundRect">
            <a:avLst>
              <a:gd name="adj" fmla="val 16667"/>
            </a:avLst>
          </a:prstGeom>
          <a:solidFill>
            <a:srgbClr val="F0A332"/>
          </a:solidFill>
          <a:ln>
            <a:solidFill>
              <a:srgbClr val="F0A332"/>
            </a:solidFill>
          </a:ln>
        </p:spPr>
        <p:txBody>
          <a:bodyPr wrap="square" lIns="0" tIns="0" rIns="0" bIns="0" rtlCol="0" anchor="ctr"/>
          <a:lstStyle/>
          <a:p>
            <a:pPr marL="0" indent="0" algn="ctr">
              <a:buNone/>
            </a:pPr>
            <a:r>
              <a:rPr lang="en-US" sz="1000" b="1" dirty="0">
                <a:solidFill>
                  <a:srgbClr val="FFFFFF"/>
                </a:solidFill>
              </a:rPr>
              <a:t>S</a:t>
            </a:r>
            <a:endParaRPr lang="en-US" sz="1000" dirty="0"/>
          </a:p>
        </p:txBody>
      </p:sp>
      <p:sp>
        <p:nvSpPr>
          <p:cNvPr id="7" name="Shape 3"/>
          <p:cNvSpPr/>
          <p:nvPr/>
        </p:nvSpPr>
        <p:spPr>
          <a:xfrm>
            <a:off x="7735824" y="2450592"/>
            <a:ext cx="256032" cy="64008"/>
          </a:xfrm>
          <a:prstGeom prst="rect">
            <a:avLst/>
          </a:prstGeom>
          <a:solidFill>
            <a:srgbClr val="F0A332"/>
          </a:solidFill>
          <a:ln w="12700">
            <a:solidFill>
              <a:srgbClr val="F0A332"/>
            </a:solidFill>
            <a:prstDash val="solid"/>
          </a:ln>
        </p:spPr>
        <p:txBody>
          <a:bodyPr/>
          <a:lstStyle/>
          <a:p>
            <a:endParaRPr lang="en-US"/>
          </a:p>
        </p:txBody>
      </p:sp>
      <p:sp>
        <p:nvSpPr>
          <p:cNvPr id="8" name="Text 4"/>
          <p:cNvSpPr txBox="1"/>
          <p:nvPr/>
        </p:nvSpPr>
        <p:spPr>
          <a:xfrm>
            <a:off x="7315200" y="2542032"/>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source 10.1.1.5</a:t>
            </a:r>
            <a:endParaRPr lang="en-US" sz="900" dirty="0"/>
          </a:p>
        </p:txBody>
      </p:sp>
      <p:sp>
        <p:nvSpPr>
          <p:cNvPr id="9" name="Text 5"/>
          <p:cNvSpPr/>
          <p:nvPr/>
        </p:nvSpPr>
        <p:spPr>
          <a:xfrm>
            <a:off x="9418320" y="20116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a:t>
            </a:r>
            <a:endParaRPr lang="en-US" sz="1200" dirty="0"/>
          </a:p>
        </p:txBody>
      </p:sp>
      <p:sp>
        <p:nvSpPr>
          <p:cNvPr id="10" name="Text 6"/>
          <p:cNvSpPr/>
          <p:nvPr/>
        </p:nvSpPr>
        <p:spPr>
          <a:xfrm>
            <a:off x="10936224" y="1517904"/>
            <a:ext cx="438912" cy="438912"/>
          </a:xfrm>
          <a:prstGeom prst="ellipse">
            <a:avLst/>
          </a:prstGeom>
          <a:solidFill>
            <a:srgbClr val="6B7B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11" name="Shape 7"/>
          <p:cNvSpPr/>
          <p:nvPr/>
        </p:nvSpPr>
        <p:spPr>
          <a:xfrm>
            <a:off x="8138160" y="2286000"/>
            <a:ext cx="1280160" cy="0"/>
          </a:xfrm>
          <a:prstGeom prst="line">
            <a:avLst/>
          </a:prstGeom>
          <a:noFill/>
          <a:ln w="31750">
            <a:solidFill>
              <a:srgbClr val="2A9D6F"/>
            </a:solidFill>
            <a:prstDash val="solid"/>
            <a:tailEnd type="triangle"/>
          </a:ln>
        </p:spPr>
        <p:txBody>
          <a:bodyPr/>
          <a:lstStyle/>
          <a:p>
            <a:endParaRPr lang="en-US"/>
          </a:p>
        </p:txBody>
      </p:sp>
      <p:sp>
        <p:nvSpPr>
          <p:cNvPr id="12" name="Text 8"/>
          <p:cNvSpPr txBox="1"/>
          <p:nvPr/>
        </p:nvSpPr>
        <p:spPr>
          <a:xfrm>
            <a:off x="7955280" y="2011680"/>
            <a:ext cx="1645920" cy="237744"/>
          </a:xfrm>
          <a:prstGeom prst="rect">
            <a:avLst/>
          </a:prstGeom>
          <a:noFill/>
          <a:ln/>
        </p:spPr>
        <p:txBody>
          <a:bodyPr wrap="square" lIns="0" tIns="0" rIns="0" bIns="0" rtlCol="0" anchor="ctr"/>
          <a:lstStyle/>
          <a:p>
            <a:pPr marL="0" indent="0" algn="ctr">
              <a:buNone/>
            </a:pPr>
            <a:r>
              <a:rPr lang="en-US" sz="1000" b="1" dirty="0">
                <a:solidFill>
                  <a:srgbClr val="2A9D6F"/>
                </a:solidFill>
              </a:rPr>
              <a:t>if1: RPF OK</a:t>
            </a:r>
            <a:endParaRPr lang="en-US" sz="1000" dirty="0"/>
          </a:p>
        </p:txBody>
      </p:sp>
      <p:sp>
        <p:nvSpPr>
          <p:cNvPr id="13" name="Shape 9"/>
          <p:cNvSpPr/>
          <p:nvPr/>
        </p:nvSpPr>
        <p:spPr>
          <a:xfrm flipH="1">
            <a:off x="9921240" y="1874520"/>
            <a:ext cx="1005840" cy="274320"/>
          </a:xfrm>
          <a:prstGeom prst="line">
            <a:avLst/>
          </a:prstGeom>
          <a:noFill/>
          <a:ln w="25400">
            <a:solidFill>
              <a:srgbClr val="D64545"/>
            </a:solidFill>
            <a:prstDash val="dash"/>
            <a:tailEnd type="triangle"/>
          </a:ln>
        </p:spPr>
        <p:txBody>
          <a:bodyPr/>
          <a:lstStyle/>
          <a:p>
            <a:endParaRPr lang="en-US"/>
          </a:p>
        </p:txBody>
      </p:sp>
      <p:sp>
        <p:nvSpPr>
          <p:cNvPr id="14" name="Text 10"/>
          <p:cNvSpPr txBox="1"/>
          <p:nvPr/>
        </p:nvSpPr>
        <p:spPr>
          <a:xfrm>
            <a:off x="9601200" y="2423160"/>
            <a:ext cx="1645920" cy="237744"/>
          </a:xfrm>
          <a:prstGeom prst="rect">
            <a:avLst/>
          </a:prstGeom>
          <a:noFill/>
          <a:ln/>
        </p:spPr>
        <p:txBody>
          <a:bodyPr wrap="square" lIns="0" tIns="0" rIns="0" bIns="0" rtlCol="0" anchor="ctr"/>
          <a:lstStyle/>
          <a:p>
            <a:pPr marL="0" indent="0" algn="ctr">
              <a:buNone/>
            </a:pPr>
            <a:r>
              <a:rPr lang="en-US" sz="1000" b="1" dirty="0">
                <a:solidFill>
                  <a:srgbClr val="D64545"/>
                </a:solidFill>
              </a:rPr>
              <a:t>if2: RPF fails</a:t>
            </a:r>
            <a:endParaRPr lang="en-US" sz="1000" dirty="0"/>
          </a:p>
        </p:txBody>
      </p:sp>
      <p:graphicFrame>
        <p:nvGraphicFramePr>
          <p:cNvPr id="329" name="Table 1"/>
          <p:cNvGraphicFramePr>
            <a:graphicFrameLocks noGrp="1"/>
          </p:cNvGraphicFramePr>
          <p:nvPr>
            <p:extLst>
              <p:ext uri="{D42A27DB-BD31-4B8C-83A1-F6EECF244321}">
                <p14:modId xmlns:p14="http://schemas.microsoft.com/office/powerpoint/2010/main" val="1579011935"/>
              </p:ext>
            </p:extLst>
          </p:nvPr>
        </p:nvGraphicFramePr>
        <p:xfrm>
          <a:off x="7315200" y="3017520"/>
          <a:ext cx="4389120" cy="914400"/>
        </p:xfrm>
        <a:graphic>
          <a:graphicData uri="http://schemas.openxmlformats.org/drawingml/2006/table">
            <a:tbl>
              <a:tblPr/>
              <a:tblGrid>
                <a:gridCol w="274320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tblGrid>
              <a:tr h="274320">
                <a:tc>
                  <a:txBody>
                    <a:bodyPr/>
                    <a:lstStyle/>
                    <a:p>
                      <a:pPr marL="0" indent="0" algn="l">
                        <a:buNone/>
                      </a:pPr>
                      <a:r>
                        <a:rPr lang="en-US" sz="1000" b="1" dirty="0">
                          <a:solidFill>
                            <a:srgbClr val="FFFFFF"/>
                          </a:solidFill>
                        </a:rPr>
                        <a:t>R's unicast table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Via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1000" dirty="0">
                          <a:solidFill>
                            <a:srgbClr val="1F2933"/>
                          </a:solidFill>
                        </a:rPr>
                        <a:t>10.1.1.0/24 (source)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if1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sp>
        <p:nvSpPr>
          <p:cNvPr id="16" name="Text 11"/>
          <p:cNvSpPr/>
          <p:nvPr/>
        </p:nvSpPr>
        <p:spPr>
          <a:xfrm>
            <a:off x="7315200" y="3931920"/>
            <a:ext cx="4389120" cy="2194560"/>
          </a:xfrm>
          <a:prstGeom prst="roundRect">
            <a:avLst>
              <a:gd name="adj" fmla="val 4167"/>
            </a:avLst>
          </a:prstGeom>
          <a:solidFill>
            <a:srgbClr val="FFF4E0"/>
          </a:solidFill>
          <a:ln>
            <a:solidFill>
              <a:srgbClr val="FFF4E0"/>
            </a:solidFill>
          </a:ln>
        </p:spPr>
        <p:txBody>
          <a:bodyPr wrap="square" lIns="76200" tIns="152400" rIns="152400" bIns="76200" rtlCol="0" anchor="ctr"/>
          <a:lstStyle/>
          <a:p>
            <a:pPr marL="0" indent="0" algn="l">
              <a:buNone/>
            </a:pPr>
            <a:r>
              <a:rPr lang="en-US" sz="1100" dirty="0">
                <a:solidFill>
                  <a:srgbClr val="1F2933"/>
                </a:solidFill>
              </a:rPr>
              <a:t>Rule: accept the packet from S only if it arrived on the interface the unicast table uses to reach S (if1); copies arriving on another interface (if2) are discarded. Prevents loops without a TTL and is used by DVMRP, PIM-DM and PIM-SM (with the RP in place of the source on the shared tree).</a:t>
            </a:r>
            <a:endParaRPr lang="en-US" sz="11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164</a:t>
            </a:fld>
            <a:endParaRPr lang="en-US"/>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name="Slide 16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Multicast routing protocols</a:t>
            </a:r>
            <a:endParaRPr lang="en-US" sz="3000" dirty="0"/>
          </a:p>
        </p:txBody>
      </p:sp>
      <p:graphicFrame>
        <p:nvGraphicFramePr>
          <p:cNvPr id="166"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11247120" cy="914400"/>
        </p:xfrm>
        <a:graphic>
          <a:graphicData uri="http://schemas.openxmlformats.org/drawingml/2006/table">
            <a:tbl>
              <a:tblPr/>
              <a:tblGrid>
                <a:gridCol w="1188720">
                  <a:extLst>
                    <a:ext uri="{9D8B030D-6E8A-4147-A177-3AD203B41FA5}">
                      <a16:colId xmlns:a16="http://schemas.microsoft.com/office/drawing/2014/main" val="20000"/>
                    </a:ext>
                  </a:extLst>
                </a:gridCol>
                <a:gridCol w="1188720">
                  <a:extLst>
                    <a:ext uri="{9D8B030D-6E8A-4147-A177-3AD203B41FA5}">
                      <a16:colId xmlns:a16="http://schemas.microsoft.com/office/drawing/2014/main" val="20001"/>
                    </a:ext>
                  </a:extLst>
                </a:gridCol>
                <a:gridCol w="1005840">
                  <a:extLst>
                    <a:ext uri="{9D8B030D-6E8A-4147-A177-3AD203B41FA5}">
                      <a16:colId xmlns:a16="http://schemas.microsoft.com/office/drawing/2014/main" val="20002"/>
                    </a:ext>
                  </a:extLst>
                </a:gridCol>
                <a:gridCol w="5486400">
                  <a:extLst>
                    <a:ext uri="{9D8B030D-6E8A-4147-A177-3AD203B41FA5}">
                      <a16:colId xmlns:a16="http://schemas.microsoft.com/office/drawing/2014/main" val="20003"/>
                    </a:ext>
                  </a:extLst>
                </a:gridCol>
                <a:gridCol w="2377440">
                  <a:extLst>
                    <a:ext uri="{9D8B030D-6E8A-4147-A177-3AD203B41FA5}">
                      <a16:colId xmlns:a16="http://schemas.microsoft.com/office/drawing/2014/main" val="20004"/>
                    </a:ext>
                  </a:extLst>
                </a:gridCol>
              </a:tblGrid>
              <a:tr h="457200">
                <a:tc>
                  <a:txBody>
                    <a:bodyPr/>
                    <a:lstStyle/>
                    <a:p>
                      <a:pPr marL="0" indent="0" algn="l">
                        <a:buNone/>
                      </a:pPr>
                      <a:r>
                        <a:rPr lang="en-US" sz="1000" b="1" dirty="0">
                          <a:solidFill>
                            <a:srgbClr val="FFFFFF"/>
                          </a:solidFill>
                        </a:rPr>
                        <a:t>Protocol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RFC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Model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How it works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Status in 2026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457200">
                <a:tc>
                  <a:txBody>
                    <a:bodyPr/>
                    <a:lstStyle/>
                    <a:p>
                      <a:pPr marL="0" indent="0" algn="l">
                        <a:buNone/>
                      </a:pPr>
                      <a:r>
                        <a:rPr lang="en-US" sz="1000" dirty="0">
                          <a:solidFill>
                            <a:srgbClr val="1F2933"/>
                          </a:solidFill>
                        </a:rPr>
                        <a:t>DVMRP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1075 (1988)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Dense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Its own distance vector (RIP-like) for RPF; RPM; tunnels between islands; the MBone protocol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6B7B8C"/>
                          </a:solidFill>
                        </a:rPr>
                        <a:t>Historical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lgn="l">
                        <a:buNone/>
                      </a:pPr>
                      <a:r>
                        <a:rPr lang="en-US" sz="1000" dirty="0">
                          <a:solidFill>
                            <a:srgbClr val="1F2933"/>
                          </a:solidFill>
                        </a:rPr>
                        <a:t>MOSPF</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1584 (1994)</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Dense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OSPF extension: group membership LSAs; (S,G) tree computed in the LSDB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6B7B8C"/>
                          </a:solidFill>
                        </a:rPr>
                        <a:t>Historical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457200">
                <a:tc>
                  <a:txBody>
                    <a:bodyPr/>
                    <a:lstStyle/>
                    <a:p>
                      <a:pPr marL="0" indent="0" algn="l">
                        <a:buNone/>
                      </a:pPr>
                      <a:r>
                        <a:rPr lang="en-US" sz="1000" dirty="0">
                          <a:solidFill>
                            <a:srgbClr val="1F2933"/>
                          </a:solidFill>
                        </a:rPr>
                        <a:t>PIM-DM</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3973 (2005)</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Dense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Flood and prune; RPF from the existing unicast table; no RP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C6E8C"/>
                          </a:solidFill>
                        </a:rPr>
                        <a:t>Small networks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indent="0" algn="l">
                        <a:buNone/>
                      </a:pPr>
                      <a:r>
                        <a:rPr lang="en-US" sz="1000" dirty="0">
                          <a:solidFill>
                            <a:srgbClr val="1F2933"/>
                          </a:solidFill>
                        </a:rPr>
                        <a:t>PIM-SM</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7761 (2016)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Sparse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Explicit join; shared tree (*,G) at the RP; switchover to the SPT (S,G)</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2A9D6F"/>
                          </a:solidFill>
                        </a:rPr>
                        <a:t>Industry standard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457200">
                <a:tc>
                  <a:txBody>
                    <a:bodyPr/>
                    <a:lstStyle/>
                    <a:p>
                      <a:pPr marL="0" indent="0" algn="l">
                        <a:buNone/>
                      </a:pPr>
                      <a:r>
                        <a:rPr lang="en-US" sz="1000" dirty="0">
                          <a:solidFill>
                            <a:srgbClr val="1F2933"/>
                          </a:solidFill>
                        </a:rPr>
                        <a:t>PIM-SSM</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4607 (2006)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Sparse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Only (S,G); the receiver names the source (IGMPv3/MLDv2); 232/8, ff3x::/32; no RP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2A9D6F"/>
                          </a:solidFill>
                        </a:rPr>
                        <a:t>IPTV, market data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57200">
                <a:tc>
                  <a:txBody>
                    <a:bodyPr/>
                    <a:lstStyle/>
                    <a:p>
                      <a:pPr marL="0" indent="0" algn="l">
                        <a:buNone/>
                      </a:pPr>
                      <a:r>
                        <a:rPr lang="en-US" sz="1000" dirty="0">
                          <a:solidFill>
                            <a:srgbClr val="1F2933"/>
                          </a:solidFill>
                        </a:rPr>
                        <a:t>Bidir-PIM</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5015 (2007)</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Sparse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Bidirectional shared tree; many-to-many; no (S,G) state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C6E8C"/>
                          </a:solidFill>
                        </a:rPr>
                        <a:t>Niche (finance)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457200">
                <a:tc>
                  <a:txBody>
                    <a:bodyPr/>
                    <a:lstStyle/>
                    <a:p>
                      <a:pPr marL="0" indent="0" algn="l">
                        <a:buNone/>
                      </a:pPr>
                      <a:r>
                        <a:rPr lang="en-US" sz="1000" dirty="0">
                          <a:solidFill>
                            <a:srgbClr val="6B7B8C"/>
                          </a:solidFill>
                        </a:rPr>
                        <a:t>CBT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6B7B8C"/>
                          </a:solidFill>
                        </a:rPr>
                        <a:t>2201 (1997)</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6B7B8C"/>
                          </a:solidFill>
                        </a:rPr>
                        <a:t>Sparse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6B7B8C"/>
                          </a:solidFill>
                        </a:rPr>
                        <a:t>Shared tree around a core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6B7B8C"/>
                          </a:solidFill>
                        </a:rPr>
                        <a:t>Historical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5" name="Text 1"/>
          <p:cNvSpPr/>
          <p:nvPr/>
        </p:nvSpPr>
        <p:spPr>
          <a:xfrm>
            <a:off x="457200" y="5120640"/>
            <a:ext cx="11247120" cy="1005840"/>
          </a:xfrm>
          <a:prstGeom prst="roundRect">
            <a:avLst>
              <a:gd name="adj" fmla="val 9091"/>
            </a:avLst>
          </a:prstGeom>
          <a:solidFill>
            <a:srgbClr val="FFF4E0"/>
          </a:solidFill>
          <a:ln>
            <a:solidFill>
              <a:srgbClr val="FFF4E0"/>
            </a:solidFill>
          </a:ln>
        </p:spPr>
        <p:txBody>
          <a:bodyPr wrap="square" lIns="76200" tIns="152400" rIns="152400" bIns="76200" rtlCol="0" anchor="ctr"/>
          <a:lstStyle/>
          <a:p>
            <a:pPr marL="0" indent="0" algn="l">
              <a:buNone/>
            </a:pPr>
            <a:r>
              <a:rPr lang="en-US" sz="1100" dirty="0">
                <a:solidFill>
                  <a:srgbClr val="1F2933"/>
                </a:solidFill>
              </a:rPr>
              <a:t>MBone (1992 to ≈ 2000): a virtual network overlaid on the Internet, with DVMRP tunnels between multicast islands; it carried IETF meetings and NASA missions and reached thousands of subnets in dozens of countries. It disappeared with native multicast and, later, with unicast CDNs.</a:t>
            </a:r>
            <a:endParaRPr lang="en-US" sz="11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165</a:t>
            </a:fld>
            <a:endParaRPr lang="en-US"/>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name="Slide 16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PIM-SM in operation: RP, shared tree and SPT</a:t>
            </a:r>
            <a:endParaRPr lang="en-US" sz="3000" dirty="0"/>
          </a:p>
        </p:txBody>
      </p:sp>
      <p:sp>
        <p:nvSpPr>
          <p:cNvPr id="4" name="Text 1"/>
          <p:cNvSpPr/>
          <p:nvPr/>
        </p:nvSpPr>
        <p:spPr>
          <a:xfrm>
            <a:off x="685800" y="2578608"/>
            <a:ext cx="457200" cy="329184"/>
          </a:xfrm>
          <a:prstGeom prst="roundRect">
            <a:avLst>
              <a:gd name="adj" fmla="val 16667"/>
            </a:avLst>
          </a:prstGeom>
          <a:solidFill>
            <a:srgbClr val="F0A332"/>
          </a:solidFill>
          <a:ln>
            <a:solidFill>
              <a:srgbClr val="F0A332"/>
            </a:solidFill>
          </a:ln>
        </p:spPr>
        <p:txBody>
          <a:bodyPr wrap="square" lIns="0" tIns="0" rIns="0" bIns="0" rtlCol="0" anchor="ctr"/>
          <a:lstStyle/>
          <a:p>
            <a:pPr marL="0" indent="0" algn="ctr">
              <a:buNone/>
            </a:pPr>
            <a:r>
              <a:rPr lang="en-US" sz="1000" b="1" dirty="0">
                <a:solidFill>
                  <a:srgbClr val="FFFFFF"/>
                </a:solidFill>
              </a:rPr>
              <a:t>S</a:t>
            </a:r>
            <a:endParaRPr lang="en-US" sz="1000" dirty="0"/>
          </a:p>
        </p:txBody>
      </p:sp>
      <p:sp>
        <p:nvSpPr>
          <p:cNvPr id="5" name="Shape 2"/>
          <p:cNvSpPr/>
          <p:nvPr/>
        </p:nvSpPr>
        <p:spPr>
          <a:xfrm>
            <a:off x="786384" y="2907792"/>
            <a:ext cx="256032" cy="64008"/>
          </a:xfrm>
          <a:prstGeom prst="rect">
            <a:avLst/>
          </a:prstGeom>
          <a:solidFill>
            <a:srgbClr val="F0A332"/>
          </a:solidFill>
          <a:ln w="12700">
            <a:solidFill>
              <a:srgbClr val="F0A332"/>
            </a:solidFill>
            <a:prstDash val="solid"/>
          </a:ln>
        </p:spPr>
        <p:txBody>
          <a:bodyPr/>
          <a:lstStyle/>
          <a:p>
            <a:endParaRPr lang="en-US"/>
          </a:p>
        </p:txBody>
      </p:sp>
      <p:sp>
        <p:nvSpPr>
          <p:cNvPr id="6" name="Text 3"/>
          <p:cNvSpPr txBox="1"/>
          <p:nvPr/>
        </p:nvSpPr>
        <p:spPr>
          <a:xfrm>
            <a:off x="365760" y="2999232"/>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source</a:t>
            </a:r>
            <a:endParaRPr lang="en-US" sz="900" dirty="0"/>
          </a:p>
        </p:txBody>
      </p:sp>
      <p:sp>
        <p:nvSpPr>
          <p:cNvPr id="7" name="Text 4"/>
          <p:cNvSpPr/>
          <p:nvPr/>
        </p:nvSpPr>
        <p:spPr>
          <a:xfrm>
            <a:off x="2313432" y="249631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8" name="Text 5"/>
          <p:cNvSpPr txBox="1"/>
          <p:nvPr/>
        </p:nvSpPr>
        <p:spPr>
          <a:xfrm>
            <a:off x="1645920" y="3017520"/>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first hop</a:t>
            </a:r>
            <a:endParaRPr lang="en-US" sz="1000" dirty="0"/>
          </a:p>
        </p:txBody>
      </p:sp>
      <p:sp>
        <p:nvSpPr>
          <p:cNvPr id="9" name="Shape 6"/>
          <p:cNvSpPr/>
          <p:nvPr/>
        </p:nvSpPr>
        <p:spPr>
          <a:xfrm>
            <a:off x="1188720" y="2743200"/>
            <a:ext cx="1097280" cy="0"/>
          </a:xfrm>
          <a:prstGeom prst="line">
            <a:avLst/>
          </a:prstGeom>
          <a:noFill/>
          <a:ln w="25400">
            <a:solidFill>
              <a:srgbClr val="F0A332"/>
            </a:solidFill>
            <a:prstDash val="solid"/>
            <a:tailEnd type="triangle"/>
          </a:ln>
        </p:spPr>
        <p:txBody>
          <a:bodyPr/>
          <a:lstStyle/>
          <a:p>
            <a:endParaRPr lang="en-US"/>
          </a:p>
        </p:txBody>
      </p:sp>
      <p:sp>
        <p:nvSpPr>
          <p:cNvPr id="10" name="Text 7"/>
          <p:cNvSpPr/>
          <p:nvPr/>
        </p:nvSpPr>
        <p:spPr>
          <a:xfrm>
            <a:off x="5769864" y="1152144"/>
            <a:ext cx="621792" cy="621792"/>
          </a:xfrm>
          <a:prstGeom prst="ellipse">
            <a:avLst/>
          </a:prstGeom>
          <a:solidFill>
            <a:srgbClr val="0B3C5D"/>
          </a:solidFill>
          <a:ln w="19050">
            <a:solidFill>
              <a:srgbClr val="FFFFFF"/>
            </a:solidFill>
          </a:ln>
        </p:spPr>
        <p:txBody>
          <a:bodyPr wrap="square" lIns="0" tIns="0" rIns="0" bIns="0" rtlCol="0" anchor="ctr"/>
          <a:lstStyle/>
          <a:p>
            <a:pPr marL="0" indent="0" algn="ctr">
              <a:buNone/>
            </a:pPr>
            <a:r>
              <a:rPr lang="en-US" sz="1200" b="1" dirty="0">
                <a:solidFill>
                  <a:srgbClr val="FFFFFF"/>
                </a:solidFill>
              </a:rPr>
              <a:t>RP</a:t>
            </a:r>
            <a:endParaRPr lang="en-US" sz="1200" dirty="0"/>
          </a:p>
        </p:txBody>
      </p:sp>
      <p:sp>
        <p:nvSpPr>
          <p:cNvPr id="11" name="Text 8"/>
          <p:cNvSpPr txBox="1"/>
          <p:nvPr/>
        </p:nvSpPr>
        <p:spPr>
          <a:xfrm>
            <a:off x="5166360" y="1801368"/>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rendezvous point (RP)</a:t>
            </a:r>
            <a:endParaRPr lang="en-US" sz="1000" dirty="0"/>
          </a:p>
        </p:txBody>
      </p:sp>
      <p:sp>
        <p:nvSpPr>
          <p:cNvPr id="12" name="Text 9"/>
          <p:cNvSpPr/>
          <p:nvPr/>
        </p:nvSpPr>
        <p:spPr>
          <a:xfrm>
            <a:off x="5833872" y="38221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13" name="Text 10"/>
          <p:cNvSpPr txBox="1"/>
          <p:nvPr/>
        </p:nvSpPr>
        <p:spPr>
          <a:xfrm>
            <a:off x="5166360" y="4343400"/>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shortest path</a:t>
            </a:r>
            <a:endParaRPr lang="en-US" sz="1000" dirty="0"/>
          </a:p>
        </p:txBody>
      </p:sp>
      <p:sp>
        <p:nvSpPr>
          <p:cNvPr id="14" name="Text 11"/>
          <p:cNvSpPr/>
          <p:nvPr/>
        </p:nvSpPr>
        <p:spPr>
          <a:xfrm>
            <a:off x="9354312" y="249631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R4</a:t>
            </a:r>
            <a:endParaRPr lang="en-US" sz="1200" dirty="0"/>
          </a:p>
        </p:txBody>
      </p:sp>
      <p:sp>
        <p:nvSpPr>
          <p:cNvPr id="15" name="Text 12"/>
          <p:cNvSpPr txBox="1"/>
          <p:nvPr/>
        </p:nvSpPr>
        <p:spPr>
          <a:xfrm>
            <a:off x="8686800" y="3017520"/>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last hop</a:t>
            </a:r>
            <a:endParaRPr lang="en-US" sz="1000" dirty="0"/>
          </a:p>
        </p:txBody>
      </p:sp>
      <p:sp>
        <p:nvSpPr>
          <p:cNvPr id="16" name="Text 13"/>
          <p:cNvSpPr/>
          <p:nvPr/>
        </p:nvSpPr>
        <p:spPr>
          <a:xfrm>
            <a:off x="10972800" y="2578608"/>
            <a:ext cx="54864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Rx</a:t>
            </a:r>
            <a:endParaRPr lang="en-US" sz="1000" dirty="0"/>
          </a:p>
        </p:txBody>
      </p:sp>
      <p:sp>
        <p:nvSpPr>
          <p:cNvPr id="17" name="Shape 14"/>
          <p:cNvSpPr/>
          <p:nvPr/>
        </p:nvSpPr>
        <p:spPr>
          <a:xfrm>
            <a:off x="11119104" y="2907792"/>
            <a:ext cx="256032" cy="64008"/>
          </a:xfrm>
          <a:prstGeom prst="rect">
            <a:avLst/>
          </a:prstGeom>
          <a:solidFill>
            <a:srgbClr val="2A9D6F"/>
          </a:solidFill>
          <a:ln w="12700">
            <a:solidFill>
              <a:srgbClr val="2A9D6F"/>
            </a:solidFill>
            <a:prstDash val="solid"/>
          </a:ln>
        </p:spPr>
        <p:txBody>
          <a:bodyPr/>
          <a:lstStyle/>
          <a:p>
            <a:endParaRPr lang="en-US"/>
          </a:p>
        </p:txBody>
      </p:sp>
      <p:sp>
        <p:nvSpPr>
          <p:cNvPr id="18" name="Text 15"/>
          <p:cNvSpPr txBox="1"/>
          <p:nvPr/>
        </p:nvSpPr>
        <p:spPr>
          <a:xfrm>
            <a:off x="10698480" y="2999232"/>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receiver</a:t>
            </a:r>
            <a:endParaRPr lang="en-US" sz="900" dirty="0"/>
          </a:p>
        </p:txBody>
      </p:sp>
      <p:sp>
        <p:nvSpPr>
          <p:cNvPr id="19" name="Shape 16"/>
          <p:cNvSpPr/>
          <p:nvPr/>
        </p:nvSpPr>
        <p:spPr>
          <a:xfrm>
            <a:off x="9848088" y="2743200"/>
            <a:ext cx="1124712" cy="0"/>
          </a:xfrm>
          <a:prstGeom prst="line">
            <a:avLst/>
          </a:prstGeom>
          <a:noFill/>
          <a:ln w="19050">
            <a:solidFill>
              <a:srgbClr val="0B3C5D"/>
            </a:solidFill>
            <a:prstDash val="solid"/>
          </a:ln>
        </p:spPr>
        <p:txBody>
          <a:bodyPr/>
          <a:lstStyle/>
          <a:p>
            <a:endParaRPr lang="en-US"/>
          </a:p>
        </p:txBody>
      </p:sp>
      <p:sp>
        <p:nvSpPr>
          <p:cNvPr id="20" name="Shape 17"/>
          <p:cNvSpPr/>
          <p:nvPr/>
        </p:nvSpPr>
        <p:spPr>
          <a:xfrm flipV="1">
            <a:off x="2788920" y="1572768"/>
            <a:ext cx="2990088" cy="1060704"/>
          </a:xfrm>
          <a:prstGeom prst="line">
            <a:avLst/>
          </a:prstGeom>
          <a:noFill/>
          <a:ln w="19050">
            <a:solidFill>
              <a:srgbClr val="0B3C5D"/>
            </a:solidFill>
            <a:prstDash val="solid"/>
          </a:ln>
        </p:spPr>
        <p:txBody>
          <a:bodyPr/>
          <a:lstStyle/>
          <a:p>
            <a:endParaRPr lang="en-US"/>
          </a:p>
        </p:txBody>
      </p:sp>
      <p:sp>
        <p:nvSpPr>
          <p:cNvPr id="21" name="Shape 18"/>
          <p:cNvSpPr/>
          <p:nvPr/>
        </p:nvSpPr>
        <p:spPr>
          <a:xfrm>
            <a:off x="6382512" y="1572768"/>
            <a:ext cx="2990088" cy="1060704"/>
          </a:xfrm>
          <a:prstGeom prst="line">
            <a:avLst/>
          </a:prstGeom>
          <a:noFill/>
          <a:ln w="19050">
            <a:solidFill>
              <a:srgbClr val="0B3C5D"/>
            </a:solidFill>
            <a:prstDash val="solid"/>
          </a:ln>
        </p:spPr>
        <p:txBody>
          <a:bodyPr/>
          <a:lstStyle/>
          <a:p>
            <a:endParaRPr lang="en-US"/>
          </a:p>
        </p:txBody>
      </p:sp>
      <p:sp>
        <p:nvSpPr>
          <p:cNvPr id="22" name="Shape 19"/>
          <p:cNvSpPr/>
          <p:nvPr/>
        </p:nvSpPr>
        <p:spPr>
          <a:xfrm>
            <a:off x="2743200" y="2971800"/>
            <a:ext cx="3108960" cy="1005840"/>
          </a:xfrm>
          <a:prstGeom prst="line">
            <a:avLst/>
          </a:prstGeom>
          <a:noFill/>
          <a:ln w="19050">
            <a:solidFill>
              <a:srgbClr val="0B3C5D"/>
            </a:solidFill>
            <a:prstDash val="solid"/>
          </a:ln>
        </p:spPr>
        <p:txBody>
          <a:bodyPr/>
          <a:lstStyle/>
          <a:p>
            <a:endParaRPr lang="en-US"/>
          </a:p>
        </p:txBody>
      </p:sp>
      <p:sp>
        <p:nvSpPr>
          <p:cNvPr id="23" name="Shape 20"/>
          <p:cNvSpPr/>
          <p:nvPr/>
        </p:nvSpPr>
        <p:spPr>
          <a:xfrm flipV="1">
            <a:off x="6309360" y="2971800"/>
            <a:ext cx="3108960" cy="1005840"/>
          </a:xfrm>
          <a:prstGeom prst="line">
            <a:avLst/>
          </a:prstGeom>
          <a:noFill/>
          <a:ln w="19050">
            <a:solidFill>
              <a:srgbClr val="0B3C5D"/>
            </a:solidFill>
            <a:prstDash val="solid"/>
          </a:ln>
        </p:spPr>
        <p:txBody>
          <a:bodyPr/>
          <a:lstStyle/>
          <a:p>
            <a:endParaRPr lang="en-US"/>
          </a:p>
        </p:txBody>
      </p:sp>
      <p:sp>
        <p:nvSpPr>
          <p:cNvPr id="24" name="Shape 21"/>
          <p:cNvSpPr/>
          <p:nvPr/>
        </p:nvSpPr>
        <p:spPr>
          <a:xfrm flipH="1" flipV="1">
            <a:off x="6675120" y="1371600"/>
            <a:ext cx="2468880" cy="868680"/>
          </a:xfrm>
          <a:prstGeom prst="line">
            <a:avLst/>
          </a:prstGeom>
          <a:noFill/>
          <a:ln w="31750">
            <a:solidFill>
              <a:srgbClr val="2A9D6F"/>
            </a:solidFill>
            <a:prstDash val="solid"/>
            <a:tailEnd type="triangle"/>
          </a:ln>
        </p:spPr>
        <p:txBody>
          <a:bodyPr/>
          <a:lstStyle/>
          <a:p>
            <a:endParaRPr lang="en-US"/>
          </a:p>
        </p:txBody>
      </p:sp>
      <p:sp>
        <p:nvSpPr>
          <p:cNvPr id="25" name="Text 22"/>
          <p:cNvSpPr txBox="1"/>
          <p:nvPr/>
        </p:nvSpPr>
        <p:spPr>
          <a:xfrm>
            <a:off x="6812280" y="1394460"/>
            <a:ext cx="2194560" cy="237744"/>
          </a:xfrm>
          <a:prstGeom prst="rect">
            <a:avLst/>
          </a:prstGeom>
          <a:noFill/>
          <a:ln/>
        </p:spPr>
        <p:txBody>
          <a:bodyPr wrap="square" lIns="0" tIns="0" rIns="0" bIns="0" rtlCol="0" anchor="ctr"/>
          <a:lstStyle/>
          <a:p>
            <a:pPr marL="0" indent="0" algn="ctr">
              <a:buNone/>
            </a:pPr>
            <a:r>
              <a:rPr lang="en-US" sz="1000" b="1" dirty="0">
                <a:solidFill>
                  <a:srgbClr val="2A9D6F"/>
                </a:solidFill>
              </a:rPr>
              <a:t>1. Join (*,G) → RP</a:t>
            </a:r>
            <a:endParaRPr lang="en-US" sz="1000" dirty="0"/>
          </a:p>
        </p:txBody>
      </p:sp>
      <p:sp>
        <p:nvSpPr>
          <p:cNvPr id="26" name="Shape 23"/>
          <p:cNvSpPr/>
          <p:nvPr/>
        </p:nvSpPr>
        <p:spPr>
          <a:xfrm flipV="1">
            <a:off x="3017520" y="1371600"/>
            <a:ext cx="2468880" cy="868680"/>
          </a:xfrm>
          <a:prstGeom prst="line">
            <a:avLst/>
          </a:prstGeom>
          <a:noFill/>
          <a:ln w="31750">
            <a:solidFill>
              <a:srgbClr val="F0A332"/>
            </a:solidFill>
            <a:prstDash val="dash"/>
            <a:tailEnd type="triangle"/>
          </a:ln>
        </p:spPr>
        <p:txBody>
          <a:bodyPr/>
          <a:lstStyle/>
          <a:p>
            <a:endParaRPr lang="en-US"/>
          </a:p>
        </p:txBody>
      </p:sp>
      <p:sp>
        <p:nvSpPr>
          <p:cNvPr id="27" name="Text 24"/>
          <p:cNvSpPr txBox="1"/>
          <p:nvPr/>
        </p:nvSpPr>
        <p:spPr>
          <a:xfrm>
            <a:off x="3154680" y="1394460"/>
            <a:ext cx="2194560" cy="237744"/>
          </a:xfrm>
          <a:prstGeom prst="rect">
            <a:avLst/>
          </a:prstGeom>
          <a:noFill/>
          <a:ln/>
        </p:spPr>
        <p:txBody>
          <a:bodyPr wrap="square" lIns="0" tIns="0" rIns="0" bIns="0" rtlCol="0" anchor="ctr"/>
          <a:lstStyle/>
          <a:p>
            <a:pPr marL="0" indent="0" algn="ctr">
              <a:buNone/>
            </a:pPr>
            <a:r>
              <a:rPr lang="en-US" sz="1000" b="1" dirty="0">
                <a:solidFill>
                  <a:srgbClr val="B5731E"/>
                </a:solidFill>
              </a:rPr>
              <a:t>2. Register (unicast)</a:t>
            </a:r>
            <a:endParaRPr lang="en-US" sz="1000" dirty="0"/>
          </a:p>
        </p:txBody>
      </p:sp>
      <p:sp>
        <p:nvSpPr>
          <p:cNvPr id="28" name="Shape 25"/>
          <p:cNvSpPr/>
          <p:nvPr/>
        </p:nvSpPr>
        <p:spPr>
          <a:xfrm flipH="1">
            <a:off x="3291840" y="2057400"/>
            <a:ext cx="2286000" cy="822960"/>
          </a:xfrm>
          <a:prstGeom prst="line">
            <a:avLst/>
          </a:prstGeom>
          <a:noFill/>
          <a:ln w="25400">
            <a:solidFill>
              <a:srgbClr val="1C6E8C"/>
            </a:solidFill>
            <a:prstDash val="solid"/>
            <a:tailEnd type="triangle"/>
          </a:ln>
        </p:spPr>
        <p:txBody>
          <a:bodyPr/>
          <a:lstStyle/>
          <a:p>
            <a:endParaRPr lang="en-US"/>
          </a:p>
        </p:txBody>
      </p:sp>
      <p:sp>
        <p:nvSpPr>
          <p:cNvPr id="29" name="Text 26"/>
          <p:cNvSpPr txBox="1"/>
          <p:nvPr/>
        </p:nvSpPr>
        <p:spPr>
          <a:xfrm>
            <a:off x="3520440" y="2578608"/>
            <a:ext cx="1828800" cy="237744"/>
          </a:xfrm>
          <a:prstGeom prst="rect">
            <a:avLst/>
          </a:prstGeom>
          <a:noFill/>
          <a:ln/>
        </p:spPr>
        <p:txBody>
          <a:bodyPr wrap="square" lIns="0" tIns="0" rIns="0" bIns="0" rtlCol="0" anchor="ctr"/>
          <a:lstStyle/>
          <a:p>
            <a:pPr marL="0" indent="0" algn="ctr">
              <a:buNone/>
            </a:pPr>
            <a:r>
              <a:rPr lang="en-US" sz="1000" b="1" dirty="0">
                <a:solidFill>
                  <a:srgbClr val="1C6E8C"/>
                </a:solidFill>
              </a:rPr>
              <a:t>3. Join (S,G)</a:t>
            </a:r>
            <a:endParaRPr lang="en-US" sz="1000" dirty="0"/>
          </a:p>
        </p:txBody>
      </p:sp>
      <p:sp>
        <p:nvSpPr>
          <p:cNvPr id="30" name="Shape 27"/>
          <p:cNvSpPr/>
          <p:nvPr/>
        </p:nvSpPr>
        <p:spPr>
          <a:xfrm flipH="1">
            <a:off x="6583680" y="3291840"/>
            <a:ext cx="2560320" cy="1051560"/>
          </a:xfrm>
          <a:prstGeom prst="line">
            <a:avLst/>
          </a:prstGeom>
          <a:noFill/>
          <a:ln w="31750">
            <a:solidFill>
              <a:srgbClr val="D64545"/>
            </a:solidFill>
            <a:prstDash val="dash"/>
            <a:tailEnd type="triangle"/>
          </a:ln>
        </p:spPr>
        <p:txBody>
          <a:bodyPr/>
          <a:lstStyle/>
          <a:p>
            <a:endParaRPr lang="en-US"/>
          </a:p>
        </p:txBody>
      </p:sp>
      <p:sp>
        <p:nvSpPr>
          <p:cNvPr id="31" name="Shape 28"/>
          <p:cNvSpPr/>
          <p:nvPr/>
        </p:nvSpPr>
        <p:spPr>
          <a:xfrm flipH="1" flipV="1">
            <a:off x="3017520" y="3291840"/>
            <a:ext cx="2560320" cy="1051560"/>
          </a:xfrm>
          <a:prstGeom prst="line">
            <a:avLst/>
          </a:prstGeom>
          <a:noFill/>
          <a:ln w="31750">
            <a:solidFill>
              <a:srgbClr val="D64545"/>
            </a:solidFill>
            <a:prstDash val="dash"/>
            <a:tailEnd type="triangle"/>
          </a:ln>
        </p:spPr>
        <p:txBody>
          <a:bodyPr/>
          <a:lstStyle/>
          <a:p>
            <a:endParaRPr lang="en-US"/>
          </a:p>
        </p:txBody>
      </p:sp>
      <p:sp>
        <p:nvSpPr>
          <p:cNvPr id="32" name="Text 29"/>
          <p:cNvSpPr txBox="1"/>
          <p:nvPr/>
        </p:nvSpPr>
        <p:spPr>
          <a:xfrm>
            <a:off x="4023360" y="4526280"/>
            <a:ext cx="4114800" cy="274320"/>
          </a:xfrm>
          <a:prstGeom prst="rect">
            <a:avLst/>
          </a:prstGeom>
          <a:noFill/>
          <a:ln/>
        </p:spPr>
        <p:txBody>
          <a:bodyPr wrap="square" lIns="0" tIns="0" rIns="0" bIns="0" rtlCol="0" anchor="ctr"/>
          <a:lstStyle/>
          <a:p>
            <a:pPr marL="0" indent="0" algn="ctr">
              <a:buNone/>
            </a:pPr>
            <a:r>
              <a:rPr lang="en-US" sz="1000" b="1" dirty="0">
                <a:solidFill>
                  <a:srgbClr val="D64545"/>
                </a:solidFill>
              </a:rPr>
              <a:t>4. SPT: Join (S,G) along the shortest path (via R3)</a:t>
            </a:r>
            <a:endParaRPr lang="en-US" sz="1000" dirty="0"/>
          </a:p>
        </p:txBody>
      </p:sp>
      <p:sp>
        <p:nvSpPr>
          <p:cNvPr id="33" name="Text 30"/>
          <p:cNvSpPr/>
          <p:nvPr/>
        </p:nvSpPr>
        <p:spPr>
          <a:xfrm>
            <a:off x="457200" y="489204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34" name="Text 31"/>
          <p:cNvSpPr txBox="1"/>
          <p:nvPr/>
        </p:nvSpPr>
        <p:spPr>
          <a:xfrm>
            <a:off x="1005840" y="4846320"/>
            <a:ext cx="6400800" cy="384048"/>
          </a:xfrm>
          <a:prstGeom prst="rect">
            <a:avLst/>
          </a:prstGeom>
          <a:noFill/>
          <a:ln/>
        </p:spPr>
        <p:txBody>
          <a:bodyPr wrap="square" lIns="0" tIns="0" rIns="0" bIns="0" rtlCol="0" anchor="t"/>
          <a:lstStyle/>
          <a:p>
            <a:pPr marL="0" indent="0">
              <a:buNone/>
            </a:pPr>
            <a:r>
              <a:rPr lang="en-US" sz="1000" b="1" dirty="0">
                <a:solidFill>
                  <a:srgbClr val="0B3C5D"/>
                </a:solidFill>
              </a:rPr>
              <a:t>Join on the shared tree</a:t>
            </a:r>
            <a:endParaRPr lang="en-US" sz="1000" dirty="0"/>
          </a:p>
          <a:p>
            <a:pPr marL="0" indent="0">
              <a:buNone/>
            </a:pPr>
            <a:r>
              <a:rPr lang="en-US" sz="800" dirty="0">
                <a:solidFill>
                  <a:srgbClr val="1F2933"/>
                </a:solidFill>
              </a:rPr>
              <a:t>The receiver sends an IGMP Report; R4 sends a PIM Join (*,G) hop by hop up to the RP.</a:t>
            </a:r>
            <a:endParaRPr lang="en-US" sz="1000" dirty="0"/>
          </a:p>
        </p:txBody>
      </p:sp>
      <p:sp>
        <p:nvSpPr>
          <p:cNvPr id="35" name="Text 32"/>
          <p:cNvSpPr/>
          <p:nvPr/>
        </p:nvSpPr>
        <p:spPr>
          <a:xfrm>
            <a:off x="457200" y="5276088"/>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36" name="Text 33"/>
          <p:cNvSpPr txBox="1"/>
          <p:nvPr/>
        </p:nvSpPr>
        <p:spPr>
          <a:xfrm>
            <a:off x="1005840" y="5230368"/>
            <a:ext cx="6400800" cy="384048"/>
          </a:xfrm>
          <a:prstGeom prst="rect">
            <a:avLst/>
          </a:prstGeom>
          <a:noFill/>
          <a:ln/>
        </p:spPr>
        <p:txBody>
          <a:bodyPr wrap="square" lIns="0" tIns="0" rIns="0" bIns="0" rtlCol="0" anchor="t"/>
          <a:lstStyle/>
          <a:p>
            <a:pPr marL="0" indent="0">
              <a:buNone/>
            </a:pPr>
            <a:r>
              <a:rPr lang="en-US" sz="1000" b="1" dirty="0">
                <a:solidFill>
                  <a:srgbClr val="0B3C5D"/>
                </a:solidFill>
              </a:rPr>
              <a:t>Source registration</a:t>
            </a:r>
            <a:endParaRPr lang="en-US" sz="1000" dirty="0"/>
          </a:p>
          <a:p>
            <a:pPr marL="0" indent="0">
              <a:buNone/>
            </a:pPr>
            <a:r>
              <a:rPr lang="en-US" sz="800" dirty="0">
                <a:solidFill>
                  <a:srgbClr val="1F2933"/>
                </a:solidFill>
              </a:rPr>
              <a:t>R1 encapsulates the first packets from S in unicast PIM Register messages to the RP, which delivers them down the (*,G) tree.</a:t>
            </a:r>
            <a:endParaRPr lang="en-US" sz="1000" dirty="0"/>
          </a:p>
        </p:txBody>
      </p:sp>
      <p:sp>
        <p:nvSpPr>
          <p:cNvPr id="37" name="Text 34"/>
          <p:cNvSpPr/>
          <p:nvPr/>
        </p:nvSpPr>
        <p:spPr>
          <a:xfrm>
            <a:off x="457200" y="5660136"/>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3</a:t>
            </a:r>
            <a:endParaRPr lang="en-US" sz="1300" dirty="0"/>
          </a:p>
        </p:txBody>
      </p:sp>
      <p:sp>
        <p:nvSpPr>
          <p:cNvPr id="38" name="Text 35"/>
          <p:cNvSpPr txBox="1"/>
          <p:nvPr/>
        </p:nvSpPr>
        <p:spPr>
          <a:xfrm>
            <a:off x="1005840" y="5614416"/>
            <a:ext cx="6400800" cy="384048"/>
          </a:xfrm>
          <a:prstGeom prst="rect">
            <a:avLst/>
          </a:prstGeom>
          <a:noFill/>
          <a:ln/>
        </p:spPr>
        <p:txBody>
          <a:bodyPr wrap="square" lIns="0" tIns="0" rIns="0" bIns="0" rtlCol="0" anchor="t"/>
          <a:lstStyle/>
          <a:p>
            <a:pPr marL="0" indent="0">
              <a:buNone/>
            </a:pPr>
            <a:r>
              <a:rPr lang="en-US" sz="1000" b="1" dirty="0">
                <a:solidFill>
                  <a:srgbClr val="0B3C5D"/>
                </a:solidFill>
              </a:rPr>
              <a:t>Native path to the RP</a:t>
            </a:r>
            <a:endParaRPr lang="en-US" sz="1000" dirty="0"/>
          </a:p>
          <a:p>
            <a:pPr marL="0" indent="0">
              <a:buNone/>
            </a:pPr>
            <a:r>
              <a:rPr lang="en-US" sz="800" dirty="0">
                <a:solidFill>
                  <a:srgbClr val="1F2933"/>
                </a:solidFill>
              </a:rPr>
              <a:t>The RP sends a Join (S,G) toward S and then a Register-Stop; traffic now flows natively.</a:t>
            </a:r>
            <a:endParaRPr lang="en-US" sz="1000" dirty="0"/>
          </a:p>
        </p:txBody>
      </p:sp>
      <p:sp>
        <p:nvSpPr>
          <p:cNvPr id="39" name="Text 36"/>
          <p:cNvSpPr/>
          <p:nvPr/>
        </p:nvSpPr>
        <p:spPr>
          <a:xfrm>
            <a:off x="457200" y="6044184"/>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4</a:t>
            </a:r>
            <a:endParaRPr lang="en-US" sz="1300" dirty="0"/>
          </a:p>
        </p:txBody>
      </p:sp>
      <p:sp>
        <p:nvSpPr>
          <p:cNvPr id="40" name="Text 37"/>
          <p:cNvSpPr txBox="1"/>
          <p:nvPr/>
        </p:nvSpPr>
        <p:spPr>
          <a:xfrm>
            <a:off x="1005840" y="5998464"/>
            <a:ext cx="6400800" cy="384048"/>
          </a:xfrm>
          <a:prstGeom prst="rect">
            <a:avLst/>
          </a:prstGeom>
          <a:noFill/>
          <a:ln/>
        </p:spPr>
        <p:txBody>
          <a:bodyPr wrap="square" lIns="0" tIns="0" rIns="0" bIns="0" rtlCol="0" anchor="t"/>
          <a:lstStyle/>
          <a:p>
            <a:pPr marL="0" indent="0">
              <a:buNone/>
            </a:pPr>
            <a:r>
              <a:rPr lang="en-US" sz="1000" b="1" dirty="0">
                <a:solidFill>
                  <a:srgbClr val="0B3C5D"/>
                </a:solidFill>
              </a:rPr>
              <a:t>Switchover to the SPT</a:t>
            </a:r>
            <a:endParaRPr lang="en-US" sz="1000" dirty="0"/>
          </a:p>
          <a:p>
            <a:pPr marL="0" indent="0">
              <a:buNone/>
            </a:pPr>
            <a:r>
              <a:rPr lang="en-US" sz="800" dirty="0">
                <a:solidFill>
                  <a:srgbClr val="1F2933"/>
                </a:solidFill>
              </a:rPr>
              <a:t>R4 sends a Join (S,G) along the shortest path to S (via R3) and prunes the shared tree (Prune (S,G,rpt)).</a:t>
            </a:r>
            <a:endParaRPr lang="en-US" sz="1000" dirty="0"/>
          </a:p>
        </p:txBody>
      </p:sp>
      <p:sp>
        <p:nvSpPr>
          <p:cNvPr id="41" name="Shape 38"/>
          <p:cNvSpPr/>
          <p:nvPr/>
        </p:nvSpPr>
        <p:spPr>
          <a:xfrm>
            <a:off x="7680960" y="4846320"/>
            <a:ext cx="4023360" cy="1463040"/>
          </a:xfrm>
          <a:prstGeom prst="roundRect">
            <a:avLst>
              <a:gd name="adj" fmla="val 7500"/>
            </a:avLst>
          </a:prstGeom>
          <a:solidFill>
            <a:srgbClr val="EEF3F7"/>
          </a:solidFill>
          <a:ln w="9525">
            <a:solidFill>
              <a:srgbClr val="EEF3F7"/>
            </a:solidFill>
            <a:prstDash val="solid"/>
          </a:ln>
        </p:spPr>
        <p:txBody>
          <a:bodyPr/>
          <a:lstStyle/>
          <a:p>
            <a:endParaRPr lang="en-US"/>
          </a:p>
        </p:txBody>
      </p:sp>
      <p:sp>
        <p:nvSpPr>
          <p:cNvPr id="42" name="Text 39"/>
          <p:cNvSpPr txBox="1"/>
          <p:nvPr/>
        </p:nvSpPr>
        <p:spPr>
          <a:xfrm>
            <a:off x="7882128" y="5010912"/>
            <a:ext cx="3621024" cy="365760"/>
          </a:xfrm>
          <a:prstGeom prst="rect">
            <a:avLst/>
          </a:prstGeom>
          <a:noFill/>
          <a:ln/>
        </p:spPr>
        <p:txBody>
          <a:bodyPr wrap="square" lIns="0" tIns="0" rIns="0" bIns="0" rtlCol="0" anchor="t"/>
          <a:lstStyle/>
          <a:p>
            <a:pPr marL="0" indent="0">
              <a:buNone/>
            </a:pPr>
            <a:r>
              <a:rPr lang="en-US" sz="1500" b="1" dirty="0">
                <a:solidFill>
                  <a:srgbClr val="0B3C5D"/>
                </a:solidFill>
              </a:rPr>
              <a:t>RP discovery</a:t>
            </a:r>
            <a:endParaRPr lang="en-US" sz="1500" dirty="0"/>
          </a:p>
        </p:txBody>
      </p:sp>
      <p:sp>
        <p:nvSpPr>
          <p:cNvPr id="43" name="Text 40"/>
          <p:cNvSpPr txBox="1"/>
          <p:nvPr/>
        </p:nvSpPr>
        <p:spPr>
          <a:xfrm>
            <a:off x="7882128" y="5422392"/>
            <a:ext cx="3621024" cy="749808"/>
          </a:xfrm>
          <a:prstGeom prst="rect">
            <a:avLst/>
          </a:prstGeom>
          <a:noFill/>
          <a:ln/>
        </p:spPr>
        <p:txBody>
          <a:bodyPr wrap="square" lIns="0" tIns="0" rIns="0" bIns="0" rtlCol="0" anchor="t"/>
          <a:lstStyle/>
          <a:p>
            <a:pPr marL="279400" indent="-279400">
              <a:spcAft>
                <a:spcPts val="400"/>
              </a:spcAft>
              <a:buSzPct val="100000"/>
              <a:buChar char="•"/>
            </a:pPr>
            <a:r>
              <a:rPr lang="en-US" sz="1000" dirty="0">
                <a:solidFill>
                  <a:srgbClr val="1F2933"/>
                </a:solidFill>
              </a:rPr>
              <a:t>Static; Auto-RP (Cisco); BSR (RFC 5059); Anycast-RP (RFC 4610) for redundancy</a:t>
            </a:r>
            <a:endParaRPr lang="en-US" sz="1000" dirty="0"/>
          </a:p>
          <a:p>
            <a:pPr marL="279400" indent="-279400">
              <a:spcAft>
                <a:spcPts val="400"/>
              </a:spcAft>
              <a:buSzPct val="100000"/>
              <a:buChar char="•"/>
            </a:pPr>
            <a:r>
              <a:rPr lang="en-US" sz="1000" dirty="0">
                <a:solidFill>
                  <a:srgbClr val="1F2933"/>
                </a:solidFill>
              </a:rPr>
              <a:t>PIM: IP protocol 103; Hello on 224.0.0.13 / ff02::d</a:t>
            </a:r>
            <a:endParaRPr lang="en-US" sz="10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166</a:t>
            </a:fld>
            <a:endParaRPr lang="en-US"/>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name="Slide 16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RSVP: resource reservation (and what is left of it)</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LEGACY</a:t>
            </a:r>
            <a:endParaRPr lang="en-US" sz="1000" dirty="0"/>
          </a:p>
        </p:txBody>
      </p:sp>
      <p:sp>
        <p:nvSpPr>
          <p:cNvPr id="5" name="Text 2"/>
          <p:cNvSpPr/>
          <p:nvPr/>
        </p:nvSpPr>
        <p:spPr>
          <a:xfrm>
            <a:off x="822960" y="2468880"/>
            <a:ext cx="548640" cy="365760"/>
          </a:xfrm>
          <a:prstGeom prst="roundRect">
            <a:avLst>
              <a:gd name="adj" fmla="val 15000"/>
            </a:avLst>
          </a:prstGeom>
          <a:solidFill>
            <a:srgbClr val="F0A332"/>
          </a:solidFill>
          <a:ln>
            <a:solidFill>
              <a:srgbClr val="F0A332"/>
            </a:solidFill>
          </a:ln>
        </p:spPr>
        <p:txBody>
          <a:bodyPr wrap="square" lIns="0" tIns="0" rIns="0" bIns="0" rtlCol="0" anchor="ctr"/>
          <a:lstStyle/>
          <a:p>
            <a:pPr marL="0" indent="0" algn="ctr">
              <a:buNone/>
            </a:pPr>
            <a:r>
              <a:rPr lang="en-US" sz="1000" b="1" dirty="0">
                <a:solidFill>
                  <a:srgbClr val="FFFFFF"/>
                </a:solidFill>
              </a:rPr>
              <a:t>Tx</a:t>
            </a:r>
            <a:endParaRPr lang="en-US" sz="1000" dirty="0"/>
          </a:p>
        </p:txBody>
      </p:sp>
      <p:sp>
        <p:nvSpPr>
          <p:cNvPr id="6" name="Shape 3"/>
          <p:cNvSpPr/>
          <p:nvPr/>
        </p:nvSpPr>
        <p:spPr>
          <a:xfrm>
            <a:off x="969264" y="2834640"/>
            <a:ext cx="256032" cy="64008"/>
          </a:xfrm>
          <a:prstGeom prst="rect">
            <a:avLst/>
          </a:prstGeom>
          <a:solidFill>
            <a:srgbClr val="F0A332"/>
          </a:solidFill>
          <a:ln w="12700">
            <a:solidFill>
              <a:srgbClr val="F0A332"/>
            </a:solidFill>
            <a:prstDash val="solid"/>
          </a:ln>
        </p:spPr>
        <p:txBody>
          <a:bodyPr/>
          <a:lstStyle/>
          <a:p>
            <a:endParaRPr lang="en-US"/>
          </a:p>
        </p:txBody>
      </p:sp>
      <p:sp>
        <p:nvSpPr>
          <p:cNvPr id="7" name="Text 4"/>
          <p:cNvSpPr txBox="1"/>
          <p:nvPr/>
        </p:nvSpPr>
        <p:spPr>
          <a:xfrm>
            <a:off x="548640" y="2926080"/>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sender</a:t>
            </a:r>
            <a:endParaRPr lang="en-US" sz="900" dirty="0"/>
          </a:p>
        </p:txBody>
      </p:sp>
      <p:sp>
        <p:nvSpPr>
          <p:cNvPr id="8" name="Text 5"/>
          <p:cNvSpPr/>
          <p:nvPr/>
        </p:nvSpPr>
        <p:spPr>
          <a:xfrm>
            <a:off x="286207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9" name="Text 6"/>
          <p:cNvSpPr/>
          <p:nvPr/>
        </p:nvSpPr>
        <p:spPr>
          <a:xfrm>
            <a:off x="505663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10" name="Text 7"/>
          <p:cNvSpPr txBox="1"/>
          <p:nvPr/>
        </p:nvSpPr>
        <p:spPr>
          <a:xfrm>
            <a:off x="4389120" y="2926080"/>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merge</a:t>
            </a:r>
            <a:endParaRPr lang="en-US" sz="1000" dirty="0"/>
          </a:p>
        </p:txBody>
      </p:sp>
      <p:sp>
        <p:nvSpPr>
          <p:cNvPr id="11" name="Text 8"/>
          <p:cNvSpPr/>
          <p:nvPr/>
        </p:nvSpPr>
        <p:spPr>
          <a:xfrm>
            <a:off x="7251192" y="167335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12" name="Text 9"/>
          <p:cNvSpPr/>
          <p:nvPr/>
        </p:nvSpPr>
        <p:spPr>
          <a:xfrm>
            <a:off x="7251192" y="31363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R4</a:t>
            </a:r>
            <a:endParaRPr lang="en-US" sz="1200" dirty="0"/>
          </a:p>
        </p:txBody>
      </p:sp>
      <p:sp>
        <p:nvSpPr>
          <p:cNvPr id="13" name="Text 10"/>
          <p:cNvSpPr/>
          <p:nvPr/>
        </p:nvSpPr>
        <p:spPr>
          <a:xfrm>
            <a:off x="9144000" y="1737360"/>
            <a:ext cx="548640" cy="365760"/>
          </a:xfrm>
          <a:prstGeom prst="roundRect">
            <a:avLst>
              <a:gd name="adj" fmla="val 15000"/>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Rx1</a:t>
            </a:r>
            <a:endParaRPr lang="en-US" sz="1000" dirty="0"/>
          </a:p>
        </p:txBody>
      </p:sp>
      <p:sp>
        <p:nvSpPr>
          <p:cNvPr id="14" name="Shape 11"/>
          <p:cNvSpPr/>
          <p:nvPr/>
        </p:nvSpPr>
        <p:spPr>
          <a:xfrm>
            <a:off x="9290304" y="2103120"/>
            <a:ext cx="256032" cy="64008"/>
          </a:xfrm>
          <a:prstGeom prst="rect">
            <a:avLst/>
          </a:prstGeom>
          <a:solidFill>
            <a:srgbClr val="2A9D6F"/>
          </a:solidFill>
          <a:ln w="12700">
            <a:solidFill>
              <a:srgbClr val="2A9D6F"/>
            </a:solidFill>
            <a:prstDash val="solid"/>
          </a:ln>
        </p:spPr>
        <p:txBody>
          <a:bodyPr/>
          <a:lstStyle/>
          <a:p>
            <a:endParaRPr lang="en-US"/>
          </a:p>
        </p:txBody>
      </p:sp>
      <p:sp>
        <p:nvSpPr>
          <p:cNvPr id="15" name="Text 12"/>
          <p:cNvSpPr txBox="1"/>
          <p:nvPr/>
        </p:nvSpPr>
        <p:spPr>
          <a:xfrm>
            <a:off x="8869680" y="2194560"/>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receiver 1</a:t>
            </a:r>
            <a:endParaRPr lang="en-US" sz="900" dirty="0"/>
          </a:p>
        </p:txBody>
      </p:sp>
      <p:sp>
        <p:nvSpPr>
          <p:cNvPr id="16" name="Text 13"/>
          <p:cNvSpPr/>
          <p:nvPr/>
        </p:nvSpPr>
        <p:spPr>
          <a:xfrm>
            <a:off x="9144000" y="3200400"/>
            <a:ext cx="548640" cy="365760"/>
          </a:xfrm>
          <a:prstGeom prst="roundRect">
            <a:avLst>
              <a:gd name="adj" fmla="val 15000"/>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Rx2</a:t>
            </a:r>
            <a:endParaRPr lang="en-US" sz="1000" dirty="0"/>
          </a:p>
        </p:txBody>
      </p:sp>
      <p:sp>
        <p:nvSpPr>
          <p:cNvPr id="17" name="Shape 14"/>
          <p:cNvSpPr/>
          <p:nvPr/>
        </p:nvSpPr>
        <p:spPr>
          <a:xfrm>
            <a:off x="9290304" y="3566160"/>
            <a:ext cx="256032" cy="64008"/>
          </a:xfrm>
          <a:prstGeom prst="rect">
            <a:avLst/>
          </a:prstGeom>
          <a:solidFill>
            <a:srgbClr val="2A9D6F"/>
          </a:solidFill>
          <a:ln w="12700">
            <a:solidFill>
              <a:srgbClr val="2A9D6F"/>
            </a:solidFill>
            <a:prstDash val="solid"/>
          </a:ln>
        </p:spPr>
        <p:txBody>
          <a:bodyPr/>
          <a:lstStyle/>
          <a:p>
            <a:endParaRPr lang="en-US"/>
          </a:p>
        </p:txBody>
      </p:sp>
      <p:sp>
        <p:nvSpPr>
          <p:cNvPr id="18" name="Text 15"/>
          <p:cNvSpPr txBox="1"/>
          <p:nvPr/>
        </p:nvSpPr>
        <p:spPr>
          <a:xfrm>
            <a:off x="8869680" y="3657600"/>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receiver 2</a:t>
            </a:r>
            <a:endParaRPr lang="en-US" sz="900" dirty="0"/>
          </a:p>
        </p:txBody>
      </p:sp>
      <p:sp>
        <p:nvSpPr>
          <p:cNvPr id="19" name="Shape 16"/>
          <p:cNvSpPr/>
          <p:nvPr/>
        </p:nvSpPr>
        <p:spPr>
          <a:xfrm>
            <a:off x="1371600" y="2651760"/>
            <a:ext cx="1490472" cy="0"/>
          </a:xfrm>
          <a:prstGeom prst="line">
            <a:avLst/>
          </a:prstGeom>
          <a:noFill/>
          <a:ln w="19050">
            <a:solidFill>
              <a:srgbClr val="0B3C5D"/>
            </a:solidFill>
            <a:prstDash val="solid"/>
          </a:ln>
        </p:spPr>
        <p:txBody>
          <a:bodyPr/>
          <a:lstStyle/>
          <a:p>
            <a:endParaRPr lang="en-US"/>
          </a:p>
        </p:txBody>
      </p:sp>
      <p:sp>
        <p:nvSpPr>
          <p:cNvPr id="20" name="Shape 17"/>
          <p:cNvSpPr/>
          <p:nvPr/>
        </p:nvSpPr>
        <p:spPr>
          <a:xfrm>
            <a:off x="3355848" y="2651760"/>
            <a:ext cx="1700784" cy="0"/>
          </a:xfrm>
          <a:prstGeom prst="line">
            <a:avLst/>
          </a:prstGeom>
          <a:noFill/>
          <a:ln w="19050">
            <a:solidFill>
              <a:srgbClr val="0B3C5D"/>
            </a:solidFill>
            <a:prstDash val="solid"/>
          </a:ln>
        </p:spPr>
        <p:txBody>
          <a:bodyPr/>
          <a:lstStyle/>
          <a:p>
            <a:endParaRPr lang="en-US"/>
          </a:p>
        </p:txBody>
      </p:sp>
      <p:sp>
        <p:nvSpPr>
          <p:cNvPr id="21" name="Shape 18"/>
          <p:cNvSpPr/>
          <p:nvPr/>
        </p:nvSpPr>
        <p:spPr>
          <a:xfrm flipV="1">
            <a:off x="5532120" y="2011680"/>
            <a:ext cx="1737360" cy="548640"/>
          </a:xfrm>
          <a:prstGeom prst="line">
            <a:avLst/>
          </a:prstGeom>
          <a:noFill/>
          <a:ln w="19050">
            <a:solidFill>
              <a:srgbClr val="0B3C5D"/>
            </a:solidFill>
            <a:prstDash val="solid"/>
          </a:ln>
        </p:spPr>
        <p:txBody>
          <a:bodyPr/>
          <a:lstStyle/>
          <a:p>
            <a:endParaRPr lang="en-US"/>
          </a:p>
        </p:txBody>
      </p:sp>
      <p:sp>
        <p:nvSpPr>
          <p:cNvPr id="22" name="Shape 19"/>
          <p:cNvSpPr/>
          <p:nvPr/>
        </p:nvSpPr>
        <p:spPr>
          <a:xfrm>
            <a:off x="5532120" y="2743200"/>
            <a:ext cx="1737360" cy="548640"/>
          </a:xfrm>
          <a:prstGeom prst="line">
            <a:avLst/>
          </a:prstGeom>
          <a:noFill/>
          <a:ln w="19050">
            <a:solidFill>
              <a:srgbClr val="0B3C5D"/>
            </a:solidFill>
            <a:prstDash val="solid"/>
          </a:ln>
        </p:spPr>
        <p:txBody>
          <a:bodyPr/>
          <a:lstStyle/>
          <a:p>
            <a:endParaRPr lang="en-US"/>
          </a:p>
        </p:txBody>
      </p:sp>
      <p:sp>
        <p:nvSpPr>
          <p:cNvPr id="23" name="Shape 20"/>
          <p:cNvSpPr/>
          <p:nvPr/>
        </p:nvSpPr>
        <p:spPr>
          <a:xfrm>
            <a:off x="7744968" y="1920240"/>
            <a:ext cx="1399032" cy="0"/>
          </a:xfrm>
          <a:prstGeom prst="line">
            <a:avLst/>
          </a:prstGeom>
          <a:noFill/>
          <a:ln w="19050">
            <a:solidFill>
              <a:srgbClr val="0B3C5D"/>
            </a:solidFill>
            <a:prstDash val="solid"/>
          </a:ln>
        </p:spPr>
        <p:txBody>
          <a:bodyPr/>
          <a:lstStyle/>
          <a:p>
            <a:endParaRPr lang="en-US"/>
          </a:p>
        </p:txBody>
      </p:sp>
      <p:sp>
        <p:nvSpPr>
          <p:cNvPr id="24" name="Shape 21"/>
          <p:cNvSpPr/>
          <p:nvPr/>
        </p:nvSpPr>
        <p:spPr>
          <a:xfrm>
            <a:off x="7744968" y="3383280"/>
            <a:ext cx="1399032" cy="0"/>
          </a:xfrm>
          <a:prstGeom prst="line">
            <a:avLst/>
          </a:prstGeom>
          <a:noFill/>
          <a:ln w="19050">
            <a:solidFill>
              <a:srgbClr val="0B3C5D"/>
            </a:solidFill>
            <a:prstDash val="solid"/>
          </a:ln>
        </p:spPr>
        <p:txBody>
          <a:bodyPr/>
          <a:lstStyle/>
          <a:p>
            <a:endParaRPr lang="en-US"/>
          </a:p>
        </p:txBody>
      </p:sp>
      <p:sp>
        <p:nvSpPr>
          <p:cNvPr id="25" name="Shape 22"/>
          <p:cNvSpPr/>
          <p:nvPr/>
        </p:nvSpPr>
        <p:spPr>
          <a:xfrm>
            <a:off x="1463040" y="1371600"/>
            <a:ext cx="7680960" cy="0"/>
          </a:xfrm>
          <a:prstGeom prst="line">
            <a:avLst/>
          </a:prstGeom>
          <a:noFill/>
          <a:ln w="31750">
            <a:solidFill>
              <a:srgbClr val="F0A332"/>
            </a:solidFill>
            <a:prstDash val="solid"/>
            <a:tailEnd type="triangle"/>
          </a:ln>
        </p:spPr>
        <p:txBody>
          <a:bodyPr/>
          <a:lstStyle/>
          <a:p>
            <a:endParaRPr lang="en-US"/>
          </a:p>
        </p:txBody>
      </p:sp>
      <p:sp>
        <p:nvSpPr>
          <p:cNvPr id="26" name="Text 23"/>
          <p:cNvSpPr txBox="1"/>
          <p:nvPr/>
        </p:nvSpPr>
        <p:spPr>
          <a:xfrm>
            <a:off x="2560320" y="1417320"/>
            <a:ext cx="5486400" cy="237744"/>
          </a:xfrm>
          <a:prstGeom prst="rect">
            <a:avLst/>
          </a:prstGeom>
          <a:noFill/>
          <a:ln/>
        </p:spPr>
        <p:txBody>
          <a:bodyPr wrap="square" lIns="0" tIns="0" rIns="0" bIns="0" rtlCol="0" anchor="ctr"/>
          <a:lstStyle/>
          <a:p>
            <a:pPr marL="0" indent="0" algn="ctr">
              <a:buNone/>
            </a:pPr>
            <a:r>
              <a:rPr lang="en-US" sz="1000" b="1" dirty="0">
                <a:solidFill>
                  <a:srgbClr val="B5731E"/>
                </a:solidFill>
              </a:rPr>
              <a:t>PATH: the sender describes the flow, hop by hop, down to each receiver</a:t>
            </a:r>
            <a:endParaRPr lang="en-US" sz="1000" dirty="0"/>
          </a:p>
        </p:txBody>
      </p:sp>
      <p:sp>
        <p:nvSpPr>
          <p:cNvPr id="27" name="Shape 24"/>
          <p:cNvSpPr/>
          <p:nvPr/>
        </p:nvSpPr>
        <p:spPr>
          <a:xfrm flipH="1">
            <a:off x="5760720" y="4023360"/>
            <a:ext cx="3383280" cy="0"/>
          </a:xfrm>
          <a:prstGeom prst="line">
            <a:avLst/>
          </a:prstGeom>
          <a:noFill/>
          <a:ln w="25400">
            <a:solidFill>
              <a:srgbClr val="2A9D6F"/>
            </a:solidFill>
            <a:prstDash val="solid"/>
            <a:tailEnd type="triangle"/>
          </a:ln>
        </p:spPr>
        <p:txBody>
          <a:bodyPr/>
          <a:lstStyle/>
          <a:p>
            <a:endParaRPr lang="en-US"/>
          </a:p>
        </p:txBody>
      </p:sp>
      <p:sp>
        <p:nvSpPr>
          <p:cNvPr id="28" name="Text 25"/>
          <p:cNvSpPr txBox="1"/>
          <p:nvPr/>
        </p:nvSpPr>
        <p:spPr>
          <a:xfrm>
            <a:off x="5897880" y="4069080"/>
            <a:ext cx="3108960" cy="237744"/>
          </a:xfrm>
          <a:prstGeom prst="rect">
            <a:avLst/>
          </a:prstGeom>
          <a:noFill/>
          <a:ln/>
        </p:spPr>
        <p:txBody>
          <a:bodyPr wrap="square" lIns="0" tIns="0" rIns="0" bIns="0" rtlCol="0" anchor="ctr"/>
          <a:lstStyle/>
          <a:p>
            <a:pPr marL="0" indent="0" algn="ctr">
              <a:buNone/>
            </a:pPr>
            <a:r>
              <a:rPr lang="en-US" sz="1000" b="1" dirty="0">
                <a:solidFill>
                  <a:srgbClr val="2A9D6F"/>
                </a:solidFill>
              </a:rPr>
              <a:t>RESV from Rx1 and Rx2 travel up the tree</a:t>
            </a:r>
            <a:endParaRPr lang="en-US" sz="1000" dirty="0"/>
          </a:p>
        </p:txBody>
      </p:sp>
      <p:sp>
        <p:nvSpPr>
          <p:cNvPr id="29" name="Shape 26"/>
          <p:cNvSpPr/>
          <p:nvPr/>
        </p:nvSpPr>
        <p:spPr>
          <a:xfrm flipH="1">
            <a:off x="3291840" y="4023360"/>
            <a:ext cx="1920240" cy="0"/>
          </a:xfrm>
          <a:prstGeom prst="line">
            <a:avLst/>
          </a:prstGeom>
          <a:noFill/>
          <a:ln w="50800">
            <a:solidFill>
              <a:srgbClr val="2A9D6F"/>
            </a:solidFill>
            <a:prstDash val="solid"/>
            <a:tailEnd type="triangle"/>
          </a:ln>
        </p:spPr>
        <p:txBody>
          <a:bodyPr/>
          <a:lstStyle/>
          <a:p>
            <a:endParaRPr lang="en-US"/>
          </a:p>
        </p:txBody>
      </p:sp>
      <p:sp>
        <p:nvSpPr>
          <p:cNvPr id="30" name="Text 27"/>
          <p:cNvSpPr txBox="1"/>
          <p:nvPr/>
        </p:nvSpPr>
        <p:spPr>
          <a:xfrm>
            <a:off x="3063240" y="4069080"/>
            <a:ext cx="2377440" cy="237744"/>
          </a:xfrm>
          <a:prstGeom prst="rect">
            <a:avLst/>
          </a:prstGeom>
          <a:noFill/>
          <a:ln/>
        </p:spPr>
        <p:txBody>
          <a:bodyPr wrap="square" lIns="0" tIns="0" rIns="0" bIns="0" rtlCol="0" anchor="ctr"/>
          <a:lstStyle/>
          <a:p>
            <a:pPr marL="0" indent="0" algn="ctr">
              <a:buNone/>
            </a:pPr>
            <a:r>
              <a:rPr lang="en-US" sz="1000" b="1" dirty="0">
                <a:solidFill>
                  <a:srgbClr val="2A9D6F"/>
                </a:solidFill>
              </a:rPr>
              <a:t>a single RESV (merged at R2)</a:t>
            </a:r>
            <a:endParaRPr lang="en-US" sz="1000" dirty="0"/>
          </a:p>
        </p:txBody>
      </p:sp>
      <p:sp>
        <p:nvSpPr>
          <p:cNvPr id="31" name="Shape 28"/>
          <p:cNvSpPr/>
          <p:nvPr/>
        </p:nvSpPr>
        <p:spPr>
          <a:xfrm>
            <a:off x="457200" y="4526280"/>
            <a:ext cx="5486400" cy="1737360"/>
          </a:xfrm>
          <a:prstGeom prst="roundRect">
            <a:avLst>
              <a:gd name="adj" fmla="val 6316"/>
            </a:avLst>
          </a:prstGeom>
          <a:solidFill>
            <a:srgbClr val="EEF3F7"/>
          </a:solidFill>
          <a:ln w="9525">
            <a:solidFill>
              <a:srgbClr val="EEF3F7"/>
            </a:solidFill>
            <a:prstDash val="solid"/>
          </a:ln>
        </p:spPr>
        <p:txBody>
          <a:bodyPr/>
          <a:lstStyle/>
          <a:p>
            <a:endParaRPr lang="en-US"/>
          </a:p>
        </p:txBody>
      </p:sp>
      <p:sp>
        <p:nvSpPr>
          <p:cNvPr id="32" name="Text 29"/>
          <p:cNvSpPr txBox="1"/>
          <p:nvPr/>
        </p:nvSpPr>
        <p:spPr>
          <a:xfrm>
            <a:off x="658368" y="469087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Original RSVP (RFC 2205, IntServ)</a:t>
            </a:r>
            <a:endParaRPr lang="en-US" sz="1500" dirty="0"/>
          </a:p>
        </p:txBody>
      </p:sp>
      <p:sp>
        <p:nvSpPr>
          <p:cNvPr id="33" name="Text 30"/>
          <p:cNvSpPr txBox="1"/>
          <p:nvPr/>
        </p:nvSpPr>
        <p:spPr>
          <a:xfrm>
            <a:off x="658368" y="5102352"/>
            <a:ext cx="5084064" cy="1024128"/>
          </a:xfrm>
          <a:prstGeom prst="rect">
            <a:avLst/>
          </a:prstGeom>
          <a:noFill/>
          <a:ln/>
        </p:spPr>
        <p:txBody>
          <a:bodyPr wrap="square" lIns="0" tIns="0" rIns="0" bIns="0" rtlCol="0" anchor="t"/>
          <a:lstStyle/>
          <a:p>
            <a:pPr marL="279400" indent="-279400">
              <a:spcAft>
                <a:spcPts val="400"/>
              </a:spcAft>
              <a:buSzPct val="100000"/>
              <a:buChar char="•"/>
            </a:pPr>
            <a:r>
              <a:rPr lang="en-US" sz="1000" b="1" dirty="0">
                <a:solidFill>
                  <a:srgbClr val="1F2933"/>
                </a:solidFill>
              </a:rPr>
              <a:t>Receiver-oriented</a:t>
            </a:r>
            <a:r>
              <a:rPr lang="en-US" sz="1000" dirty="0">
                <a:solidFill>
                  <a:srgbClr val="1F2933"/>
                </a:solidFill>
              </a:rPr>
              <a:t> reservations: PATH goes down, RESV goes up and </a:t>
            </a:r>
            <a:r>
              <a:rPr lang="en-US" sz="1000" b="1" dirty="0">
                <a:solidFill>
                  <a:srgbClr val="1F2933"/>
                </a:solidFill>
              </a:rPr>
              <a:t>merges</a:t>
            </a:r>
            <a:r>
              <a:rPr lang="en-US" sz="1000" dirty="0">
                <a:solidFill>
                  <a:srgbClr val="1F2933"/>
                </a:solidFill>
              </a:rPr>
              <a:t> at the first reserved branch</a:t>
            </a:r>
            <a:endParaRPr lang="en-US" sz="1000" dirty="0"/>
          </a:p>
          <a:p>
            <a:pPr marL="279400" indent="-279400">
              <a:spcAft>
                <a:spcPts val="400"/>
              </a:spcAft>
              <a:buSzPct val="100000"/>
              <a:buChar char="•"/>
            </a:pPr>
            <a:r>
              <a:rPr lang="en-US" sz="1000" dirty="0">
                <a:solidFill>
                  <a:srgbClr val="1F2933"/>
                </a:solidFill>
              </a:rPr>
              <a:t>Soft per-flow state in every router: did not scale on the Internet</a:t>
            </a:r>
            <a:endParaRPr lang="en-US" sz="1000" dirty="0"/>
          </a:p>
          <a:p>
            <a:pPr marL="279400" indent="-279400">
              <a:spcAft>
                <a:spcPts val="400"/>
              </a:spcAft>
              <a:buSzPct val="100000"/>
              <a:buChar char="•"/>
            </a:pPr>
            <a:r>
              <a:rPr lang="en-US" sz="1000" dirty="0">
                <a:solidFill>
                  <a:srgbClr val="1F2933"/>
                </a:solidFill>
              </a:rPr>
              <a:t>Real QoS went to DiffServ (DSCP) and overprovisioning</a:t>
            </a:r>
            <a:endParaRPr lang="en-US" sz="1000" dirty="0"/>
          </a:p>
        </p:txBody>
      </p:sp>
      <p:sp>
        <p:nvSpPr>
          <p:cNvPr id="34" name="Shape 31"/>
          <p:cNvSpPr/>
          <p:nvPr/>
        </p:nvSpPr>
        <p:spPr>
          <a:xfrm>
            <a:off x="6245352" y="4526280"/>
            <a:ext cx="5486400" cy="1737360"/>
          </a:xfrm>
          <a:prstGeom prst="roundRect">
            <a:avLst>
              <a:gd name="adj" fmla="val 6316"/>
            </a:avLst>
          </a:prstGeom>
          <a:solidFill>
            <a:srgbClr val="FFF4E0"/>
          </a:solidFill>
          <a:ln w="9525">
            <a:solidFill>
              <a:srgbClr val="EEF3F7"/>
            </a:solidFill>
            <a:prstDash val="solid"/>
          </a:ln>
        </p:spPr>
        <p:txBody>
          <a:bodyPr/>
          <a:lstStyle/>
          <a:p>
            <a:endParaRPr lang="en-US"/>
          </a:p>
        </p:txBody>
      </p:sp>
      <p:sp>
        <p:nvSpPr>
          <p:cNvPr id="35" name="Text 32"/>
          <p:cNvSpPr txBox="1"/>
          <p:nvPr/>
        </p:nvSpPr>
        <p:spPr>
          <a:xfrm>
            <a:off x="6446520" y="469087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What survived: RSVP-TE (RFC 3209)</a:t>
            </a:r>
            <a:endParaRPr lang="en-US" sz="1500" dirty="0"/>
          </a:p>
        </p:txBody>
      </p:sp>
      <p:sp>
        <p:nvSpPr>
          <p:cNvPr id="36" name="Text 33"/>
          <p:cNvSpPr txBox="1"/>
          <p:nvPr/>
        </p:nvSpPr>
        <p:spPr>
          <a:xfrm>
            <a:off x="6446520" y="5102352"/>
            <a:ext cx="5084064" cy="1024128"/>
          </a:xfrm>
          <a:prstGeom prst="rect">
            <a:avLst/>
          </a:prstGeom>
          <a:noFill/>
          <a:ln/>
        </p:spPr>
        <p:txBody>
          <a:bodyPr wrap="square" lIns="0" tIns="0" rIns="0" bIns="0" rtlCol="0" anchor="t"/>
          <a:lstStyle/>
          <a:p>
            <a:pPr marL="279400" indent="-279400">
              <a:spcAft>
                <a:spcPts val="400"/>
              </a:spcAft>
              <a:buSzPct val="100000"/>
              <a:buChar char="•"/>
            </a:pPr>
            <a:r>
              <a:rPr lang="en-US" sz="1000" dirty="0">
                <a:solidFill>
                  <a:srgbClr val="1F2933"/>
                </a:solidFill>
              </a:rPr>
              <a:t>Signals MPLS traffic-engineering tunnels: explicit path, bandwidth, priority</a:t>
            </a:r>
            <a:endParaRPr lang="en-US" sz="1000" dirty="0"/>
          </a:p>
          <a:p>
            <a:pPr marL="279400" indent="-279400">
              <a:spcAft>
                <a:spcPts val="400"/>
              </a:spcAft>
              <a:buSzPct val="100000"/>
              <a:buChar char="•"/>
            </a:pPr>
            <a:r>
              <a:rPr lang="en-US" sz="1000" dirty="0">
                <a:solidFill>
                  <a:srgbClr val="1F2933"/>
                </a:solidFill>
              </a:rPr>
              <a:t>Fast Reroute protection (RFC 4090)</a:t>
            </a:r>
            <a:endParaRPr lang="en-US" sz="1000" dirty="0"/>
          </a:p>
          <a:p>
            <a:pPr marL="279400" indent="-279400">
              <a:spcAft>
                <a:spcPts val="400"/>
              </a:spcAft>
              <a:buSzPct val="100000"/>
              <a:buChar char="•"/>
            </a:pPr>
            <a:r>
              <a:rPr lang="en-US" sz="1000" dirty="0">
                <a:solidFill>
                  <a:srgbClr val="1F2933"/>
                </a:solidFill>
              </a:rPr>
              <a:t>Losing ground to Segment Routing (no signaling)</a:t>
            </a:r>
            <a:endParaRPr lang="en-US" sz="1000" dirty="0"/>
          </a:p>
        </p:txBody>
      </p:sp>
      <p:sp>
        <p:nvSpPr>
          <p:cNvPr id="4"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167</a:t>
            </a:fld>
            <a:endParaRPr lang="en-US"/>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name="Slide 168">
    <p:spTree>
      <p:nvGrpSpPr>
        <p:cNvPr id="1" name=""/>
        <p:cNvGrpSpPr/>
        <p:nvPr/>
      </p:nvGrpSpPr>
      <p:grpSpPr>
        <a:xfrm>
          <a:off x="0" y="0"/>
          <a:ext cx="0" cy="0"/>
          <a:chOff x="0" y="0"/>
          <a:chExt cx="0" cy="0"/>
        </a:xfrm>
      </p:grpSpPr>
      <p:sp>
        <p:nvSpPr>
          <p:cNvPr id="2" name="Text 0"/>
          <p:cNvSpPr txBox="1"/>
          <p:nvPr/>
        </p:nvSpPr>
        <p:spPr>
          <a:xfrm>
            <a:off x="731520" y="1188720"/>
            <a:ext cx="10698480" cy="822960"/>
          </a:xfrm>
          <a:prstGeom prst="rect">
            <a:avLst/>
          </a:prstGeom>
          <a:noFill/>
          <a:ln/>
        </p:spPr>
        <p:txBody>
          <a:bodyPr wrap="square" lIns="0" tIns="0" rIns="0" bIns="0" rtlCol="0" anchor="ctr"/>
          <a:lstStyle/>
          <a:p>
            <a:pPr marL="0" indent="0">
              <a:buNone/>
            </a:pPr>
            <a:r>
              <a:rPr lang="en-US" sz="2200" b="1" dirty="0">
                <a:solidFill>
                  <a:srgbClr val="F0A332"/>
                </a:solidFill>
              </a:rPr>
              <a:t>MODULE 2  |  PART 9</a:t>
            </a:r>
            <a:endParaRPr lang="en-US" sz="2200" dirty="0"/>
          </a:p>
        </p:txBody>
      </p:sp>
      <p:sp>
        <p:nvSpPr>
          <p:cNvPr id="3" name="Text 0"/>
          <p:cNvSpPr>
            <a:spLocks noGrp="1"/>
          </p:cNvSpPr>
          <p:nvPr>
            <p:ph type="title" idx="100" hasCustomPrompt="1"/>
          </p:nvPr>
        </p:nvSpPr>
        <p:spPr>
          <a:xfrm>
            <a:off x="731520" y="2377440"/>
            <a:ext cx="10698480" cy="1280160"/>
          </a:xfrm>
          <a:prstGeom prst="rect">
            <a:avLst/>
          </a:prstGeom>
          <a:noFill/>
          <a:ln/>
        </p:spPr>
        <p:txBody>
          <a:bodyPr wrap="square" lIns="0" tIns="0" rIns="0" bIns="0" rtlCol="0" anchor="b"/>
          <a:lstStyle/>
          <a:p>
            <a:pPr marL="0" indent="0" algn="l">
              <a:buNone/>
            </a:pPr>
            <a:r>
              <a:rPr lang="en-US" sz="4000" b="1" dirty="0">
                <a:solidFill>
                  <a:srgbClr val="FFFFFF"/>
                </a:solidFill>
              </a:rPr>
              <a:t>MPLS and VRRP</a:t>
            </a:r>
            <a:endParaRPr lang="en-US" sz="4000" dirty="0"/>
          </a:p>
        </p:txBody>
      </p:sp>
      <p:sp>
        <p:nvSpPr>
          <p:cNvPr id="4" name="Text 0"/>
          <p:cNvSpPr>
            <a:spLocks noGrp="1"/>
          </p:cNvSpPr>
          <p:nvPr>
            <p:ph type="body" idx="101" hasCustomPrompt="1"/>
          </p:nvPr>
        </p:nvSpPr>
        <p:spPr>
          <a:xfrm>
            <a:off x="731520" y="3794760"/>
            <a:ext cx="10698480" cy="1463040"/>
          </a:xfrm>
          <a:prstGeom prst="rect">
            <a:avLst/>
          </a:prstGeom>
          <a:noFill/>
          <a:ln/>
        </p:spPr>
        <p:txBody>
          <a:bodyPr wrap="square" lIns="0" tIns="0" rIns="0" bIns="0" rtlCol="0" anchor="t"/>
          <a:lstStyle/>
          <a:p>
            <a:pPr marL="0" indent="0" algn="l">
              <a:buNone/>
            </a:pPr>
            <a:r>
              <a:rPr lang="en-US" sz="1800" dirty="0">
                <a:solidFill>
                  <a:srgbClr val="8ECAE6"/>
                </a:solidFill>
              </a:rPr>
              <a:t>Label switching: concepts, terminology, a LIB/LFIB example and current applications; gateway redundancy with VRRP</a:t>
            </a:r>
            <a:endParaRPr lang="en-US" sz="1800" dirty="0"/>
          </a:p>
        </p:txBody>
      </p:sp>
      <p:sp>
        <p:nvSpPr>
          <p:cNvPr id="25" name="Slide Number Placeholder 0"/>
          <p:cNvSpPr>
            <a:spLocks noGrp="1"/>
          </p:cNvSpPr>
          <p:nvPr>
            <p:ph type="sldNum" sz="quarter" idx="4294967295"/>
          </p:nvPr>
        </p:nvSpPr>
        <p:spPr>
          <a:xfrm>
            <a:off x="11155680" y="6400800"/>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ECAE6"/>
                </a:solidFill>
              </a:defRPr>
            </a:lvl1pPr>
          </a:lstStyle>
          <a:p>
            <a:pPr algn="r"/>
            <a:fld id="{F7021451-1387-4CA6-816F-3879F97B5CBC}" type="slidenum">
              <a:rPr lang="en-US" b="0"/>
              <a:t>168</a:t>
            </a:fld>
            <a:endParaRPr lang="en-US"/>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name="Slide 16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MPLS: label switching</a:t>
            </a:r>
            <a:endParaRPr lang="en-US" sz="3000" dirty="0"/>
          </a:p>
        </p:txBody>
      </p:sp>
      <p:sp>
        <p:nvSpPr>
          <p:cNvPr id="4" name="Text 1"/>
          <p:cNvSpPr txBox="1"/>
          <p:nvPr/>
        </p:nvSpPr>
        <p:spPr>
          <a:xfrm>
            <a:off x="457200" y="1280160"/>
            <a:ext cx="11247120" cy="320040"/>
          </a:xfrm>
          <a:prstGeom prst="rect">
            <a:avLst/>
          </a:prstGeom>
          <a:noFill/>
          <a:ln/>
        </p:spPr>
        <p:txBody>
          <a:bodyPr wrap="square" lIns="0" tIns="0" rIns="0" bIns="0" rtlCol="0" anchor="ctr"/>
          <a:lstStyle/>
          <a:p>
            <a:pPr marL="0" indent="0" algn="l">
              <a:buNone/>
            </a:pPr>
            <a:r>
              <a:rPr lang="en-US" sz="1300" b="1" dirty="0">
                <a:solidFill>
                  <a:srgbClr val="0B3C5D"/>
                </a:solidFill>
              </a:rPr>
              <a:t>MPLS header ('shim', RFC 3032): 32 bits between the link layer and IP</a:t>
            </a:r>
            <a:endParaRPr lang="en-US" sz="1300" dirty="0"/>
          </a:p>
        </p:txBody>
      </p:sp>
      <p:sp>
        <p:nvSpPr>
          <p:cNvPr id="5" name="Text 2"/>
          <p:cNvSpPr/>
          <p:nvPr/>
        </p:nvSpPr>
        <p:spPr>
          <a:xfrm>
            <a:off x="457200" y="1645920"/>
            <a:ext cx="3374136" cy="50292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Ethernet header (EtherType 0x8847)</a:t>
            </a:r>
            <a:endParaRPr lang="en-US" sz="1000" dirty="0"/>
          </a:p>
        </p:txBody>
      </p:sp>
      <p:sp>
        <p:nvSpPr>
          <p:cNvPr id="6" name="Text 3"/>
          <p:cNvSpPr/>
          <p:nvPr/>
        </p:nvSpPr>
        <p:spPr>
          <a:xfrm>
            <a:off x="3831336" y="1645920"/>
            <a:ext cx="2811780" cy="50292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000" b="1" dirty="0">
                <a:solidFill>
                  <a:srgbClr val="1F2933"/>
                </a:solidFill>
              </a:rPr>
              <a:t>Label (20 bits)</a:t>
            </a:r>
            <a:endParaRPr lang="en-US" sz="1000" dirty="0"/>
          </a:p>
        </p:txBody>
      </p:sp>
      <p:sp>
        <p:nvSpPr>
          <p:cNvPr id="7" name="Text 4"/>
          <p:cNvSpPr/>
          <p:nvPr/>
        </p:nvSpPr>
        <p:spPr>
          <a:xfrm>
            <a:off x="6643116" y="1645920"/>
            <a:ext cx="421767" cy="50292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TC (3)</a:t>
            </a:r>
            <a:endParaRPr lang="en-US" sz="1000" dirty="0"/>
          </a:p>
        </p:txBody>
      </p:sp>
      <p:sp>
        <p:nvSpPr>
          <p:cNvPr id="8" name="Text 5"/>
          <p:cNvSpPr/>
          <p:nvPr/>
        </p:nvSpPr>
        <p:spPr>
          <a:xfrm>
            <a:off x="7064883" y="1645920"/>
            <a:ext cx="140589" cy="50292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S</a:t>
            </a:r>
            <a:endParaRPr lang="en-US" sz="1000" dirty="0"/>
          </a:p>
        </p:txBody>
      </p:sp>
      <p:sp>
        <p:nvSpPr>
          <p:cNvPr id="9" name="Text 6"/>
          <p:cNvSpPr/>
          <p:nvPr/>
        </p:nvSpPr>
        <p:spPr>
          <a:xfrm>
            <a:off x="7205472" y="1645920"/>
            <a:ext cx="1124712" cy="50292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TTL (8)</a:t>
            </a:r>
            <a:endParaRPr lang="en-US" sz="1000" dirty="0"/>
          </a:p>
        </p:txBody>
      </p:sp>
      <p:sp>
        <p:nvSpPr>
          <p:cNvPr id="10" name="Text 7"/>
          <p:cNvSpPr/>
          <p:nvPr/>
        </p:nvSpPr>
        <p:spPr>
          <a:xfrm>
            <a:off x="8330184" y="1645920"/>
            <a:ext cx="3374136" cy="50292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IP packet</a:t>
            </a:r>
            <a:endParaRPr lang="en-US" sz="1000" dirty="0"/>
          </a:p>
        </p:txBody>
      </p:sp>
      <p:sp>
        <p:nvSpPr>
          <p:cNvPr id="11" name="Text 8"/>
          <p:cNvSpPr txBox="1"/>
          <p:nvPr/>
        </p:nvSpPr>
        <p:spPr>
          <a:xfrm>
            <a:off x="457200" y="2176272"/>
            <a:ext cx="11247120" cy="274320"/>
          </a:xfrm>
          <a:prstGeom prst="rect">
            <a:avLst/>
          </a:prstGeom>
          <a:noFill/>
          <a:ln/>
        </p:spPr>
        <p:txBody>
          <a:bodyPr wrap="square" lIns="0" tIns="0" rIns="0" bIns="0" rtlCol="0" anchor="ctr"/>
          <a:lstStyle/>
          <a:p>
            <a:pPr marL="0" indent="0" algn="l">
              <a:buNone/>
            </a:pPr>
            <a:r>
              <a:rPr lang="en-US" sz="1000" dirty="0">
                <a:solidFill>
                  <a:srgbClr val="6B7B8C"/>
                </a:solidFill>
              </a:rPr>
              <a:t>Labels 0 to 15 are reserved (0 IPv4 explicit null, 1 router alert, 2 IPv6 explicit null, 3 implicit null = PHP); S = bottom of stack; the label stack allows nested tunnels</a:t>
            </a:r>
            <a:endParaRPr lang="en-US" sz="1000" dirty="0"/>
          </a:p>
        </p:txBody>
      </p:sp>
      <p:sp>
        <p:nvSpPr>
          <p:cNvPr id="12" name="Text 9"/>
          <p:cNvSpPr/>
          <p:nvPr/>
        </p:nvSpPr>
        <p:spPr>
          <a:xfrm>
            <a:off x="594360" y="331012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A</a:t>
            </a:r>
            <a:endParaRPr lang="en-US" sz="1000" dirty="0"/>
          </a:p>
        </p:txBody>
      </p:sp>
      <p:sp>
        <p:nvSpPr>
          <p:cNvPr id="13" name="Shape 10"/>
          <p:cNvSpPr/>
          <p:nvPr/>
        </p:nvSpPr>
        <p:spPr>
          <a:xfrm>
            <a:off x="694944" y="3639312"/>
            <a:ext cx="256032" cy="64008"/>
          </a:xfrm>
          <a:prstGeom prst="rect">
            <a:avLst/>
          </a:prstGeom>
          <a:solidFill>
            <a:srgbClr val="2A9D6F"/>
          </a:solidFill>
          <a:ln w="12700">
            <a:solidFill>
              <a:srgbClr val="2A9D6F"/>
            </a:solidFill>
            <a:prstDash val="solid"/>
          </a:ln>
        </p:spPr>
        <p:txBody>
          <a:bodyPr/>
          <a:lstStyle/>
          <a:p>
            <a:endParaRPr lang="en-US"/>
          </a:p>
        </p:txBody>
      </p:sp>
      <p:sp>
        <p:nvSpPr>
          <p:cNvPr id="14" name="Text 11"/>
          <p:cNvSpPr txBox="1"/>
          <p:nvPr/>
        </p:nvSpPr>
        <p:spPr>
          <a:xfrm>
            <a:off x="274320" y="3730752"/>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10.1.0.0/16</a:t>
            </a:r>
            <a:endParaRPr lang="en-US" sz="900" dirty="0"/>
          </a:p>
        </p:txBody>
      </p:sp>
      <p:sp>
        <p:nvSpPr>
          <p:cNvPr id="15" name="Text 12"/>
          <p:cNvSpPr/>
          <p:nvPr/>
        </p:nvSpPr>
        <p:spPr>
          <a:xfrm>
            <a:off x="2103120" y="320040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LER</a:t>
            </a:r>
            <a:endParaRPr lang="en-US" sz="1200" dirty="0"/>
          </a:p>
        </p:txBody>
      </p:sp>
      <p:sp>
        <p:nvSpPr>
          <p:cNvPr id="16" name="Text 13"/>
          <p:cNvSpPr txBox="1"/>
          <p:nvPr/>
        </p:nvSpPr>
        <p:spPr>
          <a:xfrm>
            <a:off x="1463040" y="3776472"/>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ingress: push 20</a:t>
            </a:r>
            <a:endParaRPr lang="en-US" sz="1000" dirty="0"/>
          </a:p>
        </p:txBody>
      </p:sp>
      <p:sp>
        <p:nvSpPr>
          <p:cNvPr id="17" name="Text 14"/>
          <p:cNvSpPr/>
          <p:nvPr/>
        </p:nvSpPr>
        <p:spPr>
          <a:xfrm>
            <a:off x="4572000" y="320040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LSR</a:t>
            </a:r>
            <a:endParaRPr lang="en-US" sz="1200" dirty="0"/>
          </a:p>
        </p:txBody>
      </p:sp>
      <p:sp>
        <p:nvSpPr>
          <p:cNvPr id="18" name="Text 15"/>
          <p:cNvSpPr txBox="1"/>
          <p:nvPr/>
        </p:nvSpPr>
        <p:spPr>
          <a:xfrm>
            <a:off x="3931920" y="3776472"/>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swap 20 → 30</a:t>
            </a:r>
            <a:endParaRPr lang="en-US" sz="1000" dirty="0"/>
          </a:p>
        </p:txBody>
      </p:sp>
      <p:sp>
        <p:nvSpPr>
          <p:cNvPr id="19" name="Text 16"/>
          <p:cNvSpPr/>
          <p:nvPr/>
        </p:nvSpPr>
        <p:spPr>
          <a:xfrm>
            <a:off x="7040880" y="320040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LSR</a:t>
            </a:r>
            <a:endParaRPr lang="en-US" sz="1200" dirty="0"/>
          </a:p>
        </p:txBody>
      </p:sp>
      <p:sp>
        <p:nvSpPr>
          <p:cNvPr id="20" name="Text 17"/>
          <p:cNvSpPr txBox="1"/>
          <p:nvPr/>
        </p:nvSpPr>
        <p:spPr>
          <a:xfrm>
            <a:off x="6400800" y="3776472"/>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swap 30 → 40 (or PHP)</a:t>
            </a:r>
            <a:endParaRPr lang="en-US" sz="1000" dirty="0"/>
          </a:p>
        </p:txBody>
      </p:sp>
      <p:sp>
        <p:nvSpPr>
          <p:cNvPr id="21" name="Text 18"/>
          <p:cNvSpPr/>
          <p:nvPr/>
        </p:nvSpPr>
        <p:spPr>
          <a:xfrm>
            <a:off x="9509760" y="320040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LER</a:t>
            </a:r>
            <a:endParaRPr lang="en-US" sz="1200" dirty="0"/>
          </a:p>
        </p:txBody>
      </p:sp>
      <p:sp>
        <p:nvSpPr>
          <p:cNvPr id="22" name="Text 19"/>
          <p:cNvSpPr txBox="1"/>
          <p:nvPr/>
        </p:nvSpPr>
        <p:spPr>
          <a:xfrm>
            <a:off x="8869680" y="3776472"/>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egress: pop</a:t>
            </a:r>
            <a:endParaRPr lang="en-US" sz="1000" dirty="0"/>
          </a:p>
        </p:txBody>
      </p:sp>
      <p:sp>
        <p:nvSpPr>
          <p:cNvPr id="23" name="Text 20"/>
          <p:cNvSpPr/>
          <p:nvPr/>
        </p:nvSpPr>
        <p:spPr>
          <a:xfrm>
            <a:off x="11109960" y="331012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C</a:t>
            </a:r>
            <a:endParaRPr lang="en-US" sz="1000" dirty="0"/>
          </a:p>
        </p:txBody>
      </p:sp>
      <p:sp>
        <p:nvSpPr>
          <p:cNvPr id="24" name="Shape 21"/>
          <p:cNvSpPr/>
          <p:nvPr/>
        </p:nvSpPr>
        <p:spPr>
          <a:xfrm>
            <a:off x="11210544" y="3639312"/>
            <a:ext cx="256032" cy="64008"/>
          </a:xfrm>
          <a:prstGeom prst="rect">
            <a:avLst/>
          </a:prstGeom>
          <a:solidFill>
            <a:srgbClr val="2A9D6F"/>
          </a:solidFill>
          <a:ln w="12700">
            <a:solidFill>
              <a:srgbClr val="2A9D6F"/>
            </a:solidFill>
            <a:prstDash val="solid"/>
          </a:ln>
        </p:spPr>
        <p:txBody>
          <a:bodyPr/>
          <a:lstStyle/>
          <a:p>
            <a:endParaRPr lang="en-US"/>
          </a:p>
        </p:txBody>
      </p:sp>
      <p:sp>
        <p:nvSpPr>
          <p:cNvPr id="25" name="Text 22"/>
          <p:cNvSpPr txBox="1"/>
          <p:nvPr/>
        </p:nvSpPr>
        <p:spPr>
          <a:xfrm>
            <a:off x="10789920" y="3730752"/>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10.3.0.0/16</a:t>
            </a:r>
            <a:endParaRPr lang="en-US" sz="900" dirty="0"/>
          </a:p>
        </p:txBody>
      </p:sp>
      <p:sp>
        <p:nvSpPr>
          <p:cNvPr id="26" name="Shape 23"/>
          <p:cNvSpPr/>
          <p:nvPr/>
        </p:nvSpPr>
        <p:spPr>
          <a:xfrm>
            <a:off x="1097280" y="3474720"/>
            <a:ext cx="1005840" cy="0"/>
          </a:xfrm>
          <a:prstGeom prst="line">
            <a:avLst/>
          </a:prstGeom>
          <a:noFill/>
          <a:ln w="25400">
            <a:solidFill>
              <a:srgbClr val="0B3C5D"/>
            </a:solidFill>
            <a:prstDash val="solid"/>
            <a:tailEnd type="triangle"/>
          </a:ln>
        </p:spPr>
        <p:txBody>
          <a:bodyPr/>
          <a:lstStyle/>
          <a:p>
            <a:endParaRPr lang="en-US"/>
          </a:p>
        </p:txBody>
      </p:sp>
      <p:sp>
        <p:nvSpPr>
          <p:cNvPr id="27" name="Text 24"/>
          <p:cNvSpPr txBox="1"/>
          <p:nvPr/>
        </p:nvSpPr>
        <p:spPr>
          <a:xfrm>
            <a:off x="777240" y="3218688"/>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IP</a:t>
            </a:r>
            <a:endParaRPr lang="en-US" sz="1000" dirty="0"/>
          </a:p>
        </p:txBody>
      </p:sp>
      <p:sp>
        <p:nvSpPr>
          <p:cNvPr id="28" name="Shape 25"/>
          <p:cNvSpPr/>
          <p:nvPr/>
        </p:nvSpPr>
        <p:spPr>
          <a:xfrm>
            <a:off x="2651760" y="3474720"/>
            <a:ext cx="1920240" cy="0"/>
          </a:xfrm>
          <a:prstGeom prst="line">
            <a:avLst/>
          </a:prstGeom>
          <a:noFill/>
          <a:ln w="38100">
            <a:solidFill>
              <a:srgbClr val="F0A332"/>
            </a:solidFill>
            <a:prstDash val="solid"/>
            <a:tailEnd type="triangle"/>
          </a:ln>
        </p:spPr>
        <p:txBody>
          <a:bodyPr/>
          <a:lstStyle/>
          <a:p>
            <a:endParaRPr lang="en-US"/>
          </a:p>
        </p:txBody>
      </p:sp>
      <p:sp>
        <p:nvSpPr>
          <p:cNvPr id="29" name="Text 26"/>
          <p:cNvSpPr txBox="1"/>
          <p:nvPr/>
        </p:nvSpPr>
        <p:spPr>
          <a:xfrm>
            <a:off x="2788920" y="3200400"/>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[20] IP</a:t>
            </a:r>
            <a:endParaRPr lang="en-US" sz="1000" dirty="0"/>
          </a:p>
        </p:txBody>
      </p:sp>
      <p:sp>
        <p:nvSpPr>
          <p:cNvPr id="30" name="Shape 27"/>
          <p:cNvSpPr/>
          <p:nvPr/>
        </p:nvSpPr>
        <p:spPr>
          <a:xfrm>
            <a:off x="5120640" y="3474720"/>
            <a:ext cx="1920240" cy="0"/>
          </a:xfrm>
          <a:prstGeom prst="line">
            <a:avLst/>
          </a:prstGeom>
          <a:noFill/>
          <a:ln w="38100">
            <a:solidFill>
              <a:srgbClr val="F0A332"/>
            </a:solidFill>
            <a:prstDash val="solid"/>
            <a:tailEnd type="triangle"/>
          </a:ln>
        </p:spPr>
        <p:txBody>
          <a:bodyPr/>
          <a:lstStyle/>
          <a:p>
            <a:endParaRPr lang="en-US"/>
          </a:p>
        </p:txBody>
      </p:sp>
      <p:sp>
        <p:nvSpPr>
          <p:cNvPr id="31" name="Text 28"/>
          <p:cNvSpPr txBox="1"/>
          <p:nvPr/>
        </p:nvSpPr>
        <p:spPr>
          <a:xfrm>
            <a:off x="5257800" y="3200400"/>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[30] IP</a:t>
            </a:r>
            <a:endParaRPr lang="en-US" sz="1000" dirty="0"/>
          </a:p>
        </p:txBody>
      </p:sp>
      <p:sp>
        <p:nvSpPr>
          <p:cNvPr id="32" name="Shape 29"/>
          <p:cNvSpPr/>
          <p:nvPr/>
        </p:nvSpPr>
        <p:spPr>
          <a:xfrm>
            <a:off x="7589520" y="3474720"/>
            <a:ext cx="1920240" cy="0"/>
          </a:xfrm>
          <a:prstGeom prst="line">
            <a:avLst/>
          </a:prstGeom>
          <a:noFill/>
          <a:ln w="38100">
            <a:solidFill>
              <a:srgbClr val="F0A332"/>
            </a:solidFill>
            <a:prstDash val="solid"/>
            <a:tailEnd type="triangle"/>
          </a:ln>
        </p:spPr>
        <p:txBody>
          <a:bodyPr/>
          <a:lstStyle/>
          <a:p>
            <a:endParaRPr lang="en-US"/>
          </a:p>
        </p:txBody>
      </p:sp>
      <p:sp>
        <p:nvSpPr>
          <p:cNvPr id="33" name="Text 30"/>
          <p:cNvSpPr txBox="1"/>
          <p:nvPr/>
        </p:nvSpPr>
        <p:spPr>
          <a:xfrm>
            <a:off x="7726680" y="3200400"/>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[40] IP</a:t>
            </a:r>
            <a:endParaRPr lang="en-US" sz="1000" dirty="0"/>
          </a:p>
        </p:txBody>
      </p:sp>
      <p:sp>
        <p:nvSpPr>
          <p:cNvPr id="34" name="Shape 31"/>
          <p:cNvSpPr/>
          <p:nvPr/>
        </p:nvSpPr>
        <p:spPr>
          <a:xfrm>
            <a:off x="10058400" y="3474720"/>
            <a:ext cx="1005840" cy="0"/>
          </a:xfrm>
          <a:prstGeom prst="line">
            <a:avLst/>
          </a:prstGeom>
          <a:noFill/>
          <a:ln w="25400">
            <a:solidFill>
              <a:srgbClr val="0B3C5D"/>
            </a:solidFill>
            <a:prstDash val="solid"/>
            <a:tailEnd type="triangle"/>
          </a:ln>
        </p:spPr>
        <p:txBody>
          <a:bodyPr/>
          <a:lstStyle/>
          <a:p>
            <a:endParaRPr lang="en-US"/>
          </a:p>
        </p:txBody>
      </p:sp>
      <p:sp>
        <p:nvSpPr>
          <p:cNvPr id="35" name="Text 32"/>
          <p:cNvSpPr txBox="1"/>
          <p:nvPr/>
        </p:nvSpPr>
        <p:spPr>
          <a:xfrm>
            <a:off x="9738360" y="3218688"/>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IP</a:t>
            </a:r>
            <a:endParaRPr lang="en-US" sz="1000" dirty="0"/>
          </a:p>
        </p:txBody>
      </p:sp>
      <p:sp>
        <p:nvSpPr>
          <p:cNvPr id="36" name="Text 33"/>
          <p:cNvSpPr txBox="1"/>
          <p:nvPr/>
        </p:nvSpPr>
        <p:spPr>
          <a:xfrm>
            <a:off x="1828800" y="4206240"/>
            <a:ext cx="8686800" cy="274320"/>
          </a:xfrm>
          <a:prstGeom prst="rect">
            <a:avLst/>
          </a:prstGeom>
          <a:noFill/>
          <a:ln/>
        </p:spPr>
        <p:txBody>
          <a:bodyPr wrap="square" lIns="0" tIns="0" rIns="0" bIns="0" rtlCol="0" anchor="ctr"/>
          <a:lstStyle/>
          <a:p>
            <a:pPr marL="0" indent="0" algn="ctr">
              <a:buNone/>
            </a:pPr>
            <a:r>
              <a:rPr lang="en-US" sz="1000" dirty="0">
                <a:solidFill>
                  <a:srgbClr val="6B7B8C"/>
                </a:solidFill>
              </a:rPr>
              <a:t>LSP (Label Switched Path) for FEC '10.3.0.0/16' from the ingress LER to the egress LER</a:t>
            </a:r>
            <a:endParaRPr lang="en-US" sz="1000" dirty="0"/>
          </a:p>
        </p:txBody>
      </p:sp>
      <p:sp>
        <p:nvSpPr>
          <p:cNvPr id="37" name="Shape 34"/>
          <p:cNvSpPr/>
          <p:nvPr/>
        </p:nvSpPr>
        <p:spPr>
          <a:xfrm>
            <a:off x="457200" y="4663440"/>
            <a:ext cx="5486400" cy="1554480"/>
          </a:xfrm>
          <a:prstGeom prst="roundRect">
            <a:avLst>
              <a:gd name="adj" fmla="val 7059"/>
            </a:avLst>
          </a:prstGeom>
          <a:solidFill>
            <a:srgbClr val="EEF3F7"/>
          </a:solidFill>
          <a:ln w="9525">
            <a:solidFill>
              <a:srgbClr val="EEF3F7"/>
            </a:solidFill>
            <a:prstDash val="solid"/>
          </a:ln>
        </p:spPr>
        <p:txBody>
          <a:bodyPr/>
          <a:lstStyle/>
          <a:p>
            <a:endParaRPr lang="en-US"/>
          </a:p>
        </p:txBody>
      </p:sp>
      <p:sp>
        <p:nvSpPr>
          <p:cNvPr id="38" name="Text 35"/>
          <p:cNvSpPr txBox="1"/>
          <p:nvPr/>
        </p:nvSpPr>
        <p:spPr>
          <a:xfrm>
            <a:off x="658368" y="482803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Operations</a:t>
            </a:r>
            <a:endParaRPr lang="en-US" sz="1500" dirty="0"/>
          </a:p>
        </p:txBody>
      </p:sp>
      <p:sp>
        <p:nvSpPr>
          <p:cNvPr id="39" name="Text 36"/>
          <p:cNvSpPr txBox="1"/>
          <p:nvPr/>
        </p:nvSpPr>
        <p:spPr>
          <a:xfrm>
            <a:off x="658368" y="5239512"/>
            <a:ext cx="5084064" cy="841248"/>
          </a:xfrm>
          <a:prstGeom prst="rect">
            <a:avLst/>
          </a:prstGeom>
          <a:noFill/>
          <a:ln/>
        </p:spPr>
        <p:txBody>
          <a:bodyPr wrap="square" lIns="0" tIns="0" rIns="0" bIns="0" rtlCol="0" anchor="t"/>
          <a:lstStyle/>
          <a:p>
            <a:pPr marL="279400" indent="-279400">
              <a:spcAft>
                <a:spcPts val="400"/>
              </a:spcAft>
              <a:buSzPct val="100000"/>
              <a:buChar char="•"/>
            </a:pPr>
            <a:r>
              <a:rPr lang="en-US" sz="1100" b="1" dirty="0">
                <a:solidFill>
                  <a:srgbClr val="1F2933"/>
                </a:solidFill>
              </a:rPr>
              <a:t>Push</a:t>
            </a:r>
            <a:r>
              <a:rPr lang="en-US" sz="1100" dirty="0">
                <a:solidFill>
                  <a:srgbClr val="1F2933"/>
                </a:solidFill>
              </a:rPr>
              <a:t> (ingress): classifies into the FEC and inserts a label</a:t>
            </a:r>
            <a:endParaRPr lang="en-US" sz="1100" dirty="0"/>
          </a:p>
          <a:p>
            <a:pPr marL="279400" indent="-279400">
              <a:spcAft>
                <a:spcPts val="400"/>
              </a:spcAft>
              <a:buSzPct val="100000"/>
              <a:buChar char="•"/>
            </a:pPr>
            <a:r>
              <a:rPr lang="en-US" sz="1100" b="1" dirty="0">
                <a:solidFill>
                  <a:srgbClr val="1F2933"/>
                </a:solidFill>
              </a:rPr>
              <a:t>Swap</a:t>
            </a:r>
            <a:r>
              <a:rPr lang="en-US" sz="1100" dirty="0">
                <a:solidFill>
                  <a:srgbClr val="1F2933"/>
                </a:solidFill>
              </a:rPr>
              <a:t> (core): replaces the label using the LFIB, without reading IP</a:t>
            </a:r>
            <a:endParaRPr lang="en-US" sz="1100" dirty="0"/>
          </a:p>
          <a:p>
            <a:pPr marL="279400" indent="-279400">
              <a:spcAft>
                <a:spcPts val="400"/>
              </a:spcAft>
              <a:buSzPct val="100000"/>
              <a:buChar char="•"/>
            </a:pPr>
            <a:r>
              <a:rPr lang="en-US" sz="1100" b="1" dirty="0">
                <a:solidFill>
                  <a:srgbClr val="1F2933"/>
                </a:solidFill>
              </a:rPr>
              <a:t>Pop</a:t>
            </a:r>
            <a:r>
              <a:rPr lang="en-US" sz="1100" dirty="0">
                <a:solidFill>
                  <a:srgbClr val="1F2933"/>
                </a:solidFill>
              </a:rPr>
              <a:t> (egress or penultimate hop, PHP): removes it</a:t>
            </a:r>
            <a:endParaRPr lang="en-US" sz="1100" dirty="0"/>
          </a:p>
        </p:txBody>
      </p:sp>
      <p:sp>
        <p:nvSpPr>
          <p:cNvPr id="40" name="Shape 37"/>
          <p:cNvSpPr/>
          <p:nvPr/>
        </p:nvSpPr>
        <p:spPr>
          <a:xfrm>
            <a:off x="6245352" y="4663440"/>
            <a:ext cx="5486400" cy="1554480"/>
          </a:xfrm>
          <a:prstGeom prst="roundRect">
            <a:avLst>
              <a:gd name="adj" fmla="val 7059"/>
            </a:avLst>
          </a:prstGeom>
          <a:solidFill>
            <a:srgbClr val="FFF4E0"/>
          </a:solidFill>
          <a:ln w="9525">
            <a:solidFill>
              <a:srgbClr val="EEF3F7"/>
            </a:solidFill>
            <a:prstDash val="solid"/>
          </a:ln>
        </p:spPr>
        <p:txBody>
          <a:bodyPr/>
          <a:lstStyle/>
          <a:p>
            <a:endParaRPr lang="en-US"/>
          </a:p>
        </p:txBody>
      </p:sp>
      <p:sp>
        <p:nvSpPr>
          <p:cNvPr id="41" name="Text 38"/>
          <p:cNvSpPr txBox="1"/>
          <p:nvPr/>
        </p:nvSpPr>
        <p:spPr>
          <a:xfrm>
            <a:off x="6446520" y="482803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Why it still exists in 2026</a:t>
            </a:r>
            <a:endParaRPr lang="en-US" sz="1500" dirty="0"/>
          </a:p>
        </p:txBody>
      </p:sp>
      <p:sp>
        <p:nvSpPr>
          <p:cNvPr id="42" name="Text 39"/>
          <p:cNvSpPr txBox="1"/>
          <p:nvPr/>
        </p:nvSpPr>
        <p:spPr>
          <a:xfrm>
            <a:off x="6446520" y="5239512"/>
            <a:ext cx="5084064" cy="84124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No longer for speed (ASICs route IP at line rate)</a:t>
            </a:r>
            <a:endParaRPr lang="en-US" sz="1100" dirty="0"/>
          </a:p>
          <a:p>
            <a:pPr marL="279400" indent="-279400">
              <a:spcAft>
                <a:spcPts val="400"/>
              </a:spcAft>
              <a:buSzPct val="100000"/>
              <a:buChar char="•"/>
            </a:pPr>
            <a:r>
              <a:rPr lang="en-US" sz="1100" dirty="0">
                <a:solidFill>
                  <a:srgbClr val="1F2933"/>
                </a:solidFill>
              </a:rPr>
              <a:t>For what the label makes possible: L3/L2 VPNs, traffic engineering, multiprotocol transport, Segment Routing</a:t>
            </a:r>
            <a:endParaRPr lang="en-US" sz="11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169</a:t>
            </a:fld>
            <a:endParaRPr lang="en-US"/>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name="Slide 17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MPLS terminology</a:t>
            </a:r>
            <a:endParaRPr lang="en-US" sz="3000" dirty="0"/>
          </a:p>
        </p:txBody>
      </p:sp>
      <p:graphicFrame>
        <p:nvGraphicFramePr>
          <p:cNvPr id="171"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11247120" cy="914400"/>
        </p:xfrm>
        <a:graphic>
          <a:graphicData uri="http://schemas.openxmlformats.org/drawingml/2006/table">
            <a:tbl>
              <a:tblPr/>
              <a:tblGrid>
                <a:gridCol w="1188720">
                  <a:extLst>
                    <a:ext uri="{9D8B030D-6E8A-4147-A177-3AD203B41FA5}">
                      <a16:colId xmlns:a16="http://schemas.microsoft.com/office/drawing/2014/main" val="20000"/>
                    </a:ext>
                  </a:extLst>
                </a:gridCol>
                <a:gridCol w="6949440">
                  <a:extLst>
                    <a:ext uri="{9D8B030D-6E8A-4147-A177-3AD203B41FA5}">
                      <a16:colId xmlns:a16="http://schemas.microsoft.com/office/drawing/2014/main" val="20001"/>
                    </a:ext>
                  </a:extLst>
                </a:gridCol>
                <a:gridCol w="3108960">
                  <a:extLst>
                    <a:ext uri="{9D8B030D-6E8A-4147-A177-3AD203B41FA5}">
                      <a16:colId xmlns:a16="http://schemas.microsoft.com/office/drawing/2014/main" val="20002"/>
                    </a:ext>
                  </a:extLst>
                </a:gridCol>
              </a:tblGrid>
              <a:tr h="457200">
                <a:tc>
                  <a:txBody>
                    <a:bodyPr/>
                    <a:lstStyle/>
                    <a:p>
                      <a:pPr marL="0" indent="0" algn="l">
                        <a:buNone/>
                      </a:pPr>
                      <a:r>
                        <a:rPr lang="en-US" sz="1000" b="1" dirty="0">
                          <a:solidFill>
                            <a:srgbClr val="FFFFFF"/>
                          </a:solidFill>
                        </a:rPr>
                        <a:t>Term</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Definition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Note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457200">
                <a:tc>
                  <a:txBody>
                    <a:bodyPr/>
                    <a:lstStyle/>
                    <a:p>
                      <a:pPr marL="0" indent="0" algn="l">
                        <a:buNone/>
                      </a:pPr>
                      <a:r>
                        <a:rPr lang="en-US" sz="1000" b="1" dirty="0">
                          <a:solidFill>
                            <a:srgbClr val="1F2933"/>
                          </a:solidFill>
                        </a:rPr>
                        <a:t>FEC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Forwarding Equivalence Class: packets forwarded the same way (e.g., same destination prefix, or prefix + class of service)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One label per FEC on each link</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lgn="l">
                        <a:buNone/>
                      </a:pPr>
                      <a:r>
                        <a:rPr lang="en-US" sz="1000" b="1" dirty="0">
                          <a:solidFill>
                            <a:srgbClr val="1F2933"/>
                          </a:solidFill>
                        </a:rPr>
                        <a:t>FIB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Forwarding Information Base: IP table with one row per FEC; at the ingress, says which label to push</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Derived from the RIB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457200">
                <a:tc>
                  <a:txBody>
                    <a:bodyPr/>
                    <a:lstStyle/>
                    <a:p>
                      <a:pPr marL="0" indent="0" algn="l">
                        <a:buNone/>
                      </a:pPr>
                      <a:r>
                        <a:rPr lang="en-US" sz="1000" b="1" dirty="0">
                          <a:solidFill>
                            <a:srgbClr val="1F2933"/>
                          </a:solidFill>
                        </a:rPr>
                        <a:t>LSP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Label Switched Path: label-switched path established for each route (or tunnel) through the network</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Unidirectional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indent="0" algn="l">
                        <a:buNone/>
                      </a:pPr>
                      <a:r>
                        <a:rPr lang="en-US" sz="1000" b="1" dirty="0">
                          <a:solidFill>
                            <a:srgbClr val="1F2933"/>
                          </a:solidFill>
                        </a:rPr>
                        <a:t>LDP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Label Distribution Protocol (RFC 5036): distributes labels between neighbors (TCP/UDP 646), following the IGP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Alternatives: RSVP-TE, BGP, Segment Routing</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457200">
                <a:tc>
                  <a:txBody>
                    <a:bodyPr/>
                    <a:lstStyle/>
                    <a:p>
                      <a:pPr marL="0" indent="0" algn="l">
                        <a:buNone/>
                      </a:pPr>
                      <a:r>
                        <a:rPr lang="en-US" sz="1000" b="1" dirty="0">
                          <a:solidFill>
                            <a:srgbClr val="1F2933"/>
                          </a:solidFill>
                        </a:rPr>
                        <a:t>LIB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Label Information Base: every label received from every neighbor, per FEC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Control plane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57200">
                <a:tc>
                  <a:txBody>
                    <a:bodyPr/>
                    <a:lstStyle/>
                    <a:p>
                      <a:pPr marL="0" indent="0" algn="l">
                        <a:buNone/>
                      </a:pPr>
                      <a:r>
                        <a:rPr lang="en-US" sz="1000" b="1" dirty="0">
                          <a:solidFill>
                            <a:srgbClr val="1F2933"/>
                          </a:solidFill>
                        </a:rPr>
                        <a:t>LFIB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Label Forwarding Information Base: incoming label → action (swap/pop) + outgoing label and interface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Data plane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457200">
                <a:tc>
                  <a:txBody>
                    <a:bodyPr/>
                    <a:lstStyle/>
                    <a:p>
                      <a:pPr marL="0" indent="0" algn="l">
                        <a:buNone/>
                      </a:pPr>
                      <a:r>
                        <a:rPr lang="en-US" sz="1000" b="1" dirty="0">
                          <a:solidFill>
                            <a:srgbClr val="1F2933"/>
                          </a:solidFill>
                        </a:rPr>
                        <a:t>LER / LSR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Label Edge Router (ingress/egress: push/pop) / Label Switch Router (core: swap)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'PE' and 'P' in VPNs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457200">
                <a:tc>
                  <a:txBody>
                    <a:bodyPr/>
                    <a:lstStyle/>
                    <a:p>
                      <a:pPr marL="0" indent="0" algn="l">
                        <a:buNone/>
                      </a:pPr>
                      <a:r>
                        <a:rPr lang="en-US" sz="1000" b="1" dirty="0">
                          <a:solidFill>
                            <a:srgbClr val="1F2933"/>
                          </a:solidFill>
                        </a:rPr>
                        <a:t>PHP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Penultimate Hop Popping: the penultimate hop removes the label (implicit null, 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Saves a lookup at the egress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8"/>
                  </a:ext>
                </a:extLst>
              </a:tr>
            </a:tbl>
          </a:graphicData>
        </a:graphic>
      </p:graphicFrame>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170</a:t>
            </a:fld>
            <a:endParaRPr lang="en-US"/>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name="Slide 17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Example: FIB, LIB and LFIB of router R4</a:t>
            </a:r>
            <a:endParaRPr lang="en-US" sz="3000" dirty="0"/>
          </a:p>
        </p:txBody>
      </p:sp>
      <p:sp>
        <p:nvSpPr>
          <p:cNvPr id="4" name="Shape 1"/>
          <p:cNvSpPr/>
          <p:nvPr/>
        </p:nvSpPr>
        <p:spPr>
          <a:xfrm>
            <a:off x="548640" y="1828800"/>
            <a:ext cx="914400" cy="0"/>
          </a:xfrm>
          <a:prstGeom prst="line">
            <a:avLst/>
          </a:prstGeom>
          <a:noFill/>
          <a:ln w="50800">
            <a:solidFill>
              <a:srgbClr val="0B3C5D"/>
            </a:solidFill>
            <a:prstDash val="solid"/>
          </a:ln>
        </p:spPr>
        <p:txBody>
          <a:bodyPr/>
          <a:lstStyle/>
          <a:p>
            <a:endParaRPr lang="en-US"/>
          </a:p>
        </p:txBody>
      </p:sp>
      <p:sp>
        <p:nvSpPr>
          <p:cNvPr id="5" name="Text 2"/>
          <p:cNvSpPr txBox="1"/>
          <p:nvPr/>
        </p:nvSpPr>
        <p:spPr>
          <a:xfrm>
            <a:off x="548640" y="1883664"/>
            <a:ext cx="914400" cy="256032"/>
          </a:xfrm>
          <a:prstGeom prst="rect">
            <a:avLst/>
          </a:prstGeom>
          <a:noFill/>
          <a:ln/>
        </p:spPr>
        <p:txBody>
          <a:bodyPr wrap="square" lIns="0" tIns="0" rIns="0" bIns="0" rtlCol="0" anchor="ctr"/>
          <a:lstStyle/>
          <a:p>
            <a:pPr marL="0" indent="0" algn="l">
              <a:buNone/>
            </a:pPr>
            <a:r>
              <a:rPr lang="en-US" sz="1000" dirty="0">
                <a:solidFill>
                  <a:srgbClr val="6B7B8C"/>
                </a:solidFill>
              </a:rPr>
              <a:t>LAN A</a:t>
            </a:r>
            <a:endParaRPr lang="en-US" sz="1000" dirty="0"/>
          </a:p>
        </p:txBody>
      </p:sp>
      <p:sp>
        <p:nvSpPr>
          <p:cNvPr id="6" name="Text 3"/>
          <p:cNvSpPr/>
          <p:nvPr/>
        </p:nvSpPr>
        <p:spPr>
          <a:xfrm>
            <a:off x="1947672" y="158191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7" name="Shape 4"/>
          <p:cNvSpPr/>
          <p:nvPr/>
        </p:nvSpPr>
        <p:spPr>
          <a:xfrm>
            <a:off x="1463040" y="1828800"/>
            <a:ext cx="484632" cy="0"/>
          </a:xfrm>
          <a:prstGeom prst="line">
            <a:avLst/>
          </a:prstGeom>
          <a:noFill/>
          <a:ln w="25400">
            <a:solidFill>
              <a:srgbClr val="0B3C5D"/>
            </a:solidFill>
            <a:prstDash val="solid"/>
          </a:ln>
        </p:spPr>
        <p:txBody>
          <a:bodyPr/>
          <a:lstStyle/>
          <a:p>
            <a:endParaRPr lang="en-US"/>
          </a:p>
        </p:txBody>
      </p:sp>
      <p:sp>
        <p:nvSpPr>
          <p:cNvPr id="8" name="Shape 5"/>
          <p:cNvSpPr/>
          <p:nvPr/>
        </p:nvSpPr>
        <p:spPr>
          <a:xfrm>
            <a:off x="548640" y="3291840"/>
            <a:ext cx="914400" cy="0"/>
          </a:xfrm>
          <a:prstGeom prst="line">
            <a:avLst/>
          </a:prstGeom>
          <a:noFill/>
          <a:ln w="50800">
            <a:solidFill>
              <a:srgbClr val="0B3C5D"/>
            </a:solidFill>
            <a:prstDash val="solid"/>
          </a:ln>
        </p:spPr>
        <p:txBody>
          <a:bodyPr/>
          <a:lstStyle/>
          <a:p>
            <a:endParaRPr lang="en-US"/>
          </a:p>
        </p:txBody>
      </p:sp>
      <p:sp>
        <p:nvSpPr>
          <p:cNvPr id="9" name="Text 6"/>
          <p:cNvSpPr txBox="1"/>
          <p:nvPr/>
        </p:nvSpPr>
        <p:spPr>
          <a:xfrm>
            <a:off x="548640" y="3346704"/>
            <a:ext cx="914400" cy="256032"/>
          </a:xfrm>
          <a:prstGeom prst="rect">
            <a:avLst/>
          </a:prstGeom>
          <a:noFill/>
          <a:ln/>
        </p:spPr>
        <p:txBody>
          <a:bodyPr wrap="square" lIns="0" tIns="0" rIns="0" bIns="0" rtlCol="0" anchor="ctr"/>
          <a:lstStyle/>
          <a:p>
            <a:pPr marL="0" indent="0" algn="l">
              <a:buNone/>
            </a:pPr>
            <a:r>
              <a:rPr lang="en-US" sz="1000" dirty="0">
                <a:solidFill>
                  <a:srgbClr val="6B7B8C"/>
                </a:solidFill>
              </a:rPr>
              <a:t>LAN B</a:t>
            </a:r>
            <a:endParaRPr lang="en-US" sz="1000" dirty="0"/>
          </a:p>
        </p:txBody>
      </p:sp>
      <p:sp>
        <p:nvSpPr>
          <p:cNvPr id="10" name="Text 7"/>
          <p:cNvSpPr/>
          <p:nvPr/>
        </p:nvSpPr>
        <p:spPr>
          <a:xfrm>
            <a:off x="1947672" y="304495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11" name="Shape 8"/>
          <p:cNvSpPr/>
          <p:nvPr/>
        </p:nvSpPr>
        <p:spPr>
          <a:xfrm>
            <a:off x="1463040" y="3291840"/>
            <a:ext cx="484632" cy="0"/>
          </a:xfrm>
          <a:prstGeom prst="line">
            <a:avLst/>
          </a:prstGeom>
          <a:noFill/>
          <a:ln w="25400">
            <a:solidFill>
              <a:srgbClr val="0B3C5D"/>
            </a:solidFill>
            <a:prstDash val="solid"/>
          </a:ln>
        </p:spPr>
        <p:txBody>
          <a:bodyPr/>
          <a:lstStyle/>
          <a:p>
            <a:endParaRPr lang="en-US"/>
          </a:p>
        </p:txBody>
      </p:sp>
      <p:sp>
        <p:nvSpPr>
          <p:cNvPr id="12" name="Text 9"/>
          <p:cNvSpPr/>
          <p:nvPr/>
        </p:nvSpPr>
        <p:spPr>
          <a:xfrm>
            <a:off x="3895344" y="2249424"/>
            <a:ext cx="621792" cy="621792"/>
          </a:xfrm>
          <a:prstGeom prst="ellipse">
            <a:avLst/>
          </a:prstGeom>
          <a:solidFill>
            <a:srgbClr val="0B3C5D"/>
          </a:solidFill>
          <a:ln w="19050">
            <a:solidFill>
              <a:srgbClr val="FFFFFF"/>
            </a:solidFill>
          </a:ln>
        </p:spPr>
        <p:txBody>
          <a:bodyPr wrap="square" lIns="0" tIns="0" rIns="0" bIns="0" rtlCol="0" anchor="ctr"/>
          <a:lstStyle/>
          <a:p>
            <a:pPr marL="0" indent="0" algn="ctr">
              <a:buNone/>
            </a:pPr>
            <a:r>
              <a:rPr lang="en-US" sz="1200" b="1" dirty="0">
                <a:solidFill>
                  <a:srgbClr val="FFFFFF"/>
                </a:solidFill>
              </a:rPr>
              <a:t>R4</a:t>
            </a:r>
            <a:endParaRPr lang="en-US" sz="1200" dirty="0"/>
          </a:p>
        </p:txBody>
      </p:sp>
      <p:sp>
        <p:nvSpPr>
          <p:cNvPr id="13" name="Shape 10"/>
          <p:cNvSpPr/>
          <p:nvPr/>
        </p:nvSpPr>
        <p:spPr>
          <a:xfrm>
            <a:off x="2441448" y="1828800"/>
            <a:ext cx="1490472" cy="594360"/>
          </a:xfrm>
          <a:prstGeom prst="line">
            <a:avLst/>
          </a:prstGeom>
          <a:noFill/>
          <a:ln w="25400">
            <a:solidFill>
              <a:srgbClr val="0B3C5D"/>
            </a:solidFill>
            <a:prstDash val="solid"/>
          </a:ln>
        </p:spPr>
        <p:txBody>
          <a:bodyPr/>
          <a:lstStyle/>
          <a:p>
            <a:endParaRPr lang="en-US"/>
          </a:p>
        </p:txBody>
      </p:sp>
      <p:sp>
        <p:nvSpPr>
          <p:cNvPr id="14" name="Text 11"/>
          <p:cNvSpPr txBox="1"/>
          <p:nvPr/>
        </p:nvSpPr>
        <p:spPr>
          <a:xfrm>
            <a:off x="2363724" y="180594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if1</a:t>
            </a:r>
            <a:endParaRPr lang="en-US" sz="1000" dirty="0"/>
          </a:p>
        </p:txBody>
      </p:sp>
      <p:sp>
        <p:nvSpPr>
          <p:cNvPr id="15" name="Shape 12"/>
          <p:cNvSpPr/>
          <p:nvPr/>
        </p:nvSpPr>
        <p:spPr>
          <a:xfrm flipV="1">
            <a:off x="2441448" y="2697480"/>
            <a:ext cx="1490472" cy="594360"/>
          </a:xfrm>
          <a:prstGeom prst="line">
            <a:avLst/>
          </a:prstGeom>
          <a:noFill/>
          <a:ln w="25400">
            <a:solidFill>
              <a:srgbClr val="0B3C5D"/>
            </a:solidFill>
            <a:prstDash val="solid"/>
          </a:ln>
        </p:spPr>
        <p:txBody>
          <a:bodyPr/>
          <a:lstStyle/>
          <a:p>
            <a:endParaRPr lang="en-US"/>
          </a:p>
        </p:txBody>
      </p:sp>
      <p:sp>
        <p:nvSpPr>
          <p:cNvPr id="16" name="Text 13"/>
          <p:cNvSpPr txBox="1"/>
          <p:nvPr/>
        </p:nvSpPr>
        <p:spPr>
          <a:xfrm>
            <a:off x="2363724" y="304038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if2</a:t>
            </a:r>
            <a:endParaRPr lang="en-US" sz="1000" dirty="0"/>
          </a:p>
        </p:txBody>
      </p:sp>
      <p:sp>
        <p:nvSpPr>
          <p:cNvPr id="17" name="Text 14"/>
          <p:cNvSpPr/>
          <p:nvPr/>
        </p:nvSpPr>
        <p:spPr>
          <a:xfrm>
            <a:off x="5971032" y="231343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18" name="Shape 15"/>
          <p:cNvSpPr/>
          <p:nvPr/>
        </p:nvSpPr>
        <p:spPr>
          <a:xfrm>
            <a:off x="4517136" y="2560320"/>
            <a:ext cx="1453896" cy="0"/>
          </a:xfrm>
          <a:prstGeom prst="line">
            <a:avLst/>
          </a:prstGeom>
          <a:noFill/>
          <a:ln w="38100">
            <a:solidFill>
              <a:srgbClr val="F0A332"/>
            </a:solidFill>
            <a:prstDash val="solid"/>
          </a:ln>
        </p:spPr>
        <p:txBody>
          <a:bodyPr/>
          <a:lstStyle/>
          <a:p>
            <a:endParaRPr lang="en-US"/>
          </a:p>
        </p:txBody>
      </p:sp>
      <p:sp>
        <p:nvSpPr>
          <p:cNvPr id="19" name="Text 16"/>
          <p:cNvSpPr txBox="1"/>
          <p:nvPr/>
        </p:nvSpPr>
        <p:spPr>
          <a:xfrm>
            <a:off x="4421124" y="228600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if3</a:t>
            </a:r>
            <a:endParaRPr lang="en-US" sz="1000" dirty="0"/>
          </a:p>
        </p:txBody>
      </p:sp>
      <p:sp>
        <p:nvSpPr>
          <p:cNvPr id="20" name="Shape 17"/>
          <p:cNvSpPr/>
          <p:nvPr/>
        </p:nvSpPr>
        <p:spPr>
          <a:xfrm>
            <a:off x="6492240" y="2560320"/>
            <a:ext cx="914400" cy="0"/>
          </a:xfrm>
          <a:prstGeom prst="line">
            <a:avLst/>
          </a:prstGeom>
          <a:noFill/>
          <a:ln w="50800">
            <a:solidFill>
              <a:srgbClr val="0B3C5D"/>
            </a:solidFill>
            <a:prstDash val="solid"/>
          </a:ln>
        </p:spPr>
        <p:txBody>
          <a:bodyPr/>
          <a:lstStyle/>
          <a:p>
            <a:endParaRPr lang="en-US"/>
          </a:p>
        </p:txBody>
      </p:sp>
      <p:sp>
        <p:nvSpPr>
          <p:cNvPr id="21" name="Text 18"/>
          <p:cNvSpPr txBox="1"/>
          <p:nvPr/>
        </p:nvSpPr>
        <p:spPr>
          <a:xfrm>
            <a:off x="6492240" y="2615184"/>
            <a:ext cx="914400" cy="256032"/>
          </a:xfrm>
          <a:prstGeom prst="rect">
            <a:avLst/>
          </a:prstGeom>
          <a:noFill/>
          <a:ln/>
        </p:spPr>
        <p:txBody>
          <a:bodyPr wrap="square" lIns="0" tIns="0" rIns="0" bIns="0" rtlCol="0" anchor="ctr"/>
          <a:lstStyle/>
          <a:p>
            <a:pPr marL="0" indent="0" algn="l">
              <a:buNone/>
            </a:pPr>
            <a:r>
              <a:rPr lang="en-US" sz="1000" dirty="0">
                <a:solidFill>
                  <a:srgbClr val="6B7B8C"/>
                </a:solidFill>
              </a:rPr>
              <a:t>LAN C</a:t>
            </a:r>
            <a:endParaRPr lang="en-US" sz="1000" dirty="0"/>
          </a:p>
        </p:txBody>
      </p:sp>
      <p:sp>
        <p:nvSpPr>
          <p:cNvPr id="22" name="Shape 19"/>
          <p:cNvSpPr/>
          <p:nvPr/>
        </p:nvSpPr>
        <p:spPr>
          <a:xfrm>
            <a:off x="6464808" y="2560320"/>
            <a:ext cx="27432" cy="0"/>
          </a:xfrm>
          <a:prstGeom prst="line">
            <a:avLst/>
          </a:prstGeom>
          <a:noFill/>
          <a:ln w="22225">
            <a:solidFill>
              <a:srgbClr val="6B7B8C"/>
            </a:solidFill>
            <a:prstDash val="solid"/>
          </a:ln>
        </p:spPr>
        <p:txBody>
          <a:bodyPr/>
          <a:lstStyle/>
          <a:p>
            <a:endParaRPr lang="en-US"/>
          </a:p>
        </p:txBody>
      </p:sp>
      <p:sp>
        <p:nvSpPr>
          <p:cNvPr id="23" name="Text 20"/>
          <p:cNvSpPr/>
          <p:nvPr/>
        </p:nvSpPr>
        <p:spPr>
          <a:xfrm>
            <a:off x="4965192" y="368503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R5</a:t>
            </a:r>
            <a:endParaRPr lang="en-US" sz="1200" dirty="0"/>
          </a:p>
        </p:txBody>
      </p:sp>
      <p:sp>
        <p:nvSpPr>
          <p:cNvPr id="24" name="Shape 21"/>
          <p:cNvSpPr/>
          <p:nvPr/>
        </p:nvSpPr>
        <p:spPr>
          <a:xfrm>
            <a:off x="4389120" y="2834640"/>
            <a:ext cx="640080" cy="914400"/>
          </a:xfrm>
          <a:prstGeom prst="line">
            <a:avLst/>
          </a:prstGeom>
          <a:noFill/>
          <a:ln w="19050">
            <a:solidFill>
              <a:srgbClr val="6B7B8C"/>
            </a:solidFill>
            <a:prstDash val="dash"/>
          </a:ln>
        </p:spPr>
        <p:txBody>
          <a:bodyPr/>
          <a:lstStyle/>
          <a:p>
            <a:endParaRPr lang="en-US"/>
          </a:p>
        </p:txBody>
      </p:sp>
      <p:sp>
        <p:nvSpPr>
          <p:cNvPr id="25" name="Text 22"/>
          <p:cNvSpPr txBox="1"/>
          <p:nvPr/>
        </p:nvSpPr>
        <p:spPr>
          <a:xfrm>
            <a:off x="3886200" y="315468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if4</a:t>
            </a:r>
            <a:endParaRPr lang="en-US" sz="1000" dirty="0"/>
          </a:p>
        </p:txBody>
      </p:sp>
      <p:sp>
        <p:nvSpPr>
          <p:cNvPr id="26" name="Shape 23"/>
          <p:cNvSpPr/>
          <p:nvPr/>
        </p:nvSpPr>
        <p:spPr>
          <a:xfrm flipV="1">
            <a:off x="5440680" y="2807208"/>
            <a:ext cx="640080" cy="987552"/>
          </a:xfrm>
          <a:prstGeom prst="line">
            <a:avLst/>
          </a:prstGeom>
          <a:noFill/>
          <a:ln w="19050">
            <a:solidFill>
              <a:srgbClr val="6B7B8C"/>
            </a:solidFill>
            <a:prstDash val="dash"/>
          </a:ln>
        </p:spPr>
        <p:txBody>
          <a:bodyPr/>
          <a:lstStyle/>
          <a:p>
            <a:endParaRPr lang="en-US"/>
          </a:p>
        </p:txBody>
      </p:sp>
      <p:sp>
        <p:nvSpPr>
          <p:cNvPr id="27" name="Text 24"/>
          <p:cNvSpPr txBox="1"/>
          <p:nvPr/>
        </p:nvSpPr>
        <p:spPr>
          <a:xfrm>
            <a:off x="457200" y="4343400"/>
            <a:ext cx="7132320" cy="274320"/>
          </a:xfrm>
          <a:prstGeom prst="rect">
            <a:avLst/>
          </a:prstGeom>
          <a:noFill/>
          <a:ln/>
        </p:spPr>
        <p:txBody>
          <a:bodyPr wrap="square" lIns="0" tIns="0" rIns="0" bIns="0" rtlCol="0" anchor="ctr"/>
          <a:lstStyle/>
          <a:p>
            <a:pPr marL="0" indent="0" algn="l">
              <a:buNone/>
            </a:pPr>
            <a:r>
              <a:rPr lang="en-US" sz="1100" b="1" dirty="0">
                <a:solidFill>
                  <a:srgbClr val="0B3C5D"/>
                </a:solidFill>
              </a:rPr>
              <a:t>R4's FIB (IP → FEC → outgoing label)</a:t>
            </a:r>
            <a:endParaRPr lang="en-US" sz="1100" dirty="0"/>
          </a:p>
        </p:txBody>
      </p:sp>
      <p:graphicFrame>
        <p:nvGraphicFramePr>
          <p:cNvPr id="172" name="Table 0"/>
          <p:cNvGraphicFramePr>
            <a:graphicFrameLocks noGrp="1"/>
          </p:cNvGraphicFramePr>
          <p:nvPr>
            <p:extLst>
              <p:ext uri="{D42A27DB-BD31-4B8C-83A1-F6EECF244321}">
                <p14:modId xmlns:p14="http://schemas.microsoft.com/office/powerpoint/2010/main" val="1579011935"/>
              </p:ext>
            </p:extLst>
          </p:nvPr>
        </p:nvGraphicFramePr>
        <p:xfrm>
          <a:off x="457200" y="4617720"/>
          <a:ext cx="7132320" cy="914400"/>
        </p:xfrm>
        <a:graphic>
          <a:graphicData uri="http://schemas.openxmlformats.org/drawingml/2006/table">
            <a:tbl>
              <a:tblPr/>
              <a:tblGrid>
                <a:gridCol w="182880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2194560">
                  <a:extLst>
                    <a:ext uri="{9D8B030D-6E8A-4147-A177-3AD203B41FA5}">
                      <a16:colId xmlns:a16="http://schemas.microsoft.com/office/drawing/2014/main" val="20003"/>
                    </a:ext>
                  </a:extLst>
                </a:gridCol>
              </a:tblGrid>
              <a:tr h="274320">
                <a:tc>
                  <a:txBody>
                    <a:bodyPr/>
                    <a:lstStyle/>
                    <a:p>
                      <a:pPr marL="0" indent="0" algn="l">
                        <a:buNone/>
                      </a:pPr>
                      <a:r>
                        <a:rPr lang="en-US" sz="1000" b="1" dirty="0">
                          <a:solidFill>
                            <a:srgbClr val="FFFFFF"/>
                          </a:solidFill>
                        </a:rPr>
                        <a:t>Prefix (FEC)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Next hop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Interface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Outgoing label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1000" dirty="0">
                          <a:solidFill>
                            <a:srgbClr val="1F2933"/>
                          </a:solidFill>
                        </a:rPr>
                        <a:t>10.3.0.0/16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if3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30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marL="0" indent="0" algn="l">
                        <a:buNone/>
                      </a:pPr>
                      <a:r>
                        <a:rPr lang="en-US" sz="1000" dirty="0">
                          <a:solidFill>
                            <a:srgbClr val="1F2933"/>
                          </a:solidFill>
                        </a:rPr>
                        <a:t>10.1.0.0/16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if1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10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74320">
                <a:tc>
                  <a:txBody>
                    <a:bodyPr/>
                    <a:lstStyle/>
                    <a:p>
                      <a:pPr marL="0" indent="0" algn="l">
                        <a:buNone/>
                      </a:pPr>
                      <a:r>
                        <a:rPr lang="en-US" sz="1000" dirty="0">
                          <a:solidFill>
                            <a:srgbClr val="1F2933"/>
                          </a:solidFill>
                        </a:rPr>
                        <a:t>10.2.0.0/16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if2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29" name="Text 25"/>
          <p:cNvSpPr txBox="1"/>
          <p:nvPr/>
        </p:nvSpPr>
        <p:spPr>
          <a:xfrm>
            <a:off x="7863840" y="1280160"/>
            <a:ext cx="3840480" cy="274320"/>
          </a:xfrm>
          <a:prstGeom prst="rect">
            <a:avLst/>
          </a:prstGeom>
          <a:noFill/>
          <a:ln/>
        </p:spPr>
        <p:txBody>
          <a:bodyPr wrap="square" lIns="0" tIns="0" rIns="0" bIns="0" rtlCol="0" anchor="ctr"/>
          <a:lstStyle/>
          <a:p>
            <a:pPr marL="0" indent="0" algn="l">
              <a:buNone/>
            </a:pPr>
            <a:r>
              <a:rPr lang="en-US" sz="1100" b="1" dirty="0">
                <a:solidFill>
                  <a:srgbClr val="0B3C5D"/>
                </a:solidFill>
              </a:rPr>
              <a:t>R4's LIB (every label learned)</a:t>
            </a:r>
            <a:endParaRPr lang="en-US" sz="1100" dirty="0"/>
          </a:p>
        </p:txBody>
      </p:sp>
      <p:graphicFrame>
        <p:nvGraphicFramePr>
          <p:cNvPr id="343" name="Table 1"/>
          <p:cNvGraphicFramePr>
            <a:graphicFrameLocks noGrp="1"/>
          </p:cNvGraphicFramePr>
          <p:nvPr>
            <p:extLst>
              <p:ext uri="{D42A27DB-BD31-4B8C-83A1-F6EECF244321}">
                <p14:modId xmlns:p14="http://schemas.microsoft.com/office/powerpoint/2010/main" val="1579011935"/>
              </p:ext>
            </p:extLst>
          </p:nvPr>
        </p:nvGraphicFramePr>
        <p:xfrm>
          <a:off x="7863840" y="1554480"/>
          <a:ext cx="3840480" cy="914400"/>
        </p:xfrm>
        <a:graphic>
          <a:graphicData uri="http://schemas.openxmlformats.org/drawingml/2006/table">
            <a:tbl>
              <a:tblPr/>
              <a:tblGrid>
                <a:gridCol w="137160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188720">
                  <a:extLst>
                    <a:ext uri="{9D8B030D-6E8A-4147-A177-3AD203B41FA5}">
                      <a16:colId xmlns:a16="http://schemas.microsoft.com/office/drawing/2014/main" val="20002"/>
                    </a:ext>
                  </a:extLst>
                </a:gridCol>
              </a:tblGrid>
              <a:tr h="274320">
                <a:tc>
                  <a:txBody>
                    <a:bodyPr/>
                    <a:lstStyle/>
                    <a:p>
                      <a:pPr marL="0" indent="0" algn="l">
                        <a:buNone/>
                      </a:pPr>
                      <a:r>
                        <a:rPr lang="en-US" sz="1000" b="1" dirty="0">
                          <a:solidFill>
                            <a:srgbClr val="FFFFFF"/>
                          </a:solidFill>
                        </a:rPr>
                        <a:t>FEC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Neighbor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Its label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1000" dirty="0">
                          <a:solidFill>
                            <a:srgbClr val="1F2933"/>
                          </a:solidFill>
                        </a:rPr>
                        <a:t>10.3.0.0/16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R3 (if3)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30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marL="0" indent="0" algn="l">
                        <a:buNone/>
                      </a:pPr>
                      <a:r>
                        <a:rPr lang="en-US" sz="1000" dirty="0">
                          <a:solidFill>
                            <a:srgbClr val="1F2933"/>
                          </a:solidFill>
                        </a:rPr>
                        <a:t>10.3.0.0/16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R5 (if4)</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55</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74320">
                <a:tc>
                  <a:txBody>
                    <a:bodyPr/>
                    <a:lstStyle/>
                    <a:p>
                      <a:pPr marL="0" indent="0" algn="l">
                        <a:buNone/>
                      </a:pPr>
                      <a:r>
                        <a:rPr lang="en-US" sz="1000" dirty="0">
                          <a:solidFill>
                            <a:srgbClr val="1F2933"/>
                          </a:solidFill>
                        </a:rPr>
                        <a:t>10.1.0.0/16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R1 (if1)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74320">
                <a:tc>
                  <a:txBody>
                    <a:bodyPr/>
                    <a:lstStyle/>
                    <a:p>
                      <a:pPr marL="0" indent="0" algn="l">
                        <a:buNone/>
                      </a:pPr>
                      <a:r>
                        <a:rPr lang="en-US" sz="1000" dirty="0">
                          <a:solidFill>
                            <a:srgbClr val="1F2933"/>
                          </a:solidFill>
                        </a:rPr>
                        <a:t>10.2.0.0/16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R2 (if2)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11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31" name="Text 26"/>
          <p:cNvSpPr txBox="1"/>
          <p:nvPr/>
        </p:nvSpPr>
        <p:spPr>
          <a:xfrm>
            <a:off x="7863840" y="3108960"/>
            <a:ext cx="3840480" cy="274320"/>
          </a:xfrm>
          <a:prstGeom prst="rect">
            <a:avLst/>
          </a:prstGeom>
          <a:noFill/>
          <a:ln/>
        </p:spPr>
        <p:txBody>
          <a:bodyPr wrap="square" lIns="0" tIns="0" rIns="0" bIns="0" rtlCol="0" anchor="ctr"/>
          <a:lstStyle/>
          <a:p>
            <a:pPr marL="0" indent="0" algn="l">
              <a:buNone/>
            </a:pPr>
            <a:r>
              <a:rPr lang="en-US" sz="1100" b="1" dirty="0">
                <a:solidFill>
                  <a:srgbClr val="0B3C5D"/>
                </a:solidFill>
              </a:rPr>
              <a:t>R4's LFIB (data plane)</a:t>
            </a:r>
            <a:endParaRPr lang="en-US" sz="1100" dirty="0"/>
          </a:p>
        </p:txBody>
      </p:sp>
      <p:graphicFrame>
        <p:nvGraphicFramePr>
          <p:cNvPr id="514" name="Table 2"/>
          <p:cNvGraphicFramePr>
            <a:graphicFrameLocks noGrp="1"/>
          </p:cNvGraphicFramePr>
          <p:nvPr>
            <p:extLst>
              <p:ext uri="{D42A27DB-BD31-4B8C-83A1-F6EECF244321}">
                <p14:modId xmlns:p14="http://schemas.microsoft.com/office/powerpoint/2010/main" val="1579011935"/>
              </p:ext>
            </p:extLst>
          </p:nvPr>
        </p:nvGraphicFramePr>
        <p:xfrm>
          <a:off x="7863840" y="3383280"/>
          <a:ext cx="3840480" cy="914400"/>
        </p:xfrm>
        <a:graphic>
          <a:graphicData uri="http://schemas.openxmlformats.org/drawingml/2006/table">
            <a:tbl>
              <a:tblPr/>
              <a:tblGrid>
                <a:gridCol w="822960">
                  <a:extLst>
                    <a:ext uri="{9D8B030D-6E8A-4147-A177-3AD203B41FA5}">
                      <a16:colId xmlns:a16="http://schemas.microsoft.com/office/drawing/2014/main" val="20000"/>
                    </a:ext>
                  </a:extLst>
                </a:gridCol>
                <a:gridCol w="640080">
                  <a:extLst>
                    <a:ext uri="{9D8B030D-6E8A-4147-A177-3AD203B41FA5}">
                      <a16:colId xmlns:a16="http://schemas.microsoft.com/office/drawing/2014/main" val="20001"/>
                    </a:ext>
                  </a:extLst>
                </a:gridCol>
                <a:gridCol w="731520">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731520">
                  <a:extLst>
                    <a:ext uri="{9D8B030D-6E8A-4147-A177-3AD203B41FA5}">
                      <a16:colId xmlns:a16="http://schemas.microsoft.com/office/drawing/2014/main" val="20004"/>
                    </a:ext>
                  </a:extLst>
                </a:gridCol>
              </a:tblGrid>
              <a:tr h="274320">
                <a:tc>
                  <a:txBody>
                    <a:bodyPr/>
                    <a:lstStyle/>
                    <a:p>
                      <a:pPr marL="0" indent="0" algn="l">
                        <a:buNone/>
                      </a:pPr>
                      <a:r>
                        <a:rPr lang="en-US" sz="1000" b="1" dirty="0">
                          <a:solidFill>
                            <a:srgbClr val="FFFFFF"/>
                          </a:solidFill>
                        </a:rPr>
                        <a:t>Label in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If in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Action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Label out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If out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1000" b="1" dirty="0">
                          <a:solidFill>
                            <a:srgbClr val="1F2933"/>
                          </a:solidFill>
                        </a:rPr>
                        <a:t>20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if1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swap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b="1" dirty="0">
                          <a:solidFill>
                            <a:srgbClr val="1F2933"/>
                          </a:solidFill>
                        </a:rPr>
                        <a:t>30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if3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marL="0" indent="0" algn="l">
                        <a:buNone/>
                      </a:pPr>
                      <a:r>
                        <a:rPr lang="en-US" sz="1000" b="1" dirty="0">
                          <a:solidFill>
                            <a:srgbClr val="1F2933"/>
                          </a:solidFill>
                        </a:rPr>
                        <a:t>21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if2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swap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b="1" dirty="0">
                          <a:solidFill>
                            <a:srgbClr val="1F2933"/>
                          </a:solidFill>
                        </a:rPr>
                        <a:t>30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if3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74320">
                <a:tc>
                  <a:txBody>
                    <a:bodyPr/>
                    <a:lstStyle/>
                    <a:p>
                      <a:pPr marL="0" indent="0" algn="l">
                        <a:buNone/>
                      </a:pPr>
                      <a:r>
                        <a:rPr lang="en-US" sz="1000" dirty="0">
                          <a:solidFill>
                            <a:srgbClr val="1F2933"/>
                          </a:solidFill>
                        </a:rPr>
                        <a:t>22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if3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swap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if1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74320">
                <a:tc>
                  <a:txBody>
                    <a:bodyPr/>
                    <a:lstStyle/>
                    <a:p>
                      <a:pPr marL="0" indent="0" algn="l">
                        <a:buNone/>
                      </a:pPr>
                      <a:r>
                        <a:rPr lang="en-US" sz="1000" dirty="0">
                          <a:solidFill>
                            <a:srgbClr val="1F2933"/>
                          </a:solidFill>
                        </a:rPr>
                        <a:t>23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if3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swap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11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if2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33" name="Text 27"/>
          <p:cNvSpPr/>
          <p:nvPr/>
        </p:nvSpPr>
        <p:spPr>
          <a:xfrm>
            <a:off x="7863840" y="4937760"/>
            <a:ext cx="3840480" cy="1188720"/>
          </a:xfrm>
          <a:prstGeom prst="roundRect">
            <a:avLst>
              <a:gd name="adj" fmla="val 7692"/>
            </a:avLst>
          </a:prstGeom>
          <a:solidFill>
            <a:srgbClr val="FFF4E0"/>
          </a:solidFill>
          <a:ln>
            <a:solidFill>
              <a:srgbClr val="FFF4E0"/>
            </a:solidFill>
          </a:ln>
        </p:spPr>
        <p:txBody>
          <a:bodyPr wrap="square" lIns="76200" tIns="152400" rIns="152400" bIns="76200" rtlCol="0" anchor="ctr"/>
          <a:lstStyle/>
          <a:p>
            <a:pPr marL="0" indent="0" algn="l">
              <a:buNone/>
            </a:pPr>
            <a:r>
              <a:rPr lang="en-US" sz="1000" dirty="0">
                <a:solidFill>
                  <a:srgbClr val="1F2933"/>
                </a:solidFill>
              </a:rPr>
              <a:t>LIB = everything LDP learned; LFIB = only the path chosen by the IGP. A → C: arrives [20], leaves [30]; B → C: arrives [21], leaves [30].</a:t>
            </a:r>
            <a:endParaRPr lang="en-US" sz="10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171</a:t>
            </a:fld>
            <a:endParaRPr lang="en-US"/>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name="Slide 17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MPLS applications in 2026</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UPDATED</a:t>
            </a:r>
            <a:endParaRPr lang="en-US" sz="1000" dirty="0"/>
          </a:p>
        </p:txBody>
      </p:sp>
      <p:sp>
        <p:nvSpPr>
          <p:cNvPr id="5" name="Shape 2"/>
          <p:cNvSpPr/>
          <p:nvPr/>
        </p:nvSpPr>
        <p:spPr>
          <a:xfrm>
            <a:off x="457200" y="128016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6" name="Text 3"/>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Layer 3 VPN (RFC 4364)</a:t>
            </a:r>
            <a:endParaRPr lang="en-US" sz="1500" dirty="0"/>
          </a:p>
        </p:txBody>
      </p:sp>
      <p:sp>
        <p:nvSpPr>
          <p:cNvPr id="7" name="Text 4"/>
          <p:cNvSpPr txBox="1"/>
          <p:nvPr/>
        </p:nvSpPr>
        <p:spPr>
          <a:xfrm>
            <a:off x="658368" y="185623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One VRF per customer on the PEs; MP-BGP VPNv4/VPNv6 with route targets</a:t>
            </a:r>
            <a:endParaRPr lang="en-US" sz="1200" dirty="0"/>
          </a:p>
          <a:p>
            <a:pPr marL="279400" indent="-279400">
              <a:spcAft>
                <a:spcPts val="400"/>
              </a:spcAft>
              <a:buSzPct val="100000"/>
              <a:buChar char="•"/>
            </a:pPr>
            <a:r>
              <a:rPr lang="en-US" sz="1200" dirty="0">
                <a:solidFill>
                  <a:srgbClr val="1F2933"/>
                </a:solidFill>
              </a:rPr>
              <a:t>Two-label stack: transport (IGP/LDP/SR) + VPN</a:t>
            </a:r>
            <a:endParaRPr lang="en-US" sz="1200" dirty="0"/>
          </a:p>
          <a:p>
            <a:pPr marL="279400" indent="-279400">
              <a:spcAft>
                <a:spcPts val="400"/>
              </a:spcAft>
              <a:buSzPct val="100000"/>
              <a:buChar char="•"/>
            </a:pPr>
            <a:r>
              <a:rPr lang="en-US" sz="1200" dirty="0">
                <a:solidFill>
                  <a:srgbClr val="1F2933"/>
                </a:solidFill>
              </a:rPr>
              <a:t>The carriers' 'premium' corporate WAN</a:t>
            </a:r>
            <a:endParaRPr lang="en-US" sz="1200" dirty="0"/>
          </a:p>
        </p:txBody>
      </p:sp>
      <p:sp>
        <p:nvSpPr>
          <p:cNvPr id="8" name="Shape 5"/>
          <p:cNvSpPr/>
          <p:nvPr/>
        </p:nvSpPr>
        <p:spPr>
          <a:xfrm>
            <a:off x="6245352" y="128016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9" name="Text 6"/>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Layer 2 VPN and EVPN</a:t>
            </a:r>
            <a:endParaRPr lang="en-US" sz="1500" dirty="0"/>
          </a:p>
        </p:txBody>
      </p:sp>
      <p:sp>
        <p:nvSpPr>
          <p:cNvPr id="10" name="Text 7"/>
          <p:cNvSpPr txBox="1"/>
          <p:nvPr/>
        </p:nvSpPr>
        <p:spPr>
          <a:xfrm>
            <a:off x="6446520" y="185623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Pseudowires (RFC 4447), VPLS (RFC 4762)</a:t>
            </a:r>
            <a:endParaRPr lang="en-US" sz="1200" dirty="0"/>
          </a:p>
          <a:p>
            <a:pPr marL="279400" indent="-279400">
              <a:spcAft>
                <a:spcPts val="400"/>
              </a:spcAft>
              <a:buSzPct val="100000"/>
              <a:buChar char="•"/>
            </a:pPr>
            <a:r>
              <a:rPr lang="en-US" sz="1200" dirty="0">
                <a:solidFill>
                  <a:srgbClr val="1F2933"/>
                </a:solidFill>
              </a:rPr>
              <a:t>EVPN (RFC 7432): BGP control plane for MACs/IPs; also over VXLAN in data centers</a:t>
            </a:r>
            <a:endParaRPr lang="en-US" sz="1200" dirty="0"/>
          </a:p>
        </p:txBody>
      </p:sp>
      <p:sp>
        <p:nvSpPr>
          <p:cNvPr id="11" name="Shape 8"/>
          <p:cNvSpPr/>
          <p:nvPr/>
        </p:nvSpPr>
        <p:spPr>
          <a:xfrm>
            <a:off x="457200" y="384048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2" name="Text 9"/>
          <p:cNvSpPr txBox="1"/>
          <p:nvPr/>
        </p:nvSpPr>
        <p:spPr>
          <a:xfrm>
            <a:off x="658368" y="400507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Traffic engineering</a:t>
            </a:r>
            <a:endParaRPr lang="en-US" sz="1500" dirty="0"/>
          </a:p>
        </p:txBody>
      </p:sp>
      <p:sp>
        <p:nvSpPr>
          <p:cNvPr id="13" name="Text 10"/>
          <p:cNvSpPr txBox="1"/>
          <p:nvPr/>
        </p:nvSpPr>
        <p:spPr>
          <a:xfrm>
            <a:off x="658368" y="441655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RSVP-TE (RFC 3209): explicit paths, bandwidth, priorities</a:t>
            </a:r>
            <a:endParaRPr lang="en-US" sz="1200" dirty="0"/>
          </a:p>
          <a:p>
            <a:pPr marL="279400" indent="-279400">
              <a:spcAft>
                <a:spcPts val="400"/>
              </a:spcAft>
              <a:buSzPct val="100000"/>
              <a:buChar char="•"/>
            </a:pPr>
            <a:r>
              <a:rPr lang="en-US" sz="1200" dirty="0">
                <a:solidFill>
                  <a:srgbClr val="1F2933"/>
                </a:solidFill>
              </a:rPr>
              <a:t>Fast Reroute (RFC 4090): protection within tens of ms</a:t>
            </a:r>
            <a:endParaRPr lang="en-US" sz="1200" dirty="0"/>
          </a:p>
          <a:p>
            <a:pPr marL="279400" indent="-279400">
              <a:spcAft>
                <a:spcPts val="400"/>
              </a:spcAft>
              <a:buSzPct val="100000"/>
              <a:buChar char="•"/>
            </a:pPr>
            <a:r>
              <a:rPr lang="en-US" sz="1200" dirty="0">
                <a:solidFill>
                  <a:srgbClr val="1F2933"/>
                </a:solidFill>
              </a:rPr>
              <a:t>QoS across the core through the TC field (3 bits)</a:t>
            </a:r>
            <a:endParaRPr lang="en-US" sz="1200" dirty="0"/>
          </a:p>
        </p:txBody>
      </p:sp>
      <p:sp>
        <p:nvSpPr>
          <p:cNvPr id="14" name="Shape 11"/>
          <p:cNvSpPr/>
          <p:nvPr/>
        </p:nvSpPr>
        <p:spPr>
          <a:xfrm>
            <a:off x="6245352" y="3840480"/>
            <a:ext cx="5486400" cy="2377440"/>
          </a:xfrm>
          <a:prstGeom prst="roundRect">
            <a:avLst>
              <a:gd name="adj" fmla="val 4615"/>
            </a:avLst>
          </a:prstGeom>
          <a:solidFill>
            <a:srgbClr val="FFF4E0"/>
          </a:solidFill>
          <a:ln w="9525">
            <a:solidFill>
              <a:srgbClr val="EEF3F7"/>
            </a:solidFill>
            <a:prstDash val="solid"/>
          </a:ln>
        </p:spPr>
        <p:txBody>
          <a:bodyPr/>
          <a:lstStyle/>
          <a:p>
            <a:endParaRPr lang="en-US"/>
          </a:p>
        </p:txBody>
      </p:sp>
      <p:sp>
        <p:nvSpPr>
          <p:cNvPr id="15" name="Text 12"/>
          <p:cNvSpPr txBox="1"/>
          <p:nvPr/>
        </p:nvSpPr>
        <p:spPr>
          <a:xfrm>
            <a:off x="6446520" y="400507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Segment Routing</a:t>
            </a:r>
            <a:endParaRPr lang="en-US" sz="1500" dirty="0"/>
          </a:p>
        </p:txBody>
      </p:sp>
      <p:sp>
        <p:nvSpPr>
          <p:cNvPr id="16" name="Text 13"/>
          <p:cNvSpPr txBox="1"/>
          <p:nvPr/>
        </p:nvSpPr>
        <p:spPr>
          <a:xfrm>
            <a:off x="6446520" y="441655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No LDP or RSVP: segments advertised by the IGP (OSPF/IS-IS)</a:t>
            </a:r>
            <a:endParaRPr lang="en-US" sz="1200" dirty="0"/>
          </a:p>
          <a:p>
            <a:pPr marL="279400" indent="-279400">
              <a:spcAft>
                <a:spcPts val="400"/>
              </a:spcAft>
              <a:buSzPct val="100000"/>
              <a:buChar char="•"/>
            </a:pPr>
            <a:r>
              <a:rPr lang="en-US" sz="1200" dirty="0">
                <a:solidFill>
                  <a:srgbClr val="1F2933"/>
                </a:solidFill>
              </a:rPr>
              <a:t>SR-MPLS (RFC 8660): label stack at the source; SRv6 (RFC 8986): list of IPv6 addresses</a:t>
            </a:r>
            <a:endParaRPr lang="en-US" sz="1200" dirty="0"/>
          </a:p>
          <a:p>
            <a:pPr marL="279400" indent="-279400">
              <a:spcAft>
                <a:spcPts val="400"/>
              </a:spcAft>
              <a:buSzPct val="100000"/>
              <a:buChar char="•"/>
            </a:pPr>
            <a:r>
              <a:rPr lang="en-US" sz="1200" dirty="0">
                <a:solidFill>
                  <a:srgbClr val="1F2933"/>
                </a:solidFill>
              </a:rPr>
              <a:t>SR Policy with a controller (PCE); TI-LFA for protection</a:t>
            </a:r>
            <a:endParaRPr lang="en-US" sz="12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172</a:t>
            </a:fld>
            <a:endParaRPr lang="en-US"/>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name="Slide 17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VRRP: default gateway redundancy</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UPDATED</a:t>
            </a:r>
            <a:endParaRPr lang="en-US" sz="1000" dirty="0"/>
          </a:p>
        </p:txBody>
      </p:sp>
      <p:sp>
        <p:nvSpPr>
          <p:cNvPr id="5" name="Shape 2"/>
          <p:cNvSpPr/>
          <p:nvPr/>
        </p:nvSpPr>
        <p:spPr>
          <a:xfrm>
            <a:off x="457200" y="1280160"/>
            <a:ext cx="5486400" cy="2286000"/>
          </a:xfrm>
          <a:prstGeom prst="roundRect">
            <a:avLst>
              <a:gd name="adj" fmla="val 4800"/>
            </a:avLst>
          </a:prstGeom>
          <a:solidFill>
            <a:srgbClr val="EEF3F7"/>
          </a:solidFill>
          <a:ln w="9525">
            <a:solidFill>
              <a:srgbClr val="EEF3F7"/>
            </a:solidFill>
            <a:prstDash val="solid"/>
          </a:ln>
        </p:spPr>
        <p:txBody>
          <a:bodyPr/>
          <a:lstStyle/>
          <a:p>
            <a:endParaRPr lang="en-US"/>
          </a:p>
        </p:txBody>
      </p:sp>
      <p:sp>
        <p:nvSpPr>
          <p:cNvPr id="6" name="Text 3"/>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D64545"/>
                </a:solidFill>
              </a:rPr>
              <a:t>The problem</a:t>
            </a:r>
            <a:endParaRPr lang="en-US" sz="1500" dirty="0"/>
          </a:p>
        </p:txBody>
      </p:sp>
      <p:sp>
        <p:nvSpPr>
          <p:cNvPr id="7" name="Text 4"/>
          <p:cNvSpPr txBox="1"/>
          <p:nvPr/>
        </p:nvSpPr>
        <p:spPr>
          <a:xfrm>
            <a:off x="658368" y="1856232"/>
            <a:ext cx="5084064" cy="15727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Hosts have </a:t>
            </a:r>
            <a:r>
              <a:rPr lang="en-US" sz="1200" b="1" dirty="0">
                <a:solidFill>
                  <a:srgbClr val="1F2933"/>
                </a:solidFill>
              </a:rPr>
              <a:t>one</a:t>
            </a:r>
            <a:r>
              <a:rPr lang="en-US" sz="1200" dirty="0">
                <a:solidFill>
                  <a:srgbClr val="1F2933"/>
                </a:solidFill>
              </a:rPr>
              <a:t> default gateway: if the router goes down, the LAN is cut off, even with another router available</a:t>
            </a:r>
            <a:endParaRPr lang="en-US" sz="1200" dirty="0"/>
          </a:p>
          <a:p>
            <a:pPr marL="279400" indent="-279400">
              <a:spcAft>
                <a:spcPts val="400"/>
              </a:spcAft>
              <a:buSzPct val="100000"/>
              <a:buChar char="•"/>
            </a:pPr>
            <a:r>
              <a:rPr lang="en-US" sz="1200" dirty="0">
                <a:solidFill>
                  <a:srgbClr val="1F2933"/>
                </a:solidFill>
              </a:rPr>
              <a:t>Old solutions: Proxy ARP, ICMP Router Discovery, RIP on the hosts (all slow or fragile)</a:t>
            </a:r>
            <a:endParaRPr lang="en-US" sz="1200" dirty="0"/>
          </a:p>
        </p:txBody>
      </p:sp>
      <p:sp>
        <p:nvSpPr>
          <p:cNvPr id="8" name="Shape 5"/>
          <p:cNvSpPr/>
          <p:nvPr/>
        </p:nvSpPr>
        <p:spPr>
          <a:xfrm>
            <a:off x="6245352" y="1280160"/>
            <a:ext cx="5486400" cy="2286000"/>
          </a:xfrm>
          <a:prstGeom prst="roundRect">
            <a:avLst>
              <a:gd name="adj" fmla="val 4800"/>
            </a:avLst>
          </a:prstGeom>
          <a:solidFill>
            <a:srgbClr val="EEF3F7"/>
          </a:solidFill>
          <a:ln w="9525">
            <a:solidFill>
              <a:srgbClr val="EEF3F7"/>
            </a:solidFill>
            <a:prstDash val="solid"/>
          </a:ln>
        </p:spPr>
        <p:txBody>
          <a:bodyPr/>
          <a:lstStyle/>
          <a:p>
            <a:endParaRPr lang="en-US"/>
          </a:p>
        </p:txBody>
      </p:sp>
      <p:sp>
        <p:nvSpPr>
          <p:cNvPr id="9" name="Text 6"/>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2A9D6F"/>
                </a:solidFill>
              </a:rPr>
              <a:t>The solution: a virtual router</a:t>
            </a:r>
            <a:endParaRPr lang="en-US" sz="1500" dirty="0"/>
          </a:p>
        </p:txBody>
      </p:sp>
      <p:sp>
        <p:nvSpPr>
          <p:cNvPr id="10" name="Text 7"/>
          <p:cNvSpPr txBox="1"/>
          <p:nvPr/>
        </p:nvSpPr>
        <p:spPr>
          <a:xfrm>
            <a:off x="6446520" y="1856232"/>
            <a:ext cx="5084064" cy="1572768"/>
          </a:xfrm>
          <a:prstGeom prst="rect">
            <a:avLst/>
          </a:prstGeom>
          <a:noFill/>
          <a:ln/>
        </p:spPr>
        <p:txBody>
          <a:bodyPr wrap="square" lIns="0" tIns="0" rIns="0" bIns="0" rtlCol="0" anchor="t"/>
          <a:lstStyle/>
          <a:p>
            <a:pPr marL="279400" indent="-279400">
              <a:spcAft>
                <a:spcPts val="400"/>
              </a:spcAft>
              <a:buSzPct val="100000"/>
              <a:buChar char="•"/>
            </a:pPr>
            <a:r>
              <a:rPr lang="en-US" sz="1200" b="1" dirty="0">
                <a:solidFill>
                  <a:srgbClr val="1F2933"/>
                </a:solidFill>
              </a:rPr>
              <a:t>VRID</a:t>
            </a:r>
            <a:r>
              <a:rPr lang="en-US" sz="1200" dirty="0">
                <a:solidFill>
                  <a:srgbClr val="1F2933"/>
                </a:solidFill>
              </a:rPr>
              <a:t> (1 to 255) + </a:t>
            </a:r>
            <a:r>
              <a:rPr lang="en-US" sz="1200" b="1" dirty="0">
                <a:solidFill>
                  <a:srgbClr val="1F2933"/>
                </a:solidFill>
              </a:rPr>
              <a:t>virtual IP</a:t>
            </a:r>
            <a:r>
              <a:rPr lang="en-US" sz="1200" dirty="0">
                <a:solidFill>
                  <a:srgbClr val="1F2933"/>
                </a:solidFill>
              </a:rPr>
              <a:t> + </a:t>
            </a:r>
            <a:r>
              <a:rPr lang="en-US" sz="1200" b="1" dirty="0">
                <a:solidFill>
                  <a:srgbClr val="1F2933"/>
                </a:solidFill>
              </a:rPr>
              <a:t>virtual MAC</a:t>
            </a:r>
            <a:r>
              <a:rPr lang="en-US" sz="1200" dirty="0">
                <a:solidFill>
                  <a:srgbClr val="1F2933"/>
                </a:solidFill>
              </a:rPr>
              <a:t> 00-00-5E-00-01-{VRID} (IPv6: 00-00-5E-00-02-{VRID})</a:t>
            </a:r>
            <a:endParaRPr lang="en-US" sz="1200" dirty="0"/>
          </a:p>
          <a:p>
            <a:pPr marL="279400" indent="-279400">
              <a:spcAft>
                <a:spcPts val="400"/>
              </a:spcAft>
              <a:buSzPct val="100000"/>
              <a:buChar char="•"/>
            </a:pPr>
            <a:r>
              <a:rPr lang="en-US" sz="1200" dirty="0">
                <a:solidFill>
                  <a:srgbClr val="1F2933"/>
                </a:solidFill>
              </a:rPr>
              <a:t>The hosts use the virtual IP as their gateway; whoever answers is the current </a:t>
            </a:r>
            <a:r>
              <a:rPr lang="en-US" sz="1200" b="1" dirty="0">
                <a:solidFill>
                  <a:srgbClr val="1F2933"/>
                </a:solidFill>
              </a:rPr>
              <a:t>master</a:t>
            </a:r>
            <a:endParaRPr lang="en-US" sz="1200" dirty="0"/>
          </a:p>
        </p:txBody>
      </p:sp>
      <p:graphicFrame>
        <p:nvGraphicFramePr>
          <p:cNvPr id="174" name="Table 0"/>
          <p:cNvGraphicFramePr>
            <a:graphicFrameLocks noGrp="1"/>
          </p:cNvGraphicFramePr>
          <p:nvPr>
            <p:extLst>
              <p:ext uri="{D42A27DB-BD31-4B8C-83A1-F6EECF244321}">
                <p14:modId xmlns:p14="http://schemas.microsoft.com/office/powerpoint/2010/main" val="1579011935"/>
              </p:ext>
            </p:extLst>
          </p:nvPr>
        </p:nvGraphicFramePr>
        <p:xfrm>
          <a:off x="457200" y="3749040"/>
          <a:ext cx="11247120" cy="914400"/>
        </p:xfrm>
        <a:graphic>
          <a:graphicData uri="http://schemas.openxmlformats.org/drawingml/2006/table">
            <a:tbl>
              <a:tblPr/>
              <a:tblGrid>
                <a:gridCol w="1371600">
                  <a:extLst>
                    <a:ext uri="{9D8B030D-6E8A-4147-A177-3AD203B41FA5}">
                      <a16:colId xmlns:a16="http://schemas.microsoft.com/office/drawing/2014/main" val="20000"/>
                    </a:ext>
                  </a:extLst>
                </a:gridCol>
                <a:gridCol w="420624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4297680">
                  <a:extLst>
                    <a:ext uri="{9D8B030D-6E8A-4147-A177-3AD203B41FA5}">
                      <a16:colId xmlns:a16="http://schemas.microsoft.com/office/drawing/2014/main" val="20003"/>
                    </a:ext>
                  </a:extLst>
                </a:gridCol>
              </a:tblGrid>
              <a:tr h="502920">
                <a:tc>
                  <a:txBody>
                    <a:bodyPr/>
                    <a:lstStyle/>
                    <a:p>
                      <a:pPr marL="0" indent="0" algn="l">
                        <a:buNone/>
                      </a:pPr>
                      <a:r>
                        <a:rPr lang="en-US" sz="1000" b="1" dirty="0">
                          <a:solidFill>
                            <a:srgbClr val="FFFFFF"/>
                          </a:solidFill>
                        </a:rPr>
                        <a:t>Parameter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Value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Parameter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Value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502920">
                <a:tc>
                  <a:txBody>
                    <a:bodyPr/>
                    <a:lstStyle/>
                    <a:p>
                      <a:pPr marL="0" indent="0" algn="l">
                        <a:buNone/>
                      </a:pPr>
                      <a:r>
                        <a:rPr lang="en-US" sz="1000" dirty="0">
                          <a:solidFill>
                            <a:srgbClr val="1F2933"/>
                          </a:solidFill>
                        </a:rPr>
                        <a:t>Priority</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 to 254 (255 = IP owner); default 100; highest wins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Advertisements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Master → 224.0.0.18 / ff02::12, IP protocol 112, every 1 s (v3: 100 cs)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02920">
                <a:tc>
                  <a:txBody>
                    <a:bodyPr/>
                    <a:lstStyle/>
                    <a:p>
                      <a:pPr marL="0" indent="0" algn="l">
                        <a:buNone/>
                      </a:pPr>
                      <a:r>
                        <a:rPr lang="en-US" sz="1000" dirty="0">
                          <a:solidFill>
                            <a:srgbClr val="1F2933"/>
                          </a:solidFill>
                        </a:rPr>
                        <a:t>Failover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 3 intervals without advertisements + skew → backup takes over (≈ 3 s; v3 sub-second)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After taking over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Gratuitous ARP / unsolicited NA with the virtual MAC: switches relearn the port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502920">
                <a:tc>
                  <a:txBody>
                    <a:bodyPr/>
                    <a:lstStyle/>
                    <a:p>
                      <a:pPr marL="0" indent="0" algn="l">
                        <a:buNone/>
                      </a:pPr>
                      <a:r>
                        <a:rPr lang="en-US" sz="1000" dirty="0">
                          <a:solidFill>
                            <a:srgbClr val="1F2933"/>
                          </a:solidFill>
                        </a:rPr>
                        <a:t>Preemption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Enabled by default (the highest-priority router takes back the role)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Versions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RFC 2338 (1998) → RFC 3768 v2 (2004) → RFC 5798 v3 (2010, IPv4 + IPv6)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02920">
                <a:tc>
                  <a:txBody>
                    <a:bodyPr/>
                    <a:lstStyle/>
                    <a:p>
                      <a:pPr marL="0" indent="0" algn="l">
                        <a:buNone/>
                      </a:pPr>
                      <a:r>
                        <a:rPr lang="en-US" sz="1000" dirty="0">
                          <a:solidFill>
                            <a:srgbClr val="1F2933"/>
                          </a:solidFill>
                        </a:rPr>
                        <a:t>Proprietary</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HSRP (Cisco, RFC 2281), GLBP (Cisco, load balancing)</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Tracking</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Object tracking lowers the priority if the master's WAN goes down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173</a:t>
            </a:fld>
            <a:endParaRPr lang="en-US"/>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name="Slide 17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VRRP in operation: a failover example</a:t>
            </a:r>
            <a:endParaRPr lang="en-US" sz="3000" dirty="0"/>
          </a:p>
        </p:txBody>
      </p:sp>
      <p:sp>
        <p:nvSpPr>
          <p:cNvPr id="4" name="Text 1"/>
          <p:cNvSpPr/>
          <p:nvPr/>
        </p:nvSpPr>
        <p:spPr>
          <a:xfrm>
            <a:off x="2286000" y="1234440"/>
            <a:ext cx="1828800" cy="73152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000" dirty="0">
                <a:solidFill>
                  <a:srgbClr val="0B3C5D"/>
                </a:solidFill>
              </a:rPr>
              <a:t>WAN</a:t>
            </a:r>
            <a:endParaRPr lang="en-US" sz="1000" dirty="0"/>
          </a:p>
        </p:txBody>
      </p:sp>
      <p:sp>
        <p:nvSpPr>
          <p:cNvPr id="5" name="Text 2"/>
          <p:cNvSpPr/>
          <p:nvPr/>
        </p:nvSpPr>
        <p:spPr>
          <a:xfrm>
            <a:off x="8046720" y="1234440"/>
            <a:ext cx="1828800" cy="73152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000" dirty="0">
                <a:solidFill>
                  <a:srgbClr val="0B3C5D"/>
                </a:solidFill>
              </a:rPr>
              <a:t>WAN</a:t>
            </a:r>
            <a:endParaRPr lang="en-US" sz="1000" dirty="0"/>
          </a:p>
        </p:txBody>
      </p:sp>
      <p:sp>
        <p:nvSpPr>
          <p:cNvPr id="6" name="Text 3"/>
          <p:cNvSpPr/>
          <p:nvPr/>
        </p:nvSpPr>
        <p:spPr>
          <a:xfrm>
            <a:off x="2889504" y="2386584"/>
            <a:ext cx="621792" cy="621792"/>
          </a:xfrm>
          <a:prstGeom prst="ellipse">
            <a:avLst/>
          </a:prstGeom>
          <a:solidFill>
            <a:srgbClr val="2A9D6F"/>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7" name="Text 4"/>
          <p:cNvSpPr/>
          <p:nvPr/>
        </p:nvSpPr>
        <p:spPr>
          <a:xfrm>
            <a:off x="8650224" y="2386584"/>
            <a:ext cx="621792" cy="621792"/>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8" name="Shape 5"/>
          <p:cNvSpPr/>
          <p:nvPr/>
        </p:nvSpPr>
        <p:spPr>
          <a:xfrm>
            <a:off x="3200400" y="1965960"/>
            <a:ext cx="0" cy="411480"/>
          </a:xfrm>
          <a:prstGeom prst="line">
            <a:avLst/>
          </a:prstGeom>
          <a:noFill/>
          <a:ln w="19050">
            <a:solidFill>
              <a:srgbClr val="0B3C5D"/>
            </a:solidFill>
            <a:prstDash val="solid"/>
          </a:ln>
        </p:spPr>
        <p:txBody>
          <a:bodyPr/>
          <a:lstStyle/>
          <a:p>
            <a:endParaRPr lang="en-US"/>
          </a:p>
        </p:txBody>
      </p:sp>
      <p:sp>
        <p:nvSpPr>
          <p:cNvPr id="9" name="Shape 6"/>
          <p:cNvSpPr/>
          <p:nvPr/>
        </p:nvSpPr>
        <p:spPr>
          <a:xfrm>
            <a:off x="8961120" y="1965960"/>
            <a:ext cx="0" cy="411480"/>
          </a:xfrm>
          <a:prstGeom prst="line">
            <a:avLst/>
          </a:prstGeom>
          <a:noFill/>
          <a:ln w="19050">
            <a:solidFill>
              <a:srgbClr val="0B3C5D"/>
            </a:solidFill>
            <a:prstDash val="solid"/>
          </a:ln>
        </p:spPr>
        <p:txBody>
          <a:bodyPr/>
          <a:lstStyle/>
          <a:p>
            <a:endParaRPr lang="en-US"/>
          </a:p>
        </p:txBody>
      </p:sp>
      <p:sp>
        <p:nvSpPr>
          <p:cNvPr id="10" name="Text 7"/>
          <p:cNvSpPr txBox="1"/>
          <p:nvPr/>
        </p:nvSpPr>
        <p:spPr>
          <a:xfrm>
            <a:off x="731520" y="2377440"/>
            <a:ext cx="2103120" cy="640080"/>
          </a:xfrm>
          <a:prstGeom prst="rect">
            <a:avLst/>
          </a:prstGeom>
          <a:noFill/>
          <a:ln/>
        </p:spPr>
        <p:txBody>
          <a:bodyPr wrap="square" lIns="0" tIns="0" rIns="0" bIns="0" rtlCol="0" anchor="ctr"/>
          <a:lstStyle/>
          <a:p>
            <a:pPr marL="0" indent="0" algn="r">
              <a:buNone/>
            </a:pPr>
            <a:r>
              <a:rPr lang="en-US" sz="900" b="1" dirty="0">
                <a:solidFill>
                  <a:srgbClr val="2A9D6F"/>
                </a:solidFill>
              </a:rPr>
              <a:t>172.16.20.2</a:t>
            </a:r>
            <a:endParaRPr lang="en-US" sz="900" dirty="0"/>
          </a:p>
          <a:p>
            <a:pPr marL="0" indent="0" algn="r">
              <a:buNone/>
            </a:pPr>
            <a:r>
              <a:rPr lang="en-US" sz="900" b="1" dirty="0">
                <a:solidFill>
                  <a:srgbClr val="2A9D6F"/>
                </a:solidFill>
              </a:rPr>
              <a:t>priority 120: MASTER</a:t>
            </a:r>
            <a:endParaRPr lang="en-US" sz="900" dirty="0"/>
          </a:p>
        </p:txBody>
      </p:sp>
      <p:sp>
        <p:nvSpPr>
          <p:cNvPr id="11" name="Text 8"/>
          <p:cNvSpPr txBox="1"/>
          <p:nvPr/>
        </p:nvSpPr>
        <p:spPr>
          <a:xfrm>
            <a:off x="9372600" y="2377440"/>
            <a:ext cx="2194560" cy="640080"/>
          </a:xfrm>
          <a:prstGeom prst="rect">
            <a:avLst/>
          </a:prstGeom>
          <a:noFill/>
          <a:ln/>
        </p:spPr>
        <p:txBody>
          <a:bodyPr wrap="square" lIns="0" tIns="0" rIns="0" bIns="0" rtlCol="0" anchor="ctr"/>
          <a:lstStyle/>
          <a:p>
            <a:pPr marL="0" indent="0" algn="l">
              <a:buNone/>
            </a:pPr>
            <a:r>
              <a:rPr lang="en-US" sz="900" b="1" dirty="0">
                <a:solidFill>
                  <a:srgbClr val="6B7B8C"/>
                </a:solidFill>
              </a:rPr>
              <a:t>172.16.20.3</a:t>
            </a:r>
            <a:endParaRPr lang="en-US" sz="900" dirty="0"/>
          </a:p>
          <a:p>
            <a:pPr marL="0" indent="0" algn="l">
              <a:buNone/>
            </a:pPr>
            <a:r>
              <a:rPr lang="en-US" sz="900" b="1" dirty="0">
                <a:solidFill>
                  <a:srgbClr val="6B7B8C"/>
                </a:solidFill>
              </a:rPr>
              <a:t>priority 100: backup</a:t>
            </a:r>
            <a:endParaRPr lang="en-US" sz="900" dirty="0"/>
          </a:p>
        </p:txBody>
      </p:sp>
      <p:sp>
        <p:nvSpPr>
          <p:cNvPr id="12" name="Text 9"/>
          <p:cNvSpPr txBox="1"/>
          <p:nvPr/>
        </p:nvSpPr>
        <p:spPr>
          <a:xfrm>
            <a:off x="4663440" y="1234440"/>
            <a:ext cx="2834640" cy="731520"/>
          </a:xfrm>
          <a:prstGeom prst="rect">
            <a:avLst/>
          </a:prstGeom>
          <a:solidFill>
            <a:srgbClr val="FFF4E0"/>
          </a:solidFill>
          <a:ln w="9525">
            <a:solidFill>
              <a:srgbClr val="F0A332"/>
            </a:solidFill>
          </a:ln>
        </p:spPr>
        <p:txBody>
          <a:bodyPr wrap="square" lIns="0" tIns="0" rIns="0" bIns="0" rtlCol="0" anchor="ctr"/>
          <a:lstStyle/>
          <a:p>
            <a:pPr marL="0" indent="0" algn="ctr">
              <a:buNone/>
            </a:pPr>
            <a:r>
              <a:rPr lang="en-US" sz="1000" b="1" dirty="0">
                <a:solidFill>
                  <a:srgbClr val="1F2933"/>
                </a:solidFill>
              </a:rPr>
              <a:t>Virtual router VRID 10</a:t>
            </a:r>
            <a:endParaRPr lang="en-US" sz="1000" dirty="0"/>
          </a:p>
          <a:p>
            <a:pPr marL="0" indent="0" algn="ctr">
              <a:buNone/>
            </a:pPr>
            <a:r>
              <a:rPr lang="en-US" sz="1000" b="1" dirty="0">
                <a:solidFill>
                  <a:srgbClr val="1F2933"/>
                </a:solidFill>
              </a:rPr>
              <a:t>IP 172.16.20.1</a:t>
            </a:r>
            <a:endParaRPr lang="en-US" sz="1000" dirty="0"/>
          </a:p>
          <a:p>
            <a:pPr marL="0" indent="0" algn="ctr">
              <a:buNone/>
            </a:pPr>
            <a:r>
              <a:rPr lang="en-US" sz="1000" b="1" dirty="0">
                <a:solidFill>
                  <a:srgbClr val="1F2933"/>
                </a:solidFill>
              </a:rPr>
              <a:t>MAC 00-00-5E-00-01-0A</a:t>
            </a:r>
            <a:endParaRPr lang="en-US" sz="1000" dirty="0"/>
          </a:p>
        </p:txBody>
      </p:sp>
      <p:sp>
        <p:nvSpPr>
          <p:cNvPr id="13" name="Shape 10"/>
          <p:cNvSpPr/>
          <p:nvPr/>
        </p:nvSpPr>
        <p:spPr>
          <a:xfrm>
            <a:off x="3566160" y="2468880"/>
            <a:ext cx="5029200" cy="0"/>
          </a:xfrm>
          <a:prstGeom prst="line">
            <a:avLst/>
          </a:prstGeom>
          <a:noFill/>
          <a:ln w="31750">
            <a:solidFill>
              <a:srgbClr val="F0A332"/>
            </a:solidFill>
            <a:prstDash val="solid"/>
            <a:tailEnd type="triangle"/>
          </a:ln>
        </p:spPr>
        <p:txBody>
          <a:bodyPr/>
          <a:lstStyle/>
          <a:p>
            <a:endParaRPr lang="en-US"/>
          </a:p>
        </p:txBody>
      </p:sp>
      <p:sp>
        <p:nvSpPr>
          <p:cNvPr id="14" name="Text 11"/>
          <p:cNvSpPr txBox="1"/>
          <p:nvPr/>
        </p:nvSpPr>
        <p:spPr>
          <a:xfrm>
            <a:off x="3977640" y="2176272"/>
            <a:ext cx="4206240" cy="237744"/>
          </a:xfrm>
          <a:prstGeom prst="rect">
            <a:avLst/>
          </a:prstGeom>
          <a:noFill/>
          <a:ln/>
        </p:spPr>
        <p:txBody>
          <a:bodyPr wrap="square" lIns="0" tIns="0" rIns="0" bIns="0" rtlCol="0" anchor="ctr"/>
          <a:lstStyle/>
          <a:p>
            <a:pPr marL="0" indent="0" algn="ctr">
              <a:buNone/>
            </a:pPr>
            <a:r>
              <a:rPr lang="en-US" sz="1000" b="1" dirty="0">
                <a:solidFill>
                  <a:srgbClr val="1F2933"/>
                </a:solidFill>
              </a:rPr>
              <a:t>VRRP advertisements every 1 s → 224.0.0.18 (IP protocol 112)</a:t>
            </a:r>
            <a:endParaRPr lang="en-US" sz="1000" dirty="0"/>
          </a:p>
        </p:txBody>
      </p:sp>
      <p:sp>
        <p:nvSpPr>
          <p:cNvPr id="15" name="Shape 12"/>
          <p:cNvSpPr/>
          <p:nvPr/>
        </p:nvSpPr>
        <p:spPr>
          <a:xfrm>
            <a:off x="914400" y="3931920"/>
            <a:ext cx="10332720" cy="0"/>
          </a:xfrm>
          <a:prstGeom prst="line">
            <a:avLst/>
          </a:prstGeom>
          <a:noFill/>
          <a:ln w="50800">
            <a:solidFill>
              <a:srgbClr val="0B3C5D"/>
            </a:solidFill>
            <a:prstDash val="solid"/>
          </a:ln>
        </p:spPr>
        <p:txBody>
          <a:bodyPr/>
          <a:lstStyle/>
          <a:p>
            <a:endParaRPr lang="en-US"/>
          </a:p>
        </p:txBody>
      </p:sp>
      <p:sp>
        <p:nvSpPr>
          <p:cNvPr id="16" name="Text 13"/>
          <p:cNvSpPr txBox="1"/>
          <p:nvPr/>
        </p:nvSpPr>
        <p:spPr>
          <a:xfrm>
            <a:off x="914400" y="3986784"/>
            <a:ext cx="10332720" cy="256032"/>
          </a:xfrm>
          <a:prstGeom prst="rect">
            <a:avLst/>
          </a:prstGeom>
          <a:noFill/>
          <a:ln/>
        </p:spPr>
        <p:txBody>
          <a:bodyPr wrap="square" lIns="0" tIns="0" rIns="0" bIns="0" rtlCol="0" anchor="ctr"/>
          <a:lstStyle/>
          <a:p>
            <a:pPr marL="0" indent="0" algn="ctr">
              <a:buNone/>
            </a:pPr>
            <a:r>
              <a:rPr lang="en-US" sz="1000" dirty="0">
                <a:solidFill>
                  <a:srgbClr val="6B7B8C"/>
                </a:solidFill>
              </a:rPr>
              <a:t>LAN 172.16.20.0/24 (VLAN 20)</a:t>
            </a:r>
            <a:endParaRPr lang="en-US" sz="1000" dirty="0"/>
          </a:p>
        </p:txBody>
      </p:sp>
      <p:sp>
        <p:nvSpPr>
          <p:cNvPr id="17" name="Shape 14"/>
          <p:cNvSpPr/>
          <p:nvPr/>
        </p:nvSpPr>
        <p:spPr>
          <a:xfrm>
            <a:off x="3200400" y="3008376"/>
            <a:ext cx="0" cy="923544"/>
          </a:xfrm>
          <a:prstGeom prst="line">
            <a:avLst/>
          </a:prstGeom>
          <a:noFill/>
          <a:ln w="19050">
            <a:solidFill>
              <a:srgbClr val="0B3C5D"/>
            </a:solidFill>
            <a:prstDash val="solid"/>
          </a:ln>
        </p:spPr>
        <p:txBody>
          <a:bodyPr/>
          <a:lstStyle/>
          <a:p>
            <a:endParaRPr lang="en-US"/>
          </a:p>
        </p:txBody>
      </p:sp>
      <p:sp>
        <p:nvSpPr>
          <p:cNvPr id="18" name="Shape 15"/>
          <p:cNvSpPr/>
          <p:nvPr/>
        </p:nvSpPr>
        <p:spPr>
          <a:xfrm>
            <a:off x="8961120" y="3008376"/>
            <a:ext cx="0" cy="923544"/>
          </a:xfrm>
          <a:prstGeom prst="line">
            <a:avLst/>
          </a:prstGeom>
          <a:noFill/>
          <a:ln w="19050">
            <a:solidFill>
              <a:srgbClr val="0B3C5D"/>
            </a:solidFill>
            <a:prstDash val="solid"/>
          </a:ln>
        </p:spPr>
        <p:txBody>
          <a:bodyPr/>
          <a:lstStyle/>
          <a:p>
            <a:endParaRPr lang="en-US"/>
          </a:p>
        </p:txBody>
      </p:sp>
      <p:sp>
        <p:nvSpPr>
          <p:cNvPr id="19" name="Text 16"/>
          <p:cNvSpPr/>
          <p:nvPr/>
        </p:nvSpPr>
        <p:spPr>
          <a:xfrm>
            <a:off x="1577340" y="458114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H1</a:t>
            </a:r>
            <a:endParaRPr lang="en-US" sz="1000" dirty="0"/>
          </a:p>
        </p:txBody>
      </p:sp>
      <p:sp>
        <p:nvSpPr>
          <p:cNvPr id="20" name="Shape 17"/>
          <p:cNvSpPr/>
          <p:nvPr/>
        </p:nvSpPr>
        <p:spPr>
          <a:xfrm>
            <a:off x="1700784" y="4928616"/>
            <a:ext cx="256032" cy="64008"/>
          </a:xfrm>
          <a:prstGeom prst="rect">
            <a:avLst/>
          </a:prstGeom>
          <a:solidFill>
            <a:srgbClr val="2A9D6F"/>
          </a:solidFill>
          <a:ln w="12700">
            <a:solidFill>
              <a:srgbClr val="2A9D6F"/>
            </a:solidFill>
            <a:prstDash val="solid"/>
          </a:ln>
        </p:spPr>
        <p:txBody>
          <a:bodyPr/>
          <a:lstStyle/>
          <a:p>
            <a:endParaRPr lang="en-US"/>
          </a:p>
        </p:txBody>
      </p:sp>
      <p:sp>
        <p:nvSpPr>
          <p:cNvPr id="21" name="Text 18"/>
          <p:cNvSpPr txBox="1"/>
          <p:nvPr/>
        </p:nvSpPr>
        <p:spPr>
          <a:xfrm>
            <a:off x="1005840" y="5020056"/>
            <a:ext cx="1645920" cy="274320"/>
          </a:xfrm>
          <a:prstGeom prst="rect">
            <a:avLst/>
          </a:prstGeom>
          <a:noFill/>
          <a:ln/>
        </p:spPr>
        <p:txBody>
          <a:bodyPr wrap="square" lIns="0" tIns="0" rIns="0" bIns="0" rtlCol="0" anchor="ctr"/>
          <a:lstStyle/>
          <a:p>
            <a:pPr marL="0" indent="0" algn="ctr">
              <a:buNone/>
            </a:pPr>
            <a:r>
              <a:rPr lang="en-US" sz="800" dirty="0">
                <a:solidFill>
                  <a:srgbClr val="1F2933"/>
                </a:solidFill>
              </a:rPr>
              <a:t>gateway 172.16.20.1</a:t>
            </a:r>
            <a:endParaRPr lang="en-US" sz="800" dirty="0"/>
          </a:p>
        </p:txBody>
      </p:sp>
      <p:sp>
        <p:nvSpPr>
          <p:cNvPr id="22" name="Shape 19"/>
          <p:cNvSpPr/>
          <p:nvPr/>
        </p:nvSpPr>
        <p:spPr>
          <a:xfrm>
            <a:off x="1828800" y="3931920"/>
            <a:ext cx="0" cy="612648"/>
          </a:xfrm>
          <a:prstGeom prst="line">
            <a:avLst/>
          </a:prstGeom>
          <a:noFill/>
          <a:ln w="19050">
            <a:solidFill>
              <a:srgbClr val="0B3C5D"/>
            </a:solidFill>
            <a:prstDash val="solid"/>
          </a:ln>
        </p:spPr>
        <p:txBody>
          <a:bodyPr/>
          <a:lstStyle/>
          <a:p>
            <a:endParaRPr lang="en-US"/>
          </a:p>
        </p:txBody>
      </p:sp>
      <p:sp>
        <p:nvSpPr>
          <p:cNvPr id="23" name="Text 20"/>
          <p:cNvSpPr/>
          <p:nvPr/>
        </p:nvSpPr>
        <p:spPr>
          <a:xfrm>
            <a:off x="4137660" y="458114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H2</a:t>
            </a:r>
            <a:endParaRPr lang="en-US" sz="1000" dirty="0"/>
          </a:p>
        </p:txBody>
      </p:sp>
      <p:sp>
        <p:nvSpPr>
          <p:cNvPr id="24" name="Shape 21"/>
          <p:cNvSpPr/>
          <p:nvPr/>
        </p:nvSpPr>
        <p:spPr>
          <a:xfrm>
            <a:off x="4261104" y="4928616"/>
            <a:ext cx="256032" cy="64008"/>
          </a:xfrm>
          <a:prstGeom prst="rect">
            <a:avLst/>
          </a:prstGeom>
          <a:solidFill>
            <a:srgbClr val="2A9D6F"/>
          </a:solidFill>
          <a:ln w="12700">
            <a:solidFill>
              <a:srgbClr val="2A9D6F"/>
            </a:solidFill>
            <a:prstDash val="solid"/>
          </a:ln>
        </p:spPr>
        <p:txBody>
          <a:bodyPr/>
          <a:lstStyle/>
          <a:p>
            <a:endParaRPr lang="en-US"/>
          </a:p>
        </p:txBody>
      </p:sp>
      <p:sp>
        <p:nvSpPr>
          <p:cNvPr id="25" name="Text 22"/>
          <p:cNvSpPr txBox="1"/>
          <p:nvPr/>
        </p:nvSpPr>
        <p:spPr>
          <a:xfrm>
            <a:off x="3566160" y="5020056"/>
            <a:ext cx="1645920" cy="274320"/>
          </a:xfrm>
          <a:prstGeom prst="rect">
            <a:avLst/>
          </a:prstGeom>
          <a:noFill/>
          <a:ln/>
        </p:spPr>
        <p:txBody>
          <a:bodyPr wrap="square" lIns="0" tIns="0" rIns="0" bIns="0" rtlCol="0" anchor="ctr"/>
          <a:lstStyle/>
          <a:p>
            <a:pPr marL="0" indent="0" algn="ctr">
              <a:buNone/>
            </a:pPr>
            <a:r>
              <a:rPr lang="en-US" sz="800" dirty="0">
                <a:solidFill>
                  <a:srgbClr val="1F2933"/>
                </a:solidFill>
              </a:rPr>
              <a:t>gateway 172.16.20.1</a:t>
            </a:r>
            <a:endParaRPr lang="en-US" sz="800" dirty="0"/>
          </a:p>
        </p:txBody>
      </p:sp>
      <p:sp>
        <p:nvSpPr>
          <p:cNvPr id="26" name="Shape 23"/>
          <p:cNvSpPr/>
          <p:nvPr/>
        </p:nvSpPr>
        <p:spPr>
          <a:xfrm>
            <a:off x="4389120" y="3931920"/>
            <a:ext cx="0" cy="612648"/>
          </a:xfrm>
          <a:prstGeom prst="line">
            <a:avLst/>
          </a:prstGeom>
          <a:noFill/>
          <a:ln w="19050">
            <a:solidFill>
              <a:srgbClr val="0B3C5D"/>
            </a:solidFill>
            <a:prstDash val="solid"/>
          </a:ln>
        </p:spPr>
        <p:txBody>
          <a:bodyPr/>
          <a:lstStyle/>
          <a:p>
            <a:endParaRPr lang="en-US"/>
          </a:p>
        </p:txBody>
      </p:sp>
      <p:sp>
        <p:nvSpPr>
          <p:cNvPr id="27" name="Text 24"/>
          <p:cNvSpPr/>
          <p:nvPr/>
        </p:nvSpPr>
        <p:spPr>
          <a:xfrm>
            <a:off x="6697980" y="458114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H3</a:t>
            </a:r>
            <a:endParaRPr lang="en-US" sz="1000" dirty="0"/>
          </a:p>
        </p:txBody>
      </p:sp>
      <p:sp>
        <p:nvSpPr>
          <p:cNvPr id="28" name="Shape 25"/>
          <p:cNvSpPr/>
          <p:nvPr/>
        </p:nvSpPr>
        <p:spPr>
          <a:xfrm>
            <a:off x="6821424" y="4928616"/>
            <a:ext cx="256032" cy="64008"/>
          </a:xfrm>
          <a:prstGeom prst="rect">
            <a:avLst/>
          </a:prstGeom>
          <a:solidFill>
            <a:srgbClr val="2A9D6F"/>
          </a:solidFill>
          <a:ln w="12700">
            <a:solidFill>
              <a:srgbClr val="2A9D6F"/>
            </a:solidFill>
            <a:prstDash val="solid"/>
          </a:ln>
        </p:spPr>
        <p:txBody>
          <a:bodyPr/>
          <a:lstStyle/>
          <a:p>
            <a:endParaRPr lang="en-US"/>
          </a:p>
        </p:txBody>
      </p:sp>
      <p:sp>
        <p:nvSpPr>
          <p:cNvPr id="29" name="Text 26"/>
          <p:cNvSpPr txBox="1"/>
          <p:nvPr/>
        </p:nvSpPr>
        <p:spPr>
          <a:xfrm>
            <a:off x="6126480" y="5020056"/>
            <a:ext cx="1645920" cy="274320"/>
          </a:xfrm>
          <a:prstGeom prst="rect">
            <a:avLst/>
          </a:prstGeom>
          <a:noFill/>
          <a:ln/>
        </p:spPr>
        <p:txBody>
          <a:bodyPr wrap="square" lIns="0" tIns="0" rIns="0" bIns="0" rtlCol="0" anchor="ctr"/>
          <a:lstStyle/>
          <a:p>
            <a:pPr marL="0" indent="0" algn="ctr">
              <a:buNone/>
            </a:pPr>
            <a:r>
              <a:rPr lang="en-US" sz="800" dirty="0">
                <a:solidFill>
                  <a:srgbClr val="1F2933"/>
                </a:solidFill>
              </a:rPr>
              <a:t>gateway 172.16.20.1</a:t>
            </a:r>
            <a:endParaRPr lang="en-US" sz="800" dirty="0"/>
          </a:p>
        </p:txBody>
      </p:sp>
      <p:sp>
        <p:nvSpPr>
          <p:cNvPr id="30" name="Shape 27"/>
          <p:cNvSpPr/>
          <p:nvPr/>
        </p:nvSpPr>
        <p:spPr>
          <a:xfrm>
            <a:off x="6949440" y="3931920"/>
            <a:ext cx="0" cy="612648"/>
          </a:xfrm>
          <a:prstGeom prst="line">
            <a:avLst/>
          </a:prstGeom>
          <a:noFill/>
          <a:ln w="19050">
            <a:solidFill>
              <a:srgbClr val="0B3C5D"/>
            </a:solidFill>
            <a:prstDash val="solid"/>
          </a:ln>
        </p:spPr>
        <p:txBody>
          <a:bodyPr/>
          <a:lstStyle/>
          <a:p>
            <a:endParaRPr lang="en-US"/>
          </a:p>
        </p:txBody>
      </p:sp>
      <p:sp>
        <p:nvSpPr>
          <p:cNvPr id="31" name="Text 28"/>
          <p:cNvSpPr/>
          <p:nvPr/>
        </p:nvSpPr>
        <p:spPr>
          <a:xfrm>
            <a:off x="9806940" y="458114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H4</a:t>
            </a:r>
            <a:endParaRPr lang="en-US" sz="1000" dirty="0"/>
          </a:p>
        </p:txBody>
      </p:sp>
      <p:sp>
        <p:nvSpPr>
          <p:cNvPr id="32" name="Shape 29"/>
          <p:cNvSpPr/>
          <p:nvPr/>
        </p:nvSpPr>
        <p:spPr>
          <a:xfrm>
            <a:off x="9930384" y="4928616"/>
            <a:ext cx="256032" cy="64008"/>
          </a:xfrm>
          <a:prstGeom prst="rect">
            <a:avLst/>
          </a:prstGeom>
          <a:solidFill>
            <a:srgbClr val="2A9D6F"/>
          </a:solidFill>
          <a:ln w="12700">
            <a:solidFill>
              <a:srgbClr val="2A9D6F"/>
            </a:solidFill>
            <a:prstDash val="solid"/>
          </a:ln>
        </p:spPr>
        <p:txBody>
          <a:bodyPr/>
          <a:lstStyle/>
          <a:p>
            <a:endParaRPr lang="en-US"/>
          </a:p>
        </p:txBody>
      </p:sp>
      <p:sp>
        <p:nvSpPr>
          <p:cNvPr id="33" name="Text 30"/>
          <p:cNvSpPr txBox="1"/>
          <p:nvPr/>
        </p:nvSpPr>
        <p:spPr>
          <a:xfrm>
            <a:off x="9235440" y="5020056"/>
            <a:ext cx="1645920" cy="274320"/>
          </a:xfrm>
          <a:prstGeom prst="rect">
            <a:avLst/>
          </a:prstGeom>
          <a:noFill/>
          <a:ln/>
        </p:spPr>
        <p:txBody>
          <a:bodyPr wrap="square" lIns="0" tIns="0" rIns="0" bIns="0" rtlCol="0" anchor="ctr"/>
          <a:lstStyle/>
          <a:p>
            <a:pPr marL="0" indent="0" algn="ctr">
              <a:buNone/>
            </a:pPr>
            <a:r>
              <a:rPr lang="en-US" sz="800" dirty="0">
                <a:solidFill>
                  <a:srgbClr val="1F2933"/>
                </a:solidFill>
              </a:rPr>
              <a:t>gateway 172.16.20.1</a:t>
            </a:r>
            <a:endParaRPr lang="en-US" sz="800" dirty="0"/>
          </a:p>
        </p:txBody>
      </p:sp>
      <p:sp>
        <p:nvSpPr>
          <p:cNvPr id="34" name="Shape 31"/>
          <p:cNvSpPr/>
          <p:nvPr/>
        </p:nvSpPr>
        <p:spPr>
          <a:xfrm>
            <a:off x="10058400" y="3931920"/>
            <a:ext cx="0" cy="612648"/>
          </a:xfrm>
          <a:prstGeom prst="line">
            <a:avLst/>
          </a:prstGeom>
          <a:noFill/>
          <a:ln w="19050">
            <a:solidFill>
              <a:srgbClr val="0B3C5D"/>
            </a:solidFill>
            <a:prstDash val="solid"/>
          </a:ln>
        </p:spPr>
        <p:txBody>
          <a:bodyPr/>
          <a:lstStyle/>
          <a:p>
            <a:endParaRPr lang="en-US"/>
          </a:p>
        </p:txBody>
      </p:sp>
      <p:sp>
        <p:nvSpPr>
          <p:cNvPr id="35" name="Shape 32"/>
          <p:cNvSpPr/>
          <p:nvPr/>
        </p:nvSpPr>
        <p:spPr>
          <a:xfrm>
            <a:off x="457200" y="5349240"/>
            <a:ext cx="5486400" cy="960120"/>
          </a:xfrm>
          <a:prstGeom prst="roundRect">
            <a:avLst>
              <a:gd name="adj" fmla="val 11429"/>
            </a:avLst>
          </a:prstGeom>
          <a:solidFill>
            <a:srgbClr val="EEF3F7"/>
          </a:solidFill>
          <a:ln w="9525">
            <a:solidFill>
              <a:srgbClr val="EEF3F7"/>
            </a:solidFill>
            <a:prstDash val="solid"/>
          </a:ln>
        </p:spPr>
        <p:txBody>
          <a:bodyPr/>
          <a:lstStyle/>
          <a:p>
            <a:endParaRPr lang="en-US"/>
          </a:p>
        </p:txBody>
      </p:sp>
      <p:sp>
        <p:nvSpPr>
          <p:cNvPr id="36" name="Text 33"/>
          <p:cNvSpPr txBox="1"/>
          <p:nvPr/>
        </p:nvSpPr>
        <p:spPr>
          <a:xfrm>
            <a:off x="658368" y="5513832"/>
            <a:ext cx="5084064" cy="365760"/>
          </a:xfrm>
          <a:prstGeom prst="rect">
            <a:avLst/>
          </a:prstGeom>
          <a:noFill/>
          <a:ln/>
        </p:spPr>
        <p:txBody>
          <a:bodyPr wrap="square" lIns="0" tIns="0" rIns="0" bIns="0" rtlCol="0" anchor="t"/>
          <a:lstStyle/>
          <a:p>
            <a:pPr marL="0" indent="0">
              <a:buNone/>
            </a:pPr>
            <a:r>
              <a:rPr lang="en-US" sz="1500" b="1" dirty="0">
                <a:solidFill>
                  <a:srgbClr val="D64545"/>
                </a:solidFill>
              </a:rPr>
              <a:t>R1 fails</a:t>
            </a:r>
            <a:endParaRPr lang="en-US" sz="1500" dirty="0"/>
          </a:p>
        </p:txBody>
      </p:sp>
      <p:sp>
        <p:nvSpPr>
          <p:cNvPr id="37" name="Text 34"/>
          <p:cNvSpPr txBox="1"/>
          <p:nvPr/>
        </p:nvSpPr>
        <p:spPr>
          <a:xfrm>
            <a:off x="658368" y="5925312"/>
            <a:ext cx="5084064" cy="246888"/>
          </a:xfrm>
          <a:prstGeom prst="rect">
            <a:avLst/>
          </a:prstGeom>
          <a:noFill/>
          <a:ln/>
        </p:spPr>
        <p:txBody>
          <a:bodyPr wrap="square" lIns="0" tIns="0" rIns="0" bIns="0" rtlCol="0" anchor="t"/>
          <a:lstStyle/>
          <a:p>
            <a:pPr marL="0" indent="0">
              <a:buNone/>
            </a:pPr>
            <a:r>
              <a:rPr lang="en-US" sz="1000" dirty="0">
                <a:solidFill>
                  <a:srgbClr val="1F2933"/>
                </a:solidFill>
              </a:rPr>
              <a:t>R2 gets no advertisements for ≈ 3 s → becomes master → answers for the virtual MAC → gratuitous ARP moves the MAC in the switches. Hosts notice nothing.</a:t>
            </a:r>
            <a:endParaRPr lang="en-US" sz="1000" dirty="0"/>
          </a:p>
        </p:txBody>
      </p:sp>
      <p:sp>
        <p:nvSpPr>
          <p:cNvPr id="38" name="Shape 35"/>
          <p:cNvSpPr/>
          <p:nvPr/>
        </p:nvSpPr>
        <p:spPr>
          <a:xfrm>
            <a:off x="6245352" y="5349240"/>
            <a:ext cx="5486400" cy="960120"/>
          </a:xfrm>
          <a:prstGeom prst="roundRect">
            <a:avLst>
              <a:gd name="adj" fmla="val 11429"/>
            </a:avLst>
          </a:prstGeom>
          <a:solidFill>
            <a:srgbClr val="EEF3F7"/>
          </a:solidFill>
          <a:ln w="9525">
            <a:solidFill>
              <a:srgbClr val="EEF3F7"/>
            </a:solidFill>
            <a:prstDash val="solid"/>
          </a:ln>
        </p:spPr>
        <p:txBody>
          <a:bodyPr/>
          <a:lstStyle/>
          <a:p>
            <a:endParaRPr lang="en-US"/>
          </a:p>
        </p:txBody>
      </p:sp>
      <p:sp>
        <p:nvSpPr>
          <p:cNvPr id="39" name="Text 36"/>
          <p:cNvSpPr txBox="1"/>
          <p:nvPr/>
        </p:nvSpPr>
        <p:spPr>
          <a:xfrm>
            <a:off x="6446520" y="551383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Best practices</a:t>
            </a:r>
            <a:endParaRPr lang="en-US" sz="1500" dirty="0"/>
          </a:p>
        </p:txBody>
      </p:sp>
      <p:sp>
        <p:nvSpPr>
          <p:cNvPr id="40" name="Text 37"/>
          <p:cNvSpPr txBox="1"/>
          <p:nvPr/>
        </p:nvSpPr>
        <p:spPr>
          <a:xfrm>
            <a:off x="6446520" y="5925312"/>
            <a:ext cx="5084064" cy="246888"/>
          </a:xfrm>
          <a:prstGeom prst="rect">
            <a:avLst/>
          </a:prstGeom>
          <a:noFill/>
          <a:ln/>
        </p:spPr>
        <p:txBody>
          <a:bodyPr wrap="square" lIns="0" tIns="0" rIns="0" bIns="0" rtlCol="0" anchor="t"/>
          <a:lstStyle/>
          <a:p>
            <a:pPr marL="0" indent="0">
              <a:buNone/>
            </a:pPr>
            <a:r>
              <a:rPr lang="en-US" sz="1000" dirty="0">
                <a:solidFill>
                  <a:srgbClr val="1F2933"/>
                </a:solidFill>
              </a:rPr>
              <a:t>Track the WAN (tracking); alternate the master per VLAN to use both routers; v3 for IPv6 and centisecond timers.</a:t>
            </a:r>
            <a:endParaRPr lang="en-US" sz="1000" dirty="0"/>
          </a:p>
        </p:txBody>
      </p:sp>
      <p:sp>
        <p:nvSpPr>
          <p:cNvPr id="3"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174</a:t>
            </a:fld>
            <a:endParaRPr lang="en-US"/>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name="Slide 17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Module 2 summary</a:t>
            </a:r>
            <a:endParaRPr lang="en-US" sz="3000" dirty="0"/>
          </a:p>
        </p:txBody>
      </p:sp>
      <p:sp>
        <p:nvSpPr>
          <p:cNvPr id="4" name="Shape 1"/>
          <p:cNvSpPr/>
          <p:nvPr/>
        </p:nvSpPr>
        <p:spPr>
          <a:xfrm>
            <a:off x="457200" y="1280160"/>
            <a:ext cx="361188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TCP/IP and addressing</a:t>
            </a:r>
            <a:endParaRPr lang="en-US" sz="1500" dirty="0"/>
          </a:p>
        </p:txBody>
      </p:sp>
      <p:sp>
        <p:nvSpPr>
          <p:cNvPr id="6" name="Text 3"/>
          <p:cNvSpPr txBox="1"/>
          <p:nvPr/>
        </p:nvSpPr>
        <p:spPr>
          <a:xfrm>
            <a:off x="658368" y="1856232"/>
            <a:ext cx="3209544" cy="166420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4-layer stack; 20-byte IPv4 header; protocol and port demultiplex</a:t>
            </a:r>
            <a:endParaRPr lang="en-US" sz="1100" dirty="0"/>
          </a:p>
          <a:p>
            <a:pPr marL="279400" indent="-279400">
              <a:spcAft>
                <a:spcPts val="400"/>
              </a:spcAft>
              <a:buSzPct val="100000"/>
              <a:buChar char="•"/>
            </a:pPr>
            <a:r>
              <a:rPr lang="en-US" sz="1100" dirty="0">
                <a:solidFill>
                  <a:srgbClr val="1F2933"/>
                </a:solidFill>
              </a:rPr>
              <a:t>CIDR/VLSM replaced the classes; special addresses (RFC 6890)</a:t>
            </a:r>
            <a:endParaRPr lang="en-US" sz="1100" dirty="0"/>
          </a:p>
          <a:p>
            <a:pPr marL="279400" indent="-279400">
              <a:spcAft>
                <a:spcPts val="400"/>
              </a:spcAft>
              <a:buSzPct val="100000"/>
              <a:buChar char="•"/>
            </a:pPr>
            <a:r>
              <a:rPr lang="en-US" sz="1100" dirty="0">
                <a:solidFill>
                  <a:srgbClr val="1F2933"/>
                </a:solidFill>
              </a:rPr>
              <a:t>Comparison under the mask and longest prefix match</a:t>
            </a:r>
            <a:endParaRPr lang="en-US" sz="1100" dirty="0"/>
          </a:p>
        </p:txBody>
      </p:sp>
      <p:sp>
        <p:nvSpPr>
          <p:cNvPr id="7" name="Shape 4"/>
          <p:cNvSpPr/>
          <p:nvPr/>
        </p:nvSpPr>
        <p:spPr>
          <a:xfrm>
            <a:off x="4288536" y="1280160"/>
            <a:ext cx="361188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4489704" y="144475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Host behavior</a:t>
            </a:r>
            <a:endParaRPr lang="en-US" sz="1500" dirty="0"/>
          </a:p>
        </p:txBody>
      </p:sp>
      <p:sp>
        <p:nvSpPr>
          <p:cNvPr id="9" name="Text 6"/>
          <p:cNvSpPr txBox="1"/>
          <p:nvPr/>
        </p:nvSpPr>
        <p:spPr>
          <a:xfrm>
            <a:off x="4489704" y="1856232"/>
            <a:ext cx="3209544" cy="166420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Route determination (local/remote) + ARP/ND resolution</a:t>
            </a:r>
            <a:endParaRPr lang="en-US" sz="1100" dirty="0"/>
          </a:p>
          <a:p>
            <a:pPr marL="279400" indent="-279400">
              <a:spcAft>
                <a:spcPts val="400"/>
              </a:spcAft>
              <a:buSzPct val="100000"/>
              <a:buChar char="•"/>
            </a:pPr>
            <a:r>
              <a:rPr lang="en-US" sz="1100" dirty="0">
                <a:solidFill>
                  <a:srgbClr val="1F2933"/>
                </a:solidFill>
              </a:rPr>
              <a:t>ARP for the destination if local, for the gateway if remote; Proxy ARP</a:t>
            </a:r>
            <a:endParaRPr lang="en-US" sz="1100" dirty="0"/>
          </a:p>
          <a:p>
            <a:pPr marL="279400" indent="-279400">
              <a:spcAft>
                <a:spcPts val="400"/>
              </a:spcAft>
              <a:buSzPct val="100000"/>
              <a:buChar char="•"/>
            </a:pPr>
            <a:r>
              <a:rPr lang="en-US" sz="1100" dirty="0">
                <a:solidFill>
                  <a:srgbClr val="1F2933"/>
                </a:solidFill>
              </a:rPr>
              <a:t>MACs change at every hop; IPs do not; TTL decreases</a:t>
            </a:r>
            <a:endParaRPr lang="en-US" sz="1100" dirty="0"/>
          </a:p>
        </p:txBody>
      </p:sp>
      <p:sp>
        <p:nvSpPr>
          <p:cNvPr id="10" name="Shape 7"/>
          <p:cNvSpPr/>
          <p:nvPr/>
        </p:nvSpPr>
        <p:spPr>
          <a:xfrm>
            <a:off x="8119872" y="1280160"/>
            <a:ext cx="361188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1" name="Text 8"/>
          <p:cNvSpPr txBox="1"/>
          <p:nvPr/>
        </p:nvSpPr>
        <p:spPr>
          <a:xfrm>
            <a:off x="8321040" y="144475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Dynamic routing</a:t>
            </a:r>
            <a:endParaRPr lang="en-US" sz="1500" dirty="0"/>
          </a:p>
        </p:txBody>
      </p:sp>
      <p:sp>
        <p:nvSpPr>
          <p:cNvPr id="12" name="Text 9"/>
          <p:cNvSpPr txBox="1"/>
          <p:nvPr/>
        </p:nvSpPr>
        <p:spPr>
          <a:xfrm>
            <a:off x="8321040" y="1856232"/>
            <a:ext cx="3209544" cy="166420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RIP (small), EIGRP (DUAL), OSPF (areas, DR, LSAs), IS-IS</a:t>
            </a:r>
            <a:endParaRPr lang="en-US" sz="1100" dirty="0"/>
          </a:p>
          <a:p>
            <a:pPr marL="279400" indent="-279400">
              <a:spcAft>
                <a:spcPts val="400"/>
              </a:spcAft>
              <a:buSzPct val="100000"/>
              <a:buChar char="•"/>
            </a:pPr>
            <a:r>
              <a:rPr lang="en-US" sz="1100" dirty="0">
                <a:solidFill>
                  <a:srgbClr val="1F2933"/>
                </a:solidFill>
              </a:rPr>
              <a:t>Administrative distance decides between sources; redistribute with care</a:t>
            </a:r>
            <a:endParaRPr lang="en-US" sz="1100" dirty="0"/>
          </a:p>
          <a:p>
            <a:pPr marL="279400" indent="-279400">
              <a:spcAft>
                <a:spcPts val="400"/>
              </a:spcAft>
              <a:buSzPct val="100000"/>
              <a:buChar char="•"/>
            </a:pPr>
            <a:r>
              <a:rPr lang="en-US" sz="1100" dirty="0">
                <a:solidFill>
                  <a:srgbClr val="1F2933"/>
                </a:solidFill>
              </a:rPr>
              <a:t>BGP-4: path vector and policies between ASes</a:t>
            </a:r>
            <a:endParaRPr lang="en-US" sz="1100" dirty="0"/>
          </a:p>
        </p:txBody>
      </p:sp>
      <p:sp>
        <p:nvSpPr>
          <p:cNvPr id="13" name="Shape 10"/>
          <p:cNvSpPr/>
          <p:nvPr/>
        </p:nvSpPr>
        <p:spPr>
          <a:xfrm>
            <a:off x="457200" y="3840480"/>
            <a:ext cx="361188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4" name="Text 11"/>
          <p:cNvSpPr txBox="1"/>
          <p:nvPr/>
        </p:nvSpPr>
        <p:spPr>
          <a:xfrm>
            <a:off x="658368" y="400507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Control and operations</a:t>
            </a:r>
            <a:endParaRPr lang="en-US" sz="1500" dirty="0"/>
          </a:p>
        </p:txBody>
      </p:sp>
      <p:sp>
        <p:nvSpPr>
          <p:cNvPr id="15" name="Text 12"/>
          <p:cNvSpPr txBox="1"/>
          <p:nvPr/>
        </p:nvSpPr>
        <p:spPr>
          <a:xfrm>
            <a:off x="658368" y="4416552"/>
            <a:ext cx="3209544" cy="166420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Ordered ACLs with an implicit deny; stateful firewalls</a:t>
            </a:r>
            <a:endParaRPr lang="en-US" sz="1100" dirty="0"/>
          </a:p>
          <a:p>
            <a:pPr marL="279400" indent="-279400">
              <a:spcAft>
                <a:spcPts val="400"/>
              </a:spcAft>
              <a:buSzPct val="100000"/>
              <a:buChar char="•"/>
            </a:pPr>
            <a:r>
              <a:rPr lang="en-US" sz="1100" dirty="0">
                <a:solidFill>
                  <a:srgbClr val="1F2933"/>
                </a:solidFill>
              </a:rPr>
              <a:t>DHCP relay; directed broadcast turned off (RFC 2644)</a:t>
            </a:r>
            <a:endParaRPr lang="en-US" sz="1100" dirty="0"/>
          </a:p>
          <a:p>
            <a:pPr marL="279400" indent="-279400">
              <a:spcAft>
                <a:spcPts val="400"/>
              </a:spcAft>
              <a:buSzPct val="100000"/>
              <a:buChar char="•"/>
            </a:pPr>
            <a:r>
              <a:rPr lang="en-US" sz="1100" dirty="0">
                <a:solidFill>
                  <a:srgbClr val="1F2933"/>
                </a:solidFill>
              </a:rPr>
              <a:t>Secondary addresses and unnumbered interfaces</a:t>
            </a:r>
            <a:endParaRPr lang="en-US" sz="1100" dirty="0"/>
          </a:p>
        </p:txBody>
      </p:sp>
      <p:sp>
        <p:nvSpPr>
          <p:cNvPr id="16" name="Shape 13"/>
          <p:cNvSpPr/>
          <p:nvPr/>
        </p:nvSpPr>
        <p:spPr>
          <a:xfrm>
            <a:off x="4288536" y="3840480"/>
            <a:ext cx="361188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7" name="Text 14"/>
          <p:cNvSpPr txBox="1"/>
          <p:nvPr/>
        </p:nvSpPr>
        <p:spPr>
          <a:xfrm>
            <a:off x="4489704" y="400507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IPv6</a:t>
            </a:r>
            <a:endParaRPr lang="en-US" sz="1500" dirty="0"/>
          </a:p>
        </p:txBody>
      </p:sp>
      <p:sp>
        <p:nvSpPr>
          <p:cNvPr id="18" name="Text 15"/>
          <p:cNvSpPr txBox="1"/>
          <p:nvPr/>
        </p:nvSpPr>
        <p:spPr>
          <a:xfrm>
            <a:off x="4489704" y="4416552"/>
            <a:ext cx="3209544" cy="166420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128 bits, 40-byte header, extension headers</a:t>
            </a:r>
            <a:endParaRPr lang="en-US" sz="1100" dirty="0"/>
          </a:p>
          <a:p>
            <a:pPr marL="279400" indent="-279400">
              <a:spcAft>
                <a:spcPts val="400"/>
              </a:spcAft>
              <a:buSzPct val="100000"/>
              <a:buChar char="•"/>
            </a:pPr>
            <a:r>
              <a:rPr lang="en-US" sz="1100" dirty="0">
                <a:solidFill>
                  <a:srgbClr val="1F2933"/>
                </a:solidFill>
              </a:rPr>
              <a:t>ND and SLAAC instead of ARP and DHCP; no broadcast</a:t>
            </a:r>
            <a:endParaRPr lang="en-US" sz="1100" dirty="0"/>
          </a:p>
          <a:p>
            <a:pPr marL="279400" indent="-279400">
              <a:spcAft>
                <a:spcPts val="400"/>
              </a:spcAft>
              <a:buSzPct val="100000"/>
              <a:buChar char="•"/>
            </a:pPr>
            <a:r>
              <a:rPr lang="en-US" sz="1100" dirty="0">
                <a:solidFill>
                  <a:srgbClr val="1F2933"/>
                </a:solidFill>
              </a:rPr>
              <a:t>Dual stack, tunnels, NAT64; &gt; 50% at Google (2026)</a:t>
            </a:r>
            <a:endParaRPr lang="en-US" sz="1100" dirty="0"/>
          </a:p>
        </p:txBody>
      </p:sp>
      <p:sp>
        <p:nvSpPr>
          <p:cNvPr id="19" name="Shape 16"/>
          <p:cNvSpPr/>
          <p:nvPr/>
        </p:nvSpPr>
        <p:spPr>
          <a:xfrm>
            <a:off x="8119872" y="3840480"/>
            <a:ext cx="361188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20" name="Text 17"/>
          <p:cNvSpPr txBox="1"/>
          <p:nvPr/>
        </p:nvSpPr>
        <p:spPr>
          <a:xfrm>
            <a:off x="8321040" y="400507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Multicast, MPLS, VRRP</a:t>
            </a:r>
            <a:endParaRPr lang="en-US" sz="1500" dirty="0"/>
          </a:p>
        </p:txBody>
      </p:sp>
      <p:sp>
        <p:nvSpPr>
          <p:cNvPr id="21" name="Text 18"/>
          <p:cNvSpPr txBox="1"/>
          <p:nvPr/>
        </p:nvSpPr>
        <p:spPr>
          <a:xfrm>
            <a:off x="8321040" y="4416552"/>
            <a:ext cx="3209544" cy="166420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IGMP/MLD + PIM-SM/SSM; RPF; 01-00-5E mapping</a:t>
            </a:r>
            <a:endParaRPr lang="en-US" sz="1100" dirty="0"/>
          </a:p>
          <a:p>
            <a:pPr marL="279400" indent="-279400">
              <a:spcAft>
                <a:spcPts val="400"/>
              </a:spcAft>
              <a:buSzPct val="100000"/>
              <a:buChar char="•"/>
            </a:pPr>
            <a:r>
              <a:rPr lang="en-US" sz="1100" dirty="0">
                <a:solidFill>
                  <a:srgbClr val="1F2933"/>
                </a:solidFill>
              </a:rPr>
              <a:t>MPLS: labels, LSP, LDP/SR; VPNs and TE</a:t>
            </a:r>
            <a:endParaRPr lang="en-US" sz="1100" dirty="0"/>
          </a:p>
          <a:p>
            <a:pPr marL="279400" indent="-279400">
              <a:spcAft>
                <a:spcPts val="400"/>
              </a:spcAft>
              <a:buSzPct val="100000"/>
              <a:buChar char="•"/>
            </a:pPr>
            <a:r>
              <a:rPr lang="en-US" sz="1100" dirty="0">
                <a:solidFill>
                  <a:srgbClr val="1F2933"/>
                </a:solidFill>
              </a:rPr>
              <a:t>VRRPv3: virtual IP and MAC; transparent failover</a:t>
            </a:r>
            <a:endParaRPr lang="en-US" sz="11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175</a:t>
            </a:fld>
            <a:endParaRPr lang="en-US"/>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name="Slide 17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References: RFCs and sources by topic (1 of 2)</a:t>
            </a:r>
            <a:endParaRPr lang="en-US" sz="3000" dirty="0"/>
          </a:p>
        </p:txBody>
      </p:sp>
      <p:graphicFrame>
        <p:nvGraphicFramePr>
          <p:cNvPr id="177"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11247120" cy="914400"/>
        </p:xfrm>
        <a:graphic>
          <a:graphicData uri="http://schemas.openxmlformats.org/drawingml/2006/table">
            <a:tbl>
              <a:tblPr/>
              <a:tblGrid>
                <a:gridCol w="2103120">
                  <a:extLst>
                    <a:ext uri="{9D8B030D-6E8A-4147-A177-3AD203B41FA5}">
                      <a16:colId xmlns:a16="http://schemas.microsoft.com/office/drawing/2014/main" val="20000"/>
                    </a:ext>
                  </a:extLst>
                </a:gridCol>
                <a:gridCol w="9144000">
                  <a:extLst>
                    <a:ext uri="{9D8B030D-6E8A-4147-A177-3AD203B41FA5}">
                      <a16:colId xmlns:a16="http://schemas.microsoft.com/office/drawing/2014/main" val="20001"/>
                    </a:ext>
                  </a:extLst>
                </a:gridCol>
              </a:tblGrid>
              <a:tr h="566928">
                <a:tc>
                  <a:txBody>
                    <a:bodyPr/>
                    <a:lstStyle/>
                    <a:p>
                      <a:pPr marL="0" indent="0" algn="l">
                        <a:buNone/>
                      </a:pPr>
                      <a:r>
                        <a:rPr lang="en-US" sz="1000" b="1" dirty="0">
                          <a:solidFill>
                            <a:srgbClr val="FFFFFF"/>
                          </a:solidFill>
                        </a:rPr>
                        <a:t>Topic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Main references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566928">
                <a:tc>
                  <a:txBody>
                    <a:bodyPr/>
                    <a:lstStyle/>
                    <a:p>
                      <a:pPr marL="0" indent="0" algn="l">
                        <a:buNone/>
                      </a:pPr>
                      <a:r>
                        <a:rPr lang="en-US" sz="1000" dirty="0">
                          <a:solidFill>
                            <a:srgbClr val="1F2933"/>
                          </a:solidFill>
                        </a:rPr>
                        <a:t>IPv4, TCP, UDP, ICMP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RFC 791 (IPv4), RFC 9293 (TCP, 2022), RFC 768 (UDP), RFC 792 (ICMP), RFC 1122 (host requirements), RFC 2474 and 3168 (DSCP/ECN), RFC 1191 (PMTUD)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66928">
                <a:tc>
                  <a:txBody>
                    <a:bodyPr/>
                    <a:lstStyle/>
                    <a:p>
                      <a:pPr marL="0" indent="0" algn="l">
                        <a:buNone/>
                      </a:pPr>
                      <a:r>
                        <a:rPr lang="en-US" sz="1000" dirty="0">
                          <a:solidFill>
                            <a:srgbClr val="1F2933"/>
                          </a:solidFill>
                        </a:rPr>
                        <a:t>IPv4 addressing</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RFC 950 (subnets), RFC 4632 (CIDR), RFC 1918 (private), RFC 6598 (CGNAT), RFC 5737 (documentation), RFC 6890 (special), RFC 3021 (/31), RFC 1878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566928">
                <a:tc>
                  <a:txBody>
                    <a:bodyPr/>
                    <a:lstStyle/>
                    <a:p>
                      <a:pPr marL="0" indent="0" algn="l">
                        <a:buNone/>
                      </a:pPr>
                      <a:r>
                        <a:rPr lang="en-US" sz="1000" dirty="0">
                          <a:solidFill>
                            <a:srgbClr val="1F2933"/>
                          </a:solidFill>
                        </a:rPr>
                        <a:t>ARP, DHCP, DNS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RFC 826 (ARP), RFC 1027 (Proxy ARP), RFC 2131 (DHCP), RFC 1542 and 3046 (relay, option 82), RFC 2644 (directed broadcast), RFC 1034/1035 (DNS)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66928">
                <a:tc>
                  <a:txBody>
                    <a:bodyPr/>
                    <a:lstStyle/>
                    <a:p>
                      <a:pPr marL="0" indent="0" algn="l">
                        <a:buNone/>
                      </a:pPr>
                      <a:r>
                        <a:rPr lang="en-US" sz="1000" dirty="0">
                          <a:solidFill>
                            <a:srgbClr val="1F2933"/>
                          </a:solidFill>
                        </a:rPr>
                        <a:t>Ports and numbers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RFC 6335 (port ranges) and the IANA port and protocol number registries (successors of RFC 1060 / 1700)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566928">
                <a:tc>
                  <a:txBody>
                    <a:bodyPr/>
                    <a:lstStyle/>
                    <a:p>
                      <a:pPr marL="0" indent="0" algn="l">
                        <a:buNone/>
                      </a:pPr>
                      <a:r>
                        <a:rPr lang="en-US" sz="1000" dirty="0">
                          <a:solidFill>
                            <a:srgbClr val="1F2933"/>
                          </a:solidFill>
                        </a:rPr>
                        <a:t>RIP, EIGRP, AD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RFC 1058 (RIPv1), RFC 2453 (RIPv2), RFC 2080 (RIPng), RFC 4822 (authentication), RFC 7868 (EIGRP), RFC 2991/2992 (ECMP)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66928">
                <a:tc>
                  <a:txBody>
                    <a:bodyPr/>
                    <a:lstStyle/>
                    <a:p>
                      <a:pPr marL="0" indent="0" algn="l">
                        <a:buNone/>
                      </a:pPr>
                      <a:r>
                        <a:rPr lang="en-US" sz="1000" dirty="0">
                          <a:solidFill>
                            <a:srgbClr val="1F2933"/>
                          </a:solidFill>
                        </a:rPr>
                        <a:t>OSPF, IS-IS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RFC 2328 (OSPFv2), RFC 5340 (OSPFv3), RFC 5838 (AF), RFC 5709 and 7166 (authentication), RFC 5880 (BFD), ISO 10589 and RFC 1195/5308 (IS-IS)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566928">
                <a:tc>
                  <a:txBody>
                    <a:bodyPr/>
                    <a:lstStyle/>
                    <a:p>
                      <a:pPr marL="0" indent="0" algn="l">
                        <a:buNone/>
                      </a:pPr>
                      <a:r>
                        <a:rPr lang="en-US" sz="1000" dirty="0">
                          <a:solidFill>
                            <a:srgbClr val="1F2933"/>
                          </a:solidFill>
                        </a:rPr>
                        <a:t>BGP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RFC 4271 (BGP-4), RFC 4760 (MP-BGP), RFC 4456 (route reflectors), RFC 6793 (32-bit ASN), RFC 6996 (private ASN), RFC 1997/8092 (communities), RFC 6811 (ROV), RFC 7938 (BGP in data centers)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176</a:t>
            </a:fld>
            <a:endParaRPr lang="en-US"/>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name="Slide 17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References: RFCs and sources by topic (2 of 2)</a:t>
            </a:r>
            <a:endParaRPr lang="en-US" sz="3000" dirty="0"/>
          </a:p>
        </p:txBody>
      </p:sp>
      <p:graphicFrame>
        <p:nvGraphicFramePr>
          <p:cNvPr id="178"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11247120" cy="914400"/>
        </p:xfrm>
        <a:graphic>
          <a:graphicData uri="http://schemas.openxmlformats.org/drawingml/2006/table">
            <a:tbl>
              <a:tblPr/>
              <a:tblGrid>
                <a:gridCol w="2103120">
                  <a:extLst>
                    <a:ext uri="{9D8B030D-6E8A-4147-A177-3AD203B41FA5}">
                      <a16:colId xmlns:a16="http://schemas.microsoft.com/office/drawing/2014/main" val="20000"/>
                    </a:ext>
                  </a:extLst>
                </a:gridCol>
                <a:gridCol w="9144000">
                  <a:extLst>
                    <a:ext uri="{9D8B030D-6E8A-4147-A177-3AD203B41FA5}">
                      <a16:colId xmlns:a16="http://schemas.microsoft.com/office/drawing/2014/main" val="20001"/>
                    </a:ext>
                  </a:extLst>
                </a:gridCol>
              </a:tblGrid>
              <a:tr h="594360">
                <a:tc>
                  <a:txBody>
                    <a:bodyPr/>
                    <a:lstStyle/>
                    <a:p>
                      <a:pPr marL="0" indent="0" algn="l">
                        <a:buNone/>
                      </a:pPr>
                      <a:r>
                        <a:rPr lang="en-US" sz="1000" b="1" dirty="0">
                          <a:solidFill>
                            <a:srgbClr val="FFFFFF"/>
                          </a:solidFill>
                        </a:rPr>
                        <a:t>Topic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Main references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594360">
                <a:tc>
                  <a:txBody>
                    <a:bodyPr/>
                    <a:lstStyle/>
                    <a:p>
                      <a:pPr marL="0" indent="0" algn="l">
                        <a:buNone/>
                      </a:pPr>
                      <a:r>
                        <a:rPr lang="en-US" sz="1000" dirty="0">
                          <a:solidFill>
                            <a:srgbClr val="1F2933"/>
                          </a:solidFill>
                        </a:rPr>
                        <a:t>IPv6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RFC 8200 (IPv6), RFC 4291 (addressing), RFC 5952 (notation), RFC 4193 (ULA), RFC 4861 (ND), RFC 4862 (SLAAC), RFC 7217 and 8981 (interface IDs), RFC 9915 (DHCPv6), RFC 8106 (RDNSS), RFC 4443 (ICMPv6), RFC 6437 (flow label), RFC 8504 (node requirements)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94360">
                <a:tc>
                  <a:txBody>
                    <a:bodyPr/>
                    <a:lstStyle/>
                    <a:p>
                      <a:pPr marL="0" indent="0" algn="l">
                        <a:buNone/>
                      </a:pPr>
                      <a:r>
                        <a:rPr lang="en-US" sz="1000" dirty="0">
                          <a:solidFill>
                            <a:srgbClr val="1F2933"/>
                          </a:solidFill>
                        </a:rPr>
                        <a:t>IPv6: security and transition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RFC 4301 to 4303 (IPsec), RFC 6105 (RA Guard), RFC 4890 (ICMPv6 filtering), RFC 4213 (dual stack), RFC 6146/6147 (NAT64/DNS64), RFC 6877 (464XLAT), RFC 8305 (Happy Eyeballs), RFC 8925</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594360">
                <a:tc>
                  <a:txBody>
                    <a:bodyPr/>
                    <a:lstStyle/>
                    <a:p>
                      <a:pPr marL="0" indent="0" algn="l">
                        <a:buNone/>
                      </a:pPr>
                      <a:r>
                        <a:rPr lang="en-US" sz="1000" dirty="0">
                          <a:solidFill>
                            <a:srgbClr val="1F2933"/>
                          </a:solidFill>
                        </a:rPr>
                        <a:t>Multicast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RFC 1112, RFC 5771 (addresses), RFC 2365 (admin scope), RFC 2236 and 3376 (IGMP), RFC 2710 and 3810 (MLD), RFC 4541 (snooping), RFC 3973 (PIM-DM), RFC 7761 (PIM-SM), RFC 4607 (SSM), RFC 5015 (Bidir), RFC 5059 (BSR), RFC 1075 and 1584 (DVMRP, MOSPF, historical)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94360">
                <a:tc>
                  <a:txBody>
                    <a:bodyPr/>
                    <a:lstStyle/>
                    <a:p>
                      <a:pPr marL="0" indent="0" algn="l">
                        <a:buNone/>
                      </a:pPr>
                      <a:r>
                        <a:rPr lang="en-US" sz="1000" dirty="0">
                          <a:solidFill>
                            <a:srgbClr val="1F2933"/>
                          </a:solidFill>
                        </a:rPr>
                        <a:t>RSVP and MPLS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RFC 2205 (RSVP), RFC 3209 (RSVP-TE), RFC 4090 (FRR), RFC 3031/3032 (MPLS), RFC 5462 (TC field), RFC 5036 (LDP), RFC 4364 (L3VPN), RFC 7432 (EVPN), RFC 8660 (SR-MPLS), RFC 8986 (SRv6)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594360">
                <a:tc>
                  <a:txBody>
                    <a:bodyPr/>
                    <a:lstStyle/>
                    <a:p>
                      <a:pPr marL="0" indent="0" algn="l">
                        <a:buNone/>
                      </a:pPr>
                      <a:r>
                        <a:rPr lang="en-US" sz="1000" dirty="0">
                          <a:solidFill>
                            <a:srgbClr val="1F2933"/>
                          </a:solidFill>
                        </a:rPr>
                        <a:t>VRRP and redundancy</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RFC 5798 (VRRPv3), RFC 3768 (VRRPv2), RFC 2338 (original), RFC 2281 (HSRP, informational)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94360">
                <a:tc>
                  <a:txBody>
                    <a:bodyPr/>
                    <a:lstStyle/>
                    <a:p>
                      <a:pPr marL="0" indent="0" algn="l">
                        <a:buNone/>
                      </a:pPr>
                      <a:r>
                        <a:rPr lang="en-US" sz="1000" dirty="0">
                          <a:solidFill>
                            <a:srgbClr val="1F2933"/>
                          </a:solidFill>
                        </a:rPr>
                        <a:t>Layer 2 and history</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IEEE 802.1D/802.1Q/802.1w (bridging, VLANs, RSTP), RFC 7042 (documentation MACs), RFC 904 (EGP), RFC 1930 (AS), RFC 1001/1002 (NetBIOS over TCP), RFC 2166 (DLSw)</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594360">
                <a:tc>
                  <a:txBody>
                    <a:bodyPr/>
                    <a:lstStyle/>
                    <a:p>
                      <a:pPr marL="0" indent="0" algn="l">
                        <a:buNone/>
                      </a:pPr>
                      <a:r>
                        <a:rPr lang="en-US" sz="1000" dirty="0">
                          <a:solidFill>
                            <a:srgbClr val="1F2933"/>
                          </a:solidFill>
                        </a:rPr>
                        <a:t>2026 data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Internet Society Pulse: '18 years later, IPv6 reaches majority' (Google: 50.10% on March 28, 2026); APNIC Labs IPv6 Capability Metrics, Brazil ≈ 59% (October 5, 2026); bgp.potaroo.net (global table)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177</a:t>
            </a:fld>
            <a:endParaRPr lang="en-US"/>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name="Slide 17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920240"/>
            <a:ext cx="10698480" cy="1463040"/>
          </a:xfrm>
          <a:prstGeom prst="rect">
            <a:avLst/>
          </a:prstGeom>
          <a:noFill/>
          <a:ln/>
        </p:spPr>
        <p:txBody>
          <a:bodyPr wrap="square" lIns="0" tIns="0" rIns="0" bIns="0" rtlCol="0" anchor="b"/>
          <a:lstStyle/>
          <a:p>
            <a:pPr marL="0" indent="0" algn="l">
              <a:buNone/>
            </a:pPr>
            <a:r>
              <a:rPr lang="en-US" sz="4400" b="1" dirty="0">
                <a:solidFill>
                  <a:srgbClr val="FFFFFF"/>
                </a:solidFill>
              </a:rPr>
              <a:t>Thank you!</a:t>
            </a:r>
            <a:endParaRPr lang="en-US" sz="4400" dirty="0"/>
          </a:p>
        </p:txBody>
      </p:sp>
      <p:sp>
        <p:nvSpPr>
          <p:cNvPr id="3" name="Text 0"/>
          <p:cNvSpPr>
            <a:spLocks noGrp="1"/>
          </p:cNvSpPr>
          <p:nvPr>
            <p:ph type="body" idx="101" hasCustomPrompt="1"/>
          </p:nvPr>
        </p:nvSpPr>
        <p:spPr>
          <a:xfrm>
            <a:off x="731520" y="3520440"/>
            <a:ext cx="10698480" cy="1097280"/>
          </a:xfrm>
          <a:prstGeom prst="rect">
            <a:avLst/>
          </a:prstGeom>
          <a:noFill/>
          <a:ln/>
        </p:spPr>
        <p:txBody>
          <a:bodyPr wrap="square" lIns="0" tIns="0" rIns="0" bIns="0" rtlCol="0" anchor="t"/>
          <a:lstStyle/>
          <a:p>
            <a:pPr marL="0" indent="0" algn="l">
              <a:buNone/>
            </a:pPr>
            <a:r>
              <a:rPr lang="en-US" sz="2000" dirty="0">
                <a:solidFill>
                  <a:srgbClr val="8ECAE6"/>
                </a:solidFill>
              </a:rPr>
              <a:t>Rodolfo Nützmann  |  ronutz.com</a:t>
            </a:r>
            <a:endParaRPr lang="en-US" sz="2000" dirty="0"/>
          </a:p>
          <a:p>
            <a:pPr marL="0" indent="0" algn="l">
              <a:buNone/>
            </a:pPr>
            <a:r>
              <a:rPr lang="en-US" sz="2000" dirty="0">
                <a:solidFill>
                  <a:srgbClr val="8ECAE6"/>
                </a:solidFill>
              </a:rPr>
              <a:t>TCP/IP: Concepts and IP Routing, 2026 edition (US English), based on the March 1999 course</a:t>
            </a:r>
            <a:endParaRPr lang="en-US" sz="2000" dirty="0"/>
          </a:p>
        </p:txBody>
      </p:sp>
    </p:spTree>
  </p:cSld>
  <p:clrMapOvr>
    <a:masterClrMapping/>
  </p:clrMapOvr>
</p:sld>
</file>

<file path=ppt/theme/theme1.xml><?xml version="1.0" encoding="utf-8"?>
<a:theme xmlns:a="http://schemas.openxmlformats.org/drawingml/2006/main" name="TCP/IP Nützmann 2026">
  <a:themeElements>
    <a:clrScheme name="TCP/IP Nützmann 2026">
      <a:dk1>
        <a:srgbClr val="1F2933"/>
      </a:dk1>
      <a:lt1>
        <a:srgbClr val="FFFFFF"/>
      </a:lt1>
      <a:dk2>
        <a:srgbClr val="0B3C5D"/>
      </a:dk2>
      <a:lt2>
        <a:srgbClr val="EEF3F7"/>
      </a:lt2>
      <a:accent1>
        <a:srgbClr val="1C6E8C"/>
      </a:accent1>
      <a:accent2>
        <a:srgbClr val="F0A332"/>
      </a:accent2>
      <a:accent3>
        <a:srgbClr val="2A9D6F"/>
      </a:accent3>
      <a:accent4>
        <a:srgbClr val="D64545"/>
      </a:accent4>
      <a:accent5>
        <a:srgbClr val="6B7B8C"/>
      </a:accent5>
      <a:accent6>
        <a:srgbClr val="8ECAE6"/>
      </a:accent6>
      <a:hlink>
        <a:srgbClr val="1C6E8C"/>
      </a:hlink>
      <a:folHlink>
        <a:srgbClr val="6B7B8C"/>
      </a:folHlink>
    </a:clrScheme>
    <a:fontScheme name="TCP/IP Nützmann 2026">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47492</Words>
  <Application>Microsoft Office PowerPoint</Application>
  <PresentationFormat>Widescreen</PresentationFormat>
  <Paragraphs>5044</Paragraphs>
  <Slides>178</Slides>
  <Notes>178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178</vt:i4>
      </vt:variant>
    </vt:vector>
  </HeadingPairs>
  <TitlesOfParts>
    <vt:vector size="182" baseType="lpstr">
      <vt:lpstr>Arial</vt:lpstr>
      <vt:lpstr>Calibri</vt:lpstr>
      <vt:lpstr>Courier New</vt:lpstr>
      <vt:lpstr>TCP/IP Nützmann 2026</vt:lpstr>
      <vt:lpstr>TCP/IP: Concepts and IP Routing</vt:lpstr>
      <vt:lpstr>Course agenda</vt:lpstr>
      <vt:lpstr>From 1999 to 2026: what changed in this course</vt:lpstr>
      <vt:lpstr>General routing concepts</vt:lpstr>
      <vt:lpstr>Module 1 objectives</vt:lpstr>
      <vt:lpstr>Heterogeneity: the reason internetworks exist</vt:lpstr>
      <vt:lpstr>Components of an internetwork</vt:lpstr>
      <vt:lpstr>Interconnection devices and the OSI model</vt:lpstr>
      <vt:lpstr>Bridges and Layer 2 switches</vt:lpstr>
      <vt:lpstr>Frame flow through a bridge or switch</vt:lpstr>
      <vt:lpstr>Switched network: broadcast domain and Spanning Tree</vt:lpstr>
      <vt:lpstr>Layer 2 switching: advantages and limitations</vt:lpstr>
      <vt:lpstr>Routers</vt:lpstr>
      <vt:lpstr>End systems and intermediate systems</vt:lpstr>
      <vt:lpstr>Data flow inside a router</vt:lpstr>
      <vt:lpstr>Routers: advantages and limitations</vt:lpstr>
      <vt:lpstr>Routable and nonroutable protocols</vt:lpstr>
      <vt:lpstr>Addressing: network layer versus data link layer</vt:lpstr>
      <vt:lpstr>Packet transmission: down the stack</vt:lpstr>
      <vt:lpstr>Encapsulation: an IPv4 packet inside an Ethernet frame</vt:lpstr>
      <vt:lpstr>Routing algorithms: how routers learn about networks</vt:lpstr>
      <vt:lpstr>Static routing</vt:lpstr>
      <vt:lpstr>Distributed adaptive (dynamic) routing</vt:lpstr>
      <vt:lpstr>Distance-vector routing</vt:lpstr>
      <vt:lpstr>Routing metrics</vt:lpstr>
      <vt:lpstr>The slow convergence problem (count to infinity)</vt:lpstr>
      <vt:lpstr>Slow convergence: the failure creates a loop</vt:lpstr>
      <vt:lpstr>Fix 1: split horizon</vt:lpstr>
      <vt:lpstr>Fix 2: split horizon with poison reverse</vt:lpstr>
      <vt:lpstr>Fix 3: hold-down timer</vt:lpstr>
      <vt:lpstr>Fix 4: triggered updates</vt:lpstr>
      <vt:lpstr>Distance vector, example (1 of 4): initial state</vt:lpstr>
      <vt:lpstr>Distance vector, example (2 of 4): first exchange</vt:lpstr>
      <vt:lpstr>Distance vector, example (3 of 4): second exchange</vt:lpstr>
      <vt:lpstr>Distance vector, example (4 of 4): convergence</vt:lpstr>
      <vt:lpstr>Link-state routing: principles (1 of 2)</vt:lpstr>
      <vt:lpstr>Link-state routing: principles (2 of 2)</vt:lpstr>
      <vt:lpstr>Link state: advantages over distance vector</vt:lpstr>
      <vt:lpstr>Link-state protocols in use</vt:lpstr>
      <vt:lpstr>Autonomous system (AS)</vt:lpstr>
      <vt:lpstr>Module 1 summary</vt:lpstr>
      <vt:lpstr>TCP/IP</vt:lpstr>
      <vt:lpstr>Module 2 objectives (1 of 2)</vt:lpstr>
      <vt:lpstr>Module 2 objectives (2 of 2)</vt:lpstr>
      <vt:lpstr>TCP/IP: origin and governance</vt:lpstr>
      <vt:lpstr>The TCP/IP protocol stack and the OSI model</vt:lpstr>
      <vt:lpstr>Application layer</vt:lpstr>
      <vt:lpstr>Transport layer</vt:lpstr>
      <vt:lpstr>Internet layer</vt:lpstr>
      <vt:lpstr>The IPv4 datagram in detail</vt:lpstr>
      <vt:lpstr>Protocol numbers: identifying the IP payload</vt:lpstr>
      <vt:lpstr>Port numbers: identifying the application</vt:lpstr>
      <vt:lpstr>Receiving a frame: demultiplexing at three levels</vt:lpstr>
      <vt:lpstr>Decimal-to-binary conversion</vt:lpstr>
      <vt:lpstr>The IPv4 address</vt:lpstr>
      <vt:lpstr>Classful addressing (1981 to 1993)</vt:lpstr>
      <vt:lpstr>CIDR: classless routing and prefix notation</vt:lpstr>
      <vt:lpstr>Special-purpose IPv4 addresses</vt:lpstr>
      <vt:lpstr>Subnets: a third level of hierarchy</vt:lpstr>
      <vt:lpstr>The subnet mask and the comparison under mask</vt:lpstr>
      <vt:lpstr>Comparison under mask: example</vt:lpstr>
      <vt:lpstr>Addressing with subnets in an internetwork</vt:lpstr>
      <vt:lpstr>Host addressing with subnets</vt:lpstr>
      <vt:lpstr>Special addresses in a subnetted environment</vt:lpstr>
      <vt:lpstr>Masks off the octet boundary (VLSM)</vt:lpstr>
      <vt:lpstr>VLSM in practice: addressing plan for a /24</vt:lpstr>
      <vt:lpstr>Internet Protocol behavior</vt:lpstr>
      <vt:lpstr>IP host communication: always two steps</vt:lpstr>
      <vt:lpstr>Route determination: local or remote?</vt:lpstr>
      <vt:lpstr>Route determination logic</vt:lpstr>
      <vt:lpstr>Local or remote: example with AND</vt:lpstr>
      <vt:lpstr>Local destinations</vt:lpstr>
      <vt:lpstr>Remote destinations</vt:lpstr>
      <vt:lpstr>Next-hop gateway lookup</vt:lpstr>
      <vt:lpstr>IP communication: what the host knows at this point</vt:lpstr>
      <vt:lpstr>Address resolution: ARP (RFC 826)</vt:lpstr>
      <vt:lpstr>ARP, local host example (1 of 6): the scenario</vt:lpstr>
      <vt:lpstr>ARP, local host example (2 of 6): B is local; empty cache</vt:lpstr>
      <vt:lpstr>ARP, local host (3 of 6): ARP Request in broadcast</vt:lpstr>
      <vt:lpstr>The ARP Request packet</vt:lpstr>
      <vt:lpstr>ARP, local host example (4 of 6): B processes the request</vt:lpstr>
      <vt:lpstr>ARP, local host example (5 of 6): ARP Reply in unicast</vt:lpstr>
      <vt:lpstr>The ARP Reply packet</vt:lpstr>
      <vt:lpstr>ARP, local host example (6 of 6): communication proceeds</vt:lpstr>
      <vt:lpstr>ARP, remote host example (1 of 4): the scenario</vt:lpstr>
      <vt:lpstr>ARP, remote host example (2 of 4): B is remote</vt:lpstr>
      <vt:lpstr>ARP, remote host (3 of 4): default route and ARP for the gateway</vt:lpstr>
      <vt:lpstr>ARP, remote host example (4 of 4): communication via R1</vt:lpstr>
      <vt:lpstr>Proxy ARP</vt:lpstr>
      <vt:lpstr>Proxy ARP, example (1 of 3): host with a 'flat' mask</vt:lpstr>
      <vt:lpstr>Proxy ARP, example (2 of 3): R1 steps in</vt:lpstr>
      <vt:lpstr>Proxy ARP, example (3 of 3): R1 answers with its own MAC</vt:lpstr>
      <vt:lpstr>ARP in 2026: gratuitous ARP, cache, security and IPv6</vt:lpstr>
      <vt:lpstr>IP in a routed internetwork: a complete example</vt:lpstr>
      <vt:lpstr>IP in a routed internetwork: the topology</vt:lpstr>
      <vt:lpstr>The data transfer process: the six steps</vt:lpstr>
      <vt:lpstr>Step 1: A sends the initial packet</vt:lpstr>
      <vt:lpstr>Step 2: X receives and processes the packet</vt:lpstr>
      <vt:lpstr>Step 3: X forwards the packet to the next hop (W)</vt:lpstr>
      <vt:lpstr>Step 4: W receives the packet</vt:lpstr>
      <vt:lpstr>Step 5: W delivers the packet to B</vt:lpstr>
      <vt:lpstr>Step 6: B receives the packet</vt:lpstr>
      <vt:lpstr>Host names: from the hosts file to DNS</vt:lpstr>
      <vt:lpstr>Proxy ARP configuration: vendor defaults</vt:lpstr>
      <vt:lpstr>IP routing protocols</vt:lpstr>
      <vt:lpstr>RIP: Routing Information Protocol</vt:lpstr>
      <vt:lpstr>RIP: origin and variants</vt:lpstr>
      <vt:lpstr>RIPv2: message format and what is new</vt:lpstr>
      <vt:lpstr>Administrative distance: choosing among route sources</vt:lpstr>
      <vt:lpstr>From IGRP to EIGRP</vt:lpstr>
      <vt:lpstr>The EIGRP composite metric</vt:lpstr>
      <vt:lpstr>Example: the same topology with RIP and with EIGRP</vt:lpstr>
      <vt:lpstr>Loop detection: from IGRP's hold-down to EIGRP's DUAL</vt:lpstr>
      <vt:lpstr>Multipath routing (ECMP and unequal cost)</vt:lpstr>
      <vt:lpstr>Route redistribution (1 of 3): two routing domains</vt:lpstr>
      <vt:lpstr>Route redistribution (2 of 3): EIGRP → RIP</vt:lpstr>
      <vt:lpstr>Route redistribution (3 of 3): both directions and the risks</vt:lpstr>
      <vt:lpstr>OSPF: Open Shortest Path First</vt:lpstr>
      <vt:lpstr>OSPF: protocol overview (1 of 2)</vt:lpstr>
      <vt:lpstr>OSPF: protocol overview (2 of 2)</vt:lpstr>
      <vt:lpstr>OSPF topology: backbone and areas</vt:lpstr>
      <vt:lpstr>OSPF router classification</vt:lpstr>
      <vt:lpstr>Network types supported by OSPF</vt:lpstr>
      <vt:lpstr>The Hello protocol</vt:lpstr>
      <vt:lpstr>Neighbors and adjacencies</vt:lpstr>
      <vt:lpstr>Designated router (DR) and backup (BDR)</vt:lpstr>
      <vt:lpstr>Link-state advertisements (LSAs) and the LSDB</vt:lpstr>
      <vt:lpstr>Inter-area routing</vt:lpstr>
      <vt:lpstr>AS external routes</vt:lpstr>
      <vt:lpstr>OSPFv3 and IS-IS: the link-state IGPs in 2026</vt:lpstr>
      <vt:lpstr>Interior and exterior routing protocols</vt:lpstr>
      <vt:lpstr>Exterior Gateway Protocol (EGP): the predecessor</vt:lpstr>
      <vt:lpstr>BGP-4: the routing protocol of the Internet</vt:lpstr>
      <vt:lpstr>BGP-4: attributes and best-path selection</vt:lpstr>
      <vt:lpstr>Controlling IP access</vt:lpstr>
      <vt:lpstr>ACLs in the router's processing flow</vt:lpstr>
      <vt:lpstr>Standard ACL example (1 of 3): permit only the internal network</vt:lpstr>
      <vt:lpstr>Standard ACL example (2 of 3): deny a specific host</vt:lpstr>
      <vt:lpstr>Standard ACL example (3 of 3): deny a subnet</vt:lpstr>
      <vt:lpstr>ACLs in 2026: extended, named, IPv6 and stateful firewalls</vt:lpstr>
      <vt:lpstr>Additional IP routing topics</vt:lpstr>
      <vt:lpstr>IP broadcast handling: the DHCP problem</vt:lpstr>
      <vt:lpstr>DHCP relay and directed broadcast: configuration</vt:lpstr>
      <vt:lpstr>Secondary addresses</vt:lpstr>
      <vt:lpstr>Unnumbered interfaces (IP unnumbered)</vt:lpstr>
      <vt:lpstr>IPv6: from 'IPng' to the dominant protocol</vt:lpstr>
      <vt:lpstr>Why IPv6: from 'IPng' (1995) to RFC 8200 (2017)</vt:lpstr>
      <vt:lpstr>Main differences between IPv6 and IPv4</vt:lpstr>
      <vt:lpstr>The IPv6 header</vt:lpstr>
      <vt:lpstr>Extension headers</vt:lpstr>
      <vt:lpstr>IPv6 addressing: 128 bits, three types, no broadcast</vt:lpstr>
      <vt:lpstr>IPv6 address types and scopes</vt:lpstr>
      <vt:lpstr>Neighbor Discovery (ND) and autoconfiguration (SLAAC)</vt:lpstr>
      <vt:lpstr>IPv6 routing</vt:lpstr>
      <vt:lpstr>IPv6 flows and traffic class</vt:lpstr>
      <vt:lpstr>Security in IPv6</vt:lpstr>
      <vt:lpstr>IPv4 / IPv6 transition and coexistence</vt:lpstr>
      <vt:lpstr>IP multicast</vt:lpstr>
      <vt:lpstr>Multicast: one sender, many receivers</vt:lpstr>
      <vt:lpstr>IPv4 (and IPv6) multicast addresses</vt:lpstr>
      <vt:lpstr>Mapping IP multicast addresses to MAC addresses</vt:lpstr>
      <vt:lpstr>IGMP and MLD: hosts say what they want to receive</vt:lpstr>
      <vt:lpstr>Dense mode vs. sparse mode</vt:lpstr>
      <vt:lpstr>Multicast routing algorithms and the RPF check</vt:lpstr>
      <vt:lpstr>Multicast routing protocols</vt:lpstr>
      <vt:lpstr>PIM-SM in operation: RP, shared tree and SPT</vt:lpstr>
      <vt:lpstr>RSVP: resource reservation (and what is left of it)</vt:lpstr>
      <vt:lpstr>MPLS and VRRP</vt:lpstr>
      <vt:lpstr>MPLS: label switching</vt:lpstr>
      <vt:lpstr>MPLS terminology</vt:lpstr>
      <vt:lpstr>Example: FIB, LIB and LFIB of router R4</vt:lpstr>
      <vt:lpstr>MPLS applications in 2026</vt:lpstr>
      <vt:lpstr>VRRP: default gateway redundancy</vt:lpstr>
      <vt:lpstr>VRRP in operation: a failover example</vt:lpstr>
      <vt:lpstr>Module 2 summary</vt:lpstr>
      <vt:lpstr>References: RFCs and sources by topic (1 of 2)</vt:lpstr>
      <vt:lpstr>References: RFCs and sources by topic (2 of 2)</vt:lpstr>
      <vt:lpstr>Thank you!</vt:lpstr>
    </vt:vector>
  </TitlesOfParts>
  <Company>Rodolfo Nützmann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TCP/IP: Concepts and IP Routing (2026 edition)</dc:title>
  <dc:subject>TCP/IP and routing fundamentals course, modernized US English edition</dc:subject>
  <dc:creator>Rodolfo Nützmann</dc:creator>
  <cp:lastModifiedBy>Rodolfo Nützmann Manoel</cp:lastModifiedBy>
  <cp:revision>1</cp:revision>
  <dcterms:created xsi:type="dcterms:W3CDTF">2026-10-06T16:02:45Z</dcterms:created>
  <dcterms:modified xsi:type="dcterms:W3CDTF">2026-10-06T16:31:24Z</dcterms:modified>
</cp:coreProperties>
</file>