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bertura" id="{B1B3238D-2185-FEED-EFA0-9B9A0FF9AB15}">
          <p14:sldIdLst>
            <p14:sldId id="256"/>
            <p14:sldId id="257"/>
            <p14:sldId id="258"/>
          </p14:sldIdLst>
        </p14:section>
        <p14:section name="Módulo 1: Conceitos gerais de roteamento" id="{09C26B83-6970-978B-FB68-EDEC2785A2E2}">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Módulo 2: TCP/IP" id="{FB77B213-CC9F-8AF4-58C6-54A64030B765}">
          <p14:sldIdLst>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Lst>
        </p14:section>
        <p14:section name="Encerramento" id="{9C60A757-8121-2C9B-E91C-D697E7668DAE}">
          <p14:sldIdLst>
            <p14:sldId id="430"/>
            <p14:sldId id="431"/>
            <p14:sldId id="432"/>
            <p14:sldId id="43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065010-0DC3-490F-834E-01D4EB17413C}" v="1" dt="2026-10-06T16:28:49.0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932" autoAdjust="0"/>
  </p:normalViewPr>
  <p:slideViewPr>
    <p:cSldViewPr snapToGrid="0" snapToObjects="1">
      <p:cViewPr varScale="1">
        <p:scale>
          <a:sx n="93" d="100"/>
          <a:sy n="93" d="100"/>
        </p:scale>
        <p:origin x="115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presProps" Target="pres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viewProps" Target="view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293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de abertura. Este curso é a versão modernizada do material "TCP/IP Concepts" que apresentei em março de 1999 (Semana de Tecnologia), quando era Field Network Engineer na Cabletron Systems. O material original derivava do "Level II Routing Student Guide" (J.P. Gorsky, 1995).
O que mudou nesta edição: tradução integral para o português do Brasil; formato 16:9; diagramas redesenhados como objetos nativos editáveis; conteúdo atualizado para 2026 (CIDR, IPv6, EIGRP, BGP-4, PIM-SM, MPLS, VRRPv3); referências de RFC revisadas; endereços de exemplo migrados para faixas reservadas a documentação ou privadas (RFC 5737, RFC 1918, RFC 7042).
Sugestão de duração: dois dias (8 h cada), com exercícios de sub-redes e laboratório de captura de pacotes entre os módulos.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Apresente os dois módulos e o critério de seleção de conteúdo: o Módulo 1 cobre fundamentos de interconexão e algoritmos de roteamento, independentes de protocolo; o Módulo 2 aplica esses conceitos à pilha TCP/IP (IPv4 e IPv6), aos protocolos de roteamento e às tecnologias complementares (multicast, MPLS, VRRP).
Os temas marcados como HISTÓRICO ao longo do deck são mantidos por valor didático ou porque ainda aparecem em provas de certificação, mas não representam prática atual.</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slide é novo. Serve para calibrar expectativas: quase todos os conceitos de 1999 continuam válidos, mas o contexto tecnológico mudou radicalmente. Use-o para explicar por que certos temas (Token Ring, NetWare/IPX, EGP, IGRP, MBone) agora aparecem apenas como história.
Dados verificados em outubro de 2026: o acesso nativo por IPv6 ao Google ultrapassou 50 % pela primeira vez em 28/03/2026 (50,10 %, segundo a Internet Society Pulse com dados do Google); no Brasil, a medição da APNIC Labs em 05/10/2026 indicava cerca de 59 % de usuários com capacidade IPv6.
Referências: Internet Society Pulse, "18 years later, IPv6 reaches majority" (2026); APNIC Labs, IPv6 Capability Metrics, Brazil (BR).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Divisor do Módulo 1. No original, este módulo incluía objetivos sobre a linha de roteadores Cabletron e operação básica de roteadores Cisco; ambos foram removidos por serem específicos de produto e datados. O módulo agora é neutro em relação a fabricante.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Leia os objetivos com a turma. Ao final do módulo o aluno deve conseguir explicar, com suas palavras, por que um switch e um roteador tomam decisões em camadas diferentes e por que os algoritmos de estado de enlace convergem mais rápido que os de vetor de distância.
Atualização 2026: os objetivos originais 'lembrar os produtos de roteamento da linha Cabletron' e 'operações básicas de roteadores Cisco' foram substituídos por 'reconhecer switching de camada 2 e de camada 3' e 'descrever sistemas autônomos', temas que o curso de 1999 já abordava mas não listava.</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slide original de 1999 a heterogeneidade estava nos protocolos: segmentos Token Ring e Ethernet transportando TCP/IP e NetWare ao mesmo tempo. Hoje a heterogeneidade está nos enlaces (Ethernet, Wi-Fi, fibra, 5G, WAN) e nos domínios administrativos (campus, data center, nuvens públicas), enquanto a camada de rede convergiu para IP.
A função dos dispositivos de interconexão continua a mesma: permitir que estações em enlaces diferentes se comuniquem como se estivessem em uma única rede lógica.
Atualização 2026: Token Ring (IEEE 802.5) e FDDI deixaram de ser fabricados nos anos 2000; NetWare/IPX foi descontinuado pela Novell. Ambos aparecem no diagrama original e foram substituídos.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Três elementos constroem qualquer inter-rede sem conexão (connectionless): enlaces locais, enlaces de longa distância e os dispositivos que os interligam. O original listava apenas bridges e roteadores como dispositivos de interconexão; hoje acrescentamos switches de camada 2 (que são bridges multiportas) e switches de camada 3 (roteadores em hardware ASIC).
Observe que firewalls, balanceadores e gateways de VPN também interconectam redes, mas operam em camadas superiores e serão citados apenas quando necessário.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 diagrama para fixar a regra: cada dispositivo decide com base na camada mais alta que ele interpreta. O hub repete bits (camada 1); a bridge/switch aprende e encaminha por endereço MAC (camada 2); o roteador encaminha por endereço IP (camada 3). Switches de camada 3 combinam as duas últimas funções em hardware.
Atualização 2026: hubs e repetidores saíram de uso com a Ethernet comutada full-duplex; são mantidos apenas como referência de camada 1.</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bridge transparente (IEEE 802.1D, 1990) é o antepassado direto do switch Ethernet: um switch é uma bridge multiportas com encaminhamento em hardware. O diagrama mostra a bridge operando apenas até a camada de enlace: ela não lê nem altera o cabeçalho IP.
Ponto importante: a bridge é 'transparente' porque as estações não sabem que ela existe; os quadros chegam ao destino com os mesmos endereços MAC de origem e destino com que saíram.</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Descreva o algoritmo de aprendizagem e encaminhamento (learning bridge): (1) para cada quadro recebido, a bridge grava o MAC de origem e a porta de entrada na tabela de endereços (SAT, Source Address Table, hoje chamada tabela MAC ou CAM); (2) consulta o MAC de destino; se ele está na tabela, encaminha pela porta aprendida (ou filtra, se for a mesma porta de entrada); se não está, ou se é broadcast/multicast, inunda por todas as outras portas; (3) cada entrada tem um temporizador de envelhecimento (aging, 300 s por padrão no IEEE 802.1D) renovado a cada quadro recebido daquela origem.
Este é exatamente o comportamento de qualquer switch Ethernet moderno, apenas executado em ASIC, com tabelas por VLAN.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Exemplo: o usuário A quer falar com o usuário B através de dois switches. A comunicação inicial (ARP, por exemplo) é um broadcast, que todos os switches inundam. Assim, cada segmento e cada estação recebe e examina o broadcast. Depois que B responde, os switches já aprenderam os MACs de A e de B e passam a encaminhar os quadros unicast apenas pelo caminho necessário.
Caminhos redundantes (os enlaces tracejados) ficam bloqueados pelo Spanning Tree para evitar loops de camada 2, que seriam catastróficos porque o quadro Ethernet não tem TTL.
Atualização 2026: o STP original (802.1D) levava 30 a 50 s para convergir; o RSTP (802.1w, 2001) converge em segundos e o MSTP (802.1s) trata grupos de VLANs. Em data centers, o STP foi substituído por fabrics IP com EVPN/VXLAN.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vantagens listadas em 1999 continuam válidas: custo por porta, desempenho e simplicidade. A 'independência de protocolo' perdeu importância quando IP se tornou o único protocolo de rede, mas continua sendo a razão pela qual protocolos de camada 2 (LLDP, STP, ARP) funcionam através de switches e não através de roteadores.
Das limitações, a tempestade de broadcast e o escopo de falhas continuam sendo o principal argumento para segmentar com roteamento (VLANs + roteamento entre VLANs). A regra antiga de '7 bridges e 8 redes' era o diâmetro máximo recomendado pelo 802.1D para que os temporizadores do STP funcionassem; com RSTP e redes em estrela essa regra não é mais aplicada como limite rígido, mas o princípio (manter pequeno o domínio de broadcast) permanece.
Atualização 2026: 'bridges descartam pacotes grandes demais' refere-se a MTUs diferentes entre Token Ring (até 17 914 bytes) e Ethernet (1 500); com Ethernet universal e jumbo frames, o problema praticamente desapareceu.</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roteador executa sua função na camada de rede. Diferentemente da bridge, ele toma a decisão de encaminhamento pelo endereço de rede (IP) de destino, reescreve os cabeçalhos de enlace a cada salto e participa de um algoritmo distribuído para calcular os caminhos.
Explique a frase 'permite múltiplos caminhos': ao contrário do STP, que bloqueia enlaces redundantes, o roteamento IP usa todos os enlaces e pode até balancear carga entre caminhos de custo igual (ECMP).</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Terminologia ISO: sistemas finais (end systems, os hosts) implementam todas as camadas; sistemas intermediários (intermediate systems, os roteadores) implementam apenas até a camada de rede. A conexão de transporte (TCP) é fim a fim e atravessa os roteadores sem ser interpretada por eles.
Isso explica por que a confiabilidade (retransmissão, controle de fluxo) é responsabilidade dos hosts, e por que um roteador pode descartar pacotes em congestionamento: o TCP nos extremos vai perceber e reagir.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diagrama original mostrava um roteador de 1999: buffer de hardware por interface, buffer de software, tabela de roteamento, cache ARP e fila de espera. A versão 2026 separa plano de controle e plano de dados: o plano de controle (CPU) roda os protocolos de roteamento e constrói a RIB (tabela de roteamento); dela deriva a FIB, tabela compacta usada pelo plano de dados (ASIC ou software otimizado) para encaminhar na taxa da linha. A tabela de adjacência (ARP/ND) fornece os cabeçalhos de enlace prontos.
Passo a passo: o quadro chega, o cabeçalho de enlace é removido, o pacote IP é validado (checksum, TTL), a FIB é consultada pelo prefixo mais longo, o TTL é decrementado, um novo cabeçalho de enlace é construído e o quadro é enfileirado na interface de saída (onde atuam as políticas de QoS).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com o slide de switches. A principal vantagem do roteador é delimitar o domínio de broadcast e de falhas; a principal desvantagem histórica era o desempenho, porque em 1999 o roteamento era feito em software por CPU de uso geral. Hoje switches de camada 3 e roteadores de núcleo encaminham em ASIC na taxa da linha, de modo que o argumento de throughput praticamente desapareceu; restam a complexidade de configuração e o custo.
A 'dependência de protocolo' também deixou de ser um problema prático: um roteador moderno precisa tratar apenas IPv4 e IPv6 (dual stack).</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 protocolo é 'roteável' quando possui uma camada de rede com endereçamento lógico hierárquico (rede + nó), permitindo que roteadores encaminhem seus pacotes entre enlaces diferentes. Em 1999 isso importava porque redes corporativas transportavam vários protocolos simultaneamente; os roteadores da época (Cabletron, Cisco) roteavam IP, IPX, AppleTalk e DECnet ao mesmo tempo.
Em 2026 a lista se reduziu a IPv4 e IPv6. Os protocolos não roteáveis (NetBIOS/NetBEUI, SNA, LAT, MOP) ou desapareceram ou passaram a ser encapsulados sobre IP (NetBIOS over TCP/IP, RFC 1001/1002; SNA sobre DLSw ou Enterprise Extender). O conceito, porém, permanece útil: protocolos de camada 2 como ARP, STP e LLDP continuam confinados ao enlace e não atravessam roteadores.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Dois espaços de endereços convivem em toda inter-rede: o endereço de enlace (MAC, 48 bits em Ethernet e Wi-Fi), que identifica a interface dentro de um enlace e vem gravado pelo fabricante (ou é atribuído localmente), e o endereço de rede (IP), lógico e hierárquico, que identifica o sistema na inter-rede inteira e é atribuído pelo administrador ou por DHCP/SLAAC.
O endereço de rede tem dois componentes: a parte de rede (prefixo), que o roteador usa para decidir o próximo salto, e a parte de nó (host), que identifica a interface dentro daquela rede. O mapeamento entre os dois espaços é feito pelo ARP (IPv4) ou pela Descoberta de Vizinhos (IPv6).</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Acompanhe o diagrama de cima para baixo no emissor e de baixo para cima no receptor: a camada de transporte entrega um segmento à camada de rede, que acrescenta o cabeçalho IP e forma o pacote (datagrama); a camada de enlace encapsula o pacote em um quadro com cabeçalho (MACs e EtherType) e trailer (FCS); a camada física transmite os bits.
Na Ethernet original e no IEEE 802.3 com LLC/SNAP havia uma subcamada LLC entre a rede e o MAC (o slide de 1999 mostrava LLC-PDU e MAC-PDU). Hoje praticamente todo IP sobre Ethernet usa o formato Ethernet II (DIX) com campo EtherType (0x0800 para IPv4, 0x86DD para IPv6), sem LLC; a subcamada LLC permanece em Wi-Fi (802.11 usa LLC/SNAP).</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quadro Ethernet II carrega: preâmbulo (7 bytes) e delimitador de início (SFD, 1 byte), MAC de destino, MAC de origem, EtherType (2 bytes) e o campo de dados de 46 a 1 500 bytes, seguido do FCS (CRC-32). Dentro do campo de dados vai o pacote IP: cabeçalho de 20 bytes (sem opções) e carga de até 65 535 bytes no total, o que obriga a fragmentação quando o pacote excede a MTU de 1 500 bytes.
O cabeçalho IPv4 será detalhado no Módulo 2. Note desde já que o campo Tipo de Serviço (ToS) do slide original foi redefinido como DSCP + ECN (RFC 2474 e RFC 3168).</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Pergunta de abertura: como um roteador descobre todas as redes e sub-redes de uma inter-rede? Dois métodos: configuração manual (rotas estáticas) ou distribuição automática por um protocolo de roteamento adaptativo distribuído (dinâmico). Na prática usam-se os dois: rotas estáticas para redes 'folha' e rota padrão; protocolos dinâmicos para o núcleo.
Os próximos slides percorrem: roteamento estático, roteamento dinâmico, vetor de distância (com seus problemas e correções) e estado de enlace.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 a informação de roteamento é pré-calculada pelo administrador e inserida manualmente. Se a topologia muda, alguém precisa recalcular e reconfigurar. Por isso o roteamento estático não escala para inter-redes grandes e dinâmicas, mas continua sendo a escolha certa para redes 'stub' (folha), que têm um único caminho de saída.
Exemplo do diagrama: a rede A está atrás de R2, com um único enlace para R1. Em R2 basta uma rota padrão apontando para R1; em R1 basta uma rota estática para a rede A via R2. Nenhum protocolo dinâmico precisa rodar nesse enlace.
Atualização 2026: rotas estáticas podem ser condicionadas a verificações de alcançabilidade (IP SLA, BFD) e são amplamente usadas em bordas de Internet e em nuvens públicas (tabelas de rotas de VPC).</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roteadores percebem dinamicamente seu ambiente local (interfaces ativas, vizinhos) e trocam essa informação entre si de forma distribuída, sem um controlador central. Juntos executam um algoritmo distribuído que determina a rota ótima entre quaisquer duas estações.
Duas famílias dominam os protocolos interiores: vetor de distância (cada roteador informa aos vizinhos 'a que distância estou de cada destino') e estado de enlace (cada roteador informa a todos 'quais são meus enlaces e seus custos', e cada um calcula o mapa completo). O BGP, usado entre sistemas autônomos, é um vetor de caminho: anuncia a lista de ASs percorridos.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Cada roteador mantém, para cada destino conhecido, a distância (métrica) e o vizinho pelo qual chega (vetor). Periodicamente envia a tabela inteira aos vizinhos diretos (RIP: a cada 30 s). Ao receber uma atualização de um vizinho, o roteador atualiza sua tabela quando: (1) o destino era desconhecido; (2) a nova rota é mais curta que a conhecida; (3) a rota atual já passa por aquele vizinho e a distância anunciada mudou (para mais ou para menos), caso em que a mudança é aceita mesmo sendo pior.
O terceiro caso é o que permite propagar a notícia de que um destino piorou ou caiu, e também é a porta de entrada do problema da contagem ao infinito, visto a seguir.</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Métrica é a forma de medir a 'distância' entre origem e destino. Contagem de saltos (RIP) é a mais simples, mas ignora a capacidade dos enlaces: no diagrama, o caminho de dois saltos por enlaces de 1 Gb/s é melhor do que um salto por um enlace de 2 Mb/s. Por isso EIGRP usa largura de banda e atraso, e OSPF/IS-IS usam custo administrativo derivado da largura de banda.
Atualização 2026: as velocidades originais (56 kb/s, T1 de 1,544 Mb/s, 10 Mb/s) foram substituídas por valores atuais, mas a lição é a mesma.</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Cenário inicial: três roteadores em linha; R1 está diretamente conectado à rede A (métrica 0 ou 1, conforme o protocolo), R2 chega a A via R1 (métrica 1) e R3 via R2 (métrica 2). Todos periodicamente anunciam suas tabelas aos vizinhos: R1 diz 'A: 0', R2 diz 'A: 1', R3 diz 'A: 2'. Com anúncios em todas as direções (sem horizonte dividido), R2 também recebe de R3 que 'A está a 2 via R3', o que por ora ignora porque sua rota atual (1 via R1) é melhor.</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enlace de R1 para a rede A cai. R1 marca A como inalcançável (métrica infinita, 16 no RIP). Antes que R1 anuncie isso, R2 recebe (ou já tinha) de R3 o anúncio 'A: 2'. Como R2 perdeu sua rota via R1 (ou recebe de R1 'A: 16'), aceita a rota de R3: 'A: 3 via R3'. Mas R3 chegava a A via R2! Formou-se um loop: pacotes para A vão R2 → R3 → R2 → R3 até o TTL expirar.
Pior: nas atualizações seguintes, R2 anuncia 'A: 3' a R3, que passa a 'A: 4 via R2', que anuncia 'A: 4' a R2, que vai a 5, e assim por diante até a métrica chegar ao infinito (16 no RIP, por isso o limite é tão baixo). Isso é a contagem ao infinito; com atualizações a cada 30 s, pode levar minutos.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Regra: nunca anuncie uma rota de volta pela interface por onde você a aprendeu. No exemplo com três roteadores em linha, o roteador B aprendeu 10.0 e 20.0 de A, então não as anuncia de volta para A; aprendeu 40.0 de C, então não a anuncia para C. Assim R3 nunca diria a R2 'A: 2', e o loop do slide anterior não se forma.
O diagrama mostra o que cada roteador anuncia em cada direção com horizonte dividido simples. Observe que o horizonte dividido resolve loops entre dois vizinhos diretos, mas não loops com três ou mais roteadores em anel; por isso é combinado com hold-down e atualizações disparadas.
Endereços atualizados para a faixa privada 172.16.0.0/12 (RFC 1918); o original usava 134.141.x.0, bloco então pertencente à Cabletron.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Variante mais agressiva: em vez de omitir a rota aprendida por uma interface, o roteador a anuncia de volta por aquela interface com métrica infinita (16 no RIP). B diz a A: '10.0 e 20.0 são inalcançáveis por mim', o que torna explícito que A não deve usar B para chegar a elas, mesmo que A perca a rota.
O custo é aumentar o tamanho das atualizações (todas as rotas são anunciadas em todas as interfaces). A vantagem é quebrar loops mais rapidamente, inclusive alguns que o horizonte dividido simples não evita.</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Ao receber a informação de que uma rede ficou inalcançável, o roteador entra em hold-down para aquele destino: por um tempo fixo (180 s no RIP da Cisco) ignora anúncios que digam que a rede voltou com métrica igual ou pior, aceitando apenas anúncios melhores ou vindos do vizinho original. A ideia é esperar o suficiente para que a notícia da queda chegue a todos, evitando aceitar informação desatualizada que ainda circula.
Efeito colateral: a convergência de uma rota que realmente voltou é atrasada pelo mesmo tempo. Por isso os protocolos modernos preferem mecanismos que não dependem de temporizadores longos (EIGRP com DUAL, estado de enlace com SPF).</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 vez de esperar o próximo anúncio periódico (30 s no RIP), o roteador envia uma atualização imediatamente quando sua tabela muda, contendo apenas as rotas alteradas. Isso acelera a propagação da má notícia e reduz a janela em que informação desatualizada pode causar loops. Combinadas, as quatro técnicas (horizonte dividido, reverso envenenado, hold-down e atualizações disparadas) tornam o RIP utilizável em redes pequenas.
No EIGRP, todas as atualizações são disparadas e não existem anúncios periódicos da tabela: a adjacência é mantida por pacotes Hello e a informação é trocada de forma confiável (RTP).</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Quatro roteadores em linha (A, B, C, D) interligam cinco redes (1 a 5). Antes de qualquer troca de informação, cada roteador conhece apenas as redes diretamente conectadas (DC, métrica 1 na convenção deste exemplo). Os quatro slides seguintes mostram as tabelas após cada ciclo de atualização, com horizonte dividido simples ativo.
Peça aos alunos que prevejam o conteúdo das tabelas antes de avançar cada slide.</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Primeira troca de anúncios, com horizonte dividido simples. A recebe de B a rede 3 (métrica 2 via B); a rede 2, que ambos têm como diretamente conectada, permanece com métrica 1 em cada um. B recebe de A a rede 1 e de C a rede 4; C recebe de B a rede 2 e de D a rede 5; D recebe de C a rede 3. Cada roteador agora conhece as redes a um vizinho de distância.
As entradas novas de cada ciclo aparecem em destaque (no original de 1999 eram marcadas em azul).</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segunda atualização periódica, B anuncia a A as redes 3 e 4 (A já tinha 3; acrescenta 4 com métrica 3 via B); C anuncia a B a rede 5 (métrica 3 via C); B anuncia a C a rede 1 (métrica 3 via B); C anuncia a D a rede 2 (métrica 3 via C). Observe que A e D, nas extremidades, ainda não conhecem toda a topologia: faltam a rede 5 em A e a rede 1 em D.</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terceira troca, A aprende a rede 5 (métrica 4 via B) e D aprende a rede 1 (métrica 4 via C). Agora todas as tabelas contêm todas as cinco redes: a rede convergiu em três iterações. Em geral, uma rede com diâmetro de N saltos precisa de N-1 ciclos de atualização para convergir, o que, com o período de 30 s do RIP, pode significar minutos. Essa lentidão é a motivação para as atualizações disparadas e para os protocolos de estado de enlace.</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Quatro responsabilidades de cada roteador: (1) descobrir os vizinhos e aprender seus nomes (identificadores), normalmente por pacotes Hello; (2) construir um pacote de estado de enlace (LSA, Link State Advertisement, ou LSP no IS-IS) com a lista dos vizinhos e o custo de cada enlace; (3) inundar o LSA para todos os roteadores da área, cada um guardando o LSA mais recente de cada origem, formando um banco de dados idêntico em todos; (4) com o mapa completo, calcular as rotas para cada destino com o algoritmo SPF (Dijkstra), tendo a si mesmo como raiz.</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Diferença essencial em relação ao vetor de distância: um roteador de estado de enlace nunca envia 'listas de destinos com distâncias'. Ele faz apenas duas coisas: testa ativamente o estado de seus vizinhos (Hello) e propaga periodicamente (e imediatamente a cada mudança) a descrição de seus próprios enlaces. Ao receber um LSA, atualiza o mapa marcando enlaces como ativos ou inativos; a cada mudança, recalcula as rotas com Dijkstra.
No OSPF o LSA também é reenviado a cada 30 minutos (LSRefreshTime) e expira em 60 minutos (MaxAge), o que garante a consistência do banco de dados mesmo sem mudanças.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Três vantagens: (1) cada roteador calcula as rotas de forma independente a partir dos mesmos dados brutos de topologia, em vez de confiar na conta feita pelo vizinho; (2) converge mais rápido, porque um roteador pode reconhecer um LSA novo e reencaminhá-lo antes mesmo de recalcular suas rotas, de modo que a notícia se espalha na velocidade da inundação; (3) escala melhor, porque cada LSA carrega apenas as conexões diretas de um roteador (informação pequena e estável), e áreas limitam o escopo da inundação.
Custos: mais memória (LSDB) e CPU (SPF), e configuração mais cuidadosa (áreas). Em hardware de 2026 esses custos são irrelevantes para redes de milhares de roteadores.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 1999 havia três protocolos interiores de estado de enlace: OSPF (IETF, para IP; então RFC 1247, hoje RFC 2328 para OSPFv2 e RFC 5340 para OSPFv3), IS-IS (ISO 10589, projetado na Digital para o DECnet Fase V e estendido para IP pela RFC 1195) e NLSP (Novell, para IPX). O NLSP morreu com o IPX. OSPF e IS-IS continuam sendo os dois IGPs de estado de enlace do mercado: OSPF domina em redes corporativas; IS-IS é muito usado em provedores e em grandes data centers, por sua independência de IP e extensibilidade (TLVs), base também do Segment Routing.</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Definição clássica (RFC 1930): um conjunto de roteadores e redes sob uma administração comum, com uma política de roteamento única e coerente para o exterior. Dentro do AS roda um IGP (OSPF, IS-IS, EIGRP, RIP); entre ASs roda o EGP de fato da Internet, o BGP-4. Cada AS público recebe um número (ASN) atribuído pelos registros regionais (no Brasil, o NIC.br/Registro.br em conjunto com o LACNIC).
Atualização 2026: os ASNs eram de 16 bits (até 65 535); desde a RFC 4893 (2007), consolidada na RFC 6793 (2012), são de 32 bits. Faixas privadas: 64512 a 65534 e 4 200 000 000 a 4 294 967 294 (RFC 6996). Exemplos: AS 2 (UDEL), AS 15169 (Google), AS 28573 (Claro Brasil).</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Recapitule os pontos-chave antes de iniciar o Módulo 2. Perguntas de verificação sugeridas: (1) por que um loop de camada 2 é mais grave que um loop de camada 3? (TTL); (2) que informação um roteador de vetor de distância envia aos vizinhos, e um de estado de enlace? (3) cite as quatro técnicas que mitigam a contagem ao infinito; (4) o que é um sistema autônomo e que protocolo roda entre eles?</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Divisor do Módulo 2. É o módulo mais longo: cerca de 120 slides. Sugestão de ritmo: endereçamento e sub-redes na primeira metade do dia 1; ARP e o exemplo completo de transferência no fim do dia 1; protocolos de roteamento no dia 2 pela manhã; IPv6, multicast, MPLS e VRRP à tarde.</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Objetivos originais mantidos, com a terminologia atualizada: 'IPng' virou IPv6; 'IGRP' virou EIGRP; e acrescentamos IS-IS, BGP-4 e os mecanismos modernos de IPv6 (descoberta de vizinhos, SLAAC).</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Segunda metade dos objetivos. Note que o último grupo, que em 1999 se chamava 'novas tecnologias IP', inclui temas que hoje são padrão de produção (IPv6, MPLS, VRRP) e um que permaneceu de nicho (RSVP).</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TCP/IP nasceu de um projeto financiado pela ARPA/DARPA do Departamento de Defesa dos EUA; o artigo seminal de Cerf e Kahn é de 1974, as especificações IP (RFC 791) e TCP (RFC 793) são de setembro de 1981 e a ARPANET migrou para TCP/IP em 1º de janeiro de 1983. As especificações são publicadas como RFCs (Requests for Comments), documentos públicos mantidos pelo RFC Editor; a padronização é feita pela IETF (desde 1986) e os números (portas, protocolos, endereços) são administrados pela IANA.
Atualização 2026: a especificação do TCP foi consolidada em 2022 na RFC 9293, que substitui a RFC 793 e dezenas de atualizações. O conjunto TCP/IP não define apenas as camadas 3 e 4: inclui aplicações (DNS, HTTP, SMTP, SSH...) e protocolos auxiliares (ICMP, ARP, DHCP).</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pilha TCP/IP tem quatro camadas (RFC 1122): aplicação, transporte, Internet e interface de rede (enlace). Muitos cursos mostram cinco, separando a física da de enlace. O modelo OSI de sete camadas é útil como vocabulário: as camadas 5 a 7 do OSI correspondem à aplicação do TCP/IP; a camada 3 do OSI é a camada Internet; a camada 2 e a 1 formam a interface de rede.
Os protocolos de acesso ao meio listados no original (Ethernet, Token Ring, FDDI) foram atualizados: hoje, Ethernet, Wi-Fi e enlaces WAN de todo tipo.</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slide original listava WWW, transferência de arquivos (TFTP, FTP, NFS), e-mail (SMTP), login remoto (Telnet, rlogin) e gerência (SNMP). Em 2026: a Web usa HTTPS (HTTP/1.1, HTTP/2 e HTTP/3 sobre QUIC) quase exclusivamente; Telnet, rlogin e FTP em texto claro foram substituídos por SSH, SFTP e HTTPS; o DNS ganhou DNSSEC e transportes cifrados (DoT, DoH); o e-mail usa submission na porta 587 com STARTTLS/TLS e IMAPS.
Destaque: TLS não é uma camada OSI formal, mas fica entre a aplicação e o transporte; a maioria dos protocolos de aplicação hoje roda sobre TLS.</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TCP (RFC 9293) oferece um fluxo de bytes confiável, ordenado, com controle de fluxo e de congestionamento, orientado a conexão (three-way handshake). UDP (RFC 768) oferece datagramas sem conexão e sem garantia, com overhead mínimo de 8 bytes: ideal para DNS, voz, vídeo, jogos e para protocolos que implementam seu próprio controle. Novidade relevante desde 1999: QUIC (RFC 9000, 2021), transporte sobre UDP com cifragem TLS 1.3 integrada, multiplexação de fluxos sem bloqueio de cabeça de fila e estabelecimento de conexão em 0 ou 1 RTT; é a base do HTTP/3. SCTP (RFC 9260) é usado em sinalização de telefonia e redes móveis.</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original listava IP, ARP, RARP e ICMP. Atualização: IPv4 (RFC 791) e IPv6 (RFC 8200) convivem em dual stack; ICMP (RFC 792) e ICMPv6 (RFC 4443) fazem diagnóstico e sinalização de erros, e o ICMPv6 ainda carrega a Descoberta de Vizinhos (ND, RFC 4861), que substitui o ARP no IPv6; IGMP (RFC 3376) e MLD (RFC 3810) gerenciam grupos multicast; IPsec (AH, ESP) protege pacotes. RARP (RFC 903) foi substituído por BOOTP e depois DHCP. O ARP, embora listado na camada Internet por conveniência, opera entre as camadas 2 e 3: é encapsulado diretamente em quadros Ethernet (EtherType 0x0806), não em IP.</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Percorra os campos: Versão (4); IHL, comprimento do cabeçalho em palavras de 32 bits (5 = 20 bytes, até 15 = 60 bytes com opções); DSCP e ECN, antigos 'Tipo de Serviço' (RFC 2474 e RFC 3168), usados para QoS e notificação de congestionamento; Comprimento total em bytes (máximo 65 535); Identificação, Flags (DF: não fragmentar; MF: mais fragmentos) e Deslocamento, usados na fragmentação; TTL, decrementado a cada roteador e que, ao chegar a zero, provoca descarte e ICMP Time Exceeded (base do traceroute); Protocolo, que identifica a carga (próximo slide); Checksum, só do cabeçalho; endereços de origem e destino; opções (raras e frequentemente bloqueadas).
Nota prática: a fragmentação é evitada com Path MTU Discovery (RFC 1191) marcando DF; no IPv6 os roteadores nunca fragmentam.</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campo Protocolo (IPv4) ou Próximo Cabeçalho (IPv6) diz à camada Internet a quem entregar os dados: 6 para TCP, 17 para UDP, 1 para ICMP e assim por diante. É a primeira etapa da demultiplexação; a segunda é a porta, dentro do segmento TCP/UDP. Os valores são administrados pela IANA no registro 'Protocol Numbers' (a RFC 1700 de 1994, citada no original, foi substituída pelos registros online, RFC 3232).
Chame atenção para 41 (IPv6 encapsulado em IPv4, usado em túneis 6in4), 47 (GRE), 50 e 51 (IPsec), 58 (ICMPv6), 88 (EIGRP), 89 (OSPF), 103 (PIM), 112 (VRRP) e 132 (SCTP), todos vistos ao longo do curso.</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TCP e UDP (e também SCTP e QUIC) usam portas de 16 bits para distinguir as aplicações em um mesmo host. A RFC 6335 define três faixas: portas de sistema (0 a 1023, as 'bem conhecidas'), portas de usuário registradas (1024 a 49151) e portas dinâmicas ou efêmeras (49152 a 65535), usadas pelo lado cliente. O registro oficial é o 'Service Name and Transport Protocol Port Number Registry' da IANA, que substituiu a RFC 1060 citada no original (depois RFC 1700).
Um socket é identificado pela 5-tupla: protocolo, IP de origem, porta de origem, IP de destino, porta de destino; é isso que NAT, firewalls e balanceadores rastreiam.</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Siga o quadro de baixo para cima: (1) a interface verifica o FCS e o MAC de destino (próprio, broadcast ou multicast assinado) e usa o EtherType para entregar a carga ao protocolo certo (0x0800 IPv4, 0x86DD IPv6, 0x0806 ARP, 0x8100 802.1Q, 0x8847 MPLS); (2) a camada IP valida o cabeçalho e usa o campo Protocolo para entregar a TCP, UDP, ICMP etc.; (3) o transporte usa a porta de destino para entregar à aplicação correta (DNS em 53, SSH em 22). Em 1999 o campo Tipo/SNAP ID fazia o papel do EtherType; o diagrama original mostrava Telnet 23, FTP 21, DNS 53 e TFTP 69.</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Ferramenta básica para sub-redes: cada octeto tem 8 bits com pesos 128, 64, 32, 16, 8, 4, 2 e 1. Para converter 172 em binário, subtraia os maiores pesos possíveis: 172 - 128 = 44; 44 - 32 = 12; 12 - 8 = 4; 4 - 4 = 0, logo os bits 128, 32, 8 e 4 estão ligados: 10101100. A soma de todos os pesos é 255, o maior valor de um octeto. Peça aos alunos que convertam 192, 224, 240, 248, 252, 254 e 255 (os valores que aparecem em máscaras) e memorizem que cada um acrescenta um bit 1 à esquerda.</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Cada interface IPv4 tem um endereço de 32 bits, escrito como quatro números decimais separados por pontos (notação decimal pontuada), cada um representando um octeto. Quando o IP foi padronizado em 1981 o endereço tinha duas partes, rede e host; a parte de rede era atribuída pelas autoridades de numeração (hoje IANA → RIRs → provedores → organizações) e a parte de host pelo administrador da rede. O exemplo original, 134.141.20.10, era um endereço real da Cabletron; usamos 172.16.20.10, da faixa privada da RFC 1918.</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Originalmente havia três classes de redes, A, B e C, reconhecidas pelos primeiros bits do primeiro octeto (regra do primeiro octeto): classe A, bit inicial 0, 7 bits de rede e 24 de host (1 a 126; 0 e 127 reservados); classe B, bits 10, 14 bits de rede e 16 de host (128 a 191); classe C, bits 110, 21 bits de rede e 8 de host (192 a 223). A classe D (1110, 224 a 239) foi definida depois para multicast (RFC 1112) e a classe E (1111, 240 a 255) ficou reservada.
O esquema foi abandonado em 1993 pelo CIDR (RFC 1519, hoje RFC 4632) porque desperdiçava endereços (uma classe B para uma empresa de 300 hosts) e fazia a tabela de roteamento da Internet explodir com redes classe C. Os termos 'classe A/B/C' sobrevivem apenas como jargão e em provas de certificação; equipamentos modernos são 'classless' por padrão.</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 o CIDR (Classless Inter-Domain Routing), a fronteira entre rede e host é dada explicitamente pelo comprimento do prefixo (/n = n bits de rede), equivalente a uma máscara de n bits 1 contíguos. Isso permite alocar blocos do tamanho certo (172.16.20.0/23 para 510 hosts, em vez de uma classe B) e agregar (resumir) vários prefixos em um só anúncio de roteamento, reduzindo as tabelas da Internet (supernetting). Em 2026 a tabela IPv4 global tem cerca de um milhão de prefixos; sem CIDR seria inviável.
VLSM (Variable Length Subnet Mask) é o mesmo princípio aplicado dentro de uma organização: sub-redes de tamanhos diferentes conforme a necessidade. Protocolos classful (RIPv1, IGRP) não transportam máscara e não suportam VLSM; todos os protocolos modernos (RIPv2, EIGRP, OSPF, IS-IS, BGP-4) são classless.</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original listava quatro casos: 0.0.0.0 ('este host nesta rede', só como origem, ex.: cliente DHCP), 255.255.255.255 (broadcast limitado, só como destino, não atravessa roteadores), broadcast dirigido (todos os bits de host em 1, ex.: 172.16.20.255/24) e 127.x.y.z (loopback, nunca sai do host). A lista cresceu: endereços privados (RFC 1918) usados com NAT; espaço compartilhado 100.64.0.0/10 para CGNAT de provedores (RFC 6598); link-local 169.254.0.0/16 (APIPA, RFC 3927); blocos de documentação (RFC 5737), que usamos neste curso; multicast 224.0.0.0/4; e a ex-classe E 240.0.0.0/4, ainda não utilizável na Internet. O registro consolidado é a RFC 6890 e o registro IANA 'Special-Purpose Address Registry'.</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 1984/1985 (RFC 917 e RFC 950, Internet Standard Subnetting Procedure) um terceiro nível foi acrescentado à estrutura do endereço: a sub-rede. A organização recebe um prefixo (então, uma rede de classe) e toma emprestados bits da parte de host para numerar suas sub-redes internas, uma por enlace. Para o resto da Internet a rede continua sendo uma só; internamente os roteadores distinguem as sub-redes. O campo de sub-rede pode ter qualquer tamanho (a RFC 950 pedia pelo menos 2 bits; hoje, com CIDR, qualquer valor), e é definido por uma máscara de 32 bits.</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máscara é um padrão de 32 bits com 1 nas posições de rede e sub-rede e 0 nas posições de host. A operação fundamental é a comparação sob máscara: faz-se um AND bit a bit entre o endereço e a máscara; todos os bits do endereço cujo bit de máscara é 0 são zerados, e o resultado é o identificador da sub-rede, que é comparado ao da rota ou ao do próprio host. A especificação atual exige máscaras contíguas (todos os 1 à esquerda); máscaras não contíguas eram permitidas na RFC 950 mas nunca foram práticas e são proibidas desde a RFC 1519.
Essa operação é executada por todo host ao enviar um pacote (local ou remoto?) e por todo roteador ao consultar a tabela (longest prefix match).</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Host 172.16.128.2 com máscara 255.255.255.0 (/24). Escreva endereço e máscara em binário, faça o AND coluna a coluna e converta de volta: 172.16.128.0. Esse é o identificador da sub-rede. A 'rede' no sentido antigo (classe B) seria 172.16.0.0; a sub-rede, 172.16.128.0. Com CIDR dizemos simplesmente que o host pertence ao prefixo 172.16.128.0/24.
O original usava 134.141.128.2; a lógica é idêntica.</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diagrama mostra um sistema autônomo que recebeu o prefixo 172.16.0.0/16 e o dividiu em sub-redes /24, uma por enlace: 172.16.10.0/24, .20.0, .30.0, .40.0 e .50.0. Para a Internet, só o prefixo agregado 172.16.0.0/16 é anunciado (neste exemplo, por ser privado, ele nem seria anunciado; imagine um bloco público). Internamente, os roteadores trocam as sub-redes pelo IGP. Cada interface de roteador recebe um endereço na sub-rede do enlace a que está conectada; por convenção, o primeiro ou o último endereço utilizável.</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Dois enlaces ligados por um roteador: 172.16.128.0/24 na interface E0 (172.16.128.1) e 172.16.64.0/24 na E1 (172.16.64.1). Os hosts de cada lado recebem endereços na respectiva sub-rede e usam o endereço do roteador como gateway padrão. A decomposição do endereço 172.16.128.2 mostra os três níveis: rede 172.16, sub-rede 128, host 2.
Pergunta para a turma: o host 172.16.128.2 pode falar diretamente com 172.16.64.2? Não: a comparação sob máscara dá sub-redes diferentes, então o pacote vai ao gateway (próximos slides).</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de cada sub-rede, o endereço com todos os bits de host em 1 é o broadcast dirigido daquela sub-rede (172.16.128.255 para 172.16.128.0/24) e o endereço com todos os bits de host em 0 identifica a própria sub-rede; nenhum dos dois pode ser atribuído a um host. Por isso o número de hosts utilizáveis é 2^(bits de host) - 2.
Duas atualizações importantes: (1) a RFC 950 recomendava não usar a primeira ('subnet zero') e a última ('all-ones') sub-redes de um bloco; isso caiu com CIDR (RFC 1878) e todo equipamento moderno as usa; (2) a RFC 3021 (2000) permite /31 em enlaces ponto a ponto, com dois endereços e sem broadcast, dobrando o aproveitamento em relação a /30; e /32 é usado para loopbacks.</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o número de bits de sub-rede não coincide com uma fronteira de octeto, é preciso trabalhar em binário. Exemplo: 203.0.113.77 com máscara 255.255.255.248 (/29): o último octeto 77 = 01001101; a máscara 248 = 11111000 preserva os cinco primeiros bits (01001 = 72) e zera os três de host. Logo a sub-rede é 203.0.113.72/29, os hosts vão de .73 a .78 e o broadcast é .79. O 'salto' entre sub-redes /29 é 256 - 248 = 8: .0, .8, .16, ..., .72, .80.
O original usava 197.129.59.77 com cinco bits de sub-rede sobre uma classe C; a aritmética é a mesma. Com VLSM, um bloco /24 pode ser dividido em sub-redes de tamanhos diferentes, como mostra o próximo slide.</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Exercício-modelo: dividir 172.16.20.0/24 para atender a uma rede de 100 usuários, uma de 50 servidores, uma de 25 dispositivos de gerência, uma de 10 impressoras e quatro enlaces ponto a ponto. Regra de ouro do VLSM: aloque da maior para a menor sub-rede, sempre em fronteiras alinhadas ao tamanho do bloco. Sobram 172.16.20.252/30 e, se os enlaces usarem /31, ainda mais espaço.
Peça aos alunos que refaçam o plano com /31 nos enlaces (RFC 3021) e discutam onde colocar o endereço do gateway em cada sub-rede.</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parte segue o original slide a slide: comunicação entre hosts, determinação de rota, destinos locais e remotos, consulta do gateway, e então o ARP em três cenários (host local, host remoto, Proxy ARP). Fechamos com um exemplo completo de transferência de dados através de dois roteadores.</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 comunicação IP começa com dois passos no host de origem: (1) determinação de rota: o destino é local (mesmo enlace) ou remoto (atrás de um roteador)? Se remoto, qual é o próximo salto? (2) resolução de endereço: qual é o MAC do destino (se local) ou do próximo salto (se remoto)? Esses passos acontecem sempre, em qualquer sistema operacional e em qualquer topologia, mesmo quando o administrador nunca pensou neles; são a base para diagnosticar 'não consigo pingar'.</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primeiro passo é decidir se o destino IP é local ou remoto. Destino local: está dentro do mesmo prefixo (rede ou sub-rede) do host de origem; destino remoto: está fora dele. O host usa três informações: seu próprio endereço IP, sua máscara (prefixo) e o endereço IP de destino. Aplica a máscara aos dois endereços (comparação sob máscara) e compara os resultados.
Observação para 2026: hosts modernos fazem isso consultando sua tabela de rotas com longest prefix match, o que equivale à comparação sob máscara quando há apenas a rota da sub-rede conectada e a rota padrão.</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fluxograma do original: SE (IP de destino AND máscara da origem) = (IP da origem AND máscara da origem) ENTÃO o destino está no mesmo enlace físico e a origem pode enviar diretamente; SENÃO a origem consulta a tabela de rotas para encontrar o próximo salto (gateway) e envia os pacotes a ele. Em ambos os casos, o passo seguinte é a resolução de endereço (ARP) para o IP escolhido: o destino ou o gateway.</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Origem 172.16.128.7, máscara 255.255.255.0, destino 172.16.128.2. AND do destino com a máscara: 172.16.128.0; AND da origem com a máscara: 172.16.128.0. Resultados iguais, logo o destino é local. Repita com destino 172.16.64.2: o AND dá 172.16.64.0, diferente de 172.16.128.0, logo remoto. O original usava 134.141.128.x.</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a rede de destino e a de origem são a mesma, a comunicação ocorre sem roteador: os quadros são transmitidos diretamente no enlace ao qual as duas estações estão conectadas. O host passa imediatamente à fase de resolução de endereço para obter o MAC do destino. Note que 'mesmo enlace' hoje significa, na prática, 'mesma VLAN': switches de camada 2 entre as estações são transparentes.</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a origem determina que o destino é remoto, há um passo intermediário antes da resolução de endereço: a consulta do próximo salto (next-hop gateway lookup). Ela determina qual roteador a origem usará para encaminhar os pacotes à rede remota. Só então a origem faz ARP, e faz ARP para o gateway, não para o destino.</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estação de origem consulta sua tabela de rotas para determinar o próximo salto para a rede remota. A tabela de um host pode ser construída por rotas estáticas, pelo gateway padrão (recebido por DHCP ou RA) ou, em servidores e roteadores, por protocolos dinâmicos. O resultado é o endereço IP de um roteador diretamente conectado (no mesmo enlace) capaz de encaminhar ao destino. A busca segue a regra do prefixo mais longo: entre todas as rotas que casam com o destino, vence a mais específica; a rota padrão (/0) casa com tudo e vence por último.</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Resumo intermediário. O host de origem determinou (1) se o destino é local ou remoto e (2), se remoto, o endereço lógico do próximo salto. Ele tem toda a informação de camada de rede. Falta a informação de camada de enlace: o MAC do destino ou do gateway. É aqui que entra o ARP.</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Seja o destino direto ou o gateway, a transmissão no enlace é sempre de MAC para MAC. A origem precisa resolver o MAC correspondente ao IP escolhido antes de transmitir. O IP usa o ARP (Address Resolution Protocol, RFC 826, 1982) para obter o mapeamento IP → MAC: envia uma pergunta em broadcast ('quem tem o IP X?') e o dono responde em unicast com seu MAC. Cada host mantém um cache ARP com os mapeamentos aprendidos, para não perguntar a cada pacote.
O ARP é encapsulado diretamente em Ethernet (EtherType 0x0806), não em IP, e só funciona dentro do enlace: roteadores não encaminham ARP. No IPv6 o papel é da Descoberta de Vizinhos (ND, RFC 4861), com ICMPv6 e multicast.</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Host A (172.16.10.1/24) nunca se comunicou com o host B (172.16.10.200/24) e quer abrir uma sessão SSH com ele. (O original usava Telnet; SSH é o equivalente moderno.) A pilha TCP/IP de A executa a lógica de determinação de rota para saber se B é local ou remoto. Mostre que, do ponto de vista do ARP, pouco importa a aplicação: o processo é o mesmo para qualquer pacote IP.</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AND do IP de destino e do IP de origem com a máscara de A dá o mesmo resultado, 172.16.10.0: B é local. A consulta seu cache ARP procurando o mapeamento de 172.16.10.200, mas o cache está vazio (ou a entrada expirou). A precisa perguntar à rede.</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transmite um ARP Request encapsulado em um quadro Ethernet com destino broadcast (FF-FF-FF-FF-FF-FF) e EtherType 0x0806. Todas as estações do enlace (da VLAN) recebem o quadro e entregam seu conteúdo ao software ARP, que compara o 'IP alvo' com o seu próprio. Em uma VLAN com centenas de hosts, cada ARP Request interrompe todos eles: por isso domínios de broadcast grandes custam CPU em todas as estações.</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Formato do ARP (28 bytes para Ethernet/IPv4): tipo de hardware (1 = Ethernet), tipo de protocolo (0x0800 = IPv4), tamanho do endereço de hardware (6) e do endereço de protocolo (4), operação (1 = request, 2 = reply), MAC e IP do remetente, MAC e IP do alvo. No request, o MAC do alvo é desconhecido (preenchido com zeros). O quadro Ethernet que o transporta tem destino broadcast, origem = MAC de A e EtherType 0x0806; o campo de dados é completado até 46 bytes com preenchimento.</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camada MAC de B entrega o ARP Request ao software ARP da pilha IP de B. O ARP reconhece o IP alvo (172.16.10.200) como seu. As demais estações (C) descartam silenciosamente o pedido, porque o IP alvo não é delas. B então monta um ARP Reply e o entrega à camada MAC para transmissão. Muitas implementações aproveitam para registrar no cache de B o par IP/MAC de A, já que provavelmente vão responder a A em seguida.</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software ARP de B envia a resposta a A informando o MAC de B. A resposta é unicast: quadro Ethernet de MAC B para MAC A (B aprendeu o MAC de A no próprio request). Dependendo da pilha, B também guarda o mapeamento de A no seu cache ARP, evitando um ARP Request no sentido inverso quando responder ao SSH.</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reply, a operação vale 2 e os campos de remetente e alvo são preenchidos com os dados de B (remetente) e de A (alvo). O quadro Ethernet é unicast: destino = MAC de A, origem = MAC de B, EtherType 0x0806. Ao recebê-lo, A instala no cache a entrada 172.16.10.200 → 00-00-5E-00-53-0B.</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Ao receber o ARP Reply, o processo ARP de A instala a entrada de B no cache. A pilha de A agora tem tudo o que precisa: o IP de destino (camada de rede) e o MAC de destino (camada de enlace). O segmento SSH que estava na fila é encapsulado e transmitido; os próximos pacotes usam o cache, sem novo ARP, até a entrada expirar.</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Mesma intenção (A quer SSH em B), mas agora B está em outra sub-rede: A é 172.16.10.1/24 e B é 172.16.100.1/24. A está configurado com a máscara de sub-rede (/24) e com um gateway padrão, o roteador R1 (172.16.10.254). O gateway padrão fornece a A um próximo salto para todos os destinos fora de seu segmento local.</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Pela lógica de determinação de rota, A conclui que B é remoto: 172.16.100.1 AND /24 = 172.16.100.0, diferente de 172.16.10.0. A precisa então fazer a consulta do próximo salto para encontrar um roteador capaz de alcançar a sub-rede remota.</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configuração do gateway padrão criou em A uma entrada de rota padrão (0.0.0.0/0 via 172.16.10.254). A pilha de A acredita que R1 é o próximo salto para TODOS os destinos remotos. Consequência essencial: A faz ARP para a interface local de R1 (172.16.10.254), e não para B. Um ARP para B nunca seria respondido, pois o broadcast não atravessa R1.</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Resolvido o MAC da interface local de R1, a comunicação de A com B passa, na camada de enlace, pela interface do roteador: quadros de MAC A para MAC R1, carregando pacotes IP de 172.16.10.1 para 172.16.100.1. R1 recebe os quadros, descarta o cabeçalho Ethernet e roteia pelo endereço de rede de destino. No enlace de B, R1 faz seu próprio ARP para B. O cache de A conterá R1; o de R1 conterá A e B.</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Proxy ARP (RFC 1027) é uma extensão do ARP que os roteadores podem executar: responder a pedidos ARP em nome de hosts de outras sub-redes. Foi criado para minimizar o conhecimento de roteamento que os hosts precisavam ter em uma rede dividida em sub-redes: hosts configurados com a máscara 'natural' (sem sub-redes, sem gateway) acham que todos estão no mesmo enlace e fazem ARP para qualquer destino; o roteador responde com o seu próprio MAC e encaminha o tráfego. Hoje é raramente necessário (DHCP entrega máscara e gateway), mas continua existindo em alguns cenários e é fonte clássica de comportamentos estranhos quando fica ligado sem necessidade.</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Host A tem o endereço 172.16.10.1 com a máscara natural 255.255.0.0 (/16) e nenhum gateway. Ele quer abrir SSH com B (172.16.100.1), que na verdade está em outra sub-rede /24 atrás de R1. Pela lógica de determinação de rota, com a máscara /16, A é 'enganado': 172.16.100.1 AND /16 = 172.16.0.0 = 172.16.10.1 AND /16; A conclui que B é local e faz ARP para B, como faria para qualquer host da rede 172.16.0.0.</a:t>
            </a:r>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interface de R1 no enlace de A recebe o ARP Request em broadcast. Normalmente o roteador o descartaria, pois o IP alvo não é seu. Com Proxy ARP habilitado na interface, o processo de proxy consulta a tabela de rotas de R1: existe rota para 172.16.100.1 (a sub-rede 172.16.100.0/24 está conectada à outra interface) e ela não sai pela mesma interface em que o pedido chegou. Logo R1 pode servir de próximo salto para A.</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R1 envia um ARP Reply a A colocando o MAC da sua própria interface no lugar do MAC de B. A, acreditando que a rede é plana, recebe a resposta como se viesse de B e grava no cache '172.16.100.1 → MAC R1'. A partir daí, os quadros de A para B vão para R1, que os roteia normalmente. Com o tempo, o cache de A acumula vários IPs remotos mapeados para o mesmo MAC de R1: a assinatura clássica de Proxy ARP em ação, útil no diagnóstico.</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Quatro temas que não existiam ou não importavam em 1999. (1) ARP gratuito (gratuitous ARP): um host anuncia seu próprio par IP/MAC (request ou reply com remetente = alvo); usado para detectar IP duplicado, atualizar caches após troca de placa e, crucialmente, por VRRP/HSRP e por migrações de VM, para redirecionar o tráfego ao novo dono do IP. (2) Temporizadores: Linux considera uma entrada 'alcançável' por cerca de 30 s (base_reachable_time, aleatorizado entre 15 e 45 s) e depois a revalida; Cisco IOS mantém entradas por 4 h; VMs e contêineres criam muitas entradas. (3) Segurança: o ARP não autentica; envenenamento de cache permite interceptar tráfego; a defesa padrão é Dynamic ARP Inspection com DHCP snooping nos switches. (4) IPv6 não usa ARP: a Descoberta de Vizinhos (ND, RFC 4861) usa ICMPv6 Neighbor Solicitation/Advertisement enviados a um multicast 'solicited-node', de modo que só as estações com aquele sufixo processam o pedido; o estado do vizinho é rastreado (reachable, stale, probe).</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Exemplo-síntese do original (slides 108 a 117). Acompanhe com os alunos os cabeçalhos a cada salto: o pacote IP (origem e destino) não muda; o quadro Ethernet (MACs) é reconstruído em cada roteador; o TTL cai de 1 a cada salto.</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Quatro LANs interligadas pelos roteadores W, X, Y e Z. O usuário A (172.16.25.22) quer se comunicar com o usuário B (172.16.27.23) por uma aplicação qualquer (SSH, HTTPS). Os hosts receberam, via DHCP, seu endereço, a máscara /24 e o gateway padrão: X para A (172.16.25.1), W para B (172.16.27.1). Os MACs seguem a faixa de documentação da RFC 7042; no original eram endereços reais da Cabletron (OUI 00-00-1D) e da Cisco (00-00-0C).
Visão geral do que vai acontecer: A determina que B é remoto, consulta a rota padrão e resolve o MAC de X; X roteia para W pela LAN 26; W entrega a B na LAN 27. Seis passos nos próximos slides.</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Mapa dos seis passos que serão detalhados: (1) A envia o pacote inicial a X; (2) X recebe e processa o pacote; (3) X encaminha o pacote a W (próximo salto); (4) W recebe o pacote; (5) W entrega o pacote a B; (6) B recebe o pacote. Em cada passo, observe o que muda (cabeçalho Ethernet, TTL) e o que não muda (endereços IP, carga).</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monta um pacote IP destinado a B (172.16.27.23). Para chegar a B, A precisa passar por X: a determinação de rota diz 'remoto', a tabela de rotas dá a rota padrão via 172.16.25.1, e o ARP (já resolvido) dá o MAC de X. O quadro Ethernet sai de A com MAC de destino = X, MAC de origem = A; o pacote IP, com TTL inicial (64 no Linux e macOS, 128 no Windows), vai dentro do campo de dados do quadro. O enlace de camada 2 é entre A e X; o pacote de camada 3 é de A para B.</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 reconhece seu próprio MAC no quadro e o aceita (quadros para outros MACs seriam ignorados pela interface). O cabeçalho Ethernet é descartado; o pacote IP é validado (checksum, TTL &gt; 1) e, como o IP de destino não é de X, passa ao software de roteamento. X consulta sua tabela de rotas pelo prefixo mais longo que casa com 172.16.27.23: 172.16.27.0/24, aprendida por protocolo dinâmico (ou rota estática), com próximo salto 172.16.26.2 (W) pela interface da LAN 26. A determinação de rota aqui é baseada na rede de destino, não no host.</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 sabe que o próximo salto para 172.16.27.0/24 é W (172.16.26.2), aprendido por atualizações periódicas de um protocolo de roteamento ou por rota estática. X constrói um quadro Ethernet novo na LAN 26: MAC de destino = W (resolvido por ARP na LAN 26, se ainda não estava no cache), MAC de origem = interface de X na LAN 26. O pacote IP original é encapsulado sem alteração dos endereços; só o TTL cai para 63 e o checksum do cabeçalho é recalculado.</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 reconhece seu MAC no quadro vindo de X e descarta toda a informação Ethernet. A informação de camada de rede sobe ao software de roteamento, que verifica se o pacote pode ser roteado e consulta a rota pelo prefixo de destino: 172.16.27.0/24 está diretamente conectada à interface de W na LAN 27. Portanto, o 'próximo salto' é o próprio destino final.</a:t>
            </a:r>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 reconhece que o pacote é destinado a uma rede diretamente conectada. Para construir o quadro, precisa do MAC de B: consulta seu cache ARP e, se não houver entrada, envia um ARP Request na LAN 27 por 172.16.27.23. Com o MAC de B, W monta o quadro: destino = B, origem = interface de W na LAN 27, e encapsula o pacote IP original com TTL 62.</a:t>
            </a:r>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reconhece seu MAC no quadro e copia o pacote para seus buffers. A camada de rede de B verifica que o IP de destino é o seu e, pelo campo Protocolo (6), entrega o segmento ao TCP, que pelo número de porta (22) o entrega ao servidor SSH. A resposta de B para A percorre o caminho inverso, com B fazendo sua própria determinação de rota (A é remoto → gateway W) e seu próprio ARP para W.
Encerre perguntando: quantos ARPs ocorreram no total? (A por X, X por W, W por B, e no retorno B por W, W por X, X por A: até seis, todos cacheados depois.)</a:t>
            </a:r>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slide original mostrava o comando Cisco 'ip host nome endereço', que mapeia nomes a IPs localmente no roteador (útil só para o próprio roteador). Em 2026 o tema é DNS: espaço de nomes hierárquico (raiz, TLDs, domínios), resolvido por consulta recursiva a partir do resolver configurado no host (via DHCP ou RA); registros A (IPv4), AAAA (IPv6), PTR (reverso), CNAME, MX, SRV, TXT; transporte UDP/TCP 53, com DNS sobre TLS (853) e sobre HTTPS (443) para privacidade e DNSSEC para autenticidade. O arquivo hosts (/etc/hosts, C:\Windows\System32\drivers\etc\hosts) ainda existe e tem precedência sobre o DNS na maioria dos sistemas, o que o torna útil para testes e perigoso quando esquecido.</a:t>
            </a:r>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 1999 o slide comparava Cabletron (desabilitado por padrão, configurado no 'Port Level Setup' da tela IP General Config) e Cisco (habilitado por padrão em todas as interfaces com IP; 'no ip proxy-arp' para desligar). Hoje: Cisco IOS/IOS-XE continua habilitando Proxy ARP por padrão nas interfaces (verifique com 'show ip interface'); Linux o desabilita por padrão (sysctl net.ipv4.conf.&lt;if&gt;.proxy_arp); Junos o desabilita por padrão (proxy-arp restricted ou unrestricted por interface). Recomendação de 2026: deixe desligado salvo necessidade documentada; o DHCP entrega máscara e gateway corretos aos hosts.</a:t>
            </a:r>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original cobria RIP, IGRP e OSPF, com EGP e BGP em dois slides. A versão 2026 substitui IGRP por EIGRP, acrescenta distância administrativa, OSPFv3/IS-IS e expande BGP-4.</a:t>
            </a:r>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RIP é a implementação mais direta do vetor de distância: cada roteador envia sua tabela inteira aos vizinhos a cada 30 s (v1 em broadcast, v2 em multicast 224.0.0.9), usa contagem de saltos como métrica e considera 16 saltos como infinito, o que limita o diâmetro da rede a 15. Temporizadores (Cisco): atualização 30 s, inválido 180 s, hold-down 180 s, descarte 240 s. Versões: RIPv1 (RFC 1058, 1988), classful, sem máscara; RIPv2 (RFC 2453, 1998), classless, com máscara, próximo salto, autenticação e multicast; RIPng (RFC 2080, 1997) para IPv6, UDP 521 e ff02::9.
Situação em 2026: RIP sobrevive em redes muito pequenas, laboratórios e equipamentos simples; para o resto, OSPF ou EIGRP. Continua sendo o melhor protocolo para ensinar vetor de distância.</a:t>
            </a:r>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RIP não nasceu com o TCP/IP: foi desenvolvido no Xerox PARC como protocolo de roteamento do XNS (Xerox Network Systems) no fim dos anos 1970. A implementação 'routed' do BSD UNIX 4.2 (1983) o difundiu no TCP/IP anos antes de ser formalizado na RFC 1058. Novell adaptou o RIP do XNS para o IPX; o RTMP do AppleTalk e o RTP do Banyan VINES eram variações. Todos esses derivados morreram com seus protocolos; o único RIP vivo é o do IP (v2 e RIPng). O valor do slide é histórico: mostra como a mesma ideia de Bellman-Ford foi reutilizada em cada família de protocolos.</a:t>
            </a:r>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mensagem RIPv2 (UDP 520) tem um cabeçalho de 4 bytes (comando 1 = request, 2 = response; versão 2) e até 25 entradas de 20 bytes. Cada entrada traz: identificador de família de endereços (2 = IP), tag de rota (para marcar rotas redistribuídas), endereço IP, máscara de sub-rede (a grande novidade, que habilita VLSM e CIDR), próximo salto (permite indicar um roteador melhor no mesmo enlace) e métrica (1 a 16). A autenticação ocupa a primeira entrada (AFI 0xFFFF): senha simples na RFC 2453, MD5 na RFC 2082 e algoritmos criptográficos modernos na RFC 4822. O uso de multicast 224.0.0.9 em vez de broadcast poupa os hosts que não rodam RIP.</a:t>
            </a:r>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novo. Quando o mesmo prefixo é aprendido por fontes diferentes (estática, OSPF, EIGRP, BGP...), as métricas não são comparáveis (saltos x custo x largura de banda). O roteador usa a distância administrativa (AD): um valor de confiabilidade por fonte; a menor vence e só ela vai para a tabela de roteamento. A métrica só desempata rotas da mesma fonte. Os valores da tabela são os padrões da Cisco e amplamente copiados; Junos usa 'route preference' com outra escala (direct 0, static 5, OSPF 10, IS-IS 15/18, RIP 100, OSPF externo 150, BGP 170).
A AD também é a ferramenta para rotas estáticas flutuantes (backup): uma estática com AD 250 só entra na tabela se a rota dinâmica desaparecer.</a:t>
            </a:r>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IGRP (Interior Gateway Routing Protocol) foi criado pela Cisco em meados dos anos 1980 para superar as limitações do RIP, principalmente o máximo de 15 saltos, usando vetor de distância com métrica composta (atraso, largura de banda, confiabilidade e carga) e multicaminho. Era classful e proprietário; a Cisco o removeu do IOS em 2005. Seu sucessor, o EIGRP (1992), manteve a métrica composta (multiplicada por 256) e acrescentou o algoritmo DUAL, que garante ausência de loops e convergência rápida sem hold-down, atualizações apenas disparadas e confiáveis (RTP), suporte a VLSM/CIDR, IPv6 e multicaminho de custo desigual. Em 2016 a Cisco publicou a especificação na RFC 7868 (informacional), permitindo implementações de terceiros, mas na prática o EIGRP continua um protocolo de redes Cisco; o OSPF é a escolha multivendor.
O original mencionava o uso do IGRP para rotear ISO CLNP; isso era específico da Cisco e caiu em desuso.</a:t>
            </a:r>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comparar duas rotas ao mesmo destino, o EIGRP calcula uma métrica composta que pode ser entendida como uma expressão do atraso total de transmissão. A fórmula completa combina largura de banda (B), atraso (D), confiabilidade (R) e carga (L) com pesos K1 a K5 que o administrador pode ajustar; por padrão K1 = K3 = 1 e K2 = K4 = K5 = 0, de modo que só banda e atraso contam, e a confiabilidade não é considerada (como já era no IGRP). Banda = 10^7 dividido pela menor largura de banda do caminho em kb/s; atraso = soma dos atrasos das interfaces em dezenas de microssegundos. O resultado é multiplicado por 256 em relação ao IGRP (escala de 32 bits).
Importante: os valores de banda e atraso são os configurados nas interfaces (bandwidth, delay), não os medidos; ajustar 'delay' é a forma recomendada de influenciar a escolha de rota.</a:t>
            </a:r>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Considere a rota que R1 usaria para enviar pacotes da rede A para a rede B. Com RIP, a métrica é saltos: o enlace direto R1-R2 (1 salto) vence, mesmo sendo um serial de 2 Mb/s. Com EIGRP, a métrica composta prefere o caminho R1-R3-R4-R2, três saltos de 1 Gb/s (métrica 3 328 contra 1 792 000). O original usava 19,2 kb/s contra T1 (1,544 Mb/s); as velocidades mudaram, a lição não: saltos são uma métrica ruim quando os enlaces são heterogêneos.</a:t>
            </a:r>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IGRP usava horizonte dividido e atualizações disparadas, sem reverso envenenado; as primeiras versões usavam hold-down e as últimas 'envenenamento de rota' (qualquer caminho cuja métrica aumentasse era tratado como inutilizável até confirmação). O EIGRP resolveu o problema de forma definitiva com o DUAL (Diffusing Update Algorithm, de J.J. Garcia-Luna-Aceves): para cada destino, o roteador guarda a distância viável (FD, a melhor métrica conhecida) e, para cada vizinho, a distância reportada (RD, a métrica que o vizinho anuncia). Um vizinho é sucessor viável (feasible successor) se sua RD é menor que a FD: a condição de viabilidade garante matematicamente que o caminho por ele não passa por mim e, portanto, não forma loop. Se o sucessor cai e existe sucessor viável, a troca é local e instantânea; se não existe, o roteador entra em estado 'ativo' e envia consultas (queries) aos vizinhos, que respondem (replies); a rota converge quando todas as respostas chegam.</a:t>
            </a:r>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IGRP mantinha uma lista de caminhos possíveis em memória, não apenas um por destino, o que permitia alternar para o caminho reserva em caso de falha e dividir a carga entre caminhos de custo igual. Hoje todos os IGPs fazem ECMP (Equal-Cost Multi-Path): rotas com métrica idêntica são instaladas juntas (4 a 64, conforme a plataforma) e os pacotes são distribuídos por hash da 5-tupla, para que um fluxo TCP nunca seja reordenado (RFC 2991/2992). O EIGRP vai além com 'variance': aceita caminhos de custo até N vezes pior que o melhor, desde que sejam sucessores viáveis, e divide a carga proporcionalmente. Data centers modernos dependem de ECMP sobre BGP em fabrics folha-espinha.</a:t>
            </a:r>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Cenário: a empresa roda RIP na parte antiga da rede (R1, R2) e EIGRP na parte nova (R4, R5); R3 participa dos dois processos. Sem redistribuição, cada roteador conhece apenas as redes do seu próprio domínio, mais as conectadas: R1 não sabe chegar a D, E e F; R5 não sabe chegar a A, B e C. Só R3 conhece tudo, por ter rotas das duas fontes. A redistribuição é o mecanismo que injeta as rotas aprendidas por um processo nos anúncios do outro.
As fontes nas tabelas: C = conectada, R = RIP, D = EIGRP (notação do 'show ip route' da Cisco). Métricas EIGRP são valores ilustrativos.</a:t>
            </a:r>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R3 é configurado para redistribuir as rotas aprendidas por EIGRP no processo RIP. Como as métricas são incompatíveis (3 072 não cabe em 'saltos'), é obrigatório definir uma métrica inicial (seed metric) para as rotas redistribuídas, por exemplo 1 salto; R2 as verá com 2 e R1 com 3. Sem a métrica inicial, muitas implementações descartam as rotas (RIP) ou as marcam como inalcançáveis. Agora R1 e R2 alcançam D, E e F pela rota via R3.</a:t>
            </a:r>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Completa-se a redistribuição mútua: R3 também injeta as rotas RIP no EIGRP, com uma métrica inicial expressa nos cinco componentes do EIGRP (banda, atraso, confiabilidade, carga, MTU), e R4/R5 passam a alcançar A, B e C. A redistribuição mútua é poderosa e perigosa: uma rota pode voltar ao domínio de origem com métrica melhor (realimentação, route feedback) e criar loops ou caminhos subótimos. Defesas padrão: usar tags de rota para não redistribuir de volta o que veio do outro lado, filtrar com listas de prefixos, e ajustar a distância administrativa (EIGRP externo tem AD 170 justamente para perder do RIP, 120, em caso de realimentação). Quando possível, prefira um único IGP ou redistribuição em um só sentido com rota padrão no outro.</a:t>
            </a:r>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o acrônimo indica, o OSPF tem duas características primárias: é 'aberto' (especificação pública, da IETF) e baseado no algoritmo Shortest Path First (Dijkstra). Foi desenvolvido pelo grupo de trabalho OSPF da IETF no fim dos anos 1980 (OSPFv1, RFC 1131, 1989; OSPFv2, RFC 1247, 1991; versão atual RFC 2328, 1998) porque o RIP era cada vez mais incapaz de atender inter-redes grandes e heterogêneas: limite de 15 saltos, convergência lenta, métrica de saltos, sem VLSM (v1). Em 2026 o OSPFv2 continua sendo o IGP mais usado em redes corporativas; o OSPFv3 (RFC 5340) roteia IPv6 (e também IPv4, via famílias de endereços, RFC 5838).</a:t>
            </a:r>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Três princípios: (1) cada roteador mantém um banco de dados (LSDB) que descreve a topologia do sistema autônomo, ou melhor, da área; (2) todos os roteadores executam exatamente o mesmo algoritmo (SPF) em paralelo sobre esse banco, cada um com a si mesmo como raiz; (3) na especificação original, o OSPF calculava rotas separadas para cada tipo de serviço (ToS); isso foi removido na RFC 2328 porque nunca foi implementado de forma útil. Hoje a diferenciação de serviço é feita por QoS e engenharia de tráfego (MPLS-TE, Segment Routing), não pelo IGP.
A sincronização do LSDB entre vizinhos adjacentes é feita por pacotes Database Description, Link State Request, Update e Acknowledgment; a troca é confiável (cada LSA é confirmado).</a:t>
            </a:r>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Mais quatro características: (1) o OSPF permite agrupar conjuntos de redes em áreas, cuja topologia fica oculta do resto do AS, reduzindo o tráfego de roteamento e o tamanho do LSDB; (2) suporta configuração flexível de sub-redes IP (VLSM e CIDR) desde a origem, pois cada rota carrega máscara; (3) todas as trocas de protocolo podem ser autenticadas: nula, senha simples ou criptográfica (MD5 na RFC 2328; HMAC-SHA na RFC 5709); no OSPFv3 a autenticação usa IPsec (RFC 4552) ou o Authentication Trailer (RFC 7166); (4) rotas derivadas externamente (de outro AS ou de outro protocolo, via redistribuição) são transportadas de forma transparente por todo o AS, marcadas como externas, com tags.</a:t>
            </a:r>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área 0 (backbone) é o centro: todas as outras áreas devem conectar-se diretamente a ela por meio de roteadores de borda de área (ABR), e o tráfego entre duas áreas não-backbone sempre passa pela área 0. Quando uma área não consegue se conectar fisicamente ao backbone, um enlace virtual (virtual link) atravessa uma área de trânsito; é uma solução temporária, não de projeto. Tipos de área: normal, stub (sem rotas externas tipo 5; recebe uma rota padrão), totally stubby (também sem rotas inter-área), NSSA (stub que ainda pode injetar externas via LSA tipo 7). Em 2026, com roteadores capazes de LSDBs enormes, muitas redes corporativas usam uma única área 0; áreas continuam valiosas em redes muito grandes ou com enlaces instáveis.</a:t>
            </a:r>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Quatro papéis, não exclusivos: roteador interno (todas as interfaces na mesma área); roteador de backbone (pelo menos uma interface na área 0); roteador de borda de área, ABR (interfaces em mais de uma área, uma delas o backbone; mantém um LSDB por área e sumariza entre elas); roteador de fronteira do AS, ASBR (injeta rotas externas, por redistribuição ou por BGP). Um ABR é sempre também de backbone; um ASBR pode estar em qualquer área (exceto stub).</a:t>
            </a:r>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OSPF adapta seu comportamento ao tipo de enlace: ponto a ponto (dois roteadores; adjacência direta, sem DR; Hello 10 s); multiacesso com broadcast (Ethernet; descobre vizinhos por multicast e elege DR/BDR; Hello 10 s); multiacesso sem broadcast, NBMA (Frame Relay, ATM, X.25 em 1999; vizinhos configurados manualmente, DR eleito, Hello 30 s); ponto-multiponto (trata a nuvem como conjunto de enlaces p2p). Em 2026 os enlaces WAN são Ethernet ou túneis, e a prática recomendada em enlaces roteador-a-roteador sobre Ethernet é configurar 'ip ospf network point-to-point', eliminando a eleição de DR e acelerando a adjacência.</a:t>
            </a:r>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roteadores OSPF usam pacotes Hello para descobrir outros roteadores com interfaces na mesma rede (vizinhos) e para manter o relacionamento. Hellos são enviados periodicamente (10 s em broadcast e p2p; 30 s em NBMA) ao multicast 224.0.0.5; se nenhum Hello chega durante o intervalo 'dead' (4× Hello), o vizinho é declarado inativo. Para formar vizinhança, alguns parâmetros do Hello devem coincidir: ID de área, intervalos Hello e dead, tipo e chave de autenticação, máscara de rede (em enlaces broadcast), flags de área stub. A MTU é comparada depois, na troca de Database Description. Em redes multiacesso o Hello também elege o roteador designado (DR) e o de reserva (BDR). Com BFD (RFC 5880) a detecção de falha cai para dezenas de milissegundos sem reduzir os timers do OSPF.</a:t>
            </a:r>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Vizinhos são roteadores que se descobriram por Hello; adjacentes são vizinhos que sincronizaram seus LSDBs e trocam LSAs entre si. Nem todo par de vizinhos se torna adjacente: em enlaces ponto a ponto e em enlaces virtuais, os dois sempre ficam adjacentes; em redes multiacesso, cada roteador forma adjacência apenas com o DR e o BDR, e os demais (DROthers) ficam em estado 2-Way entre si. As adjacências controlam a distribuição dos pacotes do protocolo: um LSA só é inundado por adjacências. Estados da máquina de vizinhança: Down, Attempt (NBMA), Init, 2-Way, ExStart, Exchange, Loading, Full.</a:t>
            </a:r>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Cada rede multiacesso tem um roteador designado, eleito pelo Hello: maior prioridade de interface (0 = nunca), desempate pelo maior ID de roteador; a eleição não é preemptiva (um roteador novo com prioridade maior não derruba o DR atual). O DR gera o LSA de rede (tipo 2) que representa a rede multiacesso no LSDB e é o ponto central da sincronização: cada roteador envia seus LSAs ao DR/BDR (224.0.0.6) e o DR os reinunda a todos (224.0.0.5). Sem DR, n roteadores precisariam de n(n-1)/2 adjacências; com DR e BDR, 2(n-2)+1. Menos adjacências significam menos tráfego de roteamento e LSDB menor (o LSA de rede substitui n² descrições de enlace).</a:t>
            </a:r>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LSAs são inundados por toda a área, garantindo que todos os roteadores da área tenham exatamente o mesmo banco de dados topológico (LSDB), composto pelos LSAs de cada roteador da área. A partir do LSDB, cada roteador calcula a árvore de caminhos mais curtos com a si mesmo como raiz; dessa árvore sai a tabela de roteamento intra-área. Cada LSA tem um número de sequência (para detectar o mais recente), idade (LS Age; reenviado a cada 30 min, LSRefreshTime; descartado aos 60 min, MaxAge) e checksum. Tipos principais: 1 (roteador: enlaces do roteador, escopo de área), 2 (rede: gerado pelo DR), 3 (sumário de rede: gerado pelo ABR para rotas de outras áreas), 4 (sumário de ASBR: onde está o ASBR), 5 (externo ao AS: gerado pelo ASBR, escopo de todo o AS menos stubs), 7 (externo NSSA, convertido em 5 pelo ABR). O OSPFv3 renumera e acrescenta os tipos 8 (link) e 9 (intra-area prefix).</a:t>
            </a:r>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Cada ABR sumariza a topologia de suas áreas conectadas em LSAs tipo 3 (apenas prefixos e custos, não a topologia) e os transmite pelo backbone a todos os outros ABRs; assim todo ABR calcula caminhos para destinos fora de suas áreas. Os ABRs então anunciam esses caminhos (novamente como tipo 3) dentro de suas áreas, permitindo o roteamento para outras áreas. O cálculo inter-área é um vetor de distância sobre o backbone (daí a exigência de que toda área toque a área 0). Sumarização manual na fronteira (area range) reduz o número de LSAs tipo 3; áreas stub e totally stubby recebem apenas uma rota padrão do ABR, no lugar das rotas externas e inter-área.</a:t>
            </a:r>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Roteadores que têm informação sobre outros ASs (ou sobre rotas estáticas e de outros protocolos, redistribuídas) são ASBRs e inundam essa informação por todo o AS em LSAs tipo 5. Para usar uma rota externa, cada roteador precisa saber como chegar ao ASBR que a anunciou; por isso os ABRs geram LSAs tipo 4 descrevendo a localização dos ASBRs. Dois tipos de métrica externa: E1 (custo externo + custo interno até o ASBR; compara caminhos de forma completa) e E2 (padrão; só o custo externo, igual em todo o AS; desempate pelo custo interno). Áreas stub não recebem tipo 5 e usam a rota padrão do ABR; NSSAs usam tipo 7, convertido em 5 pelo ABR.</a:t>
            </a:r>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novo. OSPFv3 (RFC 5340) adapta o OSPF ao IPv6: roda por enlace (não por sub-rede) usando endereços link-local como próximo salto, remove o endereçamento dos LSAs de roteador e rede (que passam a descrever só topologia) e cria os LSAs tipo 8 (link) e 9 (intra-area prefix) para prefixos; com famílias de endereços (RFC 5838) pode rotear também IPv4, o que permite um único protocolo em dual stack. O IS-IS (ISO 10589; RFC 1195 para IP; RFC 5308 para IPv6) oferece o mesmo algoritmo com encapsulamento direto na camada 2 (sem IP), dois níveis hierárquicos (L1 intra-área, L2 backbone), identificadores NSAP e extensibilidade por TLVs, o que o tornou o IGP preferido de grandes provedores e a base do Segment Routing (SR-MPLS e SRv6).</a:t>
            </a:r>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de um sistema autônomo (AS 100 no diagrama) rodam protocolos interiores (IGPs): RIP, EIGRP, OSPF, IS-IS, que otimizam caminhos por métrica. Entre sistemas autônomos, na Internet, roda o protocolo exterior (EGP, no sentido genérico): hoje exclusivamente o BGP-4, que decide por política (quem é cliente, quem é provedor, quem é par) e não apenas por métrica. O original listava IGRP entre os interiores e EGP entre os exteriores; ambos são históricos.</a:t>
            </a:r>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EGP (RFC 904, 1984) foi projetado para uma topologia muito específica: assumia um sistema 'núcleo' da Internet (a ARPANET) ao qual os diversos ASs se conectavam, cada um por um único roteador, formando uma árvore. Não permitia múltiplos caminhos de um AS ao núcleo, não detectava loops (por isso a topologia tinha de ser uma árvore) e só informava alcançabilidade, sem métrica comparável. Quando a Internet deixou de ter um núcleo único (NSFNET, provedores comerciais, início dos anos 1990), o EGP tornou-se inviável e foi substituído pelo BGP; em 1999 o slide dizia que 'o BGP está lentamente substituindo o EGP'; a substituição se completou em meados da década de 1990. A sigla EGP sobrevive apenas como termo genérico para 'protocolo exterior'.</a:t>
            </a:r>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BGP foi desenvolvido para superar as limitações do EGP conforme a Internet crescia (BGP-1 em 1989, RFC 1105; BGP-4 em 1994, RFC 1654; versão atual RFC 4271, 2006). Diferentemente do EGP, detecta loops: cada anúncio carrega a lista de ASs percorridos (AS_PATH) e um roteador rejeita qualquer rota cujo caminho já contenha seu próprio AS. É um protocolo de vetor de caminho, orientado a políticas, que roda sobre TCP (porta 179) com sessões explicitamente configuradas entre pares: eBGP entre ASs diferentes (normalmente vizinhos diretos) e iBGP dentro do mesmo AS (full mesh ou route reflectors, RFC 4456). Com extensões multiprotocolo (MP-BGP, RFC 4760) transporta IPv6, VPNs MPLS, EVPN e muito mais; com ASNs de 32 bits (RFC 6793) resolveu o esgotamento dos números de AS. Em 2026 a tabela global tem cerca de 1 milhão de prefixos IPv4 e mais de 200 mil IPv6.</a:t>
            </a:r>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Cada rota BGP carrega atributos: bem conhecidos obrigatórios (ORIGIN, AS_PATH, NEXT_HOP), bem conhecidos discricionários (LOCAL_PREF, ATOMIC_AGGREGATE), opcionais transitivos (AGGREGATOR, COMMUNITY) e opcionais não transitivos (MED, ORIGINATOR_ID, CLUSTER_LIST). A política é implementada manipulando atributos: LOCAL_PREF para preferir uma saída dentro do AS, AS_PATH prepend para desencorajar uma entrada, MED para sugerir um ponto de entrada ao vizinho, comunidades para marcar rotas (RFC 1997, large communities RFC 8092). A ordem de seleção mostrada é a da Cisco (a RFC 4271 define a partir de LOCAL_PREF); outros fabricantes diferem em detalhes (Junos não tem 'weight').
Segurança: filtros de prefixo e de AS_PATH, limite de prefixos, RPKI/ROV (RFC 6811) para validar a origem; BGPsec existe mas é pouco implantado.</a:t>
            </a:r>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exemplos de ACL seguem a sintaxe Cisco IOS clássica, por ser a mais difundida e a mesma do original; os conceitos (máscara curinga, negação implícita, direção, posicionamento) valem para qualquer fabricante.</a:t>
            </a:r>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Uma lista de controle de acesso é uma sequência ordenada de regras 'permit' ou 'deny' avaliadas de cima para baixo; a primeira que casa decide, e no fim há uma negação implícita de tudo. Aplicada a uma interface em uma direção (in ou out), a ACL é consultada antes do roteamento (entrada) ou depois (saída), descartando silenciosamente (ou com ICMP 'administratively prohibited') os pacotes negados. ACLs também servem para outros fins que não filtragem: selecionar tráfego para NAT, QoS, VPN, route-maps e acesso de gerência (vty).</a:t>
            </a:r>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ACLs padrão (numeradas de 1 a 99, ou nomeadas) filtram apenas pelo endereço IP de origem. A máscara curinga (wildcard) é o inverso da máscara de sub-rede: 0 = o bit deve casar, 1 = não importa; 0.0.255.255 casa com qualquer endereço que comece por 172.16. A lista 1 permite tráfego originado em 172.16.0.0/16 e, pela negação implícita, descarta todo o resto. Aplicada na saída de E0 e de E1, impede que tráfego vindo da rede externa (por S0) alcance as LANs, enquanto o tráfego entre as duas LANs internas continua passando. Observação de 2026: 'ip access-group ... out' continua existindo; para proteger LANs de tráfego externo, o lugar natural é a entrada de S0 (uma só ACL) ou um firewall stateful.</a:t>
            </a:r>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Agora a ACL 1 nega o host 172.16.10.254 (curinga 0.0.0.0: todos os bits devem casar; 'host 172.16.10.254' é a forma abreviada) e permite todo o resto (0.0.0.0 255.255.255.255, ou 'any'). Aplicada na saída de E0, impede que esse host alcance a rede 172.16.20.0/24, mas não o impede de falar com a rede externa nem com sua própria LAN. A ordem importa: se o permit any viesse primeiro, o deny nunca seria avaliado.</a:t>
            </a:r>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Variante: negar toda a sub-rede 172.16.10.0/24 (curinga 0.0.0.255) e permitir o resto, aplicada na saída de E0. Nenhum host da LAN 10 alcança a LAN 20; a LAN 20 e a rede externa continuam alcançando a LAN 10 (a ACL só olha a origem e só a saída de E0). É um exemplo clássico da limitação das ACLs padrão: para liberar apenas HTTPS da LAN 10 para um servidor da LAN 20 seria preciso uma ACL estendida.</a:t>
            </a:r>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ACLs estendidas (100 a 199 ou nomeadas) filtram por protocolo, origem, destino e portas, e devem ser colocadas perto da origem (para descartar cedo); ACLs padrão, só por origem, ficam perto do destino (para não bloquear demais). ACLs nomeadas permitem editar regras por número de sequência. No IPv6, 'ipv6 access-list' tem sintaxe semelhante com prefixos; cuidado para não bloquear ICMPv6 (ND, PMTUD), sem o qual o IPv6 não funciona (RFC 4890). Limitação fundamental das ACLs: são sem estado; para permitir respostas de conexões iniciadas de dentro sem abrir tudo, usa-se inspeção stateful (firewall de zonas, NGFW), que acompanha a 5-tupla e o estado TCP. Em arquiteturas 'zero trust', a filtragem se move para microssegmentação por identidade de carga de trabalho, mas o princípio das regras ordenadas com negação implícita permanece.</a:t>
            </a:r>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Quatro tópicos operacionais do original (slides 157 a 163), com os comandos Cisco atualizados e equivalentes de outras plataformas.</a:t>
            </a:r>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Pergunta do original: o que o roteador faz com um pedido BootP (hoje, DHCP Discover) enviado em broadcast por uma estação sem endereço, se o servidor está em outra sub-rede? Por padrão, nada: roteadores não encaminham broadcasts (255.255.255.255), e esse é um dos motivos de existirem. Sem intervenção, o cliente nunca receberia endereço. Soluções: um servidor DHCP por sub-rede (impraticável) ou configurar o roteador para encaminhar certos broadcasts como unicast ao servidor: o relay agent (RFC 1542 para BOOTP; RFC 2131 para DHCP), chamado 'ip helper-address' na Cisco. O relay reescreve o destino para o IP do servidor, coloca seu próprio endereço no campo giaddr (para o servidor saber de que sub-rede escolher o endereço) e pode acrescentar a opção 82 (RFC 3046) com informação de circuito.</a:t>
            </a:r>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Cisco, 'ip helper-address' na interface voltada aos clientes faz o relay; por padrão encaminha broadcasts UDP das portas 37 (time), 49 (TACACS), 53 (DNS), 67/68 (DHCP/BOOTP), 69 (TFTP), 137 e 138 (NetBIOS); 'ip forward-protocol udp' ajusta a lista. O comando global 'ip forward-protocol' do original continua existindo. Equivalentes: Linux com isc-dhcp-relay ou dhcrelay; Junos com forwarding-options dhcp-relay; switches L3 com 'ip dhcp relay'. Quanto ao broadcast dirigido (ex.: 172.16.20.255 vindo de fora), a RFC 2644 (BCP 34, 1999) determinou que roteadores NÃO o encaminhem por padrão, em resposta aos ataques 'smurf'; o IOS desabilita 'ip directed-broadcast' desde a versão 12.0 e praticamente nenhum caso legítimo (Wake-on-LAN remoto) justifica religá-lo sem ACL.</a:t>
            </a:r>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 endereço secundário atribui a uma mesma interface um segundo (ou terceiro...) endereço IP, em outra sub-rede. Casos de uso do original, ainda válidos: (1) a sub-rede esgotou os números de host e não é possível renumerar de imediato; (2) migração de uma rede plana (bridged) para roteada, com várias sub-redes convivendo no mesmo enlace durante a transição. Limitações: os hosts das duas sub-redes só se falam através do roteador (mesmo estando no mesmo fio); protocolos de roteamento tratam secundários de forma particular (OSPF anuncia mas não forma adjacência por eles; EIGRP/RIP nem sempre enviam updates pelos secundários); DHCP relay usa o primário como giaddr. Em 2026 a alternativa correta quase sempre é criar uma VLAN nova com sua própria sub-rede; secundários ficam para migrações curtas. No IPv6 múltiplos endereços por interface são a norma, não exceção.</a:t>
            </a:r>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 unnumbered' habilita o processamento IP em uma interface ponto a ponto sem atribuir a ela uma sub-rede própria: a interface 'empresta' o endereço de outra interface do mesmo roteador (hoje, quase sempre um loopback /32), que precisa ter um endereço IP. Em 1999 o objetivo era economizar sub-redes nos enlaces seriais (cada /30 gastava 4 endereços). O conceito voltou com força em 2026 nos fabrics de data center: 'BGP unnumbered' estabelece sessões eBGP sobre os endereços link-local IPv6 dos enlaces (RFC 5549, atual RFC 8950), sem configurar nenhum endereço de enlace IPv4, com descoberta automática de vizinhos por RA; OSPF e IS-IS também operam em enlaces não numerados. Limitações clássicas: não é possível pingar a interface diretamente nem usar rotas estáticas com próximo salto nela (usa-se a interface como saída).</a:t>
            </a:r>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 1999 o tema se chamava 'IPng ou IPv6' e era baseado em rascunhos (RFC 1883, de 1995). A versão 2026 segue a RFC 8200 (2017, Internet Standard) e reflete uma Internet em que mais da metade dos acessos ao Google já é IPv6.</a:t>
            </a:r>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 que IPng? As notas do original de 1999 perguntavam exatamente isso. A resposta já era o esgotamento do espaço de 32 bits do IPv4 (4,3 bilhões de endereços, muitos desperdiçados pelas classes) e o crescimento da tabela de roteamento. A IETF escolheu em 1995 (RFC 1752) a proposta SIPP como 'IP next generation', publicou o IPv6 na RFC 1883 (dezembro de 1995), revisou-o na RFC 2460 (1998) e o elevou a Internet Standard na RFC 8200 (julho de 2017, STD 86). O esgotamento previsto aconteceu: a IANA distribuiu seu último bloco /8 em 3 de fevereiro de 2011; o LACNIC esgotou sua última fase em agosto de 2020. A adoção, lenta por 15 anos, acelerou com a mobilidade e as grandes plataformas: em 28/03/2026 o acesso nativo por IPv6 ao Google passou de 50 % pela primeira vez (50,10 %, Internet Society Pulse); no Brasil, a APNIC Labs media cerca de 59 % de usuários com capacidade IPv6 em 05/10/2026.</a:t>
            </a:r>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original listava seis grupos de mudanças, que continuam sendo o resumo canônico (RFC 8200, seção 1): (1) capacidade de endereçamento e roteamento expandida: 128 bits, hierarquia de alocação, multicast escalável com escopos; (2) um novo tipo de endereço, anycast, que entrega ao membro 'mais próximo' de um grupo; (3) simplificação do formato do cabeçalho: campos removidos ou tornados opcionais, cabeçalho fixo de 40 bytes; (4) suporte melhorado a opções, via cabeçalhos de extensão encadeados; (5) capacidade de rotular fluxos (flow label) para tratamento diferenciado; (6) autenticação e privacidade integradas (IPsec). Acrescente para 2026: sem fragmentação em roteadores (a origem usa PMTUD), sem checksum de cabeçalho, ND no lugar de ARP e broadcast, autoconfiguração (SLAAC) e vários endereços por interface como regra.</a:t>
            </a:r>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Oito campos, 40 bytes fixos: Versão (4 bits, = 6); Classe de Tráfego (8 bits: DSCP + ECN, como no IPv4); Rótulo de Fluxo (20 bits); Comprimento da Carga (16 bits, bytes após o cabeçalho fixo, incluindo extensões; jumbogramas via opção); Próximo Cabeçalho (8 bits, mesmos valores do campo Protocolo do IPv4, mais os das extensões); Limite de Saltos (8 bits, o TTL renomeado, sem o significado de 'tempo'); endereços de origem e destino de 128 bits. Note o que sumiu em relação ao IPv4: IHL (o cabeçalho é fixo), Identificação/Flags/Deslocamento (foram para a extensão de fragmentação), Checksum (as camadas de enlace e de transporte já verificam) e Opções (extensões).
Atualização: o slide de 1999 mostrava 'Prio' de 4 bits e 'Flow Label' de 24 bits, formato da RFC 1883; a RFC 2460 mudou para Traffic Class de 8 bits e Flow Label de 20 bits, mantido na RFC 8200.</a:t>
            </a:r>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opções do IPv4 viraram cabeçalhos de extensão encadeados pelo campo Próximo Cabeçalho, processados só por quem precisa: Hop-by-Hop (0; o único examinado por todos os roteadores; jumbogramas, Router Alert), Destination Options (60; examinado pelo destino, ou pelos destinos intermediários se vier antes de Routing), Routing (43; tipo 0 foi descontinuado por segurança, RFC 5095; tipo 2 em Mobile IPv6; tipo 4 é o Segment Routing Header do SRv6, RFC 8754), Fragment (44; só a origem fragmenta), AH (51) e ESP (50) do IPsec. A ordem recomendada é a mostrada. A RFC 8200 também consagrou que roteadores não devem inserir nem remover extensões em trânsito. Na prática, pacotes com muitas extensões são frequentemente descartados por firewalls e por hardware de encaminhamento (RFC 7872), o que limita o uso das extensões ao essencial.</a:t>
            </a:r>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Endereços de 128 bits escritos em oito grupos de quatro dígitos hexadecimais separados por dois-pontos; zeros à esquerda de cada grupo podem ser omitidos e uma única sequência de grupos zerados pode ser substituída por '::' (RFC 4291; forma canônica em minúsculas e com a maior sequência de zeros comprimida, RFC 5952). O prefixo usa a notação CIDR (/64). Três tipos: unicast (uma interface), anycast (o membro mais próximo de um conjunto; sintaticamente igual a unicast) e multicast (todos os membros do grupo); não há broadcast. O total de 2^128 endereços é o número que o original exibia no título: 340 282 366 920 938 463 463 374 607 431 768 211 456.</a:t>
            </a:r>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Tabela de referência. Unicast global (GUA, 2000::/3) é roteável na Internet; único local (ULA, fc00::/7, na prática fd00::/8 com 40 bits aleatórios, RFC 4193) equivale aos endereços privados, sem NAT; link-local (fe80::/10) existe automaticamente em toda interface e é usado por ND e pelos protocolos de roteamento como próximo salto; ::1 é o loopback e :: o endereço não especificado. Endereços especiais: mapeados de IPv4 (::ffff:a.b.c.d) para sockets dual stack; 64:ff9b::/96 para NAT64; 2001:db8::/32 para documentação. Multicast ff00::/8 traz o escopo no segundo nibble (1 interface, 2 enlace, 5 site, 8 organização, e global); grupos conhecidos: ff02::1 todos os nós, ff02::2 todos os roteadores, ff02::5/6 OSPF, ff02::9 RIPng, ff02::a EIGRP, ff02::d PIM, ff02::12 VRRP, ff02::1:2 agentes DHCPv6 e ff02::1:ffxx:xxxx solicited-node.</a:t>
            </a:r>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Descoberta de Vizinhos (RFC 4861) reúne em cinco mensagens ICMPv6 o que o IPv4 fazia com ARP, ICMP Router Discovery e Redirect: Router Solicitation (133) e Router Advertisement (134) para descobrir roteadores, prefixos, MTU e parâmetros; Neighbor Solicitation (135) e Neighbor Advertisement (136) para resolver endereços e verificar alcançabilidade (NUD) e duplicidade (DAD); Redirect (137). A autoconfiguração sem estado (SLAAC, RFC 4862) permite que um host, sem servidor algum, gere seu link-local, verifique duplicidade, receba o prefixo /64 no RA e forme um endereço global com identificador de interface derivado do MAC (EUI-64, hoje desaconselhado por privacidade) ou aleatório estável (RFC 7217), além de endereços temporários (RFC 8981). As flags do RA definem o papel do DHCPv6 (RFC 9915): M (stateful: endereços pelo DHCPv6), O (stateless: só DNS e opções) e A (prefixo autoconfigurável). O RA também pode trazer servidores DNS (RDNSS, RFC 8106).</a:t>
            </a:r>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Como o original previa, todos os algoritmos de roteamento do IPv4 foram estendidos ao IPv6 com mudanças pequenas: RIPng (RFC 2080), OSPFv3 (RFC 5340), IS-IS com multitopologia (RFC 5308/5120), EIGRP para IPv6 (RFC 7868) e MP-BGP (RFC 4760, AFI 2); rotas estáticas idênticas; longest prefix match em prefixos de até 128 bits. Dos 'novos recursos' listados em 1999: a seleção de provedor baseada em política existe via multihoming com BGP e prefixos independentes (PI) ou dependentes de provedor (PA); a mobilidade de host (Mobile IPv6, RFC 6275) foi padronizada mas quase não é usada, porque a mobilidade acabou sendo resolvida nas camadas superiores (QUIC, aplicativos) e nas redes móveis; o re-endereçamento automático (renumeração) funciona de fato: prefixos anunciados em RA com tempos de vida 'preferido' e 'válido' permitem trocar de provedor sem reconfigurar hosts (RFC 4192). Na prática de 2026, dual stack com OSPFv3/IS-IS internamente e MP-BGP para fora é a configuração típica; redes IPv6-only com NAT64 crescem em provedores móveis e data centers.</a:t>
            </a:r>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Pode haver vários fluxos ativos de uma origem para um destino, além de tráfego não associado a nenhum fluxo. Um fluxo é identificado pela combinação do endereço de origem com um rótulo de fluxo diferente de zero; pacotes fora de qualquer fluxo levam rótulo zero. A especificação atual (RFC 6437) define que a origem atribui rótulos pseudoaleatórios por fluxo (tipicamente por conexão de transporte) e que roteadores não devem alterá-los; o principal uso prático é servir de entrada para o hash de balanceamento ECMP e de agregação de enlaces sem precisar ler cabeçalhos de transporte, o que é valioso quando há extensões ou cifragem (RFC 6438). A ideia original de reservar recursos por fluxo (com RSVP) não vingou; a diferenciação de serviço é feita pela Classe de Tráfego, que carrega DSCP e ECN exatamente como o IPv4.</a:t>
            </a:r>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duas opções integradas do original continuam: o cabeçalho de autenticação AH (RFC 4302) dá autenticação e integridade sem confidencialidade; o ESP (RFC 4303) dá confidencialidade e integridade (hoje ESP com cifra autenticada, AES-GCM, é o padrão e o AH é raramente usado). O que mudou foi o status: as primeiras especificações de nós IPv6 (RFC 4294) exigiam IPsec; a RFC 6434 (2011) rebaixou para SHOULD e a RFC 8504 (2019) manteve. IPsec no IPv6 é tão opcional quanto no IPv4 e usa o mesmo IKEv2 (RFC 7296). A segurança real do IPv6 está em outros pontos: ausência de NAT exige firewall stateful explícito; a descoberta de vizinhos é tão vulnerável quanto o ARP (RAs falsos, NS/NA forjados), mitigada por RA Guard (RFC 6105) e inspeção ND nos switches; extensões de privacidade (RFC 8981) evitam rastreamento por ID de interface; e filtrar ICMPv6 em excesso quebra PMTUD e ND (RFC 4890).</a:t>
            </a:r>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novo. Três famílias de técnicas: (1) dual stack (RFC 4213): hosts e roteadores com as duas pilhas; o DNS decide (AAAA primeiro) e o algoritmo Happy Eyeballs (RFC 8305) escolhe a conexão que responde mais rápido; é a base de quase toda a Internet atual; (2) túneis: IPv6 encapsulado em IPv4 (6in4, protocolo 41; GRE; 6rd, RFC 5969) ou IPv4 em IPv6 (DS-Lite, RFC 6333; MAP-T/MAP-E), usados onde uma das pilhas não chega nativamente; (3) tradução: NAT64 (RFC 6146) com DNS64 (RFC 6147) permite redes IPv6-only alcançarem servidores IPv4, e 464XLAT (RFC 6877) resolve aplicativos que só falam IPv4 em celulares IPv6-only, modelo adotado por grandes operadoras móveis. Direção de 2026: redes IPv6-only com IPv4 como serviço (IPv4aaS), inclusive em data centers e campus (RFC 8925 permite ao DHCP dizer ao host 'não use IPv4'). Recursos em português: IPv6.br do NIC.br.</a:t>
            </a:r>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original tratava multicast com base no MBone e no DVMRP; a versão 2026 centra-se em PIM-SM, SSM, IGMPv3/MLDv2 e IGMP snooping, mantendo DVMRP e MOSPF como história.</a:t>
            </a:r>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notas do original lembravam que a maioria dos protocolos de alto nível (TCP, UDP, ISO TP) só oferece transmissão unicast: um nó envia para um outro nó de cada vez. Para entregar o mesmo conteúdo a N receptores, unicast exige N cópias na origem; broadcast entrega a todos, inclusive a quem não quer, e só dentro do enlace. Multicast (RFC 1112, 1989) entrega uma única cópia que a rede replica apenas nos pontos de bifurcação, somente para quem se inscreveu no grupo (endereço de classe D). Anycast, por contraste, entrega a um só receptor, o mais próximo. Aplicações em 2026: IPTV de operadoras, distribuição de cotações financeiras, videoconferência e sinalização em redes corporativas, descoberta de serviços (mDNS, SSDP), e internamente os próprios protocolos de roteamento. Na Internet pública o multicast nunca se generalizou; CDNs com unicast ocuparam o espaço do MBone.</a:t>
            </a:r>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 endereço de classe D (1110 + 28 bits de identificador de grupo) designa um grupo multicast: 224.0.0.0 a 239.255.255.255. A IANA reserva faixas: 224.0.0.0/24 (controle local do enlace, TTL 1, nunca encaminhado: 224.0.0.1 todos os hosts, .2 todos os roteadores, .5 e .6 OSPF, .9 RIPv2, .10 EIGRP, .13 PIM, .18 VRRP, .22 IGMPv3, .251 mDNS); 224.0.1.0/24 (controle inter-rede: 224.0.1.1 NTP, .39 e .40 Auto-RP); 232.0.0.0/8 (SSM, RFC 4607); 233.0.0.0/8 (GLOP, derivado do ASN, RFC 3180); 239.0.0.0/8 (escopo administrativo, RFC 2365, o '10.0.0.0/8 do multicast'). No IPv6, ff00::/8 com flags e escopo no segundo byte: ff02::1 todos os nós, ff02::2 roteadores, ff02::5/6 OSPF, ff02::9 RIPng, ff02::a EIGRP, ff02::d PIM, ff02::12 VRRP, ff05::/16 escopo de site, ff3x::/32 SSM. Registro oficial: RFC 5771 e IANA Multicast Address Space Registry.</a:t>
            </a:r>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que uma placa Ethernet filtre os grupos de interesse em hardware, o IP multicast é mapeado em um MAC multicast de forma determinística (RFC 1112): os 23 bits menos significativos do endereço de grupo são copiados para os 23 bits menos significativos do MAC 01-00-5E-00-00-00 (o bloco da IANA; o bit 24 é sempre 0). Como o grupo tem 28 bits e só 23 são usados, 5 bits se perdem: 32 grupos diferentes compartilham o mesmo MAC (224.1.1.1, 224.129.1.1, 225.1.1.1, ..., 239.129.1.1 → 01-00-5E-01-01-01), e cabe ao IP filtrar o que a placa deixou passar. No IPv6 o mapeamento usa 33-33 seguido dos 32 bits menos significativos do grupo (RFC 2464). Switches com IGMP/MLD snooping usam esses MACs (ou melhor, os grupos IP) para encaminhar multicast só às portas com membros.</a:t>
            </a:r>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IGMP (Internet Group Management Protocol) é usado pelos roteadores multicast para descobrir, em cada enlace, se há membros de um grupo. Versões: IGMPv1 (RFC 1112): join por relatório de associação, saída silenciosa (o roteador descobre por timeout); IGMPv2 (RFC 2236): mensagem de saída (Leave), consultas específicas de grupo, eleição de consultador (menor IP); IGMPv3 (RFC 3376): relatórios com listas de fontes (INCLUDE/EXCLUDE), base do SSM, enviados a 224.0.0.22. No IPv6, MLD faz o mesmo sobre ICMPv6: MLDv1 (RFC 2710) equivale ao IGMPv2 e MLDv2 (RFC 3810) ao IGMPv3. O roteador consultador envia Queries periódicas (125 s) a 224.0.0.1 / ff02::1; hosts respondem com relatórios. Switches fazem IGMP/MLD snooping (RFC 4541): escutam relatórios e só encaminham o grupo às portas com membros, evitando inundar a VLAN inteira.</a:t>
            </a:r>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Dois modelos de distribuição. Modo denso: assume que a maioria dos enlaces tem receptores; o tráfego é inundado por toda a rede e os ramos sem membros são podados (flood and prune), com a poda expirando periodicamente e a inundação recomeçando; simples, mas desperdiça banda e estado; protocolos: DVMRP, MOSPF e PIM-DM. Modo esparso: assume que os receptores são poucos e dispersos; nada é enviado até que um roteador com membros se junte explicitamente à árvore (explicit join), construída em torno de um ponto de encontro (RP) ou de um núcleo; protocolos: CBT (histórico) e PIM-SM, hoje dominante, com suas variantes SSM e Bidir. Em 2026 praticamente só se implanta PIM-SM/SSM; PIM-DM sobrevive em pequenas redes e laboratórios.</a:t>
            </a:r>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Evolução dos algoritmos (lista do original): inundação (flooding: reenvia por todas as interfaces, loops contidos por memória de pacotes); spanning tree (uma única árvore para todos os grupos, concentra tráfego); RPB, Reverse Path Broadcasting (usado no MBone: encaminha um pacote só se chegou pela interface que leva de volta à fonte pelo caminho mais curto, a verificação RPF, e o reenvia pelas demais); TRPB, Truncated RPB (não envia a enlaces folha sem membros, usando IGMP); RPM, Reverse Path Multicasting (TRPB + podas que sobem a árvore: a base do DVMRP e do PIM-DM); árvores de Steiner (ótimas em custo total, mas NP-difíceis e instáveis; nunca usadas na prática); CBT, Core Based Trees (uma árvore compartilhada por grupo, enraizada em um núcleo; antecessor conceitual do PIM-SM). A verificação RPF é o elemento comum de todos os protocolos atuais: um roteador só aceita um pacote multicast se ele chegar pela interface que a tabela unicast aponta como caminho para a fonte (ou para o RP); isso evita loops sem precisar de TTL.</a:t>
            </a:r>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DVMRP (RFC 1075, 1988) foi o protocolo do MBone: vetor de distância próprio (semelhante ao RIP, 32 saltos) usado apenas para RPF, com RPM e túneis entre ilhas; MOSPF (RFC 1584) estendia o OSPF com LSAs de associação a grupos, calculando árvores por (fonte, grupo) dentro do LSDB; ambos são históricos. O MBone (Multicast Backbone, 1992) foi uma rede virtual sobreposta à Internet para transmitir reuniões da IETF, missões espaciais e shows; chegou a milhares de sub-redes e foi desaparecendo no fim dos anos 1990 à medida que o multicast nativo e, depois, as CDNs unicast assumiram. A família PIM (Protocol Independent Multicast, desenvolvida pelo grupo IDMR da IETF, como notavam as notas de 1999) usa qualquer tabela unicast para RPF: PIM-DM (RFC 3973, flood and prune), PIM-SM (RFC 7761, árvore compartilhada com RP e SPT opcional), SSM (RFC 4607, só árvores (S,G) com 232/8 e IGMPv3, sem RP) e Bidir-PIM (RFC 5015, árvores bidirecionais para muitos-para-muitos).</a:t>
            </a:r>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Fluxo típico: (1) um receptor envia IGMP Report para o grupo G; seu roteador de última milha envia um PIM Join (*,G) em direção ao RP (ponto de encontro), salto a salto, criando a árvore compartilhada; (2) a fonte S começa a transmitir; seu roteador de primeiro salto encapsula os pacotes em mensagens PIM Register unicast para o RP; (3) o RP decapsula, encaminha pela árvore compartilhada e envia um Join (S,G) em direção à fonte para receber o tráfego nativamente, depois um Register-Stop; (4) o roteador de última milha, ao ver tráfego de S, pode enviar Join (S,G) diretamente à fonte (comutação para a árvore de caminho mais curto, SPT) e podar a árvore compartilhada. Descoberta do RP: estático, Auto-RP (Cisco), Bootstrap Router (RFC 5059) ou Anycast-RP (RFC 4610) para redundância. PIM usa o protocolo IP 103, Hello a 224.0.0.13 / ff02::d.</a:t>
            </a:r>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RSVP (Resource Reservation Protocol, RFC 2205, 1997) foi projetado para que aplicações reservassem banda e atraso ao longo do caminho, no modelo de serviços integrados (IntServ). Característica central, destacada nas notas de 1999: as reservas são orientadas ao receptor: o emissor envia mensagens PATH descrevendo o fluxo; cada receptor responde com RESV, que sobe pela árvore multicast e se funde com as reservas de outros receptores no primeiro ramo já reservado, de modo que a reserva de um receptor não precisa chegar até a fonte. O estado é 'soft' (renovado periodicamente). Escalava bem em multicast, mas exigir estado por fluxo em cada roteador da Internet não escalou; a diferenciação de serviço acabou feita por DiffServ (DSCP). O que sobreviveu foi o RSVP-TE (RFC 3209): o mesmo protocolo, com extensões, sinaliza túneis MPLS de engenharia de tráfego com banda garantida e caminhos explícitos, inclusive com proteção rápida (FRR, RFC 4090). Em 2026 até isso perde espaço para o Segment Routing, que dispensa sinalização.</a:t>
            </a:r>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dois últimos temas do original eram apresentados em três slides (MPLS em dois, VRRP em um, com uma única frase). Aqui recebem o tratamento que a importância atual justifica: MPLS é a base das redes de operadoras e VRRP é onipresente em LANs corporativas.</a:t>
            </a:r>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notas de 1999 explicavam a motivação: a Internet oferecia um serviço de melhor esforço com roteamento em software, pouca engenharia de tráfego e agregação limitada; o MPLS (Multiprotocol Label Switching, RFC 3031, 2001) atacava isso encaminhando por rótulos curtos de tamanho fixo em vez de prefixos IP. Um rótulo é um cabeçalho 'shim' de 32 bits inserido entre o enlace e o IP (EtherType 0x8847): rótulo de 20 bits, classe de tráfego de 3 bits (ex-EXP, RFC 5462), bit S (fim da pilha) e TTL de 8 bits. O roteador de borda de entrada (LER de ingresso) classifica o pacote em uma FEC e empurra (push) um rótulo; os roteadores de núcleo (LSR) apenas trocam (swap) rótulos consultando a LFIB, sem olhar o IP; o LER de saída remove (pop) o rótulo, muitas vezes já no penúltimo salto (PHP). Em 2026 o ganho de velocidade original é irrelevante (ASICs roteiam IP na taxa da linha); o MPLS permanece pelo que os rótulos permitem: VPNs, engenharia de tráfego e transporte de qualquer protocolo ('multiprotocol').</a:t>
            </a:r>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cinco termos do original, mais os que faltavam. FEC (Forwarding Equivalence Class): conjunto de pacotes tratados da mesma forma, por exemplo todos os destinados a um prefixo, ou a um prefixo com uma classe de serviço; FIB: tabela de encaminhamento IP com uma linha por FEC, usada no ingresso para decidir o rótulo a empurrar; LSP: caminho comutado por rótulos, estabelecido para cada rota através da rede; LDP (RFC 5036): protocolo que distribui rótulos entre roteadores vizinhos (TCP/UDP 646), um rótulo por prefixo da tabela IGP; LIB: base de informação de rótulos, que guarda todos os rótulos recebidos de todos os vizinhos para cada FEC; LFIB: a tabela compacta usada pelo plano de dados (rótulo de entrada → rótulo de saída, interface); LER e LSR: roteadores de borda e de núcleo; PHP: remoção do rótulo no penúltimo salto, poupando uma consulta no egresso. Alternativas ao LDP para distribuir rótulos: RSVP-TE (engenharia de tráfego), BGP (VPNs, rótulos por prefixo) e Segment Routing (rótulos anunciados pelo IGP).</a:t>
            </a:r>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Reprodução do exemplo do original (slide 182) com nomes modernos. Topologia: LAN A (10.1.0.0/16) atrás de R1, LAN B (10.2.0.0/16) atrás de R2, LAN C (10.3.0.0/16) atrás de R3; R4 é o LSR de núcleo, com interfaces 1 (para R1), 2 (para R2), 3 (para R3) e 4 (para R5, caminho alternativo). Pelo LDP, cada roteador anuncia aos vizinhos o rótulo que quer receber para cada FEC: R3 diz a R4 'para 10.3.0.0/16 use o rótulo 30'; R4 escolhe seu próprio rótulo de entrada para a mesma FEC (20) e o anuncia a R1 e R2. A LIB de R4 guarda todos os rótulos recebidos (inclusive os de R5, que não estão no melhor caminho); a LFIB só contém os do caminho escolhido pelo IGP: rótulo 20 na entrada → swap 30, interface 3. Pacotes de A para C chegam a R4 com [20], saem com [30]; os de B para C chegam com [21] (rótulo que R4 anunciou a R2) e também saem com [30].</a:t>
            </a:r>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Quatro famílias de aplicação: (1) VPNs de camada 3 (RFC 4364): o provedor transporta as redes privadas de muitos clientes sobre um núcleo comum, com tabelas VRF nos PEs, MP-BGP distribuindo prefixos VPNv4/VPNv6 com rótulo e route targets, e pilha de dois rótulos (transporte + VPN); (2) VPNs de camada 2: pseudowires (RFC 4447), VPLS (RFC 4762) e, hoje, EVPN (RFC 7432) com plano de controle BGP, também sobre VXLAN; (3) engenharia de tráfego: túneis RSVP-TE (RFC 3209) com caminhos explícitos, banda reservada e proteção FRR (RFC 4090) em dezenas de milissegundos; (4) Segment Routing: elimina LDP e RSVP; o caminho é codificado na origem como pilha de segmentos (rótulos) anunciados pelo IGP (SR-MPLS, RFC 8660) ou como lista de endereços IPv6 (SRv6, RFC 8986), com engenharia de tráfego por controlador (SR Policy). A classe de tráfego de 3 bits transporta QoS pelo núcleo. O MPLS de operadora continua sendo a WAN corporativa 'premium', mesmo com o avanço do SD-WAN sobre Internet.</a:t>
            </a:r>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original resumia: 'protocolo usado como protocolo de roteador reserva (backup router)'. O problema: hosts configurados com um único gateway padrão ficam isolados se esse roteador falhar, mesmo havendo outro roteador na LAN (soluções antigas: Proxy ARP, ICMP Router Discovery, rodar RIP nos hosts). O VRRP (Virtual Router Redundancy Protocol; RFC 2338 em 1998, RFC 3768 v2 em 2004, RFC 5798 v3 em 2010 com IPv6) cria um roteador virtual identificado por um VRID (1 a 255), com um endereço IP virtual e um MAC virtual 00-00-5E-00-01-{VRID} (IPv4) ou 00-00-5E-00-02-{VRID} (IPv6); os hosts usam o IP virtual como gateway. Entre os roteadores físicos, o de maior prioridade (1 a 254; 255 se for o dono do IP; padrão 100) é eleito mestre e envia anúncios a 224.0.0.18 / ff02::12 (protocolo IP 112) a cada 1 s (v3: centissegundos); os demais ficam em reserva e, se os anúncios cessarem por cerca de 3 intervalos, o de maior prioridade assume, enviando ARP gratuito com o MAC virtual para atualizar os switches. A preempção é habilitada por padrão. Equivalentes proprietários: HSRP (Cisco, RFC 2281 informacional, 1998) e GLBP (Cisco, com balanceamento). Combinado com rastreamento de interface (object tracking), o VRRP também reage à queda do enlace WAN do mestre.</a:t>
            </a:r>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 172.16.20.0/24 com dois roteadores: R1 (172.16.20.2, prioridade 120) e R2 (172.16.20.3, prioridade 100) compartilham o VRID 10 com IP virtual 172.16.20.1 e MAC virtual 00-00-5E-00-01-0A. Os hosts têm gateway 172.16.20.1 e, ao fazerem ARP, recebem o MAC virtual, respondido pelo mestre (R1). R1 envia anúncios a cada segundo; R2 escuta. Quando R1 falha (ou seu enlace WAN cai e o rastreamento reduz sua prioridade), R2 deixa de receber anúncios, assume como mestre após o intervalo de detecção, passa a responder pelo MAC virtual e envia um ARP gratuito para que os switches movam o MAC virtual para a sua porta; os hosts não percebem nada (mesmo IP, mesmo MAC no cache). Ao voltar, R1 retoma por preempção. Dica de projeto: alterne o mestre entre VRIDs em VLANs diferentes para usar os dois roteadores; no IPv6, o mesmo mecanismo cobre o roteador padrão anunciado em RA.</a:t>
            </a:r>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Recapitulação final. Perguntas sugeridas para fechar: (1) o que um host faz antes de enviar o primeiro pacote a um destino? (2) o que muda e o que não muda em um pacote a cada roteador? (3) por que o OSPF precisa de DR em Ethernet e não em ponto a ponto? (4) qual é a diferença entre métrica e distância administrativa? (5) por que o IPv6 não tem broadcast nem ARP? (6) o que um rótulo MPLS permite que o IP puro não permite? (7) como os hosts sobrevivem à queda do roteador mestre do VRRP?</a:t>
            </a:r>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Todas as RFCs estão disponíveis gratuitamente em rfc-editor.org. Para cada tema, a referência principal e as mais recentes.</a:t>
            </a:r>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Continuação. Os dados de adoção de IPv6 citados no curso vêm da Internet Society Pulse (estatísticas do Google) e da APNIC Labs; a tabela de roteamento global, de bgp.potaroo.net (Geoff Huston).</a:t>
            </a:r>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de encerramento. Reserve tempo para perguntas e para o laboratório final (captura de tráfego com Wireshark: ARP, DHCP, ND/RA, OSPF Hello, VRRP).</a:t>
            </a:r>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0B3C5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920240"/>
            <a:ext cx="10698480" cy="1463040"/>
          </a:xfrm>
          <a:prstGeom prst="rect">
            <a:avLst/>
          </a:prstGeom>
          <a:noFill/>
          <a:ln/>
        </p:spPr>
        <p:txBody>
          <a:bodyPr wrap="square" rtlCol="0"/>
          <a:lstStyle>
            <a:lvl1pPr marL="0" indent="0" algn="l">
              <a:buNone/>
              <a:defRPr lang="en-US" sz="4400" b="1" dirty="0">
                <a:solidFill>
                  <a:srgbClr val="FFFFFF"/>
                </a:solidFill>
              </a:defRPr>
            </a:lvl1pPr>
          </a:lstStyle>
          <a:p>
            <a:pPr marL="0" indent="0" algn="l">
              <a:buNone/>
            </a:pPr>
            <a:endParaRPr lang="en-US" sz="4400" dirty="0"/>
          </a:p>
        </p:txBody>
      </p:sp>
      <p:sp>
        <p:nvSpPr>
          <p:cNvPr id="3" name="Text 0"/>
          <p:cNvSpPr>
            <a:spLocks noGrp="1"/>
          </p:cNvSpPr>
          <p:nvPr>
            <p:ph type="body" idx="101" hasCustomPrompt="1"/>
          </p:nvPr>
        </p:nvSpPr>
        <p:spPr>
          <a:xfrm>
            <a:off x="731520" y="3520440"/>
            <a:ext cx="10698480" cy="1097280"/>
          </a:xfrm>
          <a:prstGeom prst="rect">
            <a:avLst/>
          </a:prstGeom>
          <a:noFill/>
          <a:ln/>
        </p:spPr>
        <p:txBody>
          <a:bodyPr wrap="square" rtlCol="0"/>
          <a:lstStyle>
            <a:lvl1pPr marL="0" indent="0" algn="l">
              <a:buNone/>
              <a:defRPr lang="en-US" sz="2000" dirty="0">
                <a:solidFill>
                  <a:srgbClr val="8ECAE6"/>
                </a:solidFill>
              </a:defRPr>
            </a:lvl1pPr>
          </a:lstStyle>
          <a:p>
            <a:pPr marL="0" indent="0" algn="l">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0B3C5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77440"/>
            <a:ext cx="10698480" cy="1280160"/>
          </a:xfrm>
          <a:prstGeom prst="rect">
            <a:avLst/>
          </a:prstGeom>
          <a:noFill/>
          <a:ln/>
        </p:spPr>
        <p:txBody>
          <a:bodyPr wrap="square" rtlCol="0"/>
          <a:lstStyle>
            <a:lvl1pPr marL="0" indent="0" algn="l">
              <a:buNone/>
              <a:defRPr lang="en-US" sz="4000" b="1" dirty="0">
                <a:solidFill>
                  <a:srgbClr val="FFFFFF"/>
                </a:solidFill>
              </a:defRPr>
            </a:lvl1pPr>
          </a:lstStyle>
          <a:p>
            <a:pPr marL="0" indent="0" algn="l">
              <a:buNone/>
            </a:pPr>
            <a:endParaRPr lang="en-US" sz="4000" dirty="0"/>
          </a:p>
        </p:txBody>
      </p:sp>
      <p:sp>
        <p:nvSpPr>
          <p:cNvPr id="3" name="Text 0"/>
          <p:cNvSpPr>
            <a:spLocks noGrp="1"/>
          </p:cNvSpPr>
          <p:nvPr>
            <p:ph type="body" idx="101" hasCustomPrompt="1"/>
          </p:nvPr>
        </p:nvSpPr>
        <p:spPr>
          <a:xfrm>
            <a:off x="731520" y="3794760"/>
            <a:ext cx="10698480" cy="1463040"/>
          </a:xfrm>
          <a:prstGeom prst="rect">
            <a:avLst/>
          </a:prstGeom>
          <a:noFill/>
          <a:ln/>
        </p:spPr>
        <p:txBody>
          <a:bodyPr wrap="square" rtlCol="0"/>
          <a:lstStyle>
            <a:lvl1pPr marL="0" indent="0" algn="l">
              <a:buNone/>
              <a:defRPr lang="en-US" sz="1800" dirty="0">
                <a:solidFill>
                  <a:srgbClr val="8ECAE6"/>
                </a:solidFill>
              </a:defRPr>
            </a:lvl1pPr>
          </a:lstStyle>
          <a:p>
            <a:pPr marL="0" indent="0" algn="l">
              <a:buNone/>
            </a:pPr>
            <a:endParaRPr lang="en-US" sz="1800" dirty="0"/>
          </a:p>
        </p:txBody>
      </p:sp>
      <p:sp>
        <p:nvSpPr>
          <p:cNvPr id="4" name="Text 0"/>
          <p:cNvSpPr/>
          <p:nvPr/>
        </p:nvSpPr>
        <p:spPr>
          <a:xfrm>
            <a:off x="457200" y="6400800"/>
            <a:ext cx="8686800" cy="274320"/>
          </a:xfrm>
          <a:prstGeom prst="rect">
            <a:avLst/>
          </a:prstGeom>
          <a:noFill/>
          <a:ln/>
        </p:spPr>
        <p:txBody>
          <a:bodyPr wrap="square" lIns="0" tIns="0" rIns="0" bIns="0" rtlCol="0" anchor="ctr"/>
          <a:lstStyle/>
          <a:p>
            <a:pPr marL="0" indent="0">
              <a:buNone/>
            </a:pPr>
            <a:r>
              <a:rPr lang="en-US" sz="900" dirty="0">
                <a:solidFill>
                  <a:srgbClr val="8ECAE6"/>
                </a:solidFill>
              </a:rPr>
              <a:t>TCP/IP: Conceitos e Roteamento IP  |  Rodolfo Nützmann  |  Edição 2026</a:t>
            </a:r>
            <a:endParaRPr lang="en-US" sz="900" dirty="0"/>
          </a:p>
        </p:txBody>
      </p:sp>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rtlCol="0"/>
          <a:lstStyle>
            <a:lvl1pPr marL="0" indent="0" algn="l">
              <a:buNone/>
              <a:defRPr lang="en-US" sz="3000" b="1" dirty="0">
                <a:solidFill>
                  <a:srgbClr val="0B3C5D"/>
                </a:solidFill>
              </a:defRPr>
            </a:lvl1pPr>
          </a:lstStyle>
          <a:p>
            <a:pPr marL="0" indent="0" algn="l">
              <a:buNone/>
            </a:pPr>
            <a:endParaRPr lang="en-US" sz="3000" dirty="0"/>
          </a:p>
        </p:txBody>
      </p:sp>
      <p:sp>
        <p:nvSpPr>
          <p:cNvPr id="3" name="Text 0"/>
          <p:cNvSpPr/>
          <p:nvPr/>
        </p:nvSpPr>
        <p:spPr>
          <a:xfrm>
            <a:off x="457200" y="6419088"/>
            <a:ext cx="8686800" cy="274320"/>
          </a:xfrm>
          <a:prstGeom prst="rect">
            <a:avLst/>
          </a:prstGeom>
          <a:noFill/>
          <a:ln/>
        </p:spPr>
        <p:txBody>
          <a:bodyPr wrap="square" lIns="0" tIns="0" rIns="0" bIns="0" rtlCol="0" anchor="ctr"/>
          <a:lstStyle/>
          <a:p>
            <a:pPr marL="0" indent="0">
              <a:buNone/>
            </a:pPr>
            <a:r>
              <a:rPr lang="en-US" sz="900" dirty="0">
                <a:solidFill>
                  <a:srgbClr val="6B7B8C"/>
                </a:solidFill>
              </a:rPr>
              <a:t>TCP/IP: Conceitos e Roteamento IP  |  Rodolfo Nützmann  |  Edição 2026</a:t>
            </a:r>
            <a:endParaRPr lang="en-US" sz="900" dirty="0"/>
          </a:p>
        </p:txBody>
      </p:sp>
      <p:sp>
        <p:nvSpPr>
          <p:cNvPr id="25" name="Slide Number Placeholder 0"/>
          <p:cNvSpPr>
            <a:spLocks noGrp="1"/>
          </p:cNvSpPr>
          <p:nvPr>
            <p:ph type="sldNum" sz="quarter" idx="4294967295"/>
          </p:nvPr>
        </p:nvSpPr>
        <p:spPr>
          <a:xfrm>
            <a:off x="11155680" y="6419088"/>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6B7B8C"/>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ECAE6"/>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4.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4.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920240"/>
            <a:ext cx="10698480" cy="1463040"/>
          </a:xfrm>
          <a:prstGeom prst="rect">
            <a:avLst/>
          </a:prstGeom>
          <a:noFill/>
          <a:ln/>
        </p:spPr>
        <p:txBody>
          <a:bodyPr wrap="square" lIns="0" tIns="0" rIns="0" bIns="0" rtlCol="0" anchor="b"/>
          <a:lstStyle/>
          <a:p>
            <a:pPr marL="0" indent="0" algn="l">
              <a:buNone/>
            </a:pPr>
            <a:r>
              <a:rPr lang="en-US" sz="4400" b="1" dirty="0">
                <a:solidFill>
                  <a:srgbClr val="FFFFFF"/>
                </a:solidFill>
              </a:rPr>
              <a:t>TCP/IP: Conceitos e Roteamento IP</a:t>
            </a:r>
            <a:endParaRPr lang="en-US" sz="4400" dirty="0"/>
          </a:p>
        </p:txBody>
      </p:sp>
      <p:sp>
        <p:nvSpPr>
          <p:cNvPr id="3" name="Text 0"/>
          <p:cNvSpPr>
            <a:spLocks noGrp="1"/>
          </p:cNvSpPr>
          <p:nvPr>
            <p:ph type="body" idx="101" hasCustomPrompt="1"/>
          </p:nvPr>
        </p:nvSpPr>
        <p:spPr>
          <a:xfrm>
            <a:off x="731520" y="3520440"/>
            <a:ext cx="10698480" cy="1097280"/>
          </a:xfrm>
          <a:prstGeom prst="rect">
            <a:avLst/>
          </a:prstGeom>
          <a:noFill/>
          <a:ln/>
        </p:spPr>
        <p:txBody>
          <a:bodyPr wrap="square" lIns="0" tIns="0" rIns="0" bIns="0" rtlCol="0" anchor="t"/>
          <a:lstStyle/>
          <a:p>
            <a:pPr marL="0" indent="0" algn="l">
              <a:buNone/>
            </a:pPr>
            <a:r>
              <a:rPr lang="en-US" sz="2000" dirty="0">
                <a:solidFill>
                  <a:srgbClr val="8ECAE6"/>
                </a:solidFill>
              </a:rPr>
              <a:t>Edição modernizada 2026 (pt-BR)  |  Rodolfo Nützmann</a:t>
            </a:r>
            <a:endParaRPr lang="en-US" sz="2000" dirty="0"/>
          </a:p>
          <a:p>
            <a:pPr marL="0" indent="0" algn="l">
              <a:buNone/>
            </a:pPr>
            <a:r>
              <a:rPr lang="en-US" sz="2000" dirty="0">
                <a:solidFill>
                  <a:srgbClr val="8ECAE6"/>
                </a:solidFill>
              </a:rPr>
              <a:t>Baseado no curso "TCP/IP Concepts" apresentado na Semana de Tecnologia, março de 1999</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Agenda do curso</a:t>
            </a:r>
            <a:endParaRPr lang="en-US" sz="3000" dirty="0"/>
          </a:p>
        </p:txBody>
      </p:sp>
      <p:sp>
        <p:nvSpPr>
          <p:cNvPr id="4" name="Shape 1"/>
          <p:cNvSpPr/>
          <p:nvPr/>
        </p:nvSpPr>
        <p:spPr>
          <a:xfrm>
            <a:off x="457200" y="123444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3990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Módulo 1: Conceitos gerais de roteamento</a:t>
            </a:r>
            <a:endParaRPr lang="en-US" sz="1500" dirty="0"/>
          </a:p>
        </p:txBody>
      </p:sp>
      <p:sp>
        <p:nvSpPr>
          <p:cNvPr id="6" name="Text 3"/>
          <p:cNvSpPr txBox="1"/>
          <p:nvPr/>
        </p:nvSpPr>
        <p:spPr>
          <a:xfrm>
            <a:off x="658368" y="181051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dirty="0">
                <a:solidFill>
                  <a:srgbClr val="1F2933"/>
                </a:solidFill>
              </a:rPr>
              <a:t>Heterogeneidade e componentes de uma inter-rede</a:t>
            </a:r>
            <a:endParaRPr lang="en-US" sz="1400" dirty="0"/>
          </a:p>
          <a:p>
            <a:pPr marL="279400" indent="-279400">
              <a:spcAft>
                <a:spcPts val="400"/>
              </a:spcAft>
              <a:buSzPct val="100000"/>
              <a:buChar char="•"/>
            </a:pPr>
            <a:r>
              <a:rPr lang="en-US" sz="1400" dirty="0">
                <a:solidFill>
                  <a:srgbClr val="1F2933"/>
                </a:solidFill>
              </a:rPr>
              <a:t>Bridges e switches de camada 2 x roteadores</a:t>
            </a:r>
            <a:endParaRPr lang="en-US" sz="1400" dirty="0"/>
          </a:p>
          <a:p>
            <a:pPr marL="279400" indent="-279400">
              <a:spcAft>
                <a:spcPts val="400"/>
              </a:spcAft>
              <a:buSzPct val="100000"/>
              <a:buChar char="•"/>
            </a:pPr>
            <a:r>
              <a:rPr lang="en-US" sz="1400" dirty="0">
                <a:solidFill>
                  <a:srgbClr val="1F2933"/>
                </a:solidFill>
              </a:rPr>
              <a:t>Protocolos roteáveis e não roteáveis (visão histórica)</a:t>
            </a:r>
            <a:endParaRPr lang="en-US" sz="1400" dirty="0"/>
          </a:p>
          <a:p>
            <a:pPr marL="279400" indent="-279400">
              <a:spcAft>
                <a:spcPts val="400"/>
              </a:spcAft>
              <a:buSzPct val="100000"/>
              <a:buChar char="•"/>
            </a:pPr>
            <a:r>
              <a:rPr lang="en-US" sz="1400" dirty="0">
                <a:solidFill>
                  <a:srgbClr val="1F2933"/>
                </a:solidFill>
              </a:rPr>
              <a:t>Endereçamento de rede x endereçamento de enlace</a:t>
            </a:r>
            <a:endParaRPr lang="en-US" sz="1400" dirty="0"/>
          </a:p>
          <a:p>
            <a:pPr marL="279400" indent="-279400">
              <a:spcAft>
                <a:spcPts val="400"/>
              </a:spcAft>
              <a:buSzPct val="100000"/>
              <a:buChar char="•"/>
            </a:pPr>
            <a:r>
              <a:rPr lang="en-US" sz="1400" dirty="0">
                <a:solidFill>
                  <a:srgbClr val="1F2933"/>
                </a:solidFill>
              </a:rPr>
              <a:t>Encapsulamento e transmissão de pacotes</a:t>
            </a:r>
            <a:endParaRPr lang="en-US" sz="1400" dirty="0"/>
          </a:p>
          <a:p>
            <a:pPr marL="279400" indent="-279400">
              <a:spcAft>
                <a:spcPts val="400"/>
              </a:spcAft>
              <a:buSzPct val="100000"/>
              <a:buChar char="•"/>
            </a:pPr>
            <a:r>
              <a:rPr lang="en-US" sz="1400" dirty="0">
                <a:solidFill>
                  <a:srgbClr val="1F2933"/>
                </a:solidFill>
              </a:rPr>
              <a:t>Roteamento estático e dinâmico</a:t>
            </a:r>
            <a:endParaRPr lang="en-US" sz="1400" dirty="0"/>
          </a:p>
          <a:p>
            <a:pPr marL="279400" indent="-279400">
              <a:spcAft>
                <a:spcPts val="400"/>
              </a:spcAft>
              <a:buSzPct val="100000"/>
              <a:buChar char="•"/>
            </a:pPr>
            <a:r>
              <a:rPr lang="en-US" sz="1400" dirty="0">
                <a:solidFill>
                  <a:srgbClr val="1F2933"/>
                </a:solidFill>
              </a:rPr>
              <a:t>Vetor de distância: métricas, convergência lenta e correções</a:t>
            </a:r>
            <a:endParaRPr lang="en-US" sz="1400" dirty="0"/>
          </a:p>
          <a:p>
            <a:pPr marL="279400" indent="-279400">
              <a:spcAft>
                <a:spcPts val="400"/>
              </a:spcAft>
              <a:buSzPct val="100000"/>
              <a:buChar char="•"/>
            </a:pPr>
            <a:r>
              <a:rPr lang="en-US" sz="1400" dirty="0">
                <a:solidFill>
                  <a:srgbClr val="1F2933"/>
                </a:solidFill>
              </a:rPr>
              <a:t>Estado de enlace: princípios, vantagens e protocolos</a:t>
            </a:r>
            <a:endParaRPr lang="en-US" sz="1400" dirty="0"/>
          </a:p>
          <a:p>
            <a:pPr marL="279400" indent="-279400">
              <a:spcAft>
                <a:spcPts val="400"/>
              </a:spcAft>
              <a:buSzPct val="100000"/>
              <a:buChar char="•"/>
            </a:pPr>
            <a:r>
              <a:rPr lang="en-US" sz="1400" dirty="0">
                <a:solidFill>
                  <a:srgbClr val="1F2933"/>
                </a:solidFill>
              </a:rPr>
              <a:t>Sistemas autônomos</a:t>
            </a:r>
            <a:endParaRPr lang="en-US" sz="1400" dirty="0"/>
          </a:p>
        </p:txBody>
      </p:sp>
      <p:sp>
        <p:nvSpPr>
          <p:cNvPr id="7" name="Shape 4"/>
          <p:cNvSpPr/>
          <p:nvPr/>
        </p:nvSpPr>
        <p:spPr>
          <a:xfrm>
            <a:off x="6245352" y="123444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3990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Módulo 2: TCP/IP</a:t>
            </a:r>
            <a:endParaRPr lang="en-US" sz="1500" dirty="0"/>
          </a:p>
        </p:txBody>
      </p:sp>
      <p:sp>
        <p:nvSpPr>
          <p:cNvPr id="9" name="Text 6"/>
          <p:cNvSpPr txBox="1"/>
          <p:nvPr/>
        </p:nvSpPr>
        <p:spPr>
          <a:xfrm>
            <a:off x="6446520" y="181051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dirty="0">
                <a:solidFill>
                  <a:srgbClr val="1F2933"/>
                </a:solidFill>
              </a:rPr>
              <a:t>Pilha TCP/IP, datagrama IPv4, protocolos e portas</a:t>
            </a:r>
            <a:endParaRPr lang="en-US" sz="1400" dirty="0"/>
          </a:p>
          <a:p>
            <a:pPr marL="279400" indent="-279400">
              <a:spcAft>
                <a:spcPts val="400"/>
              </a:spcAft>
              <a:buSzPct val="100000"/>
              <a:buChar char="•"/>
            </a:pPr>
            <a:r>
              <a:rPr lang="en-US" sz="1400" dirty="0">
                <a:solidFill>
                  <a:srgbClr val="1F2933"/>
                </a:solidFill>
              </a:rPr>
              <a:t>Endereçamento IPv4: classes (histórico), CIDR, sub-redes e VLSM</a:t>
            </a:r>
            <a:endParaRPr lang="en-US" sz="1400" dirty="0"/>
          </a:p>
          <a:p>
            <a:pPr marL="279400" indent="-279400">
              <a:spcAft>
                <a:spcPts val="400"/>
              </a:spcAft>
              <a:buSzPct val="100000"/>
              <a:buChar char="•"/>
            </a:pPr>
            <a:r>
              <a:rPr lang="en-US" sz="1400" dirty="0">
                <a:solidFill>
                  <a:srgbClr val="1F2933"/>
                </a:solidFill>
              </a:rPr>
              <a:t>Comportamento do host: determinação de rota e ARP (local, remoto, proxy)</a:t>
            </a:r>
            <a:endParaRPr lang="en-US" sz="1400" dirty="0"/>
          </a:p>
          <a:p>
            <a:pPr marL="279400" indent="-279400">
              <a:spcAft>
                <a:spcPts val="400"/>
              </a:spcAft>
              <a:buSzPct val="100000"/>
              <a:buChar char="•"/>
            </a:pPr>
            <a:r>
              <a:rPr lang="en-US" sz="1400" dirty="0">
                <a:solidFill>
                  <a:srgbClr val="1F2933"/>
                </a:solidFill>
              </a:rPr>
              <a:t>Exemplo completo de transferência em uma inter-rede roteada</a:t>
            </a:r>
            <a:endParaRPr lang="en-US" sz="1400" dirty="0"/>
          </a:p>
          <a:p>
            <a:pPr marL="279400" indent="-279400">
              <a:spcAft>
                <a:spcPts val="400"/>
              </a:spcAft>
              <a:buSzPct val="100000"/>
              <a:buChar char="•"/>
            </a:pPr>
            <a:r>
              <a:rPr lang="en-US" sz="1400" dirty="0">
                <a:solidFill>
                  <a:srgbClr val="1F2933"/>
                </a:solidFill>
              </a:rPr>
              <a:t>RIP, EIGRP, distância administrativa e redistribuição</a:t>
            </a:r>
            <a:endParaRPr lang="en-US" sz="1400" dirty="0"/>
          </a:p>
          <a:p>
            <a:pPr marL="279400" indent="-279400">
              <a:spcAft>
                <a:spcPts val="400"/>
              </a:spcAft>
              <a:buSzPct val="100000"/>
              <a:buChar char="•"/>
            </a:pPr>
            <a:r>
              <a:rPr lang="en-US" sz="1400" dirty="0">
                <a:solidFill>
                  <a:srgbClr val="1F2933"/>
                </a:solidFill>
              </a:rPr>
              <a:t>OSPF em detalhe; IS-IS; BGP-4</a:t>
            </a:r>
            <a:endParaRPr lang="en-US" sz="1400" dirty="0"/>
          </a:p>
          <a:p>
            <a:pPr marL="279400" indent="-279400">
              <a:spcAft>
                <a:spcPts val="400"/>
              </a:spcAft>
              <a:buSzPct val="100000"/>
              <a:buChar char="•"/>
            </a:pPr>
            <a:r>
              <a:rPr lang="en-US" sz="1400" dirty="0">
                <a:solidFill>
                  <a:srgbClr val="1F2933"/>
                </a:solidFill>
              </a:rPr>
              <a:t>ACLs, broadcasts, endereços secundários, interfaces não numeradas</a:t>
            </a:r>
            <a:endParaRPr lang="en-US" sz="1400" dirty="0"/>
          </a:p>
          <a:p>
            <a:pPr marL="279400" indent="-279400">
              <a:spcAft>
                <a:spcPts val="400"/>
              </a:spcAft>
              <a:buSzPct val="100000"/>
              <a:buChar char="•"/>
            </a:pPr>
            <a:r>
              <a:rPr lang="en-US" sz="1400" dirty="0">
                <a:solidFill>
                  <a:srgbClr val="1F2933"/>
                </a:solidFill>
              </a:rPr>
              <a:t>IPv6: cabeçalho, endereçamento, ND, roteamento, transição</a:t>
            </a:r>
            <a:endParaRPr lang="en-US" sz="1400" dirty="0"/>
          </a:p>
          <a:p>
            <a:pPr marL="279400" indent="-279400">
              <a:spcAft>
                <a:spcPts val="400"/>
              </a:spcAft>
              <a:buSzPct val="100000"/>
              <a:buChar char="•"/>
            </a:pPr>
            <a:r>
              <a:rPr lang="en-US" sz="1400" dirty="0">
                <a:solidFill>
                  <a:srgbClr val="1F2933"/>
                </a:solidFill>
              </a:rPr>
              <a:t>Multicast IP (IGMP, PIM), RSVP, MPLS e VRRP</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 1999 a 2026: o que mudou neste curso</a:t>
            </a:r>
            <a:endParaRPr lang="en-US" sz="30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4572000"/>
        </p:xfrm>
        <a:graphic>
          <a:graphicData uri="http://schemas.openxmlformats.org/drawingml/2006/table">
            <a:tbl>
              <a:tblPr/>
              <a:tblGrid>
                <a:gridCol w="2103120">
                  <a:extLst>
                    <a:ext uri="{9D8B030D-6E8A-4147-A177-3AD203B41FA5}">
                      <a16:colId xmlns:a16="http://schemas.microsoft.com/office/drawing/2014/main" val="20000"/>
                    </a:ext>
                  </a:extLst>
                </a:gridCol>
                <a:gridCol w="3931920">
                  <a:extLst>
                    <a:ext uri="{9D8B030D-6E8A-4147-A177-3AD203B41FA5}">
                      <a16:colId xmlns:a16="http://schemas.microsoft.com/office/drawing/2014/main" val="20001"/>
                    </a:ext>
                  </a:extLst>
                </a:gridCol>
                <a:gridCol w="5212080">
                  <a:extLst>
                    <a:ext uri="{9D8B030D-6E8A-4147-A177-3AD203B41FA5}">
                      <a16:colId xmlns:a16="http://schemas.microsoft.com/office/drawing/2014/main" val="20002"/>
                    </a:ext>
                  </a:extLst>
                </a:gridCol>
              </a:tblGrid>
              <a:tr h="457200">
                <a:tc>
                  <a:txBody>
                    <a:bodyPr/>
                    <a:lstStyle/>
                    <a:p>
                      <a:pPr marL="0" indent="0" algn="l">
                        <a:buNone/>
                      </a:pPr>
                      <a:r>
                        <a:rPr lang="en-US" sz="1200" b="1" dirty="0">
                          <a:solidFill>
                            <a:srgbClr val="FFFFFF"/>
                          </a:solidFill>
                        </a:rPr>
                        <a:t>Tema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Em 1999</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Em 2026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200" dirty="0">
                          <a:solidFill>
                            <a:srgbClr val="1F2933"/>
                          </a:solidFill>
                        </a:rPr>
                        <a:t>Enlaces LAN</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Ethernet 10/100, Token Ring, FDDI</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Ethernet 1 G a 400 G, Wi-Fi 6/7; Token Ring e FDDI extintos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200" dirty="0">
                          <a:solidFill>
                            <a:srgbClr val="1F2933"/>
                          </a:solidFill>
                        </a:rPr>
                        <a:t>Protocolos de rede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TCP/IP, IPX, AppleTalk, DECnet, SNA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Apenas IP (IPv4 e IPv6); os demais são legado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200" dirty="0">
                          <a:solidFill>
                            <a:srgbClr val="1F2933"/>
                          </a:solidFill>
                        </a:rPr>
                        <a:t>Endereçamento IPv4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Classes A/B/C, sub-redes contíguas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CIDR/VLSM (RFC 4632); esgotamento do IPv4 (IANA 2011, LACNIC 2020); NAT e CGNAT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200" dirty="0">
                          <a:solidFill>
                            <a:srgbClr val="1F2933"/>
                          </a:solidFill>
                        </a:rPr>
                        <a:t>IPv6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"IPng" em rascunho (RFC 1883)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RFC 8200 (2017); &gt; 50 % dos acessos ao Google (mar/2026); Brasil ≈ 59 % (APNIC, out/2026)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200" dirty="0">
                          <a:solidFill>
                            <a:srgbClr val="1F2933"/>
                          </a:solidFill>
                        </a:rPr>
                        <a:t>IGP</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RIP, IGRP, OSPF</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OSPFv2/v3, IS-IS, EIGRP (RFC 7868); RIP apenas em redes pequenas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200" dirty="0">
                          <a:solidFill>
                            <a:srgbClr val="1F2933"/>
                          </a:solidFill>
                        </a:rPr>
                        <a:t>EGP</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EGP em extinção, BGP-4 chegando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BGP-4 (RFC 4271) universal; ASN de 32 bits (RFC 6793)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57200">
                <a:tc>
                  <a:txBody>
                    <a:bodyPr/>
                    <a:lstStyle/>
                    <a:p>
                      <a:pPr marL="0" indent="0" algn="l">
                        <a:buNone/>
                      </a:pPr>
                      <a:r>
                        <a:rPr lang="en-US" sz="1200" dirty="0">
                          <a:solidFill>
                            <a:srgbClr val="1F2933"/>
                          </a:solidFill>
                        </a:rPr>
                        <a:t>Multicast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DVMRP, MOSPF, MBone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PIM-SM/SSM (RFC 7761, RFC 4607), IGMPv3/MLDv2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57200">
                <a:tc>
                  <a:txBody>
                    <a:bodyPr/>
                    <a:lstStyle/>
                    <a:p>
                      <a:pPr marL="0" indent="0" algn="l">
                        <a:buNone/>
                      </a:pPr>
                      <a:r>
                        <a:rPr lang="en-US" sz="1200" dirty="0">
                          <a:solidFill>
                            <a:srgbClr val="1F2933"/>
                          </a:solidFill>
                        </a:rPr>
                        <a:t>Redundância de gateway</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VRRP recém-publicado (RFC 2338)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VRRPv3 (RFC 5798) para IPv4 e IPv6; HSRP</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457200">
                <a:tc>
                  <a:txBody>
                    <a:bodyPr/>
                    <a:lstStyle/>
                    <a:p>
                      <a:pPr marL="0" indent="0" algn="l">
                        <a:buNone/>
                      </a:pPr>
                      <a:r>
                        <a:rPr lang="en-US" sz="1200" dirty="0">
                          <a:solidFill>
                            <a:srgbClr val="1F2933"/>
                          </a:solidFill>
                        </a:rPr>
                        <a:t>Interconexão L2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Bridges, STP 802.1D</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Switches multicamada, RSTP/MSTP, VLANs 802.1Q, EVPN</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1</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Conceitos gerais de roteamento</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Interconexão de redes, bridges e switches, roteadores, endereçamento lógico, roteamento estático e dinâmico, vetor de distância, estado de enlace e sistemas autônomos</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Objetivos do Módulo 1</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Vocabulário de interconexão</a:t>
            </a:r>
            <a:endParaRPr lang="en-US" sz="1600" dirty="0"/>
          </a:p>
          <a:p>
            <a:pPr marL="0" indent="0">
              <a:buNone/>
            </a:pPr>
            <a:r>
              <a:rPr lang="en-US" sz="1400" dirty="0">
                <a:solidFill>
                  <a:srgbClr val="1F2933"/>
                </a:solidFill>
              </a:rPr>
              <a:t>Reconhecer os termos e conceitos básicos de inter-redes: enlaces LAN e WAN, dispositivos de interconexão, domínios de broadcast e de colisão.</a:t>
            </a:r>
            <a:endParaRPr lang="en-US" sz="1600" dirty="0"/>
          </a:p>
        </p:txBody>
      </p:sp>
      <p:sp>
        <p:nvSpPr>
          <p:cNvPr id="6" name="Text 3"/>
          <p:cNvSpPr/>
          <p:nvPr/>
        </p:nvSpPr>
        <p:spPr>
          <a:xfrm>
            <a:off x="457200" y="21031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05740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Bridges e switches x roteadores</a:t>
            </a:r>
            <a:endParaRPr lang="en-US" sz="1600" dirty="0"/>
          </a:p>
          <a:p>
            <a:pPr marL="0" indent="0">
              <a:buNone/>
            </a:pPr>
            <a:r>
              <a:rPr lang="en-US" sz="1400" dirty="0">
                <a:solidFill>
                  <a:srgbClr val="1F2933"/>
                </a:solidFill>
              </a:rPr>
              <a:t>Comparar a operação de bridges/switches de camada 2 e de roteadores, e entender o switching de camada 2 e de camada 3.</a:t>
            </a:r>
            <a:endParaRPr lang="en-US" sz="1600" dirty="0"/>
          </a:p>
        </p:txBody>
      </p:sp>
      <p:sp>
        <p:nvSpPr>
          <p:cNvPr id="8" name="Text 5"/>
          <p:cNvSpPr/>
          <p:nvPr/>
        </p:nvSpPr>
        <p:spPr>
          <a:xfrm>
            <a:off x="457200" y="29260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288036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Protocolos roteáveis</a:t>
            </a:r>
            <a:endParaRPr lang="en-US" sz="1600" dirty="0"/>
          </a:p>
          <a:p>
            <a:pPr marL="0" indent="0">
              <a:buNone/>
            </a:pPr>
            <a:r>
              <a:rPr lang="en-US" sz="1400" dirty="0">
                <a:solidFill>
                  <a:srgbClr val="1F2933"/>
                </a:solidFill>
              </a:rPr>
              <a:t>Descrever as propriedades de um protocolo roteável e situar historicamente os protocolos não roteáveis.</a:t>
            </a:r>
            <a:endParaRPr lang="en-US" sz="1600" dirty="0"/>
          </a:p>
        </p:txBody>
      </p:sp>
      <p:sp>
        <p:nvSpPr>
          <p:cNvPr id="10" name="Text 7"/>
          <p:cNvSpPr/>
          <p:nvPr/>
        </p:nvSpPr>
        <p:spPr>
          <a:xfrm>
            <a:off x="457200" y="3749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370332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Vetor de distância</a:t>
            </a:r>
            <a:endParaRPr lang="en-US" sz="1600" dirty="0"/>
          </a:p>
          <a:p>
            <a:pPr marL="0" indent="0">
              <a:buNone/>
            </a:pPr>
            <a:r>
              <a:rPr lang="en-US" sz="1400" dirty="0">
                <a:solidFill>
                  <a:srgbClr val="1F2933"/>
                </a:solidFill>
              </a:rPr>
              <a:t>Explicar o princípio de operação, a instabilidade inerente (convergência lenta) e as técnicas que a corrigem.</a:t>
            </a:r>
            <a:endParaRPr lang="en-US" sz="1600" dirty="0"/>
          </a:p>
        </p:txBody>
      </p:sp>
      <p:sp>
        <p:nvSpPr>
          <p:cNvPr id="12" name="Text 9"/>
          <p:cNvSpPr/>
          <p:nvPr/>
        </p:nvSpPr>
        <p:spPr>
          <a:xfrm>
            <a:off x="457200" y="4572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5</a:t>
            </a:r>
            <a:endParaRPr lang="en-US" sz="1300" dirty="0"/>
          </a:p>
        </p:txBody>
      </p:sp>
      <p:sp>
        <p:nvSpPr>
          <p:cNvPr id="13" name="Text 10"/>
          <p:cNvSpPr txBox="1"/>
          <p:nvPr/>
        </p:nvSpPr>
        <p:spPr>
          <a:xfrm>
            <a:off x="1005840" y="452628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Estado de enlace</a:t>
            </a:r>
            <a:endParaRPr lang="en-US" sz="1600" dirty="0"/>
          </a:p>
          <a:p>
            <a:pPr marL="0" indent="0">
              <a:buNone/>
            </a:pPr>
            <a:r>
              <a:rPr lang="en-US" sz="1400" dirty="0">
                <a:solidFill>
                  <a:srgbClr val="1F2933"/>
                </a:solidFill>
              </a:rPr>
              <a:t>Explicar os algoritmos SPF (Dijkstra), suas vantagens sobre vetor de distância e os protocolos que os implementam.</a:t>
            </a:r>
            <a:endParaRPr lang="en-US" sz="1600" dirty="0"/>
          </a:p>
        </p:txBody>
      </p:sp>
      <p:sp>
        <p:nvSpPr>
          <p:cNvPr id="14" name="Text 11"/>
          <p:cNvSpPr/>
          <p:nvPr/>
        </p:nvSpPr>
        <p:spPr>
          <a:xfrm>
            <a:off x="457200" y="53949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6</a:t>
            </a:r>
            <a:endParaRPr lang="en-US" sz="1300" dirty="0"/>
          </a:p>
        </p:txBody>
      </p:sp>
      <p:sp>
        <p:nvSpPr>
          <p:cNvPr id="15" name="Text 12"/>
          <p:cNvSpPr txBox="1"/>
          <p:nvPr/>
        </p:nvSpPr>
        <p:spPr>
          <a:xfrm>
            <a:off x="1005840" y="5349240"/>
            <a:ext cx="10698480" cy="822960"/>
          </a:xfrm>
          <a:prstGeom prst="rect">
            <a:avLst/>
          </a:prstGeom>
          <a:noFill/>
          <a:ln/>
        </p:spPr>
        <p:txBody>
          <a:bodyPr wrap="square" lIns="0" tIns="0" rIns="0" bIns="0" rtlCol="0" anchor="t"/>
          <a:lstStyle/>
          <a:p>
            <a:pPr marL="0" indent="0">
              <a:buNone/>
            </a:pPr>
            <a:r>
              <a:rPr lang="en-US" sz="1600" b="1" dirty="0">
                <a:solidFill>
                  <a:srgbClr val="0B3C5D"/>
                </a:solidFill>
              </a:rPr>
              <a:t>Sistemas autônomos</a:t>
            </a:r>
            <a:endParaRPr lang="en-US" sz="1600" dirty="0"/>
          </a:p>
          <a:p>
            <a:pPr marL="0" indent="0">
              <a:buNone/>
            </a:pPr>
            <a:r>
              <a:rPr lang="en-US" sz="1400" dirty="0">
                <a:solidFill>
                  <a:srgbClr val="1F2933"/>
                </a:solidFill>
              </a:rPr>
              <a:t>Definir sistema autônomo e distinguir protocolos de roteamento interiores e exteriores.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Heterogeneidade: a razão de existir das inter-redes</a:t>
            </a:r>
            <a:endParaRPr lang="en-US" sz="3000" dirty="0"/>
          </a:p>
        </p:txBody>
      </p:sp>
      <p:sp>
        <p:nvSpPr>
          <p:cNvPr id="4" name="Text 1"/>
          <p:cNvSpPr/>
          <p:nvPr/>
        </p:nvSpPr>
        <p:spPr>
          <a:xfrm>
            <a:off x="4480560" y="2377440"/>
            <a:ext cx="3200400" cy="18288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200" b="1" dirty="0">
                <a:solidFill>
                  <a:srgbClr val="0B3C5D"/>
                </a:solidFill>
              </a:rPr>
              <a:t>WAN / Internet</a:t>
            </a:r>
            <a:endParaRPr lang="en-US" sz="1200" dirty="0"/>
          </a:p>
          <a:p>
            <a:pPr marL="0" indent="0" algn="ctr">
              <a:buNone/>
            </a:pPr>
            <a:r>
              <a:rPr lang="en-US" sz="1200" b="1" dirty="0">
                <a:solidFill>
                  <a:srgbClr val="0B3C5D"/>
                </a:solidFill>
              </a:rPr>
              <a:t>(IPv4 + IPv6)</a:t>
            </a:r>
            <a:endParaRPr lang="en-US" sz="1200" dirty="0"/>
          </a:p>
        </p:txBody>
      </p:sp>
      <p:sp>
        <p:nvSpPr>
          <p:cNvPr id="5" name="Text 2"/>
          <p:cNvSpPr/>
          <p:nvPr/>
        </p:nvSpPr>
        <p:spPr>
          <a:xfrm>
            <a:off x="4206240" y="30175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7406640" y="30175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5806440" y="39776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8" name="Shape 5"/>
          <p:cNvSpPr/>
          <p:nvPr/>
        </p:nvSpPr>
        <p:spPr>
          <a:xfrm>
            <a:off x="640080" y="2011680"/>
            <a:ext cx="2651760" cy="0"/>
          </a:xfrm>
          <a:prstGeom prst="line">
            <a:avLst/>
          </a:prstGeom>
          <a:noFill/>
          <a:ln w="50800">
            <a:solidFill>
              <a:srgbClr val="0B3C5D"/>
            </a:solidFill>
            <a:prstDash val="solid"/>
          </a:ln>
        </p:spPr>
        <p:txBody>
          <a:bodyPr/>
          <a:lstStyle/>
          <a:p>
            <a:endParaRPr lang="en-US"/>
          </a:p>
        </p:txBody>
      </p:sp>
      <p:sp>
        <p:nvSpPr>
          <p:cNvPr id="9" name="Text 6"/>
          <p:cNvSpPr txBox="1"/>
          <p:nvPr/>
        </p:nvSpPr>
        <p:spPr>
          <a:xfrm>
            <a:off x="640080" y="206654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Campus: Ethernet 1 G</a:t>
            </a:r>
            <a:endParaRPr lang="en-US" sz="1000" dirty="0"/>
          </a:p>
        </p:txBody>
      </p:sp>
      <p:sp>
        <p:nvSpPr>
          <p:cNvPr id="10" name="Shape 7"/>
          <p:cNvSpPr/>
          <p:nvPr/>
        </p:nvSpPr>
        <p:spPr>
          <a:xfrm>
            <a:off x="2743200" y="2011680"/>
            <a:ext cx="1508760" cy="1097280"/>
          </a:xfrm>
          <a:prstGeom prst="line">
            <a:avLst/>
          </a:prstGeom>
          <a:noFill/>
          <a:ln w="22225">
            <a:solidFill>
              <a:srgbClr val="6B7B8C"/>
            </a:solidFill>
            <a:prstDash val="solid"/>
          </a:ln>
        </p:spPr>
        <p:txBody>
          <a:bodyPr/>
          <a:lstStyle/>
          <a:p>
            <a:endParaRPr lang="en-US"/>
          </a:p>
        </p:txBody>
      </p:sp>
      <p:sp>
        <p:nvSpPr>
          <p:cNvPr id="11" name="Text 8"/>
          <p:cNvSpPr/>
          <p:nvPr/>
        </p:nvSpPr>
        <p:spPr>
          <a:xfrm>
            <a:off x="813816" y="12618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PC</a:t>
            </a:r>
            <a:endParaRPr lang="en-US" sz="1200" dirty="0"/>
          </a:p>
        </p:txBody>
      </p:sp>
      <p:sp>
        <p:nvSpPr>
          <p:cNvPr id="12" name="Shape 9"/>
          <p:cNvSpPr/>
          <p:nvPr/>
        </p:nvSpPr>
        <p:spPr>
          <a:xfrm>
            <a:off x="969264" y="1664208"/>
            <a:ext cx="256032" cy="64008"/>
          </a:xfrm>
          <a:prstGeom prst="rect">
            <a:avLst/>
          </a:prstGeom>
          <a:solidFill>
            <a:srgbClr val="2A9D6F"/>
          </a:solidFill>
          <a:ln w="12700">
            <a:solidFill>
              <a:srgbClr val="2A9D6F"/>
            </a:solidFill>
            <a:prstDash val="solid"/>
          </a:ln>
        </p:spPr>
        <p:txBody>
          <a:bodyPr/>
          <a:lstStyle/>
          <a:p>
            <a:endParaRPr lang="en-US"/>
          </a:p>
        </p:txBody>
      </p:sp>
      <p:sp>
        <p:nvSpPr>
          <p:cNvPr id="13" name="Text 10"/>
          <p:cNvSpPr/>
          <p:nvPr/>
        </p:nvSpPr>
        <p:spPr>
          <a:xfrm>
            <a:off x="1728216" y="12618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PC</a:t>
            </a:r>
            <a:endParaRPr lang="en-US" sz="1200" dirty="0"/>
          </a:p>
        </p:txBody>
      </p:sp>
      <p:sp>
        <p:nvSpPr>
          <p:cNvPr id="14" name="Shape 11"/>
          <p:cNvSpPr/>
          <p:nvPr/>
        </p:nvSpPr>
        <p:spPr>
          <a:xfrm>
            <a:off x="1883664" y="1664208"/>
            <a:ext cx="256032" cy="64008"/>
          </a:xfrm>
          <a:prstGeom prst="rect">
            <a:avLst/>
          </a:prstGeom>
          <a:solidFill>
            <a:srgbClr val="2A9D6F"/>
          </a:solidFill>
          <a:ln w="12700">
            <a:solidFill>
              <a:srgbClr val="2A9D6F"/>
            </a:solidFill>
            <a:prstDash val="solid"/>
          </a:ln>
        </p:spPr>
        <p:txBody>
          <a:bodyPr/>
          <a:lstStyle/>
          <a:p>
            <a:endParaRPr lang="en-US"/>
          </a:p>
        </p:txBody>
      </p:sp>
      <p:sp>
        <p:nvSpPr>
          <p:cNvPr id="15" name="Text 12"/>
          <p:cNvSpPr/>
          <p:nvPr/>
        </p:nvSpPr>
        <p:spPr>
          <a:xfrm>
            <a:off x="2468880" y="1280160"/>
            <a:ext cx="731520" cy="365760"/>
          </a:xfrm>
          <a:prstGeom prst="roundRect">
            <a:avLst>
              <a:gd name="adj" fmla="val 20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a:t>
            </a:r>
            <a:endParaRPr lang="en-US" sz="1100" dirty="0"/>
          </a:p>
        </p:txBody>
      </p:sp>
      <p:sp>
        <p:nvSpPr>
          <p:cNvPr id="16" name="Shape 13"/>
          <p:cNvSpPr/>
          <p:nvPr/>
        </p:nvSpPr>
        <p:spPr>
          <a:xfrm>
            <a:off x="640080" y="4754880"/>
            <a:ext cx="2651760" cy="0"/>
          </a:xfrm>
          <a:prstGeom prst="line">
            <a:avLst/>
          </a:prstGeom>
          <a:noFill/>
          <a:ln w="50800">
            <a:solidFill>
              <a:srgbClr val="0B3C5D"/>
            </a:solidFill>
            <a:prstDash val="solid"/>
          </a:ln>
        </p:spPr>
        <p:txBody>
          <a:bodyPr/>
          <a:lstStyle/>
          <a:p>
            <a:endParaRPr lang="en-US"/>
          </a:p>
        </p:txBody>
      </p:sp>
      <p:sp>
        <p:nvSpPr>
          <p:cNvPr id="17" name="Text 14"/>
          <p:cNvSpPr txBox="1"/>
          <p:nvPr/>
        </p:nvSpPr>
        <p:spPr>
          <a:xfrm>
            <a:off x="640080" y="480974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Campus: Wi-Fi 6 (802.11ax)</a:t>
            </a:r>
            <a:endParaRPr lang="en-US" sz="1000" dirty="0"/>
          </a:p>
        </p:txBody>
      </p:sp>
      <p:sp>
        <p:nvSpPr>
          <p:cNvPr id="18" name="Shape 15"/>
          <p:cNvSpPr/>
          <p:nvPr/>
        </p:nvSpPr>
        <p:spPr>
          <a:xfrm flipV="1">
            <a:off x="2743200" y="3566160"/>
            <a:ext cx="1737360" cy="1188720"/>
          </a:xfrm>
          <a:prstGeom prst="line">
            <a:avLst/>
          </a:prstGeom>
          <a:noFill/>
          <a:ln w="22225">
            <a:solidFill>
              <a:srgbClr val="6B7B8C"/>
            </a:solidFill>
            <a:prstDash val="solid"/>
          </a:ln>
        </p:spPr>
        <p:txBody>
          <a:bodyPr/>
          <a:lstStyle/>
          <a:p>
            <a:endParaRPr lang="en-US"/>
          </a:p>
        </p:txBody>
      </p:sp>
      <p:sp>
        <p:nvSpPr>
          <p:cNvPr id="19" name="Text 16"/>
          <p:cNvSpPr/>
          <p:nvPr/>
        </p:nvSpPr>
        <p:spPr>
          <a:xfrm>
            <a:off x="777240" y="4005072"/>
            <a:ext cx="64008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Note</a:t>
            </a:r>
            <a:endParaRPr lang="en-US" sz="1200" dirty="0"/>
          </a:p>
        </p:txBody>
      </p:sp>
      <p:sp>
        <p:nvSpPr>
          <p:cNvPr id="20" name="Shape 17"/>
          <p:cNvSpPr/>
          <p:nvPr/>
        </p:nvSpPr>
        <p:spPr>
          <a:xfrm>
            <a:off x="969264" y="4407408"/>
            <a:ext cx="256032" cy="64008"/>
          </a:xfrm>
          <a:prstGeom prst="rect">
            <a:avLst/>
          </a:prstGeom>
          <a:solidFill>
            <a:srgbClr val="2A9D6F"/>
          </a:solidFill>
          <a:ln w="12700">
            <a:solidFill>
              <a:srgbClr val="2A9D6F"/>
            </a:solidFill>
            <a:prstDash val="solid"/>
          </a:ln>
        </p:spPr>
        <p:txBody>
          <a:bodyPr/>
          <a:lstStyle/>
          <a:p>
            <a:endParaRPr lang="en-US"/>
          </a:p>
        </p:txBody>
      </p:sp>
      <p:sp>
        <p:nvSpPr>
          <p:cNvPr id="21" name="Text 18"/>
          <p:cNvSpPr/>
          <p:nvPr/>
        </p:nvSpPr>
        <p:spPr>
          <a:xfrm>
            <a:off x="1691640" y="4005072"/>
            <a:ext cx="64008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Cel</a:t>
            </a:r>
            <a:endParaRPr lang="en-US" sz="1200" dirty="0"/>
          </a:p>
        </p:txBody>
      </p:sp>
      <p:sp>
        <p:nvSpPr>
          <p:cNvPr id="22" name="Shape 19"/>
          <p:cNvSpPr/>
          <p:nvPr/>
        </p:nvSpPr>
        <p:spPr>
          <a:xfrm>
            <a:off x="1883664" y="4407408"/>
            <a:ext cx="256032" cy="64008"/>
          </a:xfrm>
          <a:prstGeom prst="rect">
            <a:avLst/>
          </a:prstGeom>
          <a:solidFill>
            <a:srgbClr val="2A9D6F"/>
          </a:solidFill>
          <a:ln w="12700">
            <a:solidFill>
              <a:srgbClr val="2A9D6F"/>
            </a:solidFill>
            <a:prstDash val="solid"/>
          </a:ln>
        </p:spPr>
        <p:txBody>
          <a:bodyPr/>
          <a:lstStyle/>
          <a:p>
            <a:endParaRPr lang="en-US"/>
          </a:p>
        </p:txBody>
      </p:sp>
      <p:sp>
        <p:nvSpPr>
          <p:cNvPr id="23" name="Text 20"/>
          <p:cNvSpPr/>
          <p:nvPr/>
        </p:nvSpPr>
        <p:spPr>
          <a:xfrm>
            <a:off x="2468880" y="4023360"/>
            <a:ext cx="731520" cy="365760"/>
          </a:xfrm>
          <a:prstGeom prst="roundRect">
            <a:avLst>
              <a:gd name="adj" fmla="val 20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AP</a:t>
            </a:r>
            <a:endParaRPr lang="en-US" sz="1100" dirty="0"/>
          </a:p>
        </p:txBody>
      </p:sp>
      <p:sp>
        <p:nvSpPr>
          <p:cNvPr id="24" name="Shape 21"/>
          <p:cNvSpPr/>
          <p:nvPr/>
        </p:nvSpPr>
        <p:spPr>
          <a:xfrm>
            <a:off x="8869680" y="2011680"/>
            <a:ext cx="2651760" cy="0"/>
          </a:xfrm>
          <a:prstGeom prst="line">
            <a:avLst/>
          </a:prstGeom>
          <a:noFill/>
          <a:ln w="50800">
            <a:solidFill>
              <a:srgbClr val="0B3C5D"/>
            </a:solidFill>
            <a:prstDash val="solid"/>
          </a:ln>
        </p:spPr>
        <p:txBody>
          <a:bodyPr/>
          <a:lstStyle/>
          <a:p>
            <a:endParaRPr lang="en-US"/>
          </a:p>
        </p:txBody>
      </p:sp>
      <p:sp>
        <p:nvSpPr>
          <p:cNvPr id="25" name="Text 22"/>
          <p:cNvSpPr txBox="1"/>
          <p:nvPr/>
        </p:nvSpPr>
        <p:spPr>
          <a:xfrm>
            <a:off x="8869680" y="206654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Data center: Ethernet 25/100 G</a:t>
            </a:r>
            <a:endParaRPr lang="en-US" sz="1000" dirty="0"/>
          </a:p>
        </p:txBody>
      </p:sp>
      <p:sp>
        <p:nvSpPr>
          <p:cNvPr id="26" name="Shape 23"/>
          <p:cNvSpPr/>
          <p:nvPr/>
        </p:nvSpPr>
        <p:spPr>
          <a:xfrm flipH="1">
            <a:off x="7909560" y="2011680"/>
            <a:ext cx="1143000" cy="1097280"/>
          </a:xfrm>
          <a:prstGeom prst="line">
            <a:avLst/>
          </a:prstGeom>
          <a:noFill/>
          <a:ln w="22225">
            <a:solidFill>
              <a:srgbClr val="6B7B8C"/>
            </a:solidFill>
            <a:prstDash val="solid"/>
          </a:ln>
        </p:spPr>
        <p:txBody>
          <a:bodyPr/>
          <a:lstStyle/>
          <a:p>
            <a:endParaRPr lang="en-US"/>
          </a:p>
        </p:txBody>
      </p:sp>
      <p:sp>
        <p:nvSpPr>
          <p:cNvPr id="27" name="Text 24"/>
          <p:cNvSpPr/>
          <p:nvPr/>
        </p:nvSpPr>
        <p:spPr>
          <a:xfrm>
            <a:off x="9134856" y="1261872"/>
            <a:ext cx="566928" cy="402336"/>
          </a:xfrm>
          <a:prstGeom prst="roundRect">
            <a:avLst>
              <a:gd name="adj" fmla="val 13636"/>
            </a:avLst>
          </a:prstGeom>
          <a:solidFill>
            <a:srgbClr val="1C6E8C"/>
          </a:solidFill>
          <a:ln>
            <a:solidFill>
              <a:srgbClr val="1C6E8C"/>
            </a:solidFill>
          </a:ln>
        </p:spPr>
        <p:txBody>
          <a:bodyPr wrap="square" lIns="0" tIns="0" rIns="0" bIns="0" rtlCol="0" anchor="ctr"/>
          <a:lstStyle/>
          <a:p>
            <a:pPr marL="0" indent="0" algn="ctr">
              <a:buNone/>
            </a:pPr>
            <a:r>
              <a:rPr lang="en-US" sz="1200" b="1" dirty="0">
                <a:solidFill>
                  <a:srgbClr val="FFFFFF"/>
                </a:solidFill>
              </a:rPr>
              <a:t>Srv</a:t>
            </a:r>
            <a:endParaRPr lang="en-US" sz="1200" dirty="0"/>
          </a:p>
        </p:txBody>
      </p:sp>
      <p:sp>
        <p:nvSpPr>
          <p:cNvPr id="28" name="Shape 25"/>
          <p:cNvSpPr/>
          <p:nvPr/>
        </p:nvSpPr>
        <p:spPr>
          <a:xfrm>
            <a:off x="9290304" y="1664208"/>
            <a:ext cx="256032" cy="64008"/>
          </a:xfrm>
          <a:prstGeom prst="rect">
            <a:avLst/>
          </a:prstGeom>
          <a:solidFill>
            <a:srgbClr val="1C6E8C"/>
          </a:solidFill>
          <a:ln w="12700">
            <a:solidFill>
              <a:srgbClr val="1C6E8C"/>
            </a:solidFill>
            <a:prstDash val="solid"/>
          </a:ln>
        </p:spPr>
        <p:txBody>
          <a:bodyPr/>
          <a:lstStyle/>
          <a:p>
            <a:endParaRPr lang="en-US"/>
          </a:p>
        </p:txBody>
      </p:sp>
      <p:sp>
        <p:nvSpPr>
          <p:cNvPr id="29" name="Text 26"/>
          <p:cNvSpPr/>
          <p:nvPr/>
        </p:nvSpPr>
        <p:spPr>
          <a:xfrm>
            <a:off x="10049256" y="1261872"/>
            <a:ext cx="566928" cy="402336"/>
          </a:xfrm>
          <a:prstGeom prst="roundRect">
            <a:avLst>
              <a:gd name="adj" fmla="val 13636"/>
            </a:avLst>
          </a:prstGeom>
          <a:solidFill>
            <a:srgbClr val="1C6E8C"/>
          </a:solidFill>
          <a:ln>
            <a:solidFill>
              <a:srgbClr val="1C6E8C"/>
            </a:solidFill>
          </a:ln>
        </p:spPr>
        <p:txBody>
          <a:bodyPr wrap="square" lIns="0" tIns="0" rIns="0" bIns="0" rtlCol="0" anchor="ctr"/>
          <a:lstStyle/>
          <a:p>
            <a:pPr marL="0" indent="0" algn="ctr">
              <a:buNone/>
            </a:pPr>
            <a:r>
              <a:rPr lang="en-US" sz="1200" b="1" dirty="0">
                <a:solidFill>
                  <a:srgbClr val="FFFFFF"/>
                </a:solidFill>
              </a:rPr>
              <a:t>Srv</a:t>
            </a:r>
            <a:endParaRPr lang="en-US" sz="1200" dirty="0"/>
          </a:p>
        </p:txBody>
      </p:sp>
      <p:sp>
        <p:nvSpPr>
          <p:cNvPr id="30" name="Shape 27"/>
          <p:cNvSpPr/>
          <p:nvPr/>
        </p:nvSpPr>
        <p:spPr>
          <a:xfrm>
            <a:off x="10204704" y="1664208"/>
            <a:ext cx="256032" cy="64008"/>
          </a:xfrm>
          <a:prstGeom prst="rect">
            <a:avLst/>
          </a:prstGeom>
          <a:solidFill>
            <a:srgbClr val="1C6E8C"/>
          </a:solidFill>
          <a:ln w="12700">
            <a:solidFill>
              <a:srgbClr val="1C6E8C"/>
            </a:solidFill>
            <a:prstDash val="solid"/>
          </a:ln>
        </p:spPr>
        <p:txBody>
          <a:bodyPr/>
          <a:lstStyle/>
          <a:p>
            <a:endParaRPr lang="en-US"/>
          </a:p>
        </p:txBody>
      </p:sp>
      <p:sp>
        <p:nvSpPr>
          <p:cNvPr id="31" name="Text 28"/>
          <p:cNvSpPr/>
          <p:nvPr/>
        </p:nvSpPr>
        <p:spPr>
          <a:xfrm>
            <a:off x="10698480" y="1280160"/>
            <a:ext cx="731520" cy="365760"/>
          </a:xfrm>
          <a:prstGeom prst="roundRect">
            <a:avLst>
              <a:gd name="adj" fmla="val 20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ToR</a:t>
            </a:r>
            <a:endParaRPr lang="en-US" sz="1100" dirty="0"/>
          </a:p>
        </p:txBody>
      </p:sp>
      <p:sp>
        <p:nvSpPr>
          <p:cNvPr id="32" name="Text 29"/>
          <p:cNvSpPr/>
          <p:nvPr/>
        </p:nvSpPr>
        <p:spPr>
          <a:xfrm>
            <a:off x="8869680" y="3931920"/>
            <a:ext cx="274320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200" dirty="0">
                <a:solidFill>
                  <a:srgbClr val="0B3C5D"/>
                </a:solidFill>
              </a:rPr>
              <a:t>Nuvem pública</a:t>
            </a:r>
            <a:endParaRPr lang="en-US" sz="1200" dirty="0"/>
          </a:p>
          <a:p>
            <a:pPr marL="0" indent="0" algn="ctr">
              <a:buNone/>
            </a:pPr>
            <a:r>
              <a:rPr lang="en-US" sz="1200" dirty="0">
                <a:solidFill>
                  <a:srgbClr val="0B3C5D"/>
                </a:solidFill>
              </a:rPr>
              <a:t>(VPC)</a:t>
            </a:r>
            <a:endParaRPr lang="en-US" sz="1200" dirty="0"/>
          </a:p>
        </p:txBody>
      </p:sp>
      <p:sp>
        <p:nvSpPr>
          <p:cNvPr id="33" name="Shape 30"/>
          <p:cNvSpPr/>
          <p:nvPr/>
        </p:nvSpPr>
        <p:spPr>
          <a:xfrm flipH="1" flipV="1">
            <a:off x="7909560" y="3520440"/>
            <a:ext cx="1051560" cy="1051560"/>
          </a:xfrm>
          <a:prstGeom prst="line">
            <a:avLst/>
          </a:prstGeom>
          <a:noFill/>
          <a:ln w="22225">
            <a:solidFill>
              <a:srgbClr val="6B7B8C"/>
            </a:solidFill>
            <a:prstDash val="solid"/>
          </a:ln>
        </p:spPr>
        <p:txBody>
          <a:bodyPr/>
          <a:lstStyle/>
          <a:p>
            <a:endParaRPr lang="en-US"/>
          </a:p>
        </p:txBody>
      </p:sp>
      <p:sp>
        <p:nvSpPr>
          <p:cNvPr id="34" name="Text 31"/>
          <p:cNvSpPr/>
          <p:nvPr/>
        </p:nvSpPr>
        <p:spPr>
          <a:xfrm>
            <a:off x="457200" y="557784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Em 1999 o desafio era fazer TCP/IP e NetWare conviverem em Token Ring e Ethernet; em 2026 o desafio é conectar campus, Wi-Fi, data center e nuvem sob um único protocolo: IP.</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Componentes de uma inter-rede</a:t>
            </a:r>
            <a:endParaRPr lang="en-US" sz="3000" dirty="0"/>
          </a:p>
        </p:txBody>
      </p:sp>
      <p:sp>
        <p:nvSpPr>
          <p:cNvPr id="4" name="Shape 1"/>
          <p:cNvSpPr/>
          <p:nvPr/>
        </p:nvSpPr>
        <p:spPr>
          <a:xfrm>
            <a:off x="457200" y="1280160"/>
            <a:ext cx="3566160" cy="4480560"/>
          </a:xfrm>
          <a:prstGeom prst="roundRect">
            <a:avLst>
              <a:gd name="adj" fmla="val 3077"/>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Enlaces LAN</a:t>
            </a:r>
            <a:endParaRPr lang="en-US" sz="1500" dirty="0"/>
          </a:p>
        </p:txBody>
      </p:sp>
      <p:sp>
        <p:nvSpPr>
          <p:cNvPr id="6" name="Text 3"/>
          <p:cNvSpPr txBox="1"/>
          <p:nvPr/>
        </p:nvSpPr>
        <p:spPr>
          <a:xfrm>
            <a:off x="658368" y="1856232"/>
            <a:ext cx="3163824" cy="376732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Ethernet IEEE 802.3: 1 G, 10 G, 25 G, 100 G, 400 G</a:t>
            </a:r>
            <a:endParaRPr lang="en-US" sz="1300" dirty="0"/>
          </a:p>
          <a:p>
            <a:pPr marL="279400" indent="-279400">
              <a:spcAft>
                <a:spcPts val="400"/>
              </a:spcAft>
              <a:buSzPct val="100000"/>
              <a:buChar char="•"/>
            </a:pPr>
            <a:r>
              <a:rPr lang="en-US" sz="1300" dirty="0">
                <a:solidFill>
                  <a:srgbClr val="1F2933"/>
                </a:solidFill>
              </a:rPr>
              <a:t>Wi-Fi IEEE 802.11 (ax, be)</a:t>
            </a:r>
            <a:endParaRPr lang="en-US" sz="1300" dirty="0"/>
          </a:p>
          <a:p>
            <a:pPr marL="279400" indent="-279400">
              <a:spcAft>
                <a:spcPts val="400"/>
              </a:spcAft>
              <a:buSzPct val="100000"/>
              <a:buChar char="•"/>
            </a:pPr>
            <a:r>
              <a:rPr lang="en-US" sz="1300" dirty="0">
                <a:solidFill>
                  <a:srgbClr val="1F2933"/>
                </a:solidFill>
              </a:rPr>
              <a:t>Domínio único de broadcast por VLAN</a:t>
            </a:r>
            <a:endParaRPr lang="en-US" sz="1300" dirty="0"/>
          </a:p>
          <a:p>
            <a:pPr marL="279400" indent="-279400">
              <a:spcAft>
                <a:spcPts val="400"/>
              </a:spcAft>
              <a:buSzPct val="100000"/>
              <a:buChar char="•"/>
            </a:pPr>
            <a:r>
              <a:rPr lang="en-US" sz="1300" b="1" dirty="0">
                <a:solidFill>
                  <a:srgbClr val="1F2933"/>
                </a:solidFill>
              </a:rPr>
              <a:t>Histórico:</a:t>
            </a:r>
            <a:r>
              <a:rPr lang="en-US" sz="1300" dirty="0">
                <a:solidFill>
                  <a:srgbClr val="1F2933"/>
                </a:solidFill>
              </a:rPr>
              <a:t> Token Ring, FDDI, ARCnet</a:t>
            </a:r>
            <a:endParaRPr lang="en-US" sz="1300" dirty="0"/>
          </a:p>
        </p:txBody>
      </p:sp>
      <p:sp>
        <p:nvSpPr>
          <p:cNvPr id="7" name="Shape 4"/>
          <p:cNvSpPr/>
          <p:nvPr/>
        </p:nvSpPr>
        <p:spPr>
          <a:xfrm>
            <a:off x="4297680" y="1280160"/>
            <a:ext cx="3566160" cy="4480560"/>
          </a:xfrm>
          <a:prstGeom prst="roundRect">
            <a:avLst>
              <a:gd name="adj" fmla="val 3077"/>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9884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Enlaces WAN</a:t>
            </a:r>
            <a:endParaRPr lang="en-US" sz="1500" dirty="0"/>
          </a:p>
        </p:txBody>
      </p:sp>
      <p:sp>
        <p:nvSpPr>
          <p:cNvPr id="9" name="Text 6"/>
          <p:cNvSpPr txBox="1"/>
          <p:nvPr/>
        </p:nvSpPr>
        <p:spPr>
          <a:xfrm>
            <a:off x="4498848" y="1856232"/>
            <a:ext cx="3163824" cy="376732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Circuitos dedicados, fibra apagada, Metro Ethernet</a:t>
            </a:r>
            <a:endParaRPr lang="en-US" sz="1300" dirty="0"/>
          </a:p>
          <a:p>
            <a:pPr marL="279400" indent="-279400">
              <a:spcAft>
                <a:spcPts val="400"/>
              </a:spcAft>
              <a:buSzPct val="100000"/>
              <a:buChar char="•"/>
            </a:pPr>
            <a:r>
              <a:rPr lang="en-US" sz="1300" dirty="0">
                <a:solidFill>
                  <a:srgbClr val="1F2933"/>
                </a:solidFill>
              </a:rPr>
              <a:t>MPLS de operadora (L3VPN, L2VPN)</a:t>
            </a:r>
            <a:endParaRPr lang="en-US" sz="1300" dirty="0"/>
          </a:p>
          <a:p>
            <a:pPr marL="279400" indent="-279400">
              <a:spcAft>
                <a:spcPts val="400"/>
              </a:spcAft>
              <a:buSzPct val="100000"/>
              <a:buChar char="•"/>
            </a:pPr>
            <a:r>
              <a:rPr lang="en-US" sz="1300" dirty="0">
                <a:solidFill>
                  <a:srgbClr val="1F2933"/>
                </a:solidFill>
              </a:rPr>
              <a:t>Internet pública com túneis (IPsec, SD-WAN)</a:t>
            </a:r>
            <a:endParaRPr lang="en-US" sz="1300" dirty="0"/>
          </a:p>
          <a:p>
            <a:pPr marL="279400" indent="-279400">
              <a:spcAft>
                <a:spcPts val="400"/>
              </a:spcAft>
              <a:buSzPct val="100000"/>
              <a:buChar char="•"/>
            </a:pPr>
            <a:r>
              <a:rPr lang="en-US" sz="1300" dirty="0">
                <a:solidFill>
                  <a:srgbClr val="1F2933"/>
                </a:solidFill>
              </a:rPr>
              <a:t>4G/5G, satélite LEO</a:t>
            </a:r>
            <a:endParaRPr lang="en-US" sz="1300" dirty="0"/>
          </a:p>
          <a:p>
            <a:pPr marL="279400" indent="-279400">
              <a:spcAft>
                <a:spcPts val="400"/>
              </a:spcAft>
              <a:buSzPct val="100000"/>
              <a:buChar char="•"/>
            </a:pPr>
            <a:r>
              <a:rPr lang="en-US" sz="1300" b="1" dirty="0">
                <a:solidFill>
                  <a:srgbClr val="1F2933"/>
                </a:solidFill>
              </a:rPr>
              <a:t>Histórico:</a:t>
            </a:r>
            <a:r>
              <a:rPr lang="en-US" sz="1300" dirty="0">
                <a:solidFill>
                  <a:srgbClr val="1F2933"/>
                </a:solidFill>
              </a:rPr>
              <a:t> linhas seriais, Frame Relay, X.25, ATM</a:t>
            </a:r>
            <a:endParaRPr lang="en-US" sz="1300" dirty="0"/>
          </a:p>
        </p:txBody>
      </p:sp>
      <p:sp>
        <p:nvSpPr>
          <p:cNvPr id="10" name="Shape 7"/>
          <p:cNvSpPr/>
          <p:nvPr/>
        </p:nvSpPr>
        <p:spPr>
          <a:xfrm>
            <a:off x="8138160" y="1280160"/>
            <a:ext cx="3566160" cy="4480560"/>
          </a:xfrm>
          <a:prstGeom prst="roundRect">
            <a:avLst>
              <a:gd name="adj" fmla="val 3077"/>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833932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Dispositivos de interconexão</a:t>
            </a:r>
            <a:endParaRPr lang="en-US" sz="1500" dirty="0"/>
          </a:p>
        </p:txBody>
      </p:sp>
      <p:sp>
        <p:nvSpPr>
          <p:cNvPr id="12" name="Text 9"/>
          <p:cNvSpPr txBox="1"/>
          <p:nvPr/>
        </p:nvSpPr>
        <p:spPr>
          <a:xfrm>
            <a:off x="8339328" y="1856232"/>
            <a:ext cx="3163824" cy="376732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Bridge / switch de camada 2 (encaminha por MAC)</a:t>
            </a:r>
            <a:endParaRPr lang="en-US" sz="1300" dirty="0"/>
          </a:p>
          <a:p>
            <a:pPr marL="279400" indent="-279400">
              <a:spcAft>
                <a:spcPts val="400"/>
              </a:spcAft>
              <a:buSzPct val="100000"/>
              <a:buChar char="•"/>
            </a:pPr>
            <a:r>
              <a:rPr lang="en-US" sz="1300" dirty="0">
                <a:solidFill>
                  <a:srgbClr val="1F2933"/>
                </a:solidFill>
              </a:rPr>
              <a:t>Roteador (encaminha por endereço IP)</a:t>
            </a:r>
            <a:endParaRPr lang="en-US" sz="1300" dirty="0"/>
          </a:p>
          <a:p>
            <a:pPr marL="279400" indent="-279400">
              <a:spcAft>
                <a:spcPts val="400"/>
              </a:spcAft>
              <a:buSzPct val="100000"/>
              <a:buChar char="•"/>
            </a:pPr>
            <a:r>
              <a:rPr lang="en-US" sz="1300" dirty="0">
                <a:solidFill>
                  <a:srgbClr val="1F2933"/>
                </a:solidFill>
              </a:rPr>
              <a:t>Switch de camada 3 (roteamento em ASIC)</a:t>
            </a:r>
            <a:endParaRPr lang="en-US" sz="1300" dirty="0"/>
          </a:p>
          <a:p>
            <a:pPr marL="279400" indent="-279400">
              <a:spcAft>
                <a:spcPts val="400"/>
              </a:spcAft>
              <a:buSzPct val="100000"/>
              <a:buChar char="•"/>
            </a:pPr>
            <a:r>
              <a:rPr lang="en-US" sz="1300" b="1" dirty="0">
                <a:solidFill>
                  <a:srgbClr val="1F2933"/>
                </a:solidFill>
              </a:rPr>
              <a:t>Histórico:</a:t>
            </a:r>
            <a:r>
              <a:rPr lang="en-US" sz="1300" dirty="0">
                <a:solidFill>
                  <a:srgbClr val="1F2933"/>
                </a:solidFill>
              </a:rPr>
              <a:t> repetidores e hubs (camada 1)</a:t>
            </a:r>
            <a:endParaRPr lang="en-US" sz="1300" dirty="0"/>
          </a:p>
        </p:txBody>
      </p:sp>
      <p:sp>
        <p:nvSpPr>
          <p:cNvPr id="13" name="Text 10"/>
          <p:cNvSpPr/>
          <p:nvPr/>
        </p:nvSpPr>
        <p:spPr>
          <a:xfrm>
            <a:off x="457200" y="5852160"/>
            <a:ext cx="11247120" cy="411480"/>
          </a:xfrm>
          <a:prstGeom prst="roundRect">
            <a:avLst>
              <a:gd name="adj" fmla="val 22222"/>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Inter-redes TCP/IP são 'connectionless': cada pacote é encaminhado de forma independente, salto a salto.</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Dispositivos de interconexão e o modelo OSI</a:t>
            </a:r>
            <a:endParaRPr lang="en-US" sz="3000" dirty="0"/>
          </a:p>
        </p:txBody>
      </p:sp>
      <p:sp>
        <p:nvSpPr>
          <p:cNvPr id="4" name="Text 1"/>
          <p:cNvSpPr/>
          <p:nvPr/>
        </p:nvSpPr>
        <p:spPr>
          <a:xfrm>
            <a:off x="548640" y="1600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7 Aplicação</a:t>
            </a:r>
            <a:endParaRPr lang="en-US" sz="1100" dirty="0"/>
          </a:p>
        </p:txBody>
      </p:sp>
      <p:sp>
        <p:nvSpPr>
          <p:cNvPr id="5" name="Text 2"/>
          <p:cNvSpPr/>
          <p:nvPr/>
        </p:nvSpPr>
        <p:spPr>
          <a:xfrm>
            <a:off x="548640" y="20574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6 Apresentação</a:t>
            </a:r>
            <a:endParaRPr lang="en-US" sz="1100" dirty="0"/>
          </a:p>
        </p:txBody>
      </p:sp>
      <p:sp>
        <p:nvSpPr>
          <p:cNvPr id="6" name="Text 3"/>
          <p:cNvSpPr/>
          <p:nvPr/>
        </p:nvSpPr>
        <p:spPr>
          <a:xfrm>
            <a:off x="548640" y="25146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5 Sessão</a:t>
            </a:r>
            <a:endParaRPr lang="en-US" sz="1100" dirty="0"/>
          </a:p>
        </p:txBody>
      </p:sp>
      <p:sp>
        <p:nvSpPr>
          <p:cNvPr id="7" name="Text 4"/>
          <p:cNvSpPr/>
          <p:nvPr/>
        </p:nvSpPr>
        <p:spPr>
          <a:xfrm>
            <a:off x="548640" y="29718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4 Transporte</a:t>
            </a:r>
            <a:endParaRPr lang="en-US" sz="1100" dirty="0"/>
          </a:p>
        </p:txBody>
      </p:sp>
      <p:sp>
        <p:nvSpPr>
          <p:cNvPr id="8" name="Text 5"/>
          <p:cNvSpPr/>
          <p:nvPr/>
        </p:nvSpPr>
        <p:spPr>
          <a:xfrm>
            <a:off x="548640" y="34290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3 Rede</a:t>
            </a:r>
            <a:endParaRPr lang="en-US" sz="1100" dirty="0"/>
          </a:p>
        </p:txBody>
      </p:sp>
      <p:sp>
        <p:nvSpPr>
          <p:cNvPr id="9" name="Text 6"/>
          <p:cNvSpPr/>
          <p:nvPr/>
        </p:nvSpPr>
        <p:spPr>
          <a:xfrm>
            <a:off x="548640" y="3886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2 Enlace</a:t>
            </a:r>
            <a:endParaRPr lang="en-US" sz="1100" dirty="0"/>
          </a:p>
        </p:txBody>
      </p:sp>
      <p:sp>
        <p:nvSpPr>
          <p:cNvPr id="10" name="Text 7"/>
          <p:cNvSpPr/>
          <p:nvPr/>
        </p:nvSpPr>
        <p:spPr>
          <a:xfrm>
            <a:off x="548640" y="4343400"/>
            <a:ext cx="246888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1 Física</a:t>
            </a:r>
            <a:endParaRPr lang="en-US" sz="1100" dirty="0"/>
          </a:p>
        </p:txBody>
      </p:sp>
      <p:sp>
        <p:nvSpPr>
          <p:cNvPr id="11" name="Text 8"/>
          <p:cNvSpPr txBox="1"/>
          <p:nvPr/>
        </p:nvSpPr>
        <p:spPr>
          <a:xfrm>
            <a:off x="548640" y="1307592"/>
            <a:ext cx="2468880" cy="256032"/>
          </a:xfrm>
          <a:prstGeom prst="rect">
            <a:avLst/>
          </a:prstGeom>
          <a:noFill/>
          <a:ln/>
        </p:spPr>
        <p:txBody>
          <a:bodyPr wrap="square" lIns="0" tIns="0" rIns="0" bIns="0" rtlCol="0" anchor="ctr"/>
          <a:lstStyle/>
          <a:p>
            <a:pPr marL="0" indent="0" algn="ctr">
              <a:buNone/>
            </a:pPr>
            <a:r>
              <a:rPr lang="en-US" sz="1100" b="1" dirty="0">
                <a:solidFill>
                  <a:srgbClr val="0B3C5D"/>
                </a:solidFill>
              </a:rPr>
              <a:t>Hub / repetidor</a:t>
            </a:r>
            <a:endParaRPr lang="en-US" sz="1100" dirty="0"/>
          </a:p>
        </p:txBody>
      </p:sp>
      <p:sp>
        <p:nvSpPr>
          <p:cNvPr id="12" name="Text 9"/>
          <p:cNvSpPr/>
          <p:nvPr/>
        </p:nvSpPr>
        <p:spPr>
          <a:xfrm>
            <a:off x="1051560" y="493776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HISTÓRICO</a:t>
            </a:r>
            <a:endParaRPr lang="en-US" sz="1000" dirty="0"/>
          </a:p>
        </p:txBody>
      </p:sp>
      <p:sp>
        <p:nvSpPr>
          <p:cNvPr id="13" name="Text 10"/>
          <p:cNvSpPr/>
          <p:nvPr/>
        </p:nvSpPr>
        <p:spPr>
          <a:xfrm>
            <a:off x="3429000" y="1600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7 Aplicação</a:t>
            </a:r>
            <a:endParaRPr lang="en-US" sz="1100" dirty="0"/>
          </a:p>
        </p:txBody>
      </p:sp>
      <p:sp>
        <p:nvSpPr>
          <p:cNvPr id="14" name="Text 11"/>
          <p:cNvSpPr/>
          <p:nvPr/>
        </p:nvSpPr>
        <p:spPr>
          <a:xfrm>
            <a:off x="3429000" y="20574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6 Apresentação</a:t>
            </a:r>
            <a:endParaRPr lang="en-US" sz="1100" dirty="0"/>
          </a:p>
        </p:txBody>
      </p:sp>
      <p:sp>
        <p:nvSpPr>
          <p:cNvPr id="15" name="Text 12"/>
          <p:cNvSpPr/>
          <p:nvPr/>
        </p:nvSpPr>
        <p:spPr>
          <a:xfrm>
            <a:off x="3429000" y="25146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5 Sessão</a:t>
            </a:r>
            <a:endParaRPr lang="en-US" sz="1100" dirty="0"/>
          </a:p>
        </p:txBody>
      </p:sp>
      <p:sp>
        <p:nvSpPr>
          <p:cNvPr id="16" name="Text 13"/>
          <p:cNvSpPr/>
          <p:nvPr/>
        </p:nvSpPr>
        <p:spPr>
          <a:xfrm>
            <a:off x="3429000" y="29718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4 Transporte</a:t>
            </a:r>
            <a:endParaRPr lang="en-US" sz="1100" dirty="0"/>
          </a:p>
        </p:txBody>
      </p:sp>
      <p:sp>
        <p:nvSpPr>
          <p:cNvPr id="17" name="Text 14"/>
          <p:cNvSpPr/>
          <p:nvPr/>
        </p:nvSpPr>
        <p:spPr>
          <a:xfrm>
            <a:off x="3429000" y="34290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3 Rede</a:t>
            </a:r>
            <a:endParaRPr lang="en-US" sz="1100" dirty="0"/>
          </a:p>
        </p:txBody>
      </p:sp>
      <p:sp>
        <p:nvSpPr>
          <p:cNvPr id="18" name="Text 15"/>
          <p:cNvSpPr/>
          <p:nvPr/>
        </p:nvSpPr>
        <p:spPr>
          <a:xfrm>
            <a:off x="3429000" y="3886200"/>
            <a:ext cx="246888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2 Enlace</a:t>
            </a:r>
            <a:endParaRPr lang="en-US" sz="1100" dirty="0"/>
          </a:p>
        </p:txBody>
      </p:sp>
      <p:sp>
        <p:nvSpPr>
          <p:cNvPr id="19" name="Text 16"/>
          <p:cNvSpPr/>
          <p:nvPr/>
        </p:nvSpPr>
        <p:spPr>
          <a:xfrm>
            <a:off x="3429000" y="43434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1 Física</a:t>
            </a:r>
            <a:endParaRPr lang="en-US" sz="1100" dirty="0"/>
          </a:p>
        </p:txBody>
      </p:sp>
      <p:sp>
        <p:nvSpPr>
          <p:cNvPr id="20" name="Text 17"/>
          <p:cNvSpPr txBox="1"/>
          <p:nvPr/>
        </p:nvSpPr>
        <p:spPr>
          <a:xfrm>
            <a:off x="3429000" y="1307592"/>
            <a:ext cx="2468880" cy="256032"/>
          </a:xfrm>
          <a:prstGeom prst="rect">
            <a:avLst/>
          </a:prstGeom>
          <a:noFill/>
          <a:ln/>
        </p:spPr>
        <p:txBody>
          <a:bodyPr wrap="square" lIns="0" tIns="0" rIns="0" bIns="0" rtlCol="0" anchor="ctr"/>
          <a:lstStyle/>
          <a:p>
            <a:pPr marL="0" indent="0" algn="ctr">
              <a:buNone/>
            </a:pPr>
            <a:r>
              <a:rPr lang="en-US" sz="1100" b="1" dirty="0">
                <a:solidFill>
                  <a:srgbClr val="0B3C5D"/>
                </a:solidFill>
              </a:rPr>
              <a:t>Bridge / switch L2</a:t>
            </a:r>
            <a:endParaRPr lang="en-US" sz="1100" dirty="0"/>
          </a:p>
        </p:txBody>
      </p:sp>
      <p:sp>
        <p:nvSpPr>
          <p:cNvPr id="21" name="Text 18"/>
          <p:cNvSpPr/>
          <p:nvPr/>
        </p:nvSpPr>
        <p:spPr>
          <a:xfrm>
            <a:off x="6309360" y="1600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7 Aplicação</a:t>
            </a:r>
            <a:endParaRPr lang="en-US" sz="1100" dirty="0"/>
          </a:p>
        </p:txBody>
      </p:sp>
      <p:sp>
        <p:nvSpPr>
          <p:cNvPr id="22" name="Text 19"/>
          <p:cNvSpPr/>
          <p:nvPr/>
        </p:nvSpPr>
        <p:spPr>
          <a:xfrm>
            <a:off x="6309360" y="20574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6 Apresentação</a:t>
            </a:r>
            <a:endParaRPr lang="en-US" sz="1100" dirty="0"/>
          </a:p>
        </p:txBody>
      </p:sp>
      <p:sp>
        <p:nvSpPr>
          <p:cNvPr id="23" name="Text 20"/>
          <p:cNvSpPr/>
          <p:nvPr/>
        </p:nvSpPr>
        <p:spPr>
          <a:xfrm>
            <a:off x="6309360" y="25146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5 Sessão</a:t>
            </a:r>
            <a:endParaRPr lang="en-US" sz="1100" dirty="0"/>
          </a:p>
        </p:txBody>
      </p:sp>
      <p:sp>
        <p:nvSpPr>
          <p:cNvPr id="24" name="Text 21"/>
          <p:cNvSpPr/>
          <p:nvPr/>
        </p:nvSpPr>
        <p:spPr>
          <a:xfrm>
            <a:off x="6309360" y="29718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4 Transporte</a:t>
            </a:r>
            <a:endParaRPr lang="en-US" sz="1100" dirty="0"/>
          </a:p>
        </p:txBody>
      </p:sp>
      <p:sp>
        <p:nvSpPr>
          <p:cNvPr id="25" name="Text 22"/>
          <p:cNvSpPr/>
          <p:nvPr/>
        </p:nvSpPr>
        <p:spPr>
          <a:xfrm>
            <a:off x="6309360" y="3429000"/>
            <a:ext cx="246888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3 Rede</a:t>
            </a:r>
            <a:endParaRPr lang="en-US" sz="1100" dirty="0"/>
          </a:p>
        </p:txBody>
      </p:sp>
      <p:sp>
        <p:nvSpPr>
          <p:cNvPr id="26" name="Text 23"/>
          <p:cNvSpPr/>
          <p:nvPr/>
        </p:nvSpPr>
        <p:spPr>
          <a:xfrm>
            <a:off x="6309360" y="38862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2 Enlace</a:t>
            </a:r>
            <a:endParaRPr lang="en-US" sz="1100" dirty="0"/>
          </a:p>
        </p:txBody>
      </p:sp>
      <p:sp>
        <p:nvSpPr>
          <p:cNvPr id="27" name="Text 24"/>
          <p:cNvSpPr/>
          <p:nvPr/>
        </p:nvSpPr>
        <p:spPr>
          <a:xfrm>
            <a:off x="6309360" y="43434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1 Física</a:t>
            </a:r>
            <a:endParaRPr lang="en-US" sz="1100" dirty="0"/>
          </a:p>
        </p:txBody>
      </p:sp>
      <p:sp>
        <p:nvSpPr>
          <p:cNvPr id="28" name="Text 25"/>
          <p:cNvSpPr txBox="1"/>
          <p:nvPr/>
        </p:nvSpPr>
        <p:spPr>
          <a:xfrm>
            <a:off x="6309360" y="1307592"/>
            <a:ext cx="2468880" cy="256032"/>
          </a:xfrm>
          <a:prstGeom prst="rect">
            <a:avLst/>
          </a:prstGeom>
          <a:noFill/>
          <a:ln/>
        </p:spPr>
        <p:txBody>
          <a:bodyPr wrap="square" lIns="0" tIns="0" rIns="0" bIns="0" rtlCol="0" anchor="ctr"/>
          <a:lstStyle/>
          <a:p>
            <a:pPr marL="0" indent="0" algn="ctr">
              <a:buNone/>
            </a:pPr>
            <a:r>
              <a:rPr lang="en-US" sz="1100" b="1" dirty="0">
                <a:solidFill>
                  <a:srgbClr val="0B3C5D"/>
                </a:solidFill>
              </a:rPr>
              <a:t>Roteador</a:t>
            </a:r>
            <a:endParaRPr lang="en-US" sz="1100" dirty="0"/>
          </a:p>
        </p:txBody>
      </p:sp>
      <p:sp>
        <p:nvSpPr>
          <p:cNvPr id="29" name="Text 26"/>
          <p:cNvSpPr/>
          <p:nvPr/>
        </p:nvSpPr>
        <p:spPr>
          <a:xfrm>
            <a:off x="9189720" y="16002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7 Aplicação</a:t>
            </a:r>
            <a:endParaRPr lang="en-US" sz="1100" dirty="0"/>
          </a:p>
        </p:txBody>
      </p:sp>
      <p:sp>
        <p:nvSpPr>
          <p:cNvPr id="30" name="Text 27"/>
          <p:cNvSpPr/>
          <p:nvPr/>
        </p:nvSpPr>
        <p:spPr>
          <a:xfrm>
            <a:off x="9189720" y="20574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6 Apresentação</a:t>
            </a:r>
            <a:endParaRPr lang="en-US" sz="1100" dirty="0"/>
          </a:p>
        </p:txBody>
      </p:sp>
      <p:sp>
        <p:nvSpPr>
          <p:cNvPr id="31" name="Text 28"/>
          <p:cNvSpPr/>
          <p:nvPr/>
        </p:nvSpPr>
        <p:spPr>
          <a:xfrm>
            <a:off x="9189720" y="25146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5 Sessão</a:t>
            </a:r>
            <a:endParaRPr lang="en-US" sz="1100" dirty="0"/>
          </a:p>
        </p:txBody>
      </p:sp>
      <p:sp>
        <p:nvSpPr>
          <p:cNvPr id="32" name="Text 29"/>
          <p:cNvSpPr/>
          <p:nvPr/>
        </p:nvSpPr>
        <p:spPr>
          <a:xfrm>
            <a:off x="9189720" y="2971800"/>
            <a:ext cx="246888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6B7B8C"/>
                </a:solidFill>
              </a:rPr>
              <a:t>4 Transporte</a:t>
            </a:r>
            <a:endParaRPr lang="en-US" sz="1100" dirty="0"/>
          </a:p>
        </p:txBody>
      </p:sp>
      <p:sp>
        <p:nvSpPr>
          <p:cNvPr id="33" name="Text 30"/>
          <p:cNvSpPr/>
          <p:nvPr/>
        </p:nvSpPr>
        <p:spPr>
          <a:xfrm>
            <a:off x="9189720" y="3429000"/>
            <a:ext cx="246888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3 Rede</a:t>
            </a:r>
            <a:endParaRPr lang="en-US" sz="1100" dirty="0"/>
          </a:p>
        </p:txBody>
      </p:sp>
      <p:sp>
        <p:nvSpPr>
          <p:cNvPr id="34" name="Text 31"/>
          <p:cNvSpPr/>
          <p:nvPr/>
        </p:nvSpPr>
        <p:spPr>
          <a:xfrm>
            <a:off x="9189720" y="38862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2 Enlace</a:t>
            </a:r>
            <a:endParaRPr lang="en-US" sz="1100" dirty="0"/>
          </a:p>
        </p:txBody>
      </p:sp>
      <p:sp>
        <p:nvSpPr>
          <p:cNvPr id="35" name="Text 32"/>
          <p:cNvSpPr/>
          <p:nvPr/>
        </p:nvSpPr>
        <p:spPr>
          <a:xfrm>
            <a:off x="9189720" y="4343400"/>
            <a:ext cx="24688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1 Física</a:t>
            </a:r>
            <a:endParaRPr lang="en-US" sz="1100" dirty="0"/>
          </a:p>
        </p:txBody>
      </p:sp>
      <p:sp>
        <p:nvSpPr>
          <p:cNvPr id="36" name="Text 33"/>
          <p:cNvSpPr txBox="1"/>
          <p:nvPr/>
        </p:nvSpPr>
        <p:spPr>
          <a:xfrm>
            <a:off x="9189720" y="1307592"/>
            <a:ext cx="2468880" cy="256032"/>
          </a:xfrm>
          <a:prstGeom prst="rect">
            <a:avLst/>
          </a:prstGeom>
          <a:noFill/>
          <a:ln/>
        </p:spPr>
        <p:txBody>
          <a:bodyPr wrap="square" lIns="0" tIns="0" rIns="0" bIns="0" rtlCol="0" anchor="ctr"/>
          <a:lstStyle/>
          <a:p>
            <a:pPr marL="0" indent="0" algn="ctr">
              <a:buNone/>
            </a:pPr>
            <a:r>
              <a:rPr lang="en-US" sz="1100" b="1" dirty="0">
                <a:solidFill>
                  <a:srgbClr val="0B3C5D"/>
                </a:solidFill>
              </a:rPr>
              <a:t>Switch L3</a:t>
            </a:r>
            <a:endParaRPr lang="en-US" sz="1100" dirty="0"/>
          </a:p>
        </p:txBody>
      </p:sp>
      <p:sp>
        <p:nvSpPr>
          <p:cNvPr id="37" name="Text 34"/>
          <p:cNvSpPr/>
          <p:nvPr/>
        </p:nvSpPr>
        <p:spPr>
          <a:xfrm>
            <a:off x="457200" y="5440680"/>
            <a:ext cx="11247120" cy="731520"/>
          </a:xfrm>
          <a:prstGeom prst="roundRect">
            <a:avLst>
              <a:gd name="adj" fmla="val 125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A camada em destaque é a que decide o encaminhamento: MAC de destino (camada 2) ou endereço IP de destino (camada 3). Um switch L3 roteia entre VLANs com a mesma lógica de um roteador, mas em ASIC.</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Bridges e switches de camada 2</a:t>
            </a:r>
            <a:endParaRPr lang="en-US" sz="3000" dirty="0"/>
          </a:p>
        </p:txBody>
      </p:sp>
      <p:sp>
        <p:nvSpPr>
          <p:cNvPr id="4" name="Text 1"/>
          <p:cNvSpPr/>
          <p:nvPr/>
        </p:nvSpPr>
        <p:spPr>
          <a:xfrm>
            <a:off x="731520" y="1737360"/>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Aplicação</a:t>
            </a:r>
            <a:endParaRPr lang="en-US" sz="1100" dirty="0"/>
          </a:p>
        </p:txBody>
      </p:sp>
      <p:sp>
        <p:nvSpPr>
          <p:cNvPr id="5" name="Text 2"/>
          <p:cNvSpPr/>
          <p:nvPr/>
        </p:nvSpPr>
        <p:spPr>
          <a:xfrm>
            <a:off x="731520" y="2157984"/>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Apresentação</a:t>
            </a:r>
            <a:endParaRPr lang="en-US" sz="1100" dirty="0"/>
          </a:p>
        </p:txBody>
      </p:sp>
      <p:sp>
        <p:nvSpPr>
          <p:cNvPr id="6" name="Text 3"/>
          <p:cNvSpPr/>
          <p:nvPr/>
        </p:nvSpPr>
        <p:spPr>
          <a:xfrm>
            <a:off x="731520" y="2578608"/>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Sessão</a:t>
            </a:r>
            <a:endParaRPr lang="en-US" sz="1100" dirty="0"/>
          </a:p>
        </p:txBody>
      </p:sp>
      <p:sp>
        <p:nvSpPr>
          <p:cNvPr id="7" name="Text 4"/>
          <p:cNvSpPr/>
          <p:nvPr/>
        </p:nvSpPr>
        <p:spPr>
          <a:xfrm>
            <a:off x="731520" y="2999232"/>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Transporte</a:t>
            </a:r>
            <a:endParaRPr lang="en-US" sz="1100" dirty="0"/>
          </a:p>
        </p:txBody>
      </p:sp>
      <p:sp>
        <p:nvSpPr>
          <p:cNvPr id="8" name="Text 5"/>
          <p:cNvSpPr/>
          <p:nvPr/>
        </p:nvSpPr>
        <p:spPr>
          <a:xfrm>
            <a:off x="731520" y="3419856"/>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Rede</a:t>
            </a:r>
            <a:endParaRPr lang="en-US" sz="1100" dirty="0"/>
          </a:p>
        </p:txBody>
      </p:sp>
      <p:sp>
        <p:nvSpPr>
          <p:cNvPr id="9" name="Text 6"/>
          <p:cNvSpPr/>
          <p:nvPr/>
        </p:nvSpPr>
        <p:spPr>
          <a:xfrm>
            <a:off x="731520" y="3840480"/>
            <a:ext cx="21945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Enlace</a:t>
            </a:r>
            <a:endParaRPr lang="en-US" sz="1100" dirty="0"/>
          </a:p>
        </p:txBody>
      </p:sp>
      <p:sp>
        <p:nvSpPr>
          <p:cNvPr id="10" name="Text 7"/>
          <p:cNvSpPr/>
          <p:nvPr/>
        </p:nvSpPr>
        <p:spPr>
          <a:xfrm>
            <a:off x="731520" y="4261104"/>
            <a:ext cx="21945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11" name="Text 8"/>
          <p:cNvSpPr txBox="1"/>
          <p:nvPr/>
        </p:nvSpPr>
        <p:spPr>
          <a:xfrm>
            <a:off x="731520" y="1444752"/>
            <a:ext cx="2194560" cy="256032"/>
          </a:xfrm>
          <a:prstGeom prst="rect">
            <a:avLst/>
          </a:prstGeom>
          <a:noFill/>
          <a:ln/>
        </p:spPr>
        <p:txBody>
          <a:bodyPr wrap="square" lIns="0" tIns="0" rIns="0" bIns="0" rtlCol="0" anchor="ctr"/>
          <a:lstStyle/>
          <a:p>
            <a:pPr marL="0" indent="0" algn="ctr">
              <a:buNone/>
            </a:pPr>
            <a:r>
              <a:rPr lang="en-US" sz="1100" b="1" dirty="0">
                <a:solidFill>
                  <a:srgbClr val="0B3C5D"/>
                </a:solidFill>
              </a:rPr>
              <a:t>Sistema de origem</a:t>
            </a:r>
            <a:endParaRPr lang="en-US" sz="1100" dirty="0"/>
          </a:p>
        </p:txBody>
      </p:sp>
      <p:sp>
        <p:nvSpPr>
          <p:cNvPr id="12" name="Text 9"/>
          <p:cNvSpPr/>
          <p:nvPr/>
        </p:nvSpPr>
        <p:spPr>
          <a:xfrm>
            <a:off x="9235440" y="1737360"/>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Aplicação</a:t>
            </a:r>
            <a:endParaRPr lang="en-US" sz="1100" dirty="0"/>
          </a:p>
        </p:txBody>
      </p:sp>
      <p:sp>
        <p:nvSpPr>
          <p:cNvPr id="13" name="Text 10"/>
          <p:cNvSpPr/>
          <p:nvPr/>
        </p:nvSpPr>
        <p:spPr>
          <a:xfrm>
            <a:off x="9235440" y="2157984"/>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Apresentação</a:t>
            </a:r>
            <a:endParaRPr lang="en-US" sz="1100" dirty="0"/>
          </a:p>
        </p:txBody>
      </p:sp>
      <p:sp>
        <p:nvSpPr>
          <p:cNvPr id="14" name="Text 11"/>
          <p:cNvSpPr/>
          <p:nvPr/>
        </p:nvSpPr>
        <p:spPr>
          <a:xfrm>
            <a:off x="9235440" y="2578608"/>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Sessão</a:t>
            </a:r>
            <a:endParaRPr lang="en-US" sz="1100" dirty="0"/>
          </a:p>
        </p:txBody>
      </p:sp>
      <p:sp>
        <p:nvSpPr>
          <p:cNvPr id="15" name="Text 12"/>
          <p:cNvSpPr/>
          <p:nvPr/>
        </p:nvSpPr>
        <p:spPr>
          <a:xfrm>
            <a:off x="9235440" y="2999232"/>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Transporte</a:t>
            </a:r>
            <a:endParaRPr lang="en-US" sz="1100" dirty="0"/>
          </a:p>
        </p:txBody>
      </p:sp>
      <p:sp>
        <p:nvSpPr>
          <p:cNvPr id="16" name="Text 13"/>
          <p:cNvSpPr/>
          <p:nvPr/>
        </p:nvSpPr>
        <p:spPr>
          <a:xfrm>
            <a:off x="9235440" y="3419856"/>
            <a:ext cx="2194560" cy="420624"/>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Rede</a:t>
            </a:r>
            <a:endParaRPr lang="en-US" sz="1100" dirty="0"/>
          </a:p>
        </p:txBody>
      </p:sp>
      <p:sp>
        <p:nvSpPr>
          <p:cNvPr id="17" name="Text 14"/>
          <p:cNvSpPr/>
          <p:nvPr/>
        </p:nvSpPr>
        <p:spPr>
          <a:xfrm>
            <a:off x="9235440" y="3840480"/>
            <a:ext cx="21945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Enlace</a:t>
            </a:r>
            <a:endParaRPr lang="en-US" sz="1100" dirty="0"/>
          </a:p>
        </p:txBody>
      </p:sp>
      <p:sp>
        <p:nvSpPr>
          <p:cNvPr id="18" name="Text 15"/>
          <p:cNvSpPr/>
          <p:nvPr/>
        </p:nvSpPr>
        <p:spPr>
          <a:xfrm>
            <a:off x="9235440" y="4261104"/>
            <a:ext cx="21945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19" name="Text 16"/>
          <p:cNvSpPr txBox="1"/>
          <p:nvPr/>
        </p:nvSpPr>
        <p:spPr>
          <a:xfrm>
            <a:off x="9235440" y="1444752"/>
            <a:ext cx="2194560" cy="256032"/>
          </a:xfrm>
          <a:prstGeom prst="rect">
            <a:avLst/>
          </a:prstGeom>
          <a:noFill/>
          <a:ln/>
        </p:spPr>
        <p:txBody>
          <a:bodyPr wrap="square" lIns="0" tIns="0" rIns="0" bIns="0" rtlCol="0" anchor="ctr"/>
          <a:lstStyle/>
          <a:p>
            <a:pPr marL="0" indent="0" algn="ctr">
              <a:buNone/>
            </a:pPr>
            <a:r>
              <a:rPr lang="en-US" sz="1100" b="1" dirty="0">
                <a:solidFill>
                  <a:srgbClr val="0B3C5D"/>
                </a:solidFill>
              </a:rPr>
              <a:t>Sistema de destino</a:t>
            </a:r>
            <a:endParaRPr lang="en-US" sz="1100" dirty="0"/>
          </a:p>
        </p:txBody>
      </p:sp>
      <p:sp>
        <p:nvSpPr>
          <p:cNvPr id="20" name="Text 17"/>
          <p:cNvSpPr/>
          <p:nvPr/>
        </p:nvSpPr>
        <p:spPr>
          <a:xfrm>
            <a:off x="4572000" y="3840480"/>
            <a:ext cx="3017520" cy="420624"/>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Função de bridge (tabela MAC)</a:t>
            </a:r>
            <a:endParaRPr lang="en-US" sz="1100" dirty="0"/>
          </a:p>
        </p:txBody>
      </p:sp>
      <p:sp>
        <p:nvSpPr>
          <p:cNvPr id="21" name="Text 18"/>
          <p:cNvSpPr txBox="1"/>
          <p:nvPr/>
        </p:nvSpPr>
        <p:spPr>
          <a:xfrm>
            <a:off x="4572000" y="3547872"/>
            <a:ext cx="3017520" cy="256032"/>
          </a:xfrm>
          <a:prstGeom prst="rect">
            <a:avLst/>
          </a:prstGeom>
          <a:noFill/>
          <a:ln/>
        </p:spPr>
        <p:txBody>
          <a:bodyPr wrap="square" lIns="0" tIns="0" rIns="0" bIns="0" rtlCol="0" anchor="ctr"/>
          <a:lstStyle/>
          <a:p>
            <a:pPr marL="0" indent="0" algn="ctr">
              <a:buNone/>
            </a:pPr>
            <a:r>
              <a:rPr lang="en-US" sz="1100" b="1" dirty="0">
                <a:solidFill>
                  <a:srgbClr val="0B3C5D"/>
                </a:solidFill>
              </a:rPr>
              <a:t>Bridge / switch L2</a:t>
            </a:r>
            <a:endParaRPr lang="en-US" sz="1100" dirty="0"/>
          </a:p>
        </p:txBody>
      </p:sp>
      <p:sp>
        <p:nvSpPr>
          <p:cNvPr id="22" name="Text 19"/>
          <p:cNvSpPr/>
          <p:nvPr/>
        </p:nvSpPr>
        <p:spPr>
          <a:xfrm>
            <a:off x="4572000" y="4261104"/>
            <a:ext cx="15087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23" name="Text 20"/>
          <p:cNvSpPr/>
          <p:nvPr/>
        </p:nvSpPr>
        <p:spPr>
          <a:xfrm>
            <a:off x="6080760" y="4261104"/>
            <a:ext cx="1508760" cy="420624"/>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24" name="Shape 21"/>
          <p:cNvSpPr/>
          <p:nvPr/>
        </p:nvSpPr>
        <p:spPr>
          <a:xfrm>
            <a:off x="1828800" y="5120640"/>
            <a:ext cx="3474720" cy="0"/>
          </a:xfrm>
          <a:prstGeom prst="line">
            <a:avLst/>
          </a:prstGeom>
          <a:noFill/>
          <a:ln w="50800">
            <a:solidFill>
              <a:srgbClr val="0B3C5D"/>
            </a:solidFill>
            <a:prstDash val="solid"/>
          </a:ln>
        </p:spPr>
        <p:txBody>
          <a:bodyPr/>
          <a:lstStyle/>
          <a:p>
            <a:endParaRPr lang="en-US"/>
          </a:p>
        </p:txBody>
      </p:sp>
      <p:sp>
        <p:nvSpPr>
          <p:cNvPr id="25" name="Text 22"/>
          <p:cNvSpPr txBox="1"/>
          <p:nvPr/>
        </p:nvSpPr>
        <p:spPr>
          <a:xfrm>
            <a:off x="1828800" y="517550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Enlace LAN A</a:t>
            </a:r>
            <a:endParaRPr lang="en-US" sz="1000" dirty="0"/>
          </a:p>
        </p:txBody>
      </p:sp>
      <p:sp>
        <p:nvSpPr>
          <p:cNvPr id="26" name="Shape 23"/>
          <p:cNvSpPr/>
          <p:nvPr/>
        </p:nvSpPr>
        <p:spPr>
          <a:xfrm>
            <a:off x="6858000" y="5120640"/>
            <a:ext cx="3474720" cy="0"/>
          </a:xfrm>
          <a:prstGeom prst="line">
            <a:avLst/>
          </a:prstGeom>
          <a:noFill/>
          <a:ln w="50800">
            <a:solidFill>
              <a:srgbClr val="0B3C5D"/>
            </a:solidFill>
            <a:prstDash val="solid"/>
          </a:ln>
        </p:spPr>
        <p:txBody>
          <a:bodyPr/>
          <a:lstStyle/>
          <a:p>
            <a:endParaRPr lang="en-US"/>
          </a:p>
        </p:txBody>
      </p:sp>
      <p:sp>
        <p:nvSpPr>
          <p:cNvPr id="27" name="Text 24"/>
          <p:cNvSpPr txBox="1"/>
          <p:nvPr/>
        </p:nvSpPr>
        <p:spPr>
          <a:xfrm>
            <a:off x="6858000" y="517550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Enlace LAN B</a:t>
            </a:r>
            <a:endParaRPr lang="en-US" sz="1000" dirty="0"/>
          </a:p>
        </p:txBody>
      </p:sp>
      <p:sp>
        <p:nvSpPr>
          <p:cNvPr id="28" name="Shape 25"/>
          <p:cNvSpPr/>
          <p:nvPr/>
        </p:nvSpPr>
        <p:spPr>
          <a:xfrm>
            <a:off x="1828800" y="4681728"/>
            <a:ext cx="0" cy="438912"/>
          </a:xfrm>
          <a:prstGeom prst="line">
            <a:avLst/>
          </a:prstGeom>
          <a:noFill/>
          <a:ln w="19050">
            <a:solidFill>
              <a:srgbClr val="0B3C5D"/>
            </a:solidFill>
            <a:prstDash val="solid"/>
          </a:ln>
        </p:spPr>
        <p:txBody>
          <a:bodyPr/>
          <a:lstStyle/>
          <a:p>
            <a:endParaRPr lang="en-US"/>
          </a:p>
        </p:txBody>
      </p:sp>
      <p:sp>
        <p:nvSpPr>
          <p:cNvPr id="29" name="Shape 26"/>
          <p:cNvSpPr/>
          <p:nvPr/>
        </p:nvSpPr>
        <p:spPr>
          <a:xfrm>
            <a:off x="5303520" y="4681728"/>
            <a:ext cx="0" cy="438912"/>
          </a:xfrm>
          <a:prstGeom prst="line">
            <a:avLst/>
          </a:prstGeom>
          <a:noFill/>
          <a:ln w="19050">
            <a:solidFill>
              <a:srgbClr val="0B3C5D"/>
            </a:solidFill>
            <a:prstDash val="solid"/>
          </a:ln>
        </p:spPr>
        <p:txBody>
          <a:bodyPr/>
          <a:lstStyle/>
          <a:p>
            <a:endParaRPr lang="en-US"/>
          </a:p>
        </p:txBody>
      </p:sp>
      <p:sp>
        <p:nvSpPr>
          <p:cNvPr id="30" name="Shape 27"/>
          <p:cNvSpPr/>
          <p:nvPr/>
        </p:nvSpPr>
        <p:spPr>
          <a:xfrm>
            <a:off x="6858000" y="4681728"/>
            <a:ext cx="0" cy="438912"/>
          </a:xfrm>
          <a:prstGeom prst="line">
            <a:avLst/>
          </a:prstGeom>
          <a:noFill/>
          <a:ln w="19050">
            <a:solidFill>
              <a:srgbClr val="0B3C5D"/>
            </a:solidFill>
            <a:prstDash val="solid"/>
          </a:ln>
        </p:spPr>
        <p:txBody>
          <a:bodyPr/>
          <a:lstStyle/>
          <a:p>
            <a:endParaRPr lang="en-US"/>
          </a:p>
        </p:txBody>
      </p:sp>
      <p:sp>
        <p:nvSpPr>
          <p:cNvPr id="31" name="Shape 28"/>
          <p:cNvSpPr/>
          <p:nvPr/>
        </p:nvSpPr>
        <p:spPr>
          <a:xfrm>
            <a:off x="10332720" y="4681728"/>
            <a:ext cx="0" cy="438912"/>
          </a:xfrm>
          <a:prstGeom prst="line">
            <a:avLst/>
          </a:prstGeom>
          <a:noFill/>
          <a:ln w="19050">
            <a:solidFill>
              <a:srgbClr val="0B3C5D"/>
            </a:solidFill>
            <a:prstDash val="solid"/>
          </a:ln>
        </p:spPr>
        <p:txBody>
          <a:bodyPr/>
          <a:lstStyle/>
          <a:p>
            <a:endParaRPr lang="en-US"/>
          </a:p>
        </p:txBody>
      </p:sp>
      <p:sp>
        <p:nvSpPr>
          <p:cNvPr id="32" name="Text 29"/>
          <p:cNvSpPr txBox="1"/>
          <p:nvPr/>
        </p:nvSpPr>
        <p:spPr>
          <a:xfrm>
            <a:off x="3291840" y="1371600"/>
            <a:ext cx="5669280" cy="2194560"/>
          </a:xfrm>
          <a:prstGeom prst="rect">
            <a:avLst/>
          </a:prstGeom>
          <a:noFill/>
          <a:ln/>
        </p:spPr>
        <p:txBody>
          <a:bodyPr wrap="square" lIns="0" tIns="0" rIns="0" bIns="0" rtlCol="0" anchor="t"/>
          <a:lstStyle/>
          <a:p>
            <a:pPr marL="279400" indent="-279400">
              <a:spcAft>
                <a:spcPts val="500"/>
              </a:spcAft>
              <a:buSzPct val="100000"/>
              <a:buChar char="•"/>
            </a:pPr>
            <a:r>
              <a:rPr lang="en-US" sz="1400" dirty="0">
                <a:solidFill>
                  <a:srgbClr val="1F2933"/>
                </a:solidFill>
              </a:rPr>
              <a:t>Opera na </a:t>
            </a:r>
            <a:r>
              <a:rPr lang="en-US" sz="1400" b="1" dirty="0">
                <a:solidFill>
                  <a:srgbClr val="1F2933"/>
                </a:solidFill>
              </a:rPr>
              <a:t>camada de enlace</a:t>
            </a:r>
            <a:r>
              <a:rPr lang="en-US" sz="1400" dirty="0">
                <a:solidFill>
                  <a:srgbClr val="1F2933"/>
                </a:solidFill>
              </a:rPr>
              <a:t>: decide pelo MAC de destino</a:t>
            </a:r>
            <a:endParaRPr lang="en-US" sz="1400" dirty="0"/>
          </a:p>
          <a:p>
            <a:pPr marL="279400" indent="-279400">
              <a:spcAft>
                <a:spcPts val="500"/>
              </a:spcAft>
              <a:buSzPct val="100000"/>
              <a:buChar char="•"/>
            </a:pPr>
            <a:r>
              <a:rPr lang="en-US" sz="1400" dirty="0">
                <a:solidFill>
                  <a:srgbClr val="1F2933"/>
                </a:solidFill>
              </a:rPr>
              <a:t>Transparente para as estações: não altera os quadros</a:t>
            </a:r>
            <a:endParaRPr lang="en-US" sz="1400" dirty="0"/>
          </a:p>
          <a:p>
            <a:pPr marL="279400" indent="-279400">
              <a:spcAft>
                <a:spcPts val="500"/>
              </a:spcAft>
              <a:buSzPct val="100000"/>
              <a:buChar char="•"/>
            </a:pPr>
            <a:r>
              <a:rPr lang="en-US" sz="1400" dirty="0">
                <a:solidFill>
                  <a:srgbClr val="1F2933"/>
                </a:solidFill>
              </a:rPr>
              <a:t>Um switch Ethernet = bridge multiportas em hardware</a:t>
            </a:r>
            <a:endParaRPr lang="en-US" sz="1400" dirty="0"/>
          </a:p>
          <a:p>
            <a:pPr marL="279400" indent="-279400">
              <a:spcAft>
                <a:spcPts val="500"/>
              </a:spcAft>
              <a:buSzPct val="100000"/>
              <a:buChar char="•"/>
            </a:pPr>
            <a:r>
              <a:rPr lang="en-US" sz="1400" dirty="0">
                <a:solidFill>
                  <a:srgbClr val="1F2933"/>
                </a:solidFill>
              </a:rPr>
              <a:t>Padrão: IEEE 802.1D (hoje incorporado ao IEEE 802.1Q)</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Fluxo de quadros através de uma bridge ou switch</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5852160" cy="1005840"/>
          </a:xfrm>
          <a:prstGeom prst="rect">
            <a:avLst/>
          </a:prstGeom>
          <a:noFill/>
          <a:ln/>
        </p:spPr>
        <p:txBody>
          <a:bodyPr wrap="square" lIns="0" tIns="0" rIns="0" bIns="0" rtlCol="0" anchor="t"/>
          <a:lstStyle/>
          <a:p>
            <a:pPr marL="0" indent="0">
              <a:buNone/>
            </a:pPr>
            <a:r>
              <a:rPr lang="en-US" sz="1600" b="1" dirty="0">
                <a:solidFill>
                  <a:srgbClr val="0B3C5D"/>
                </a:solidFill>
              </a:rPr>
              <a:t>Aprender</a:t>
            </a:r>
            <a:endParaRPr lang="en-US" sz="1600" dirty="0"/>
          </a:p>
          <a:p>
            <a:pPr marL="0" indent="0">
              <a:buNone/>
            </a:pPr>
            <a:r>
              <a:rPr lang="en-US" sz="1400" dirty="0">
                <a:solidFill>
                  <a:srgbClr val="1F2933"/>
                </a:solidFill>
              </a:rPr>
              <a:t>Grava o MAC de origem (SA) e a porta de chegada na tabela MAC; renova o temporizador de envelhecimento.</a:t>
            </a:r>
            <a:endParaRPr lang="en-US" sz="1600" dirty="0"/>
          </a:p>
        </p:txBody>
      </p:sp>
      <p:sp>
        <p:nvSpPr>
          <p:cNvPr id="6" name="Text 3"/>
          <p:cNvSpPr/>
          <p:nvPr/>
        </p:nvSpPr>
        <p:spPr>
          <a:xfrm>
            <a:off x="457200" y="2286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240280"/>
            <a:ext cx="5852160" cy="1005840"/>
          </a:xfrm>
          <a:prstGeom prst="rect">
            <a:avLst/>
          </a:prstGeom>
          <a:noFill/>
          <a:ln/>
        </p:spPr>
        <p:txBody>
          <a:bodyPr wrap="square" lIns="0" tIns="0" rIns="0" bIns="0" rtlCol="0" anchor="t"/>
          <a:lstStyle/>
          <a:p>
            <a:pPr marL="0" indent="0">
              <a:buNone/>
            </a:pPr>
            <a:r>
              <a:rPr lang="en-US" sz="1600" b="1" dirty="0">
                <a:solidFill>
                  <a:srgbClr val="0B3C5D"/>
                </a:solidFill>
              </a:rPr>
              <a:t>Consultar</a:t>
            </a:r>
            <a:endParaRPr lang="en-US" sz="1600" dirty="0"/>
          </a:p>
          <a:p>
            <a:pPr marL="0" indent="0">
              <a:buNone/>
            </a:pPr>
            <a:r>
              <a:rPr lang="en-US" sz="1400" dirty="0">
                <a:solidFill>
                  <a:srgbClr val="1F2933"/>
                </a:solidFill>
              </a:rPr>
              <a:t>Procura o MAC de destino (DA) na tabela. Encontrado em outra porta: encaminha. Encontrado na mesma porta: filtra (descarta).</a:t>
            </a:r>
            <a:endParaRPr lang="en-US" sz="1600" dirty="0"/>
          </a:p>
        </p:txBody>
      </p:sp>
      <p:sp>
        <p:nvSpPr>
          <p:cNvPr id="8" name="Text 5"/>
          <p:cNvSpPr/>
          <p:nvPr/>
        </p:nvSpPr>
        <p:spPr>
          <a:xfrm>
            <a:off x="457200" y="32918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246120"/>
            <a:ext cx="5852160" cy="1005840"/>
          </a:xfrm>
          <a:prstGeom prst="rect">
            <a:avLst/>
          </a:prstGeom>
          <a:noFill/>
          <a:ln/>
        </p:spPr>
        <p:txBody>
          <a:bodyPr wrap="square" lIns="0" tIns="0" rIns="0" bIns="0" rtlCol="0" anchor="t"/>
          <a:lstStyle/>
          <a:p>
            <a:pPr marL="0" indent="0">
              <a:buNone/>
            </a:pPr>
            <a:r>
              <a:rPr lang="en-US" sz="1600" b="1" dirty="0">
                <a:solidFill>
                  <a:srgbClr val="0B3C5D"/>
                </a:solidFill>
              </a:rPr>
              <a:t>Inundar</a:t>
            </a:r>
            <a:endParaRPr lang="en-US" sz="1600" dirty="0"/>
          </a:p>
          <a:p>
            <a:pPr marL="0" indent="0">
              <a:buNone/>
            </a:pPr>
            <a:r>
              <a:rPr lang="en-US" sz="1400" dirty="0">
                <a:solidFill>
                  <a:srgbClr val="1F2933"/>
                </a:solidFill>
              </a:rPr>
              <a:t>DA desconhecido, broadcast ou multicast: envia o quadro por todas as portas, exceto a de origem (flooding).</a:t>
            </a:r>
            <a:endParaRPr lang="en-US" sz="1600" dirty="0"/>
          </a:p>
        </p:txBody>
      </p:sp>
      <p:sp>
        <p:nvSpPr>
          <p:cNvPr id="10" name="Text 7"/>
          <p:cNvSpPr/>
          <p:nvPr/>
        </p:nvSpPr>
        <p:spPr>
          <a:xfrm>
            <a:off x="457200" y="42976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251960"/>
            <a:ext cx="5852160" cy="1005840"/>
          </a:xfrm>
          <a:prstGeom prst="rect">
            <a:avLst/>
          </a:prstGeom>
          <a:noFill/>
          <a:ln/>
        </p:spPr>
        <p:txBody>
          <a:bodyPr wrap="square" lIns="0" tIns="0" rIns="0" bIns="0" rtlCol="0" anchor="t"/>
          <a:lstStyle/>
          <a:p>
            <a:pPr marL="0" indent="0">
              <a:buNone/>
            </a:pPr>
            <a:r>
              <a:rPr lang="en-US" sz="1600" b="1" dirty="0">
                <a:solidFill>
                  <a:srgbClr val="0B3C5D"/>
                </a:solidFill>
              </a:rPr>
              <a:t>Envelhecer</a:t>
            </a:r>
            <a:endParaRPr lang="en-US" sz="1600" dirty="0"/>
          </a:p>
          <a:p>
            <a:pPr marL="0" indent="0">
              <a:buNone/>
            </a:pPr>
            <a:r>
              <a:rPr lang="en-US" sz="1400" dirty="0">
                <a:solidFill>
                  <a:srgbClr val="1F2933"/>
                </a:solidFill>
              </a:rPr>
              <a:t>Entradas sem tráfego são removidas após o tempo de aging (padrão 300 s), permitindo que estações mudem de porta.</a:t>
            </a:r>
            <a:endParaRPr lang="en-US" sz="16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7315200" y="1371600"/>
          <a:ext cx="4389120" cy="914400"/>
        </p:xfrm>
        <a:graphic>
          <a:graphicData uri="http://schemas.openxmlformats.org/drawingml/2006/table">
            <a:tbl>
              <a:tblPr/>
              <a:tblGrid>
                <a:gridCol w="219456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tblGrid>
              <a:tr h="292608">
                <a:tc>
                  <a:txBody>
                    <a:bodyPr/>
                    <a:lstStyle/>
                    <a:p>
                      <a:pPr marL="0" indent="0" algn="l">
                        <a:buNone/>
                      </a:pPr>
                      <a:r>
                        <a:rPr lang="en-US" sz="1100" b="1" dirty="0">
                          <a:solidFill>
                            <a:srgbClr val="FFFFFF"/>
                          </a:solidFill>
                        </a:rPr>
                        <a:t>MAC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Porta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Idade (s)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l">
                        <a:buNone/>
                      </a:pPr>
                      <a:r>
                        <a:rPr lang="en-US" sz="1100" dirty="0">
                          <a:solidFill>
                            <a:srgbClr val="1F2933"/>
                          </a:solidFill>
                          <a:latin typeface="Courier New" pitchFamily="34" charset="0"/>
                          <a:ea typeface="Courier New" pitchFamily="34" charset="-122"/>
                          <a:cs typeface="Courier New" pitchFamily="34" charset="-120"/>
                        </a:rPr>
                        <a:t>00-00-5E-00-53-01</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100" dirty="0">
                          <a:solidFill>
                            <a:srgbClr val="1F2933"/>
                          </a:solidFill>
                          <a:latin typeface="Courier New" pitchFamily="34" charset="0"/>
                          <a:ea typeface="Courier New" pitchFamily="34" charset="-122"/>
                          <a:cs typeface="Courier New" pitchFamily="34" charset="-120"/>
                        </a:rPr>
                        <a:t>00-00-5E-00-53-02</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40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92608">
                <a:tc>
                  <a:txBody>
                    <a:bodyPr/>
                    <a:lstStyle/>
                    <a:p>
                      <a:pPr marL="0" indent="0" algn="l">
                        <a:buNone/>
                      </a:pPr>
                      <a:r>
                        <a:rPr lang="en-US" sz="1100" dirty="0">
                          <a:solidFill>
                            <a:srgbClr val="1F2933"/>
                          </a:solidFill>
                          <a:latin typeface="Courier New" pitchFamily="34" charset="0"/>
                          <a:ea typeface="Courier New" pitchFamily="34" charset="-122"/>
                          <a:cs typeface="Courier New" pitchFamily="34" charset="-120"/>
                        </a:rPr>
                        <a:t>00-00-5E-00-53-0A</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1100" dirty="0">
                          <a:solidFill>
                            <a:srgbClr val="1F2933"/>
                          </a:solidFill>
                          <a:latin typeface="Courier New" pitchFamily="34" charset="0"/>
                          <a:ea typeface="Courier New" pitchFamily="34" charset="-122"/>
                          <a:cs typeface="Courier New" pitchFamily="34" charset="-120"/>
                        </a:rPr>
                        <a:t>00-00-5E-00-53-0B</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275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13" name="Text 9"/>
          <p:cNvSpPr txBox="1"/>
          <p:nvPr/>
        </p:nvSpPr>
        <p:spPr>
          <a:xfrm>
            <a:off x="7315200" y="3063240"/>
            <a:ext cx="4389120" cy="274320"/>
          </a:xfrm>
          <a:prstGeom prst="rect">
            <a:avLst/>
          </a:prstGeom>
          <a:noFill/>
          <a:ln/>
        </p:spPr>
        <p:txBody>
          <a:bodyPr wrap="square" lIns="0" tIns="0" rIns="0" bIns="0" rtlCol="0" anchor="ctr"/>
          <a:lstStyle/>
          <a:p>
            <a:pPr marL="0" indent="0" algn="l">
              <a:buNone/>
            </a:pPr>
            <a:r>
              <a:rPr lang="en-US" sz="1000" dirty="0">
                <a:solidFill>
                  <a:srgbClr val="6B7B8C"/>
                </a:solidFill>
              </a:rPr>
              <a:t>Tabela MAC (SAT / CAM) de um switch</a:t>
            </a:r>
            <a:endParaRPr lang="en-US" sz="1000" dirty="0"/>
          </a:p>
        </p:txBody>
      </p:sp>
      <p:sp>
        <p:nvSpPr>
          <p:cNvPr id="14" name="Text 10"/>
          <p:cNvSpPr/>
          <p:nvPr/>
        </p:nvSpPr>
        <p:spPr>
          <a:xfrm>
            <a:off x="8869680" y="3886200"/>
            <a:ext cx="1280160" cy="457200"/>
          </a:xfrm>
          <a:prstGeom prst="roundRect">
            <a:avLst>
              <a:gd name="adj" fmla="val 16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SW1</a:t>
            </a:r>
            <a:endParaRPr lang="en-US" sz="1100" dirty="0"/>
          </a:p>
        </p:txBody>
      </p:sp>
      <p:sp>
        <p:nvSpPr>
          <p:cNvPr id="15" name="Text 11"/>
          <p:cNvSpPr txBox="1"/>
          <p:nvPr/>
        </p:nvSpPr>
        <p:spPr>
          <a:xfrm>
            <a:off x="7406640" y="4526280"/>
            <a:ext cx="1463040" cy="274320"/>
          </a:xfrm>
          <a:prstGeom prst="rect">
            <a:avLst/>
          </a:prstGeom>
          <a:noFill/>
          <a:ln/>
        </p:spPr>
        <p:txBody>
          <a:bodyPr wrap="square" lIns="0" tIns="0" rIns="0" bIns="0" rtlCol="0" anchor="ctr"/>
          <a:lstStyle/>
          <a:p>
            <a:pPr marL="0" indent="0" algn="ctr">
              <a:buNone/>
            </a:pPr>
            <a:r>
              <a:rPr lang="en-US" sz="1000" dirty="0">
                <a:solidFill>
                  <a:srgbClr val="1F2933"/>
                </a:solidFill>
              </a:rPr>
              <a:t>porta 1</a:t>
            </a:r>
            <a:endParaRPr lang="en-US" sz="1000" dirty="0"/>
          </a:p>
        </p:txBody>
      </p:sp>
      <p:sp>
        <p:nvSpPr>
          <p:cNvPr id="16" name="Text 12"/>
          <p:cNvSpPr txBox="1"/>
          <p:nvPr/>
        </p:nvSpPr>
        <p:spPr>
          <a:xfrm>
            <a:off x="8778240" y="4526280"/>
            <a:ext cx="1463040" cy="274320"/>
          </a:xfrm>
          <a:prstGeom prst="rect">
            <a:avLst/>
          </a:prstGeom>
          <a:noFill/>
          <a:ln/>
        </p:spPr>
        <p:txBody>
          <a:bodyPr wrap="square" lIns="0" tIns="0" rIns="0" bIns="0" rtlCol="0" anchor="ctr"/>
          <a:lstStyle/>
          <a:p>
            <a:pPr marL="0" indent="0" algn="ctr">
              <a:buNone/>
            </a:pPr>
            <a:r>
              <a:rPr lang="en-US" sz="1000" dirty="0">
                <a:solidFill>
                  <a:srgbClr val="1F2933"/>
                </a:solidFill>
              </a:rPr>
              <a:t>porta 2</a:t>
            </a:r>
            <a:endParaRPr lang="en-US" sz="1000" dirty="0"/>
          </a:p>
        </p:txBody>
      </p:sp>
      <p:sp>
        <p:nvSpPr>
          <p:cNvPr id="17" name="Text 13"/>
          <p:cNvSpPr txBox="1"/>
          <p:nvPr/>
        </p:nvSpPr>
        <p:spPr>
          <a:xfrm>
            <a:off x="10149840" y="4526280"/>
            <a:ext cx="1463040" cy="274320"/>
          </a:xfrm>
          <a:prstGeom prst="rect">
            <a:avLst/>
          </a:prstGeom>
          <a:noFill/>
          <a:ln/>
        </p:spPr>
        <p:txBody>
          <a:bodyPr wrap="square" lIns="0" tIns="0" rIns="0" bIns="0" rtlCol="0" anchor="ctr"/>
          <a:lstStyle/>
          <a:p>
            <a:pPr marL="0" indent="0" algn="ctr">
              <a:buNone/>
            </a:pPr>
            <a:r>
              <a:rPr lang="en-US" sz="1000" dirty="0">
                <a:solidFill>
                  <a:srgbClr val="1F2933"/>
                </a:solidFill>
              </a:rPr>
              <a:t>porta 3</a:t>
            </a:r>
            <a:endParaRPr lang="en-US" sz="1000" dirty="0"/>
          </a:p>
        </p:txBody>
      </p:sp>
      <p:sp>
        <p:nvSpPr>
          <p:cNvPr id="18" name="Text 14"/>
          <p:cNvSpPr/>
          <p:nvPr/>
        </p:nvSpPr>
        <p:spPr>
          <a:xfrm>
            <a:off x="7886700" y="52212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01</a:t>
            </a:r>
            <a:endParaRPr lang="en-US" sz="1000" dirty="0"/>
          </a:p>
        </p:txBody>
      </p:sp>
      <p:sp>
        <p:nvSpPr>
          <p:cNvPr id="19" name="Shape 15"/>
          <p:cNvSpPr/>
          <p:nvPr/>
        </p:nvSpPr>
        <p:spPr>
          <a:xfrm>
            <a:off x="8010144" y="5568696"/>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6"/>
          <p:cNvSpPr/>
          <p:nvPr/>
        </p:nvSpPr>
        <p:spPr>
          <a:xfrm>
            <a:off x="9258300" y="52212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0A</a:t>
            </a:r>
            <a:endParaRPr lang="en-US" sz="1000" dirty="0"/>
          </a:p>
        </p:txBody>
      </p:sp>
      <p:sp>
        <p:nvSpPr>
          <p:cNvPr id="21" name="Shape 17"/>
          <p:cNvSpPr/>
          <p:nvPr/>
        </p:nvSpPr>
        <p:spPr>
          <a:xfrm>
            <a:off x="9381744" y="5568696"/>
            <a:ext cx="256032" cy="64008"/>
          </a:xfrm>
          <a:prstGeom prst="rect">
            <a:avLst/>
          </a:prstGeom>
          <a:solidFill>
            <a:srgbClr val="2A9D6F"/>
          </a:solidFill>
          <a:ln w="12700">
            <a:solidFill>
              <a:srgbClr val="2A9D6F"/>
            </a:solidFill>
            <a:prstDash val="solid"/>
          </a:ln>
        </p:spPr>
        <p:txBody>
          <a:bodyPr/>
          <a:lstStyle/>
          <a:p>
            <a:endParaRPr lang="en-US"/>
          </a:p>
        </p:txBody>
      </p:sp>
      <p:sp>
        <p:nvSpPr>
          <p:cNvPr id="22" name="Text 18"/>
          <p:cNvSpPr/>
          <p:nvPr/>
        </p:nvSpPr>
        <p:spPr>
          <a:xfrm>
            <a:off x="10629900" y="52212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0B</a:t>
            </a:r>
            <a:endParaRPr lang="en-US" sz="1000" dirty="0"/>
          </a:p>
        </p:txBody>
      </p:sp>
      <p:sp>
        <p:nvSpPr>
          <p:cNvPr id="23" name="Shape 19"/>
          <p:cNvSpPr/>
          <p:nvPr/>
        </p:nvSpPr>
        <p:spPr>
          <a:xfrm>
            <a:off x="10753344" y="5568696"/>
            <a:ext cx="256032" cy="64008"/>
          </a:xfrm>
          <a:prstGeom prst="rect">
            <a:avLst/>
          </a:prstGeom>
          <a:solidFill>
            <a:srgbClr val="2A9D6F"/>
          </a:solidFill>
          <a:ln w="12700">
            <a:solidFill>
              <a:srgbClr val="2A9D6F"/>
            </a:solidFill>
            <a:prstDash val="solid"/>
          </a:ln>
        </p:spPr>
        <p:txBody>
          <a:bodyPr/>
          <a:lstStyle/>
          <a:p>
            <a:endParaRPr lang="en-US"/>
          </a:p>
        </p:txBody>
      </p:sp>
      <p:sp>
        <p:nvSpPr>
          <p:cNvPr id="24" name="Shape 20"/>
          <p:cNvSpPr/>
          <p:nvPr/>
        </p:nvSpPr>
        <p:spPr>
          <a:xfrm flipV="1">
            <a:off x="8138160" y="4343400"/>
            <a:ext cx="914400" cy="822960"/>
          </a:xfrm>
          <a:prstGeom prst="line">
            <a:avLst/>
          </a:prstGeom>
          <a:noFill/>
          <a:ln w="22225">
            <a:solidFill>
              <a:srgbClr val="6B7B8C"/>
            </a:solidFill>
            <a:prstDash val="solid"/>
          </a:ln>
        </p:spPr>
        <p:txBody>
          <a:bodyPr/>
          <a:lstStyle/>
          <a:p>
            <a:endParaRPr lang="en-US"/>
          </a:p>
        </p:txBody>
      </p:sp>
      <p:sp>
        <p:nvSpPr>
          <p:cNvPr id="25" name="Shape 21"/>
          <p:cNvSpPr/>
          <p:nvPr/>
        </p:nvSpPr>
        <p:spPr>
          <a:xfrm flipV="1">
            <a:off x="9509760" y="4343400"/>
            <a:ext cx="0" cy="822960"/>
          </a:xfrm>
          <a:prstGeom prst="line">
            <a:avLst/>
          </a:prstGeom>
          <a:noFill/>
          <a:ln w="22225">
            <a:solidFill>
              <a:srgbClr val="6B7B8C"/>
            </a:solidFill>
            <a:prstDash val="solid"/>
          </a:ln>
        </p:spPr>
        <p:txBody>
          <a:bodyPr/>
          <a:lstStyle/>
          <a:p>
            <a:endParaRPr lang="en-US"/>
          </a:p>
        </p:txBody>
      </p:sp>
      <p:sp>
        <p:nvSpPr>
          <p:cNvPr id="26" name="Shape 22"/>
          <p:cNvSpPr/>
          <p:nvPr/>
        </p:nvSpPr>
        <p:spPr>
          <a:xfrm flipH="1" flipV="1">
            <a:off x="9966960" y="4343400"/>
            <a:ext cx="914400" cy="822960"/>
          </a:xfrm>
          <a:prstGeom prst="line">
            <a:avLst/>
          </a:prstGeom>
          <a:noFill/>
          <a:ln w="22225">
            <a:solidFill>
              <a:srgbClr val="6B7B8C"/>
            </a:solidFill>
            <a:prstDash val="solid"/>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Rede comutada: domínio de broadcast e Spanning Tree</a:t>
            </a:r>
            <a:endParaRPr lang="en-US" sz="3000" dirty="0"/>
          </a:p>
        </p:txBody>
      </p:sp>
      <p:sp>
        <p:nvSpPr>
          <p:cNvPr id="4" name="Text 1"/>
          <p:cNvSpPr/>
          <p:nvPr/>
        </p:nvSpPr>
        <p:spPr>
          <a:xfrm>
            <a:off x="2651760" y="2148840"/>
            <a:ext cx="1097280" cy="457200"/>
          </a:xfrm>
          <a:prstGeom prst="roundRect">
            <a:avLst>
              <a:gd name="adj" fmla="val 16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SW1</a:t>
            </a:r>
            <a:endParaRPr lang="en-US" sz="1100" dirty="0"/>
          </a:p>
        </p:txBody>
      </p:sp>
      <p:sp>
        <p:nvSpPr>
          <p:cNvPr id="5" name="Text 2"/>
          <p:cNvSpPr/>
          <p:nvPr/>
        </p:nvSpPr>
        <p:spPr>
          <a:xfrm>
            <a:off x="6766560" y="2148840"/>
            <a:ext cx="1097280" cy="457200"/>
          </a:xfrm>
          <a:prstGeom prst="roundRect">
            <a:avLst>
              <a:gd name="adj" fmla="val 16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SW2</a:t>
            </a:r>
            <a:endParaRPr lang="en-US" sz="1100" dirty="0"/>
          </a:p>
        </p:txBody>
      </p:sp>
      <p:sp>
        <p:nvSpPr>
          <p:cNvPr id="6" name="Text 3"/>
          <p:cNvSpPr/>
          <p:nvPr/>
        </p:nvSpPr>
        <p:spPr>
          <a:xfrm>
            <a:off x="4709160" y="3977640"/>
            <a:ext cx="1097280" cy="457200"/>
          </a:xfrm>
          <a:prstGeom prst="roundRect">
            <a:avLst>
              <a:gd name="adj" fmla="val 16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SW3</a:t>
            </a:r>
            <a:endParaRPr lang="en-US" sz="1100" dirty="0"/>
          </a:p>
        </p:txBody>
      </p:sp>
      <p:sp>
        <p:nvSpPr>
          <p:cNvPr id="7" name="Shape 4"/>
          <p:cNvSpPr/>
          <p:nvPr/>
        </p:nvSpPr>
        <p:spPr>
          <a:xfrm>
            <a:off x="3749040" y="2377440"/>
            <a:ext cx="3017520" cy="0"/>
          </a:xfrm>
          <a:prstGeom prst="line">
            <a:avLst/>
          </a:prstGeom>
          <a:noFill/>
          <a:ln w="38100">
            <a:solidFill>
              <a:srgbClr val="0B3C5D"/>
            </a:solidFill>
            <a:prstDash val="solid"/>
          </a:ln>
        </p:spPr>
        <p:txBody>
          <a:bodyPr/>
          <a:lstStyle/>
          <a:p>
            <a:endParaRPr lang="en-US"/>
          </a:p>
        </p:txBody>
      </p:sp>
      <p:sp>
        <p:nvSpPr>
          <p:cNvPr id="8" name="Text 5"/>
          <p:cNvSpPr txBox="1"/>
          <p:nvPr/>
        </p:nvSpPr>
        <p:spPr>
          <a:xfrm>
            <a:off x="4434840" y="205740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ativo (encaminhando)</a:t>
            </a:r>
            <a:endParaRPr lang="en-US" sz="1000" dirty="0"/>
          </a:p>
        </p:txBody>
      </p:sp>
      <p:sp>
        <p:nvSpPr>
          <p:cNvPr id="9" name="Shape 6"/>
          <p:cNvSpPr/>
          <p:nvPr/>
        </p:nvSpPr>
        <p:spPr>
          <a:xfrm>
            <a:off x="3566160" y="2606040"/>
            <a:ext cx="1280160" cy="1417320"/>
          </a:xfrm>
          <a:prstGeom prst="line">
            <a:avLst/>
          </a:prstGeom>
          <a:noFill/>
          <a:ln w="25400">
            <a:solidFill>
              <a:srgbClr val="6B7B8C"/>
            </a:solidFill>
            <a:prstDash val="dash"/>
          </a:ln>
        </p:spPr>
        <p:txBody>
          <a:bodyPr/>
          <a:lstStyle/>
          <a:p>
            <a:endParaRPr lang="en-US"/>
          </a:p>
        </p:txBody>
      </p:sp>
      <p:sp>
        <p:nvSpPr>
          <p:cNvPr id="10" name="Text 7"/>
          <p:cNvSpPr txBox="1"/>
          <p:nvPr/>
        </p:nvSpPr>
        <p:spPr>
          <a:xfrm>
            <a:off x="3383280" y="34518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bloqueado (STP)</a:t>
            </a:r>
            <a:endParaRPr lang="en-US" sz="1000" dirty="0"/>
          </a:p>
        </p:txBody>
      </p:sp>
      <p:sp>
        <p:nvSpPr>
          <p:cNvPr id="11" name="Shape 8"/>
          <p:cNvSpPr/>
          <p:nvPr/>
        </p:nvSpPr>
        <p:spPr>
          <a:xfrm flipH="1">
            <a:off x="5669280" y="2606040"/>
            <a:ext cx="1280160" cy="1417320"/>
          </a:xfrm>
          <a:prstGeom prst="line">
            <a:avLst/>
          </a:prstGeom>
          <a:noFill/>
          <a:ln w="38100">
            <a:solidFill>
              <a:srgbClr val="0B3C5D"/>
            </a:solidFill>
            <a:prstDash val="solid"/>
          </a:ln>
        </p:spPr>
        <p:txBody>
          <a:bodyPr/>
          <a:lstStyle/>
          <a:p>
            <a:endParaRPr lang="en-US"/>
          </a:p>
        </p:txBody>
      </p:sp>
      <p:sp>
        <p:nvSpPr>
          <p:cNvPr id="12" name="Text 9"/>
          <p:cNvSpPr/>
          <p:nvPr/>
        </p:nvSpPr>
        <p:spPr>
          <a:xfrm>
            <a:off x="905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13" name="Shape 10"/>
          <p:cNvSpPr/>
          <p:nvPr/>
        </p:nvSpPr>
        <p:spPr>
          <a:xfrm>
            <a:off x="1060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14" name="Text 11"/>
          <p:cNvSpPr txBox="1"/>
          <p:nvPr/>
        </p:nvSpPr>
        <p:spPr>
          <a:xfrm>
            <a:off x="640080" y="2670048"/>
            <a:ext cx="1097280" cy="274320"/>
          </a:xfrm>
          <a:prstGeom prst="rect">
            <a:avLst/>
          </a:prstGeom>
          <a:noFill/>
          <a:ln/>
        </p:spPr>
        <p:txBody>
          <a:bodyPr wrap="square" lIns="0" tIns="0" rIns="0" bIns="0" rtlCol="0" anchor="ctr"/>
          <a:lstStyle/>
          <a:p>
            <a:pPr marL="0" indent="0" algn="ctr">
              <a:buNone/>
            </a:pPr>
            <a:r>
              <a:rPr lang="en-US" sz="1000" dirty="0">
                <a:solidFill>
                  <a:srgbClr val="1F2933"/>
                </a:solidFill>
              </a:rPr>
              <a:t>Usuário A</a:t>
            </a:r>
            <a:endParaRPr lang="en-US" sz="1000" dirty="0"/>
          </a:p>
        </p:txBody>
      </p:sp>
      <p:sp>
        <p:nvSpPr>
          <p:cNvPr id="15" name="Shape 12"/>
          <p:cNvSpPr/>
          <p:nvPr/>
        </p:nvSpPr>
        <p:spPr>
          <a:xfrm>
            <a:off x="1508760" y="2377440"/>
            <a:ext cx="1143000" cy="0"/>
          </a:xfrm>
          <a:prstGeom prst="line">
            <a:avLst/>
          </a:prstGeom>
          <a:noFill/>
          <a:ln w="22225">
            <a:solidFill>
              <a:srgbClr val="6B7B8C"/>
            </a:solidFill>
            <a:prstDash val="solid"/>
          </a:ln>
        </p:spPr>
        <p:txBody>
          <a:bodyPr/>
          <a:lstStyle/>
          <a:p>
            <a:endParaRPr lang="en-US"/>
          </a:p>
        </p:txBody>
      </p:sp>
      <p:sp>
        <p:nvSpPr>
          <p:cNvPr id="16" name="Text 13"/>
          <p:cNvSpPr/>
          <p:nvPr/>
        </p:nvSpPr>
        <p:spPr>
          <a:xfrm>
            <a:off x="904341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7" name="Shape 14"/>
          <p:cNvSpPr/>
          <p:nvPr/>
        </p:nvSpPr>
        <p:spPr>
          <a:xfrm>
            <a:off x="919886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8778240" y="2670048"/>
            <a:ext cx="1097280" cy="274320"/>
          </a:xfrm>
          <a:prstGeom prst="rect">
            <a:avLst/>
          </a:prstGeom>
          <a:noFill/>
          <a:ln/>
        </p:spPr>
        <p:txBody>
          <a:bodyPr wrap="square" lIns="0" tIns="0" rIns="0" bIns="0" rtlCol="0" anchor="ctr"/>
          <a:lstStyle/>
          <a:p>
            <a:pPr marL="0" indent="0" algn="ctr">
              <a:buNone/>
            </a:pPr>
            <a:r>
              <a:rPr lang="en-US" sz="1000" dirty="0">
                <a:solidFill>
                  <a:srgbClr val="1F2933"/>
                </a:solidFill>
              </a:rPr>
              <a:t>Usuário B</a:t>
            </a:r>
            <a:endParaRPr lang="en-US" sz="1000" dirty="0"/>
          </a:p>
        </p:txBody>
      </p:sp>
      <p:sp>
        <p:nvSpPr>
          <p:cNvPr id="19" name="Shape 16"/>
          <p:cNvSpPr/>
          <p:nvPr/>
        </p:nvSpPr>
        <p:spPr>
          <a:xfrm flipH="1">
            <a:off x="7863840" y="2377440"/>
            <a:ext cx="1143000" cy="0"/>
          </a:xfrm>
          <a:prstGeom prst="line">
            <a:avLst/>
          </a:prstGeom>
          <a:noFill/>
          <a:ln w="22225">
            <a:solidFill>
              <a:srgbClr val="6B7B8C"/>
            </a:solidFill>
            <a:prstDash val="solid"/>
          </a:ln>
        </p:spPr>
        <p:txBody>
          <a:bodyPr/>
          <a:lstStyle/>
          <a:p>
            <a:endParaRPr lang="en-US"/>
          </a:p>
        </p:txBody>
      </p:sp>
      <p:sp>
        <p:nvSpPr>
          <p:cNvPr id="20" name="Text 17"/>
          <p:cNvSpPr/>
          <p:nvPr/>
        </p:nvSpPr>
        <p:spPr>
          <a:xfrm>
            <a:off x="4974336" y="54681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21" name="Shape 18"/>
          <p:cNvSpPr/>
          <p:nvPr/>
        </p:nvSpPr>
        <p:spPr>
          <a:xfrm>
            <a:off x="5129784" y="5870448"/>
            <a:ext cx="256032" cy="64008"/>
          </a:xfrm>
          <a:prstGeom prst="rect">
            <a:avLst/>
          </a:prstGeom>
          <a:solidFill>
            <a:srgbClr val="2A9D6F"/>
          </a:solidFill>
          <a:ln w="12700">
            <a:solidFill>
              <a:srgbClr val="2A9D6F"/>
            </a:solidFill>
            <a:prstDash val="solid"/>
          </a:ln>
        </p:spPr>
        <p:txBody>
          <a:bodyPr/>
          <a:lstStyle/>
          <a:p>
            <a:endParaRPr lang="en-US"/>
          </a:p>
        </p:txBody>
      </p:sp>
      <p:sp>
        <p:nvSpPr>
          <p:cNvPr id="22" name="Text 19"/>
          <p:cNvSpPr txBox="1"/>
          <p:nvPr/>
        </p:nvSpPr>
        <p:spPr>
          <a:xfrm>
            <a:off x="4709160" y="5961888"/>
            <a:ext cx="1097280" cy="274320"/>
          </a:xfrm>
          <a:prstGeom prst="rect">
            <a:avLst/>
          </a:prstGeom>
          <a:noFill/>
          <a:ln/>
        </p:spPr>
        <p:txBody>
          <a:bodyPr wrap="square" lIns="0" tIns="0" rIns="0" bIns="0" rtlCol="0" anchor="ctr"/>
          <a:lstStyle/>
          <a:p>
            <a:pPr marL="0" indent="0" algn="ctr">
              <a:buNone/>
            </a:pPr>
            <a:r>
              <a:rPr lang="en-US" sz="1000" dirty="0">
                <a:solidFill>
                  <a:srgbClr val="1F2933"/>
                </a:solidFill>
              </a:rPr>
              <a:t>Usuário C</a:t>
            </a:r>
            <a:endParaRPr lang="en-US" sz="1000" dirty="0"/>
          </a:p>
        </p:txBody>
      </p:sp>
      <p:sp>
        <p:nvSpPr>
          <p:cNvPr id="23" name="Shape 20"/>
          <p:cNvSpPr/>
          <p:nvPr/>
        </p:nvSpPr>
        <p:spPr>
          <a:xfrm flipV="1">
            <a:off x="5257800" y="4434840"/>
            <a:ext cx="0" cy="1005840"/>
          </a:xfrm>
          <a:prstGeom prst="line">
            <a:avLst/>
          </a:prstGeom>
          <a:noFill/>
          <a:ln w="22225">
            <a:solidFill>
              <a:srgbClr val="6B7B8C"/>
            </a:solidFill>
            <a:prstDash val="solid"/>
          </a:ln>
        </p:spPr>
        <p:txBody>
          <a:bodyPr/>
          <a:lstStyle/>
          <a:p>
            <a:endParaRPr lang="en-US"/>
          </a:p>
        </p:txBody>
      </p:sp>
      <p:sp>
        <p:nvSpPr>
          <p:cNvPr id="24" name="Text 21"/>
          <p:cNvSpPr txBox="1"/>
          <p:nvPr/>
        </p:nvSpPr>
        <p:spPr>
          <a:xfrm>
            <a:off x="457200" y="4480560"/>
            <a:ext cx="4572000" cy="192024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Comunicação inicial de A para B é um </a:t>
            </a:r>
            <a:r>
              <a:rPr lang="en-US" sz="1200" b="1" dirty="0">
                <a:solidFill>
                  <a:srgbClr val="1F2933"/>
                </a:solidFill>
              </a:rPr>
              <a:t>broadcast</a:t>
            </a:r>
            <a:r>
              <a:rPr lang="en-US" sz="1200" dirty="0">
                <a:solidFill>
                  <a:srgbClr val="1F2933"/>
                </a:solidFill>
              </a:rPr>
              <a:t> (ex.: ARP Request): todos os switches inundam, todas as estações examinam</a:t>
            </a:r>
            <a:endParaRPr lang="en-US" sz="1200" dirty="0"/>
          </a:p>
          <a:p>
            <a:pPr marL="279400" indent="-279400">
              <a:spcAft>
                <a:spcPts val="400"/>
              </a:spcAft>
              <a:buSzPct val="100000"/>
              <a:buChar char="•"/>
            </a:pPr>
            <a:r>
              <a:rPr lang="en-US" sz="1200" dirty="0">
                <a:solidFill>
                  <a:srgbClr val="1F2933"/>
                </a:solidFill>
              </a:rPr>
              <a:t>Após a resposta de B, os switches conhecem os MACs e encaminham só pelo caminho aprendido</a:t>
            </a:r>
            <a:endParaRPr lang="en-US" sz="1200" dirty="0"/>
          </a:p>
          <a:p>
            <a:pPr marL="279400" indent="-279400">
              <a:spcAft>
                <a:spcPts val="400"/>
              </a:spcAft>
              <a:buSzPct val="100000"/>
              <a:buChar char="•"/>
            </a:pPr>
            <a:r>
              <a:rPr lang="en-US" sz="1200" dirty="0">
                <a:solidFill>
                  <a:srgbClr val="1F2933"/>
                </a:solidFill>
              </a:rPr>
              <a:t>Enlaces redundantes ficam em espera pelo </a:t>
            </a:r>
            <a:r>
              <a:rPr lang="en-US" sz="1200" b="1" dirty="0">
                <a:solidFill>
                  <a:srgbClr val="1F2933"/>
                </a:solidFill>
              </a:rPr>
              <a:t>Spanning Tree</a:t>
            </a:r>
            <a:r>
              <a:rPr lang="en-US" sz="1200" dirty="0">
                <a:solidFill>
                  <a:srgbClr val="1F2933"/>
                </a:solidFill>
              </a:rPr>
              <a:t> (IEEE 802.1D/802.1w): sem TTL no quadro, um loop L2 seria permanente</a:t>
            </a:r>
            <a:endParaRPr lang="en-US" sz="1200" dirty="0"/>
          </a:p>
          <a:p>
            <a:pPr marL="279400" indent="-279400">
              <a:spcAft>
                <a:spcPts val="400"/>
              </a:spcAft>
              <a:buSzPct val="100000"/>
              <a:buChar char="•"/>
            </a:pPr>
            <a:r>
              <a:rPr lang="en-US" sz="1200" dirty="0">
                <a:solidFill>
                  <a:srgbClr val="1F2933"/>
                </a:solidFill>
              </a:rPr>
              <a:t>Todo o conjunto forma um </a:t>
            </a:r>
            <a:r>
              <a:rPr lang="en-US" sz="1200" b="1" dirty="0">
                <a:solidFill>
                  <a:srgbClr val="1F2933"/>
                </a:solidFill>
              </a:rPr>
              <a:t>único domínio de broadcast</a:t>
            </a:r>
            <a:r>
              <a:rPr lang="en-US" sz="1200" dirty="0">
                <a:solidFill>
                  <a:srgbClr val="1F2933"/>
                </a:solidFill>
              </a:rPr>
              <a:t> (uma VLAN)</a:t>
            </a:r>
            <a:endParaRPr lang="en-US" sz="1200" dirty="0"/>
          </a:p>
        </p:txBody>
      </p:sp>
      <p:sp>
        <p:nvSpPr>
          <p:cNvPr id="25" name="Shape 22"/>
          <p:cNvSpPr/>
          <p:nvPr/>
        </p:nvSpPr>
        <p:spPr>
          <a:xfrm>
            <a:off x="6675120" y="4480560"/>
            <a:ext cx="5029200" cy="1783080"/>
          </a:xfrm>
          <a:prstGeom prst="roundRect">
            <a:avLst>
              <a:gd name="adj" fmla="val 6154"/>
            </a:avLst>
          </a:prstGeom>
          <a:solidFill>
            <a:srgbClr val="EEF3F7"/>
          </a:solidFill>
          <a:ln w="9525">
            <a:solidFill>
              <a:srgbClr val="EEF3F7"/>
            </a:solidFill>
            <a:prstDash val="solid"/>
          </a:ln>
        </p:spPr>
        <p:txBody>
          <a:bodyPr/>
          <a:lstStyle/>
          <a:p>
            <a:endParaRPr lang="en-US"/>
          </a:p>
        </p:txBody>
      </p:sp>
      <p:sp>
        <p:nvSpPr>
          <p:cNvPr id="26" name="Text 23"/>
          <p:cNvSpPr txBox="1"/>
          <p:nvPr/>
        </p:nvSpPr>
        <p:spPr>
          <a:xfrm>
            <a:off x="6876288" y="4645152"/>
            <a:ext cx="4626864" cy="365760"/>
          </a:xfrm>
          <a:prstGeom prst="rect">
            <a:avLst/>
          </a:prstGeom>
          <a:noFill/>
          <a:ln/>
        </p:spPr>
        <p:txBody>
          <a:bodyPr wrap="square" lIns="0" tIns="0" rIns="0" bIns="0" rtlCol="0" anchor="t"/>
          <a:lstStyle/>
          <a:p>
            <a:pPr marL="0" indent="0">
              <a:buNone/>
            </a:pPr>
            <a:r>
              <a:rPr lang="en-US" sz="1500" b="1" dirty="0">
                <a:solidFill>
                  <a:srgbClr val="0B3C5D"/>
                </a:solidFill>
              </a:rPr>
              <a:t>Segmentação moderna</a:t>
            </a:r>
            <a:endParaRPr lang="en-US" sz="1500" dirty="0"/>
          </a:p>
        </p:txBody>
      </p:sp>
      <p:sp>
        <p:nvSpPr>
          <p:cNvPr id="27" name="Text 24"/>
          <p:cNvSpPr txBox="1"/>
          <p:nvPr/>
        </p:nvSpPr>
        <p:spPr>
          <a:xfrm>
            <a:off x="6876288" y="5056632"/>
            <a:ext cx="4626864" cy="10698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VLANs (802.1Q) criam vários domínios de broadcast em um mesmo switch</a:t>
            </a:r>
            <a:endParaRPr lang="en-US" sz="1200" dirty="0"/>
          </a:p>
          <a:p>
            <a:pPr marL="279400" indent="-279400">
              <a:spcAft>
                <a:spcPts val="400"/>
              </a:spcAft>
              <a:buSzPct val="100000"/>
              <a:buChar char="•"/>
            </a:pPr>
            <a:r>
              <a:rPr lang="en-US" sz="1200" dirty="0">
                <a:solidFill>
                  <a:srgbClr val="1F2933"/>
                </a:solidFill>
              </a:rPr>
              <a:t>RSTP/MSTP convergem em segundos; EVPN/VXLAN substitui o STP em data centers</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Comutação de camada 2: vantagens e limitações</a:t>
            </a:r>
            <a:endParaRPr lang="en-US" sz="3000" dirty="0"/>
          </a:p>
        </p:txBody>
      </p:sp>
      <p:sp>
        <p:nvSpPr>
          <p:cNvPr id="4" name="Shape 1"/>
          <p:cNvSpPr/>
          <p:nvPr/>
        </p:nvSpPr>
        <p:spPr>
          <a:xfrm>
            <a:off x="457200" y="128016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Vantagens</a:t>
            </a:r>
            <a:endParaRPr lang="en-US" sz="1500" dirty="0"/>
          </a:p>
        </p:txBody>
      </p:sp>
      <p:sp>
        <p:nvSpPr>
          <p:cNvPr id="6" name="Text 3"/>
          <p:cNvSpPr txBox="1"/>
          <p:nvPr/>
        </p:nvSpPr>
        <p:spPr>
          <a:xfrm>
            <a:off x="658368" y="185623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b="1" dirty="0">
                <a:solidFill>
                  <a:srgbClr val="1F2933"/>
                </a:solidFill>
              </a:rPr>
              <a:t>Custo:</a:t>
            </a:r>
            <a:r>
              <a:rPr lang="en-US" sz="1400" dirty="0">
                <a:solidFill>
                  <a:srgbClr val="1F2933"/>
                </a:solidFill>
              </a:rPr>
              <a:t> menor preço por porta do que roteadores</a:t>
            </a:r>
            <a:endParaRPr lang="en-US" sz="1400" dirty="0"/>
          </a:p>
          <a:p>
            <a:pPr marL="279400" indent="-279400">
              <a:spcAft>
                <a:spcPts val="400"/>
              </a:spcAft>
              <a:buSzPct val="100000"/>
              <a:buChar char="•"/>
            </a:pPr>
            <a:r>
              <a:rPr lang="en-US" sz="1400" b="1" dirty="0">
                <a:solidFill>
                  <a:srgbClr val="1F2933"/>
                </a:solidFill>
              </a:rPr>
              <a:t>Desempenho:</a:t>
            </a:r>
            <a:r>
              <a:rPr lang="en-US" sz="1400" dirty="0">
                <a:solidFill>
                  <a:srgbClr val="1F2933"/>
                </a:solidFill>
              </a:rPr>
              <a:t> não interpreta o cabeçalho de rede; encaminhamento em ASIC na taxa da linha</a:t>
            </a:r>
            <a:endParaRPr lang="en-US" sz="1400" dirty="0"/>
          </a:p>
          <a:p>
            <a:pPr marL="279400" indent="-279400">
              <a:spcAft>
                <a:spcPts val="400"/>
              </a:spcAft>
              <a:buSzPct val="100000"/>
              <a:buChar char="•"/>
            </a:pPr>
            <a:r>
              <a:rPr lang="en-US" sz="1400" b="1" dirty="0">
                <a:solidFill>
                  <a:srgbClr val="1F2933"/>
                </a:solidFill>
              </a:rPr>
              <a:t>Plug and play:</a:t>
            </a:r>
            <a:r>
              <a:rPr lang="en-US" sz="1400" dirty="0">
                <a:solidFill>
                  <a:srgbClr val="1F2933"/>
                </a:solidFill>
              </a:rPr>
              <a:t> aprende endereços sozinho; pouca configuração</a:t>
            </a:r>
            <a:endParaRPr lang="en-US" sz="1400" dirty="0"/>
          </a:p>
          <a:p>
            <a:pPr marL="279400" indent="-279400">
              <a:spcAft>
                <a:spcPts val="400"/>
              </a:spcAft>
              <a:buSzPct val="100000"/>
              <a:buChar char="•"/>
            </a:pPr>
            <a:r>
              <a:rPr lang="en-US" sz="1400" b="1" dirty="0">
                <a:solidFill>
                  <a:srgbClr val="1F2933"/>
                </a:solidFill>
              </a:rPr>
              <a:t>Independência de protocolo:</a:t>
            </a:r>
            <a:r>
              <a:rPr lang="en-US" sz="1400" dirty="0">
                <a:solidFill>
                  <a:srgbClr val="1F2933"/>
                </a:solidFill>
              </a:rPr>
              <a:t> transporta qualquer carga de camada 2 (IP, ARP, LLDP, protocolos legados)</a:t>
            </a:r>
            <a:endParaRPr lang="en-US" sz="1400" dirty="0"/>
          </a:p>
        </p:txBody>
      </p:sp>
      <p:sp>
        <p:nvSpPr>
          <p:cNvPr id="7" name="Shape 4"/>
          <p:cNvSpPr/>
          <p:nvPr/>
        </p:nvSpPr>
        <p:spPr>
          <a:xfrm>
            <a:off x="6245352" y="128016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Limitações</a:t>
            </a:r>
            <a:endParaRPr lang="en-US" sz="1500" dirty="0"/>
          </a:p>
        </p:txBody>
      </p:sp>
      <p:sp>
        <p:nvSpPr>
          <p:cNvPr id="9" name="Text 6"/>
          <p:cNvSpPr txBox="1"/>
          <p:nvPr/>
        </p:nvSpPr>
        <p:spPr>
          <a:xfrm>
            <a:off x="6446520" y="185623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b="1" dirty="0">
                <a:solidFill>
                  <a:srgbClr val="1F2933"/>
                </a:solidFill>
              </a:rPr>
              <a:t>Broadcast:</a:t>
            </a:r>
            <a:r>
              <a:rPr lang="en-US" sz="1400" dirty="0">
                <a:solidFill>
                  <a:srgbClr val="1F2933"/>
                </a:solidFill>
              </a:rPr>
              <a:t> nenhuma proteção contra tempestades de broadcast; o domínio de falha cresce com a rede</a:t>
            </a:r>
            <a:endParaRPr lang="en-US" sz="1400" dirty="0"/>
          </a:p>
          <a:p>
            <a:pPr marL="279400" indent="-279400">
              <a:spcAft>
                <a:spcPts val="400"/>
              </a:spcAft>
              <a:buSzPct val="100000"/>
              <a:buChar char="•"/>
            </a:pPr>
            <a:r>
              <a:rPr lang="en-US" sz="1400" b="1" dirty="0">
                <a:solidFill>
                  <a:srgbClr val="1F2933"/>
                </a:solidFill>
              </a:rPr>
              <a:t>Topologia:</a:t>
            </a:r>
            <a:r>
              <a:rPr lang="en-US" sz="1400" dirty="0">
                <a:solidFill>
                  <a:srgbClr val="1F2933"/>
                </a:solidFill>
              </a:rPr>
              <a:t> usa só um subconjunto dos enlaces (spanning tree); STP clássico converge em 30 a 50 s (RSTP: segundos)</a:t>
            </a:r>
            <a:endParaRPr lang="en-US" sz="1400" dirty="0"/>
          </a:p>
          <a:p>
            <a:pPr marL="279400" indent="-279400">
              <a:spcAft>
                <a:spcPts val="400"/>
              </a:spcAft>
              <a:buSzPct val="100000"/>
              <a:buChar char="•"/>
            </a:pPr>
            <a:r>
              <a:rPr lang="en-US" sz="1400" b="1" dirty="0">
                <a:solidFill>
                  <a:srgbClr val="1F2933"/>
                </a:solidFill>
              </a:rPr>
              <a:t>MTU:</a:t>
            </a:r>
            <a:r>
              <a:rPr lang="en-US" sz="1400" dirty="0">
                <a:solidFill>
                  <a:srgbClr val="1F2933"/>
                </a:solidFill>
              </a:rPr>
              <a:t> não fragmenta; quadros maiores que a MTU do enlace de saída são descartados</a:t>
            </a:r>
            <a:endParaRPr lang="en-US" sz="1400" dirty="0"/>
          </a:p>
          <a:p>
            <a:pPr marL="279400" indent="-279400">
              <a:spcAft>
                <a:spcPts val="400"/>
              </a:spcAft>
              <a:buSzPct val="100000"/>
              <a:buChar char="•"/>
            </a:pPr>
            <a:r>
              <a:rPr lang="en-US" sz="1400" b="1" dirty="0">
                <a:solidFill>
                  <a:srgbClr val="1F2933"/>
                </a:solidFill>
              </a:rPr>
              <a:t>Sem retorno de congestionamento</a:t>
            </a:r>
            <a:r>
              <a:rPr lang="en-US" sz="1400" dirty="0">
                <a:solidFill>
                  <a:srgbClr val="1F2933"/>
                </a:solidFill>
              </a:rPr>
              <a:t> para as estações (fluxo de quadros Ethernet não é fim a fim)</a:t>
            </a:r>
            <a:endParaRPr lang="en-US" sz="1400" dirty="0"/>
          </a:p>
          <a:p>
            <a:pPr marL="279400" indent="-279400">
              <a:spcAft>
                <a:spcPts val="400"/>
              </a:spcAft>
              <a:buSzPct val="100000"/>
              <a:buChar char="•"/>
            </a:pPr>
            <a:r>
              <a:rPr lang="en-US" sz="1400" b="1" dirty="0">
                <a:solidFill>
                  <a:srgbClr val="1F2933"/>
                </a:solidFill>
              </a:rPr>
              <a:t>Escala:</a:t>
            </a:r>
            <a:r>
              <a:rPr lang="en-US" sz="1400" dirty="0">
                <a:solidFill>
                  <a:srgbClr val="1F2933"/>
                </a:solidFill>
              </a:rPr>
              <a:t> o 802.1D recomendava diâmetro máximo de 7 bridges; hoje o limite é de projeto (tamanho do domínio de broadcast)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Roteadores</a:t>
            </a:r>
            <a:endParaRPr lang="en-US" sz="3000" dirty="0"/>
          </a:p>
        </p:txBody>
      </p:sp>
      <p:sp>
        <p:nvSpPr>
          <p:cNvPr id="4" name="Text 1"/>
          <p:cNvSpPr txBox="1"/>
          <p:nvPr/>
        </p:nvSpPr>
        <p:spPr>
          <a:xfrm>
            <a:off x="457200" y="1188720"/>
            <a:ext cx="576072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Operam na </a:t>
            </a:r>
            <a:r>
              <a:rPr lang="en-US" sz="1600" b="1" dirty="0">
                <a:solidFill>
                  <a:srgbClr val="1F2933"/>
                </a:solidFill>
              </a:rPr>
              <a:t>camada de rede</a:t>
            </a:r>
            <a:r>
              <a:rPr lang="en-US" sz="1600" dirty="0">
                <a:solidFill>
                  <a:srgbClr val="1F2933"/>
                </a:solidFill>
              </a:rPr>
              <a:t> do modelo OSI (camada Internet do TCP/IP)</a:t>
            </a:r>
            <a:endParaRPr lang="en-US" sz="1600" dirty="0"/>
          </a:p>
          <a:p>
            <a:pPr marL="279400" indent="-279400">
              <a:spcAft>
                <a:spcPts val="800"/>
              </a:spcAft>
              <a:buSzPct val="100000"/>
              <a:buChar char="•"/>
            </a:pPr>
            <a:r>
              <a:rPr lang="en-US" sz="1600" dirty="0">
                <a:solidFill>
                  <a:srgbClr val="1F2933"/>
                </a:solidFill>
              </a:rPr>
              <a:t>Encaminham pacotes de estação a estação permitindo </a:t>
            </a:r>
            <a:r>
              <a:rPr lang="en-US" sz="1600" b="1" dirty="0">
                <a:solidFill>
                  <a:srgbClr val="1F2933"/>
                </a:solidFill>
              </a:rPr>
              <a:t>múltiplos caminhos</a:t>
            </a:r>
            <a:r>
              <a:rPr lang="en-US" sz="1600" dirty="0">
                <a:solidFill>
                  <a:srgbClr val="1F2933"/>
                </a:solidFill>
              </a:rPr>
              <a:t> entre elas (ECMP)</a:t>
            </a:r>
            <a:endParaRPr lang="en-US" sz="1600" dirty="0"/>
          </a:p>
          <a:p>
            <a:pPr marL="279400" indent="-279400">
              <a:spcAft>
                <a:spcPts val="800"/>
              </a:spcAft>
              <a:buSzPct val="100000"/>
              <a:buChar char="•"/>
            </a:pPr>
            <a:r>
              <a:rPr lang="en-US" sz="1600" dirty="0">
                <a:solidFill>
                  <a:srgbClr val="1F2933"/>
                </a:solidFill>
              </a:rPr>
              <a:t>Decisão de roteamento baseada no </a:t>
            </a:r>
            <a:r>
              <a:rPr lang="en-US" sz="1600" b="1" dirty="0">
                <a:solidFill>
                  <a:srgbClr val="1F2933"/>
                </a:solidFill>
              </a:rPr>
              <a:t>endereço de rede</a:t>
            </a:r>
            <a:r>
              <a:rPr lang="en-US" sz="1600" dirty="0">
                <a:solidFill>
                  <a:srgbClr val="1F2933"/>
                </a:solidFill>
              </a:rPr>
              <a:t> (IP), não no endereço de enlace (MAC)</a:t>
            </a:r>
            <a:endParaRPr lang="en-US" sz="1600" dirty="0"/>
          </a:p>
          <a:p>
            <a:pPr marL="279400" indent="-279400">
              <a:spcAft>
                <a:spcPts val="800"/>
              </a:spcAft>
              <a:buSzPct val="100000"/>
              <a:buChar char="•"/>
            </a:pPr>
            <a:r>
              <a:rPr lang="en-US" sz="1600" dirty="0">
                <a:solidFill>
                  <a:srgbClr val="1F2933"/>
                </a:solidFill>
              </a:rPr>
              <a:t>Delimitam domínios de broadcast: isolamento de tráfego e ponto natural para </a:t>
            </a:r>
            <a:r>
              <a:rPr lang="en-US" sz="1600" b="1" dirty="0">
                <a:solidFill>
                  <a:srgbClr val="1F2933"/>
                </a:solidFill>
              </a:rPr>
              <a:t>políticas e segurança</a:t>
            </a:r>
            <a:endParaRPr lang="en-US" sz="1600" dirty="0"/>
          </a:p>
          <a:p>
            <a:pPr marL="279400" indent="-279400">
              <a:spcAft>
                <a:spcPts val="800"/>
              </a:spcAft>
              <a:buSzPct val="100000"/>
              <a:buChar char="•"/>
            </a:pPr>
            <a:r>
              <a:rPr lang="en-US" sz="1600" dirty="0">
                <a:solidFill>
                  <a:srgbClr val="1F2933"/>
                </a:solidFill>
              </a:rPr>
              <a:t>Participam de um </a:t>
            </a:r>
            <a:r>
              <a:rPr lang="en-US" sz="1600" b="1" dirty="0">
                <a:solidFill>
                  <a:srgbClr val="1F2933"/>
                </a:solidFill>
              </a:rPr>
              <a:t>algoritmo distribuído</a:t>
            </a:r>
            <a:r>
              <a:rPr lang="en-US" sz="1600" dirty="0">
                <a:solidFill>
                  <a:srgbClr val="1F2933"/>
                </a:solidFill>
              </a:rPr>
              <a:t> (protocolo de roteamento) para escolher o caminho ótimo</a:t>
            </a:r>
            <a:endParaRPr lang="en-US" sz="1600" dirty="0"/>
          </a:p>
          <a:p>
            <a:pPr marL="279400" indent="-279400">
              <a:spcAft>
                <a:spcPts val="800"/>
              </a:spcAft>
              <a:buSzPct val="100000"/>
              <a:buChar char="•"/>
            </a:pPr>
            <a:r>
              <a:rPr lang="en-US" sz="1600" dirty="0">
                <a:solidFill>
                  <a:srgbClr val="1F2933"/>
                </a:solidFill>
              </a:rPr>
              <a:t>Reescrevem o cabeçalho de enlace a cada salto e decrementam o TTL (IPv4) / Hop Limit (IPv6)</a:t>
            </a:r>
            <a:endParaRPr lang="en-US" sz="1600" dirty="0"/>
          </a:p>
        </p:txBody>
      </p:sp>
      <p:sp>
        <p:nvSpPr>
          <p:cNvPr id="5" name="Text 2"/>
          <p:cNvSpPr/>
          <p:nvPr/>
        </p:nvSpPr>
        <p:spPr>
          <a:xfrm>
            <a:off x="6583680" y="1737360"/>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Aplicação</a:t>
            </a:r>
            <a:endParaRPr lang="en-US" sz="1100" dirty="0"/>
          </a:p>
        </p:txBody>
      </p:sp>
      <p:sp>
        <p:nvSpPr>
          <p:cNvPr id="6" name="Text 3"/>
          <p:cNvSpPr/>
          <p:nvPr/>
        </p:nvSpPr>
        <p:spPr>
          <a:xfrm>
            <a:off x="6583680" y="2121408"/>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Apresentação</a:t>
            </a:r>
            <a:endParaRPr lang="en-US" sz="1100" dirty="0"/>
          </a:p>
        </p:txBody>
      </p:sp>
      <p:sp>
        <p:nvSpPr>
          <p:cNvPr id="7" name="Text 4"/>
          <p:cNvSpPr/>
          <p:nvPr/>
        </p:nvSpPr>
        <p:spPr>
          <a:xfrm>
            <a:off x="6583680" y="2505456"/>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Sessão</a:t>
            </a:r>
            <a:endParaRPr lang="en-US" sz="1100" dirty="0"/>
          </a:p>
        </p:txBody>
      </p:sp>
      <p:sp>
        <p:nvSpPr>
          <p:cNvPr id="8" name="Text 5"/>
          <p:cNvSpPr/>
          <p:nvPr/>
        </p:nvSpPr>
        <p:spPr>
          <a:xfrm>
            <a:off x="6583680" y="2889504"/>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Transporte</a:t>
            </a:r>
            <a:endParaRPr lang="en-US" sz="1100" dirty="0"/>
          </a:p>
        </p:txBody>
      </p:sp>
      <p:sp>
        <p:nvSpPr>
          <p:cNvPr id="9" name="Text 6"/>
          <p:cNvSpPr/>
          <p:nvPr/>
        </p:nvSpPr>
        <p:spPr>
          <a:xfrm>
            <a:off x="6583680" y="3273552"/>
            <a:ext cx="201168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Rede</a:t>
            </a:r>
            <a:endParaRPr lang="en-US" sz="1100" dirty="0"/>
          </a:p>
        </p:txBody>
      </p:sp>
      <p:sp>
        <p:nvSpPr>
          <p:cNvPr id="10" name="Text 7"/>
          <p:cNvSpPr/>
          <p:nvPr/>
        </p:nvSpPr>
        <p:spPr>
          <a:xfrm>
            <a:off x="6583680" y="3657600"/>
            <a:ext cx="201168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11" name="Text 8"/>
          <p:cNvSpPr/>
          <p:nvPr/>
        </p:nvSpPr>
        <p:spPr>
          <a:xfrm>
            <a:off x="6583680" y="4041648"/>
            <a:ext cx="201168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12" name="Text 9"/>
          <p:cNvSpPr txBox="1"/>
          <p:nvPr/>
        </p:nvSpPr>
        <p:spPr>
          <a:xfrm>
            <a:off x="6583680" y="1444752"/>
            <a:ext cx="2011680" cy="256032"/>
          </a:xfrm>
          <a:prstGeom prst="rect">
            <a:avLst/>
          </a:prstGeom>
          <a:noFill/>
          <a:ln/>
        </p:spPr>
        <p:txBody>
          <a:bodyPr wrap="square" lIns="0" tIns="0" rIns="0" bIns="0" rtlCol="0" anchor="ctr"/>
          <a:lstStyle/>
          <a:p>
            <a:pPr marL="0" indent="0" algn="ctr">
              <a:buNone/>
            </a:pPr>
            <a:r>
              <a:rPr lang="en-US" sz="1100" b="1" dirty="0">
                <a:solidFill>
                  <a:srgbClr val="0B3C5D"/>
                </a:solidFill>
              </a:rPr>
              <a:t>Origem</a:t>
            </a:r>
            <a:endParaRPr lang="en-US" sz="1100" dirty="0"/>
          </a:p>
        </p:txBody>
      </p:sp>
      <p:sp>
        <p:nvSpPr>
          <p:cNvPr id="13" name="Text 10"/>
          <p:cNvSpPr/>
          <p:nvPr/>
        </p:nvSpPr>
        <p:spPr>
          <a:xfrm>
            <a:off x="9692640" y="1737360"/>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Aplicação</a:t>
            </a:r>
            <a:endParaRPr lang="en-US" sz="1100" dirty="0"/>
          </a:p>
        </p:txBody>
      </p:sp>
      <p:sp>
        <p:nvSpPr>
          <p:cNvPr id="14" name="Text 11"/>
          <p:cNvSpPr/>
          <p:nvPr/>
        </p:nvSpPr>
        <p:spPr>
          <a:xfrm>
            <a:off x="9692640" y="2121408"/>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Apresentação</a:t>
            </a:r>
            <a:endParaRPr lang="en-US" sz="1100" dirty="0"/>
          </a:p>
        </p:txBody>
      </p:sp>
      <p:sp>
        <p:nvSpPr>
          <p:cNvPr id="15" name="Text 12"/>
          <p:cNvSpPr/>
          <p:nvPr/>
        </p:nvSpPr>
        <p:spPr>
          <a:xfrm>
            <a:off x="9692640" y="2505456"/>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Sessão</a:t>
            </a:r>
            <a:endParaRPr lang="en-US" sz="1100" dirty="0"/>
          </a:p>
        </p:txBody>
      </p:sp>
      <p:sp>
        <p:nvSpPr>
          <p:cNvPr id="16" name="Text 13"/>
          <p:cNvSpPr/>
          <p:nvPr/>
        </p:nvSpPr>
        <p:spPr>
          <a:xfrm>
            <a:off x="9692640" y="2889504"/>
            <a:ext cx="2011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Transporte</a:t>
            </a:r>
            <a:endParaRPr lang="en-US" sz="1100" dirty="0"/>
          </a:p>
        </p:txBody>
      </p:sp>
      <p:sp>
        <p:nvSpPr>
          <p:cNvPr id="17" name="Text 14"/>
          <p:cNvSpPr/>
          <p:nvPr/>
        </p:nvSpPr>
        <p:spPr>
          <a:xfrm>
            <a:off x="9692640" y="3273552"/>
            <a:ext cx="201168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Rede</a:t>
            </a:r>
            <a:endParaRPr lang="en-US" sz="1100" dirty="0"/>
          </a:p>
        </p:txBody>
      </p:sp>
      <p:sp>
        <p:nvSpPr>
          <p:cNvPr id="18" name="Text 15"/>
          <p:cNvSpPr/>
          <p:nvPr/>
        </p:nvSpPr>
        <p:spPr>
          <a:xfrm>
            <a:off x="9692640" y="3657600"/>
            <a:ext cx="201168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19" name="Text 16"/>
          <p:cNvSpPr/>
          <p:nvPr/>
        </p:nvSpPr>
        <p:spPr>
          <a:xfrm>
            <a:off x="9692640" y="4041648"/>
            <a:ext cx="201168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20" name="Text 17"/>
          <p:cNvSpPr txBox="1"/>
          <p:nvPr/>
        </p:nvSpPr>
        <p:spPr>
          <a:xfrm>
            <a:off x="9692640" y="1444752"/>
            <a:ext cx="2011680" cy="256032"/>
          </a:xfrm>
          <a:prstGeom prst="rect">
            <a:avLst/>
          </a:prstGeom>
          <a:noFill/>
          <a:ln/>
        </p:spPr>
        <p:txBody>
          <a:bodyPr wrap="square" lIns="0" tIns="0" rIns="0" bIns="0" rtlCol="0" anchor="ctr"/>
          <a:lstStyle/>
          <a:p>
            <a:pPr marL="0" indent="0" algn="ctr">
              <a:buNone/>
            </a:pPr>
            <a:r>
              <a:rPr lang="en-US" sz="1100" b="1" dirty="0">
                <a:solidFill>
                  <a:srgbClr val="0B3C5D"/>
                </a:solidFill>
              </a:rPr>
              <a:t>Destino</a:t>
            </a:r>
            <a:endParaRPr lang="en-US" sz="1100" dirty="0"/>
          </a:p>
        </p:txBody>
      </p:sp>
      <p:sp>
        <p:nvSpPr>
          <p:cNvPr id="21" name="Text 18"/>
          <p:cNvSpPr/>
          <p:nvPr/>
        </p:nvSpPr>
        <p:spPr>
          <a:xfrm>
            <a:off x="7863840" y="3273552"/>
            <a:ext cx="256032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Função de roteamento</a:t>
            </a:r>
            <a:endParaRPr lang="en-US" sz="1100" dirty="0"/>
          </a:p>
        </p:txBody>
      </p:sp>
      <p:sp>
        <p:nvSpPr>
          <p:cNvPr id="22" name="Text 19"/>
          <p:cNvSpPr/>
          <p:nvPr/>
        </p:nvSpPr>
        <p:spPr>
          <a:xfrm>
            <a:off x="7863840" y="3657600"/>
            <a:ext cx="12801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23" name="Text 20"/>
          <p:cNvSpPr/>
          <p:nvPr/>
        </p:nvSpPr>
        <p:spPr>
          <a:xfrm>
            <a:off x="7863840" y="4041648"/>
            <a:ext cx="12801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24" name="Text 21"/>
          <p:cNvSpPr/>
          <p:nvPr/>
        </p:nvSpPr>
        <p:spPr>
          <a:xfrm>
            <a:off x="9144000" y="3657600"/>
            <a:ext cx="12801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25" name="Text 22"/>
          <p:cNvSpPr/>
          <p:nvPr/>
        </p:nvSpPr>
        <p:spPr>
          <a:xfrm>
            <a:off x="9144000" y="4041648"/>
            <a:ext cx="12801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26" name="Text 23"/>
          <p:cNvSpPr txBox="1"/>
          <p:nvPr/>
        </p:nvSpPr>
        <p:spPr>
          <a:xfrm>
            <a:off x="7863840" y="2971800"/>
            <a:ext cx="2560320" cy="274320"/>
          </a:xfrm>
          <a:prstGeom prst="rect">
            <a:avLst/>
          </a:prstGeom>
          <a:noFill/>
          <a:ln/>
        </p:spPr>
        <p:txBody>
          <a:bodyPr wrap="square" lIns="0" tIns="0" rIns="0" bIns="0" rtlCol="0" anchor="ctr"/>
          <a:lstStyle/>
          <a:p>
            <a:pPr marL="0" indent="0" algn="ctr">
              <a:buNone/>
            </a:pPr>
            <a:r>
              <a:rPr lang="en-US" sz="1100" b="1" dirty="0">
                <a:solidFill>
                  <a:srgbClr val="0B3C5D"/>
                </a:solidFill>
              </a:rPr>
              <a:t>Roteador</a:t>
            </a:r>
            <a:endParaRPr lang="en-US" sz="1100" dirty="0"/>
          </a:p>
        </p:txBody>
      </p:sp>
      <p:sp>
        <p:nvSpPr>
          <p:cNvPr id="27" name="Shape 24"/>
          <p:cNvSpPr/>
          <p:nvPr/>
        </p:nvSpPr>
        <p:spPr>
          <a:xfrm>
            <a:off x="6766560" y="4937760"/>
            <a:ext cx="1920240" cy="0"/>
          </a:xfrm>
          <a:prstGeom prst="line">
            <a:avLst/>
          </a:prstGeom>
          <a:noFill/>
          <a:ln w="50800">
            <a:solidFill>
              <a:srgbClr val="0B3C5D"/>
            </a:solidFill>
            <a:prstDash val="solid"/>
          </a:ln>
        </p:spPr>
        <p:txBody>
          <a:bodyPr/>
          <a:lstStyle/>
          <a:p>
            <a:endParaRPr lang="en-US"/>
          </a:p>
        </p:txBody>
      </p:sp>
      <p:sp>
        <p:nvSpPr>
          <p:cNvPr id="28" name="Text 25"/>
          <p:cNvSpPr txBox="1"/>
          <p:nvPr/>
        </p:nvSpPr>
        <p:spPr>
          <a:xfrm>
            <a:off x="6766560" y="4992624"/>
            <a:ext cx="1920240" cy="256032"/>
          </a:xfrm>
          <a:prstGeom prst="rect">
            <a:avLst/>
          </a:prstGeom>
          <a:noFill/>
          <a:ln/>
        </p:spPr>
        <p:txBody>
          <a:bodyPr wrap="square" lIns="0" tIns="0" rIns="0" bIns="0" rtlCol="0" anchor="ctr"/>
          <a:lstStyle/>
          <a:p>
            <a:pPr marL="0" indent="0" algn="ctr">
              <a:buNone/>
            </a:pPr>
            <a:r>
              <a:rPr lang="en-US" sz="1000" dirty="0">
                <a:solidFill>
                  <a:srgbClr val="6B7B8C"/>
                </a:solidFill>
              </a:rPr>
              <a:t>Enlace A</a:t>
            </a:r>
            <a:endParaRPr lang="en-US" sz="1000" dirty="0"/>
          </a:p>
        </p:txBody>
      </p:sp>
      <p:sp>
        <p:nvSpPr>
          <p:cNvPr id="29" name="Shape 26"/>
          <p:cNvSpPr/>
          <p:nvPr/>
        </p:nvSpPr>
        <p:spPr>
          <a:xfrm>
            <a:off x="9418320" y="4937760"/>
            <a:ext cx="2103120" cy="0"/>
          </a:xfrm>
          <a:prstGeom prst="line">
            <a:avLst/>
          </a:prstGeom>
          <a:noFill/>
          <a:ln w="50800">
            <a:solidFill>
              <a:srgbClr val="0B3C5D"/>
            </a:solidFill>
            <a:prstDash val="solid"/>
          </a:ln>
        </p:spPr>
        <p:txBody>
          <a:bodyPr/>
          <a:lstStyle/>
          <a:p>
            <a:endParaRPr lang="en-US"/>
          </a:p>
        </p:txBody>
      </p:sp>
      <p:sp>
        <p:nvSpPr>
          <p:cNvPr id="30" name="Text 27"/>
          <p:cNvSpPr txBox="1"/>
          <p:nvPr/>
        </p:nvSpPr>
        <p:spPr>
          <a:xfrm>
            <a:off x="9418320" y="4992624"/>
            <a:ext cx="2103120" cy="256032"/>
          </a:xfrm>
          <a:prstGeom prst="rect">
            <a:avLst/>
          </a:prstGeom>
          <a:noFill/>
          <a:ln/>
        </p:spPr>
        <p:txBody>
          <a:bodyPr wrap="square" lIns="0" tIns="0" rIns="0" bIns="0" rtlCol="0" anchor="ctr"/>
          <a:lstStyle/>
          <a:p>
            <a:pPr marL="0" indent="0" algn="ctr">
              <a:buNone/>
            </a:pPr>
            <a:r>
              <a:rPr lang="en-US" sz="1000" dirty="0">
                <a:solidFill>
                  <a:srgbClr val="6B7B8C"/>
                </a:solidFill>
              </a:rPr>
              <a:t>Enlace B</a:t>
            </a:r>
            <a:endParaRPr lang="en-US" sz="1000" dirty="0"/>
          </a:p>
        </p:txBody>
      </p:sp>
      <p:sp>
        <p:nvSpPr>
          <p:cNvPr id="31" name="Shape 28"/>
          <p:cNvSpPr/>
          <p:nvPr/>
        </p:nvSpPr>
        <p:spPr>
          <a:xfrm>
            <a:off x="7589520" y="4425696"/>
            <a:ext cx="0" cy="512064"/>
          </a:xfrm>
          <a:prstGeom prst="line">
            <a:avLst/>
          </a:prstGeom>
          <a:noFill/>
          <a:ln w="19050">
            <a:solidFill>
              <a:srgbClr val="0B3C5D"/>
            </a:solidFill>
            <a:prstDash val="solid"/>
          </a:ln>
        </p:spPr>
        <p:txBody>
          <a:bodyPr/>
          <a:lstStyle/>
          <a:p>
            <a:endParaRPr lang="en-US"/>
          </a:p>
        </p:txBody>
      </p:sp>
      <p:sp>
        <p:nvSpPr>
          <p:cNvPr id="32" name="Shape 29"/>
          <p:cNvSpPr/>
          <p:nvPr/>
        </p:nvSpPr>
        <p:spPr>
          <a:xfrm>
            <a:off x="8503920" y="4425696"/>
            <a:ext cx="0" cy="512064"/>
          </a:xfrm>
          <a:prstGeom prst="line">
            <a:avLst/>
          </a:prstGeom>
          <a:noFill/>
          <a:ln w="19050">
            <a:solidFill>
              <a:srgbClr val="0B3C5D"/>
            </a:solidFill>
            <a:prstDash val="solid"/>
          </a:ln>
        </p:spPr>
        <p:txBody>
          <a:bodyPr/>
          <a:lstStyle/>
          <a:p>
            <a:endParaRPr lang="en-US"/>
          </a:p>
        </p:txBody>
      </p:sp>
      <p:sp>
        <p:nvSpPr>
          <p:cNvPr id="33" name="Shape 30"/>
          <p:cNvSpPr/>
          <p:nvPr/>
        </p:nvSpPr>
        <p:spPr>
          <a:xfrm>
            <a:off x="9784080" y="4425696"/>
            <a:ext cx="0" cy="512064"/>
          </a:xfrm>
          <a:prstGeom prst="line">
            <a:avLst/>
          </a:prstGeom>
          <a:noFill/>
          <a:ln w="19050">
            <a:solidFill>
              <a:srgbClr val="0B3C5D"/>
            </a:solidFill>
            <a:prstDash val="solid"/>
          </a:ln>
        </p:spPr>
        <p:txBody>
          <a:bodyPr/>
          <a:lstStyle/>
          <a:p>
            <a:endParaRPr lang="en-US"/>
          </a:p>
        </p:txBody>
      </p:sp>
      <p:sp>
        <p:nvSpPr>
          <p:cNvPr id="34" name="Shape 31"/>
          <p:cNvSpPr/>
          <p:nvPr/>
        </p:nvSpPr>
        <p:spPr>
          <a:xfrm>
            <a:off x="10698480" y="4425696"/>
            <a:ext cx="0" cy="512064"/>
          </a:xfrm>
          <a:prstGeom prst="line">
            <a:avLst/>
          </a:prstGeom>
          <a:noFill/>
          <a:ln w="19050">
            <a:solidFill>
              <a:srgbClr val="0B3C5D"/>
            </a:solidFill>
            <a:prstDash val="solid"/>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Sistemas finais e sistemas intermediários</a:t>
            </a:r>
            <a:endParaRPr lang="en-US" sz="3000" dirty="0"/>
          </a:p>
        </p:txBody>
      </p:sp>
      <p:sp>
        <p:nvSpPr>
          <p:cNvPr id="4" name="Text 1"/>
          <p:cNvSpPr/>
          <p:nvPr/>
        </p:nvSpPr>
        <p:spPr>
          <a:xfrm>
            <a:off x="731520" y="1828800"/>
            <a:ext cx="18288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Transporte</a:t>
            </a:r>
            <a:endParaRPr lang="en-US" sz="1100" dirty="0"/>
          </a:p>
        </p:txBody>
      </p:sp>
      <p:sp>
        <p:nvSpPr>
          <p:cNvPr id="5" name="Text 2"/>
          <p:cNvSpPr/>
          <p:nvPr/>
        </p:nvSpPr>
        <p:spPr>
          <a:xfrm>
            <a:off x="731520" y="22860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Rede</a:t>
            </a:r>
            <a:endParaRPr lang="en-US" sz="1100" dirty="0"/>
          </a:p>
        </p:txBody>
      </p:sp>
      <p:sp>
        <p:nvSpPr>
          <p:cNvPr id="6" name="Text 3"/>
          <p:cNvSpPr/>
          <p:nvPr/>
        </p:nvSpPr>
        <p:spPr>
          <a:xfrm>
            <a:off x="731520" y="27432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7" name="Text 4"/>
          <p:cNvSpPr/>
          <p:nvPr/>
        </p:nvSpPr>
        <p:spPr>
          <a:xfrm>
            <a:off x="731520" y="32004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8" name="Text 5"/>
          <p:cNvSpPr txBox="1"/>
          <p:nvPr/>
        </p:nvSpPr>
        <p:spPr>
          <a:xfrm>
            <a:off x="731520" y="1536192"/>
            <a:ext cx="1828800" cy="256032"/>
          </a:xfrm>
          <a:prstGeom prst="rect">
            <a:avLst/>
          </a:prstGeom>
          <a:noFill/>
          <a:ln/>
        </p:spPr>
        <p:txBody>
          <a:bodyPr wrap="square" lIns="0" tIns="0" rIns="0" bIns="0" rtlCol="0" anchor="ctr"/>
          <a:lstStyle/>
          <a:p>
            <a:pPr marL="0" indent="0" algn="ctr">
              <a:buNone/>
            </a:pPr>
            <a:r>
              <a:rPr lang="en-US" sz="1100" b="1" dirty="0">
                <a:solidFill>
                  <a:srgbClr val="0B3C5D"/>
                </a:solidFill>
              </a:rPr>
              <a:t>Sistema final A</a:t>
            </a:r>
            <a:endParaRPr lang="en-US" sz="1100" dirty="0"/>
          </a:p>
        </p:txBody>
      </p:sp>
      <p:sp>
        <p:nvSpPr>
          <p:cNvPr id="9" name="Text 6"/>
          <p:cNvSpPr/>
          <p:nvPr/>
        </p:nvSpPr>
        <p:spPr>
          <a:xfrm>
            <a:off x="9601200" y="1828800"/>
            <a:ext cx="18288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Transporte</a:t>
            </a:r>
            <a:endParaRPr lang="en-US" sz="1100" dirty="0"/>
          </a:p>
        </p:txBody>
      </p:sp>
      <p:sp>
        <p:nvSpPr>
          <p:cNvPr id="10" name="Text 7"/>
          <p:cNvSpPr/>
          <p:nvPr/>
        </p:nvSpPr>
        <p:spPr>
          <a:xfrm>
            <a:off x="9601200" y="22860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Rede</a:t>
            </a:r>
            <a:endParaRPr lang="en-US" sz="1100" dirty="0"/>
          </a:p>
        </p:txBody>
      </p:sp>
      <p:sp>
        <p:nvSpPr>
          <p:cNvPr id="11" name="Text 8"/>
          <p:cNvSpPr/>
          <p:nvPr/>
        </p:nvSpPr>
        <p:spPr>
          <a:xfrm>
            <a:off x="9601200" y="27432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12" name="Text 9"/>
          <p:cNvSpPr/>
          <p:nvPr/>
        </p:nvSpPr>
        <p:spPr>
          <a:xfrm>
            <a:off x="9601200" y="3200400"/>
            <a:ext cx="1828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13" name="Text 10"/>
          <p:cNvSpPr txBox="1"/>
          <p:nvPr/>
        </p:nvSpPr>
        <p:spPr>
          <a:xfrm>
            <a:off x="9601200" y="1536192"/>
            <a:ext cx="1828800" cy="256032"/>
          </a:xfrm>
          <a:prstGeom prst="rect">
            <a:avLst/>
          </a:prstGeom>
          <a:noFill/>
          <a:ln/>
        </p:spPr>
        <p:txBody>
          <a:bodyPr wrap="square" lIns="0" tIns="0" rIns="0" bIns="0" rtlCol="0" anchor="ctr"/>
          <a:lstStyle/>
          <a:p>
            <a:pPr marL="0" indent="0" algn="ctr">
              <a:buNone/>
            </a:pPr>
            <a:r>
              <a:rPr lang="en-US" sz="1100" b="1" dirty="0">
                <a:solidFill>
                  <a:srgbClr val="0B3C5D"/>
                </a:solidFill>
              </a:rPr>
              <a:t>Sistema final B</a:t>
            </a:r>
            <a:endParaRPr lang="en-US" sz="1100" dirty="0"/>
          </a:p>
        </p:txBody>
      </p:sp>
      <p:sp>
        <p:nvSpPr>
          <p:cNvPr id="14" name="Text 11"/>
          <p:cNvSpPr/>
          <p:nvPr/>
        </p:nvSpPr>
        <p:spPr>
          <a:xfrm>
            <a:off x="3657600" y="2286000"/>
            <a:ext cx="20116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Rede</a:t>
            </a:r>
            <a:endParaRPr lang="en-US" sz="1100" dirty="0"/>
          </a:p>
        </p:txBody>
      </p:sp>
      <p:sp>
        <p:nvSpPr>
          <p:cNvPr id="15" name="Text 12"/>
          <p:cNvSpPr txBox="1"/>
          <p:nvPr/>
        </p:nvSpPr>
        <p:spPr>
          <a:xfrm>
            <a:off x="3657600" y="1993392"/>
            <a:ext cx="2011680" cy="256032"/>
          </a:xfrm>
          <a:prstGeom prst="rect">
            <a:avLst/>
          </a:prstGeom>
          <a:noFill/>
          <a:ln/>
        </p:spPr>
        <p:txBody>
          <a:bodyPr wrap="square" lIns="0" tIns="0" rIns="0" bIns="0" rtlCol="0" anchor="ctr"/>
          <a:lstStyle/>
          <a:p>
            <a:pPr marL="0" indent="0" algn="ctr">
              <a:buNone/>
            </a:pPr>
            <a:r>
              <a:rPr lang="en-US" sz="1100" b="1" dirty="0">
                <a:solidFill>
                  <a:srgbClr val="0B3C5D"/>
                </a:solidFill>
              </a:rPr>
              <a:t>Sistema intermediário 1</a:t>
            </a:r>
            <a:endParaRPr lang="en-US" sz="1100" dirty="0"/>
          </a:p>
        </p:txBody>
      </p:sp>
      <p:sp>
        <p:nvSpPr>
          <p:cNvPr id="16" name="Text 13"/>
          <p:cNvSpPr/>
          <p:nvPr/>
        </p:nvSpPr>
        <p:spPr>
          <a:xfrm>
            <a:off x="3657600" y="27432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17" name="Text 14"/>
          <p:cNvSpPr/>
          <p:nvPr/>
        </p:nvSpPr>
        <p:spPr>
          <a:xfrm>
            <a:off x="3657600" y="32004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18" name="Text 15"/>
          <p:cNvSpPr/>
          <p:nvPr/>
        </p:nvSpPr>
        <p:spPr>
          <a:xfrm>
            <a:off x="4663440" y="27432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19" name="Text 16"/>
          <p:cNvSpPr/>
          <p:nvPr/>
        </p:nvSpPr>
        <p:spPr>
          <a:xfrm>
            <a:off x="4663440" y="32004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20" name="Text 17"/>
          <p:cNvSpPr/>
          <p:nvPr/>
        </p:nvSpPr>
        <p:spPr>
          <a:xfrm>
            <a:off x="6492240" y="2286000"/>
            <a:ext cx="20116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Rede</a:t>
            </a:r>
            <a:endParaRPr lang="en-US" sz="1100" dirty="0"/>
          </a:p>
        </p:txBody>
      </p:sp>
      <p:sp>
        <p:nvSpPr>
          <p:cNvPr id="21" name="Text 18"/>
          <p:cNvSpPr txBox="1"/>
          <p:nvPr/>
        </p:nvSpPr>
        <p:spPr>
          <a:xfrm>
            <a:off x="6492240" y="1993392"/>
            <a:ext cx="2011680" cy="256032"/>
          </a:xfrm>
          <a:prstGeom prst="rect">
            <a:avLst/>
          </a:prstGeom>
          <a:noFill/>
          <a:ln/>
        </p:spPr>
        <p:txBody>
          <a:bodyPr wrap="square" lIns="0" tIns="0" rIns="0" bIns="0" rtlCol="0" anchor="ctr"/>
          <a:lstStyle/>
          <a:p>
            <a:pPr marL="0" indent="0" algn="ctr">
              <a:buNone/>
            </a:pPr>
            <a:r>
              <a:rPr lang="en-US" sz="1100" b="1" dirty="0">
                <a:solidFill>
                  <a:srgbClr val="0B3C5D"/>
                </a:solidFill>
              </a:rPr>
              <a:t>Sistema intermediário 2</a:t>
            </a:r>
            <a:endParaRPr lang="en-US" sz="1100" dirty="0"/>
          </a:p>
        </p:txBody>
      </p:sp>
      <p:sp>
        <p:nvSpPr>
          <p:cNvPr id="22" name="Text 19"/>
          <p:cNvSpPr/>
          <p:nvPr/>
        </p:nvSpPr>
        <p:spPr>
          <a:xfrm>
            <a:off x="6492240" y="27432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23" name="Text 20"/>
          <p:cNvSpPr/>
          <p:nvPr/>
        </p:nvSpPr>
        <p:spPr>
          <a:xfrm>
            <a:off x="6492240" y="32004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24" name="Text 21"/>
          <p:cNvSpPr/>
          <p:nvPr/>
        </p:nvSpPr>
        <p:spPr>
          <a:xfrm>
            <a:off x="7498080" y="27432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a:t>
            </a:r>
            <a:endParaRPr lang="en-US" sz="1100" dirty="0"/>
          </a:p>
        </p:txBody>
      </p:sp>
      <p:sp>
        <p:nvSpPr>
          <p:cNvPr id="25" name="Text 22"/>
          <p:cNvSpPr/>
          <p:nvPr/>
        </p:nvSpPr>
        <p:spPr>
          <a:xfrm>
            <a:off x="7498080" y="3200400"/>
            <a:ext cx="10058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26" name="Shape 23"/>
          <p:cNvSpPr/>
          <p:nvPr/>
        </p:nvSpPr>
        <p:spPr>
          <a:xfrm>
            <a:off x="2560320" y="2057400"/>
            <a:ext cx="7040880" cy="0"/>
          </a:xfrm>
          <a:prstGeom prst="line">
            <a:avLst/>
          </a:prstGeom>
          <a:noFill/>
          <a:ln w="31750">
            <a:solidFill>
              <a:srgbClr val="F0A332"/>
            </a:solidFill>
            <a:prstDash val="solid"/>
            <a:headEnd type="triangle"/>
            <a:tailEnd type="triangle"/>
          </a:ln>
        </p:spPr>
        <p:txBody>
          <a:bodyPr/>
          <a:lstStyle/>
          <a:p>
            <a:endParaRPr lang="en-US"/>
          </a:p>
        </p:txBody>
      </p:sp>
      <p:sp>
        <p:nvSpPr>
          <p:cNvPr id="27" name="Text 24"/>
          <p:cNvSpPr txBox="1"/>
          <p:nvPr/>
        </p:nvSpPr>
        <p:spPr>
          <a:xfrm>
            <a:off x="5257800" y="164592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Conexão de transporte fim a fim (TCP)</a:t>
            </a:r>
            <a:endParaRPr lang="en-US" sz="1000" dirty="0"/>
          </a:p>
        </p:txBody>
      </p:sp>
      <p:sp>
        <p:nvSpPr>
          <p:cNvPr id="28" name="Shape 25"/>
          <p:cNvSpPr/>
          <p:nvPr/>
        </p:nvSpPr>
        <p:spPr>
          <a:xfrm>
            <a:off x="1188720" y="4023360"/>
            <a:ext cx="3291840" cy="0"/>
          </a:xfrm>
          <a:prstGeom prst="line">
            <a:avLst/>
          </a:prstGeom>
          <a:noFill/>
          <a:ln w="50800">
            <a:solidFill>
              <a:srgbClr val="0B3C5D"/>
            </a:solidFill>
            <a:prstDash val="solid"/>
          </a:ln>
        </p:spPr>
        <p:txBody>
          <a:bodyPr/>
          <a:lstStyle/>
          <a:p>
            <a:endParaRPr lang="en-US"/>
          </a:p>
        </p:txBody>
      </p:sp>
      <p:sp>
        <p:nvSpPr>
          <p:cNvPr id="29" name="Shape 26"/>
          <p:cNvSpPr/>
          <p:nvPr/>
        </p:nvSpPr>
        <p:spPr>
          <a:xfrm>
            <a:off x="4846320" y="4023360"/>
            <a:ext cx="2468880" cy="0"/>
          </a:xfrm>
          <a:prstGeom prst="line">
            <a:avLst/>
          </a:prstGeom>
          <a:noFill/>
          <a:ln w="50800">
            <a:solidFill>
              <a:srgbClr val="0B3C5D"/>
            </a:solidFill>
            <a:prstDash val="solid"/>
          </a:ln>
        </p:spPr>
        <p:txBody>
          <a:bodyPr/>
          <a:lstStyle/>
          <a:p>
            <a:endParaRPr lang="en-US"/>
          </a:p>
        </p:txBody>
      </p:sp>
      <p:sp>
        <p:nvSpPr>
          <p:cNvPr id="30" name="Shape 27"/>
          <p:cNvSpPr/>
          <p:nvPr/>
        </p:nvSpPr>
        <p:spPr>
          <a:xfrm>
            <a:off x="7680960" y="4023360"/>
            <a:ext cx="3291840" cy="0"/>
          </a:xfrm>
          <a:prstGeom prst="line">
            <a:avLst/>
          </a:prstGeom>
          <a:noFill/>
          <a:ln w="50800">
            <a:solidFill>
              <a:srgbClr val="0B3C5D"/>
            </a:solidFill>
            <a:prstDash val="solid"/>
          </a:ln>
        </p:spPr>
        <p:txBody>
          <a:bodyPr/>
          <a:lstStyle/>
          <a:p>
            <a:endParaRPr lang="en-US"/>
          </a:p>
        </p:txBody>
      </p:sp>
      <p:sp>
        <p:nvSpPr>
          <p:cNvPr id="31" name="Shape 28"/>
          <p:cNvSpPr/>
          <p:nvPr/>
        </p:nvSpPr>
        <p:spPr>
          <a:xfrm>
            <a:off x="1645920" y="3657600"/>
            <a:ext cx="0" cy="365760"/>
          </a:xfrm>
          <a:prstGeom prst="line">
            <a:avLst/>
          </a:prstGeom>
          <a:noFill/>
          <a:ln w="19050">
            <a:solidFill>
              <a:srgbClr val="0B3C5D"/>
            </a:solidFill>
            <a:prstDash val="solid"/>
          </a:ln>
        </p:spPr>
        <p:txBody>
          <a:bodyPr/>
          <a:lstStyle/>
          <a:p>
            <a:endParaRPr lang="en-US"/>
          </a:p>
        </p:txBody>
      </p:sp>
      <p:sp>
        <p:nvSpPr>
          <p:cNvPr id="32" name="Shape 29"/>
          <p:cNvSpPr/>
          <p:nvPr/>
        </p:nvSpPr>
        <p:spPr>
          <a:xfrm>
            <a:off x="4114800" y="3657600"/>
            <a:ext cx="0" cy="365760"/>
          </a:xfrm>
          <a:prstGeom prst="line">
            <a:avLst/>
          </a:prstGeom>
          <a:noFill/>
          <a:ln w="19050">
            <a:solidFill>
              <a:srgbClr val="0B3C5D"/>
            </a:solidFill>
            <a:prstDash val="solid"/>
          </a:ln>
        </p:spPr>
        <p:txBody>
          <a:bodyPr/>
          <a:lstStyle/>
          <a:p>
            <a:endParaRPr lang="en-US"/>
          </a:p>
        </p:txBody>
      </p:sp>
      <p:sp>
        <p:nvSpPr>
          <p:cNvPr id="33" name="Shape 30"/>
          <p:cNvSpPr/>
          <p:nvPr/>
        </p:nvSpPr>
        <p:spPr>
          <a:xfrm>
            <a:off x="5120640" y="3657600"/>
            <a:ext cx="0" cy="365760"/>
          </a:xfrm>
          <a:prstGeom prst="line">
            <a:avLst/>
          </a:prstGeom>
          <a:noFill/>
          <a:ln w="19050">
            <a:solidFill>
              <a:srgbClr val="0B3C5D"/>
            </a:solidFill>
            <a:prstDash val="solid"/>
          </a:ln>
        </p:spPr>
        <p:txBody>
          <a:bodyPr/>
          <a:lstStyle/>
          <a:p>
            <a:endParaRPr lang="en-US"/>
          </a:p>
        </p:txBody>
      </p:sp>
      <p:sp>
        <p:nvSpPr>
          <p:cNvPr id="34" name="Shape 31"/>
          <p:cNvSpPr/>
          <p:nvPr/>
        </p:nvSpPr>
        <p:spPr>
          <a:xfrm>
            <a:off x="6949440" y="3657600"/>
            <a:ext cx="0" cy="365760"/>
          </a:xfrm>
          <a:prstGeom prst="line">
            <a:avLst/>
          </a:prstGeom>
          <a:noFill/>
          <a:ln w="19050">
            <a:solidFill>
              <a:srgbClr val="0B3C5D"/>
            </a:solidFill>
            <a:prstDash val="solid"/>
          </a:ln>
        </p:spPr>
        <p:txBody>
          <a:bodyPr/>
          <a:lstStyle/>
          <a:p>
            <a:endParaRPr lang="en-US"/>
          </a:p>
        </p:txBody>
      </p:sp>
      <p:sp>
        <p:nvSpPr>
          <p:cNvPr id="35" name="Shape 32"/>
          <p:cNvSpPr/>
          <p:nvPr/>
        </p:nvSpPr>
        <p:spPr>
          <a:xfrm>
            <a:off x="7955280" y="3657600"/>
            <a:ext cx="0" cy="365760"/>
          </a:xfrm>
          <a:prstGeom prst="line">
            <a:avLst/>
          </a:prstGeom>
          <a:noFill/>
          <a:ln w="19050">
            <a:solidFill>
              <a:srgbClr val="0B3C5D"/>
            </a:solidFill>
            <a:prstDash val="solid"/>
          </a:ln>
        </p:spPr>
        <p:txBody>
          <a:bodyPr/>
          <a:lstStyle/>
          <a:p>
            <a:endParaRPr lang="en-US"/>
          </a:p>
        </p:txBody>
      </p:sp>
      <p:sp>
        <p:nvSpPr>
          <p:cNvPr id="36" name="Shape 33"/>
          <p:cNvSpPr/>
          <p:nvPr/>
        </p:nvSpPr>
        <p:spPr>
          <a:xfrm>
            <a:off x="10515600" y="3657600"/>
            <a:ext cx="0" cy="365760"/>
          </a:xfrm>
          <a:prstGeom prst="line">
            <a:avLst/>
          </a:prstGeom>
          <a:noFill/>
          <a:ln w="19050">
            <a:solidFill>
              <a:srgbClr val="0B3C5D"/>
            </a:solidFill>
            <a:prstDash val="solid"/>
          </a:ln>
        </p:spPr>
        <p:txBody>
          <a:bodyPr/>
          <a:lstStyle/>
          <a:p>
            <a:endParaRPr lang="en-US"/>
          </a:p>
        </p:txBody>
      </p:sp>
      <p:sp>
        <p:nvSpPr>
          <p:cNvPr id="37" name="Text 34"/>
          <p:cNvSpPr txBox="1"/>
          <p:nvPr/>
        </p:nvSpPr>
        <p:spPr>
          <a:xfrm>
            <a:off x="457200" y="4663440"/>
            <a:ext cx="11247120" cy="1645920"/>
          </a:xfrm>
          <a:prstGeom prst="rect">
            <a:avLst/>
          </a:prstGeom>
          <a:noFill/>
          <a:ln/>
        </p:spPr>
        <p:txBody>
          <a:bodyPr wrap="square" lIns="0" tIns="0" rIns="0" bIns="0" rtlCol="0" anchor="t"/>
          <a:lstStyle/>
          <a:p>
            <a:pPr marL="279400" indent="-279400">
              <a:spcAft>
                <a:spcPts val="800"/>
              </a:spcAft>
              <a:buSzPct val="100000"/>
              <a:buChar char="•"/>
            </a:pPr>
            <a:r>
              <a:rPr lang="en-US" sz="1400" b="1" dirty="0">
                <a:solidFill>
                  <a:srgbClr val="1F2933"/>
                </a:solidFill>
              </a:rPr>
              <a:t>Sistemas finais</a:t>
            </a:r>
            <a:r>
              <a:rPr lang="en-US" sz="1400" dirty="0">
                <a:solidFill>
                  <a:srgbClr val="1F2933"/>
                </a:solidFill>
              </a:rPr>
              <a:t> (hosts) implementam todas as camadas; a conexão de transporte é fim a fim</a:t>
            </a:r>
            <a:endParaRPr lang="en-US" sz="1400" dirty="0"/>
          </a:p>
          <a:p>
            <a:pPr marL="279400" indent="-279400">
              <a:spcAft>
                <a:spcPts val="800"/>
              </a:spcAft>
              <a:buSzPct val="100000"/>
              <a:buChar char="•"/>
            </a:pPr>
            <a:r>
              <a:rPr lang="en-US" sz="1400" b="1" dirty="0">
                <a:solidFill>
                  <a:srgbClr val="1F2933"/>
                </a:solidFill>
              </a:rPr>
              <a:t>Sistemas intermediários</a:t>
            </a:r>
            <a:r>
              <a:rPr lang="en-US" sz="1400" dirty="0">
                <a:solidFill>
                  <a:srgbClr val="1F2933"/>
                </a:solidFill>
              </a:rPr>
              <a:t> (roteadores) implementam até a camada de rede e tratam cada pacote de forma independente</a:t>
            </a:r>
            <a:endParaRPr lang="en-US" sz="1400" dirty="0"/>
          </a:p>
          <a:p>
            <a:pPr marL="279400" indent="-279400">
              <a:spcAft>
                <a:spcPts val="800"/>
              </a:spcAft>
              <a:buSzPct val="100000"/>
              <a:buChar char="•"/>
            </a:pPr>
            <a:r>
              <a:rPr lang="en-US" sz="1400" dirty="0">
                <a:solidFill>
                  <a:srgbClr val="1F2933"/>
                </a:solidFill>
              </a:rPr>
              <a:t>Confiabilidade, ordenação e controle de fluxo ficam a cargo do TCP nos extremos; o roteador pode descartar pacotes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Fluxo de dados dentro de um roteador</a:t>
            </a:r>
            <a:endParaRPr lang="en-US" sz="3000" dirty="0"/>
          </a:p>
        </p:txBody>
      </p:sp>
      <p:sp>
        <p:nvSpPr>
          <p:cNvPr id="4" name="Shape 1"/>
          <p:cNvSpPr/>
          <p:nvPr/>
        </p:nvSpPr>
        <p:spPr>
          <a:xfrm>
            <a:off x="548640" y="1280160"/>
            <a:ext cx="11064240" cy="1417320"/>
          </a:xfrm>
          <a:prstGeom prst="roundRect">
            <a:avLst>
              <a:gd name="adj" fmla="val 7742"/>
            </a:avLst>
          </a:prstGeom>
          <a:solidFill>
            <a:srgbClr val="FFF4E0"/>
          </a:solidFill>
          <a:ln w="9525">
            <a:solidFill>
              <a:srgbClr val="EEF3F7"/>
            </a:solidFill>
            <a:prstDash val="solid"/>
          </a:ln>
        </p:spPr>
        <p:txBody>
          <a:bodyPr/>
          <a:lstStyle/>
          <a:p>
            <a:endParaRPr lang="en-US"/>
          </a:p>
        </p:txBody>
      </p:sp>
      <p:sp>
        <p:nvSpPr>
          <p:cNvPr id="5" name="Text 2"/>
          <p:cNvSpPr txBox="1"/>
          <p:nvPr/>
        </p:nvSpPr>
        <p:spPr>
          <a:xfrm>
            <a:off x="749808" y="1444752"/>
            <a:ext cx="10661904" cy="365760"/>
          </a:xfrm>
          <a:prstGeom prst="rect">
            <a:avLst/>
          </a:prstGeom>
          <a:noFill/>
          <a:ln/>
        </p:spPr>
        <p:txBody>
          <a:bodyPr wrap="square" lIns="0" tIns="0" rIns="0" bIns="0" rtlCol="0" anchor="t"/>
          <a:lstStyle/>
          <a:p>
            <a:pPr marL="0" indent="0">
              <a:buNone/>
            </a:pPr>
            <a:r>
              <a:rPr lang="en-US" sz="1500" b="1" dirty="0">
                <a:solidFill>
                  <a:srgbClr val="0B3C5D"/>
                </a:solidFill>
              </a:rPr>
              <a:t>Plano de controle (CPU, software)</a:t>
            </a:r>
            <a:endParaRPr lang="en-US" sz="1500" dirty="0"/>
          </a:p>
        </p:txBody>
      </p:sp>
      <p:sp>
        <p:nvSpPr>
          <p:cNvPr id="6" name="Text 3"/>
          <p:cNvSpPr txBox="1"/>
          <p:nvPr/>
        </p:nvSpPr>
        <p:spPr>
          <a:xfrm>
            <a:off x="749808" y="1856232"/>
            <a:ext cx="10661904" cy="704088"/>
          </a:xfrm>
          <a:prstGeom prst="rect">
            <a:avLst/>
          </a:prstGeom>
          <a:noFill/>
          <a:ln/>
        </p:spPr>
        <p:txBody>
          <a:bodyPr wrap="square" lIns="0" tIns="0" rIns="0" bIns="0" rtlCol="0" anchor="t"/>
          <a:lstStyle/>
          <a:p>
            <a:pPr marL="0" indent="0">
              <a:buNone/>
            </a:pPr>
            <a:endParaRPr lang="en-US" sz="1200" dirty="0"/>
          </a:p>
        </p:txBody>
      </p:sp>
      <p:sp>
        <p:nvSpPr>
          <p:cNvPr id="7" name="Text 4"/>
          <p:cNvSpPr txBox="1"/>
          <p:nvPr/>
        </p:nvSpPr>
        <p:spPr>
          <a:xfrm>
            <a:off x="822960" y="1783080"/>
            <a:ext cx="2377440" cy="68580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Protocolos de roteamento</a:t>
            </a:r>
            <a:endParaRPr lang="en-US" sz="1100" dirty="0"/>
          </a:p>
          <a:p>
            <a:pPr marL="0" indent="0" algn="ctr">
              <a:buNone/>
            </a:pPr>
            <a:r>
              <a:rPr lang="en-US" sz="1100" dirty="0">
                <a:solidFill>
                  <a:srgbClr val="1F2933"/>
                </a:solidFill>
              </a:rPr>
              <a:t>(OSPF, BGP, ...)</a:t>
            </a:r>
            <a:endParaRPr lang="en-US" sz="1100" dirty="0"/>
          </a:p>
        </p:txBody>
      </p:sp>
      <p:sp>
        <p:nvSpPr>
          <p:cNvPr id="8" name="Text 5"/>
          <p:cNvSpPr txBox="1"/>
          <p:nvPr/>
        </p:nvSpPr>
        <p:spPr>
          <a:xfrm>
            <a:off x="3566160" y="1783080"/>
            <a:ext cx="2377440" cy="68580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RIB: tabela de roteamento</a:t>
            </a:r>
            <a:endParaRPr lang="en-US" sz="1100" dirty="0"/>
          </a:p>
          <a:p>
            <a:pPr marL="0" indent="0" algn="ctr">
              <a:buNone/>
            </a:pPr>
            <a:r>
              <a:rPr lang="en-US" sz="1100" dirty="0">
                <a:solidFill>
                  <a:srgbClr val="1F2933"/>
                </a:solidFill>
              </a:rPr>
              <a:t>(todas as rotas aprendidas)</a:t>
            </a:r>
            <a:endParaRPr lang="en-US" sz="1100" dirty="0"/>
          </a:p>
        </p:txBody>
      </p:sp>
      <p:sp>
        <p:nvSpPr>
          <p:cNvPr id="9" name="Text 6"/>
          <p:cNvSpPr txBox="1"/>
          <p:nvPr/>
        </p:nvSpPr>
        <p:spPr>
          <a:xfrm>
            <a:off x="6309360" y="1783080"/>
            <a:ext cx="2377440" cy="68580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ARP / ND</a:t>
            </a:r>
            <a:endParaRPr lang="en-US" sz="1100" dirty="0"/>
          </a:p>
          <a:p>
            <a:pPr marL="0" indent="0" algn="ctr">
              <a:buNone/>
            </a:pPr>
            <a:r>
              <a:rPr lang="en-US" sz="1100" dirty="0">
                <a:solidFill>
                  <a:srgbClr val="1F2933"/>
                </a:solidFill>
              </a:rPr>
              <a:t>(resolução de vizinhos)</a:t>
            </a:r>
            <a:endParaRPr lang="en-US" sz="1100" dirty="0"/>
          </a:p>
        </p:txBody>
      </p:sp>
      <p:sp>
        <p:nvSpPr>
          <p:cNvPr id="10" name="Text 7"/>
          <p:cNvSpPr txBox="1"/>
          <p:nvPr/>
        </p:nvSpPr>
        <p:spPr>
          <a:xfrm>
            <a:off x="9052560" y="1783080"/>
            <a:ext cx="2286000" cy="68580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Gerência, ACLs,</a:t>
            </a:r>
            <a:endParaRPr lang="en-US" sz="1100" dirty="0"/>
          </a:p>
          <a:p>
            <a:pPr marL="0" indent="0" algn="ctr">
              <a:buNone/>
            </a:pPr>
            <a:r>
              <a:rPr lang="en-US" sz="1100" dirty="0">
                <a:solidFill>
                  <a:srgbClr val="1F2933"/>
                </a:solidFill>
              </a:rPr>
              <a:t>políticas</a:t>
            </a:r>
            <a:endParaRPr lang="en-US" sz="1100" dirty="0"/>
          </a:p>
        </p:txBody>
      </p:sp>
      <p:sp>
        <p:nvSpPr>
          <p:cNvPr id="11" name="Shape 8"/>
          <p:cNvSpPr/>
          <p:nvPr/>
        </p:nvSpPr>
        <p:spPr>
          <a:xfrm>
            <a:off x="3200400" y="2121408"/>
            <a:ext cx="365760" cy="0"/>
          </a:xfrm>
          <a:prstGeom prst="line">
            <a:avLst/>
          </a:prstGeom>
          <a:noFill/>
          <a:ln w="22225">
            <a:solidFill>
              <a:srgbClr val="6B7B8C"/>
            </a:solidFill>
            <a:prstDash val="solid"/>
            <a:tailEnd type="triangle"/>
          </a:ln>
        </p:spPr>
        <p:txBody>
          <a:bodyPr/>
          <a:lstStyle/>
          <a:p>
            <a:endParaRPr lang="en-US"/>
          </a:p>
        </p:txBody>
      </p:sp>
      <p:sp>
        <p:nvSpPr>
          <p:cNvPr id="12" name="Shape 9"/>
          <p:cNvSpPr/>
          <p:nvPr/>
        </p:nvSpPr>
        <p:spPr>
          <a:xfrm>
            <a:off x="4754880" y="2468880"/>
            <a:ext cx="0" cy="731520"/>
          </a:xfrm>
          <a:prstGeom prst="line">
            <a:avLst/>
          </a:prstGeom>
          <a:noFill/>
          <a:ln w="31750">
            <a:solidFill>
              <a:srgbClr val="F0A332"/>
            </a:solidFill>
            <a:prstDash val="solid"/>
            <a:tailEnd type="triangle"/>
          </a:ln>
        </p:spPr>
        <p:txBody>
          <a:bodyPr/>
          <a:lstStyle/>
          <a:p>
            <a:endParaRPr lang="en-US"/>
          </a:p>
        </p:txBody>
      </p:sp>
      <p:sp>
        <p:nvSpPr>
          <p:cNvPr id="13" name="Text 10"/>
          <p:cNvSpPr txBox="1"/>
          <p:nvPr/>
        </p:nvSpPr>
        <p:spPr>
          <a:xfrm>
            <a:off x="3931920" y="301752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programa</a:t>
            </a:r>
            <a:endParaRPr lang="en-US" sz="1000" dirty="0"/>
          </a:p>
        </p:txBody>
      </p:sp>
      <p:sp>
        <p:nvSpPr>
          <p:cNvPr id="14" name="Shape 11"/>
          <p:cNvSpPr/>
          <p:nvPr/>
        </p:nvSpPr>
        <p:spPr>
          <a:xfrm>
            <a:off x="7498080" y="2468880"/>
            <a:ext cx="0" cy="731520"/>
          </a:xfrm>
          <a:prstGeom prst="line">
            <a:avLst/>
          </a:prstGeom>
          <a:noFill/>
          <a:ln w="31750">
            <a:solidFill>
              <a:srgbClr val="F0A332"/>
            </a:solidFill>
            <a:prstDash val="solid"/>
            <a:tailEnd type="triangle"/>
          </a:ln>
        </p:spPr>
        <p:txBody>
          <a:bodyPr/>
          <a:lstStyle/>
          <a:p>
            <a:endParaRPr lang="en-US"/>
          </a:p>
        </p:txBody>
      </p:sp>
      <p:sp>
        <p:nvSpPr>
          <p:cNvPr id="15" name="Shape 12"/>
          <p:cNvSpPr/>
          <p:nvPr/>
        </p:nvSpPr>
        <p:spPr>
          <a:xfrm>
            <a:off x="548640" y="3200400"/>
            <a:ext cx="1106424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6" name="Text 13"/>
          <p:cNvSpPr txBox="1"/>
          <p:nvPr/>
        </p:nvSpPr>
        <p:spPr>
          <a:xfrm>
            <a:off x="749808" y="3364992"/>
            <a:ext cx="10661904" cy="365760"/>
          </a:xfrm>
          <a:prstGeom prst="rect">
            <a:avLst/>
          </a:prstGeom>
          <a:noFill/>
          <a:ln/>
        </p:spPr>
        <p:txBody>
          <a:bodyPr wrap="square" lIns="0" tIns="0" rIns="0" bIns="0" rtlCol="0" anchor="t"/>
          <a:lstStyle/>
          <a:p>
            <a:pPr marL="0" indent="0">
              <a:buNone/>
            </a:pPr>
            <a:r>
              <a:rPr lang="en-US" sz="1500" b="1" dirty="0">
                <a:solidFill>
                  <a:srgbClr val="0B3C5D"/>
                </a:solidFill>
              </a:rPr>
              <a:t>Plano de dados (ASIC ou encaminhamento em software)</a:t>
            </a:r>
            <a:endParaRPr lang="en-US" sz="1500" dirty="0"/>
          </a:p>
        </p:txBody>
      </p:sp>
      <p:sp>
        <p:nvSpPr>
          <p:cNvPr id="17" name="Text 14"/>
          <p:cNvSpPr txBox="1"/>
          <p:nvPr/>
        </p:nvSpPr>
        <p:spPr>
          <a:xfrm>
            <a:off x="749808" y="3776472"/>
            <a:ext cx="10661904" cy="1664208"/>
          </a:xfrm>
          <a:prstGeom prst="rect">
            <a:avLst/>
          </a:prstGeom>
          <a:noFill/>
          <a:ln/>
        </p:spPr>
        <p:txBody>
          <a:bodyPr wrap="square" lIns="0" tIns="0" rIns="0" bIns="0" rtlCol="0" anchor="t"/>
          <a:lstStyle/>
          <a:p>
            <a:pPr marL="0" indent="0">
              <a:buNone/>
            </a:pPr>
            <a:endParaRPr lang="en-US" sz="1200" dirty="0"/>
          </a:p>
        </p:txBody>
      </p:sp>
      <p:sp>
        <p:nvSpPr>
          <p:cNvPr id="18" name="Text 15"/>
          <p:cNvSpPr txBox="1"/>
          <p:nvPr/>
        </p:nvSpPr>
        <p:spPr>
          <a:xfrm>
            <a:off x="822960" y="3749040"/>
            <a:ext cx="146304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Interface</a:t>
            </a:r>
            <a:endParaRPr lang="en-US" sz="1100" dirty="0"/>
          </a:p>
          <a:p>
            <a:pPr marL="0" indent="0" algn="ctr">
              <a:buNone/>
            </a:pPr>
            <a:r>
              <a:rPr lang="en-US" sz="1100" dirty="0">
                <a:solidFill>
                  <a:srgbClr val="1F2933"/>
                </a:solidFill>
              </a:rPr>
              <a:t>de entrada</a:t>
            </a:r>
            <a:endParaRPr lang="en-US" sz="1100" dirty="0"/>
          </a:p>
          <a:p>
            <a:pPr marL="0" indent="0" algn="ctr">
              <a:buNone/>
            </a:pPr>
            <a:r>
              <a:rPr lang="en-US" sz="1100" dirty="0">
                <a:solidFill>
                  <a:srgbClr val="1F2933"/>
                </a:solidFill>
              </a:rPr>
              <a:t>(buffer)</a:t>
            </a:r>
            <a:endParaRPr lang="en-US" sz="1100" dirty="0"/>
          </a:p>
        </p:txBody>
      </p:sp>
      <p:sp>
        <p:nvSpPr>
          <p:cNvPr id="19" name="Text 16"/>
          <p:cNvSpPr txBox="1"/>
          <p:nvPr/>
        </p:nvSpPr>
        <p:spPr>
          <a:xfrm>
            <a:off x="2560320" y="3749040"/>
            <a:ext cx="173736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Remove cabeçalho</a:t>
            </a:r>
            <a:endParaRPr lang="en-US" sz="1100" dirty="0"/>
          </a:p>
          <a:p>
            <a:pPr marL="0" indent="0" algn="ctr">
              <a:buNone/>
            </a:pPr>
            <a:r>
              <a:rPr lang="en-US" sz="1100" dirty="0">
                <a:solidFill>
                  <a:srgbClr val="1F2933"/>
                </a:solidFill>
              </a:rPr>
              <a:t>de enlace; valida</a:t>
            </a:r>
            <a:endParaRPr lang="en-US" sz="1100" dirty="0"/>
          </a:p>
          <a:p>
            <a:pPr marL="0" indent="0" algn="ctr">
              <a:buNone/>
            </a:pPr>
            <a:r>
              <a:rPr lang="en-US" sz="1100" dirty="0">
                <a:solidFill>
                  <a:srgbClr val="1F2933"/>
                </a:solidFill>
              </a:rPr>
              <a:t>IP, checksum, TTL</a:t>
            </a:r>
            <a:endParaRPr lang="en-US" sz="1100" dirty="0"/>
          </a:p>
        </p:txBody>
      </p:sp>
      <p:sp>
        <p:nvSpPr>
          <p:cNvPr id="20" name="Text 17"/>
          <p:cNvSpPr txBox="1"/>
          <p:nvPr/>
        </p:nvSpPr>
        <p:spPr>
          <a:xfrm>
            <a:off x="4572000" y="3749040"/>
            <a:ext cx="1828800" cy="1188720"/>
          </a:xfrm>
          <a:prstGeom prst="rect">
            <a:avLst/>
          </a:prstGeom>
          <a:solidFill>
            <a:srgbClr val="8ECAE6"/>
          </a:solidFill>
          <a:ln w="9525">
            <a:solidFill>
              <a:srgbClr val="8ECAE6"/>
            </a:solidFill>
          </a:ln>
        </p:spPr>
        <p:txBody>
          <a:bodyPr wrap="square" lIns="0" tIns="0" rIns="0" bIns="0" rtlCol="0" anchor="ctr"/>
          <a:lstStyle/>
          <a:p>
            <a:pPr marL="0" indent="0" algn="ctr">
              <a:buNone/>
            </a:pPr>
            <a:r>
              <a:rPr lang="en-US" sz="1100" b="1" dirty="0">
                <a:solidFill>
                  <a:srgbClr val="1F2933"/>
                </a:solidFill>
              </a:rPr>
              <a:t>FIB: busca pelo</a:t>
            </a:r>
            <a:endParaRPr lang="en-US" sz="1100" dirty="0"/>
          </a:p>
          <a:p>
            <a:pPr marL="0" indent="0" algn="ctr">
              <a:buNone/>
            </a:pPr>
            <a:r>
              <a:rPr lang="en-US" sz="1100" b="1" dirty="0">
                <a:solidFill>
                  <a:srgbClr val="1F2933"/>
                </a:solidFill>
              </a:rPr>
              <a:t>prefixo mais longo</a:t>
            </a:r>
            <a:endParaRPr lang="en-US" sz="1100" dirty="0"/>
          </a:p>
          <a:p>
            <a:pPr marL="0" indent="0" algn="ctr">
              <a:buNone/>
            </a:pPr>
            <a:r>
              <a:rPr lang="en-US" sz="1100" b="1" dirty="0">
                <a:solidFill>
                  <a:srgbClr val="1F2933"/>
                </a:solidFill>
              </a:rPr>
              <a:t>(longest match)</a:t>
            </a:r>
            <a:endParaRPr lang="en-US" sz="1100" dirty="0"/>
          </a:p>
        </p:txBody>
      </p:sp>
      <p:sp>
        <p:nvSpPr>
          <p:cNvPr id="21" name="Text 18"/>
          <p:cNvSpPr txBox="1"/>
          <p:nvPr/>
        </p:nvSpPr>
        <p:spPr>
          <a:xfrm>
            <a:off x="6675120" y="3749040"/>
            <a:ext cx="182880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Adjacência:</a:t>
            </a:r>
            <a:endParaRPr lang="en-US" sz="1100" dirty="0"/>
          </a:p>
          <a:p>
            <a:pPr marL="0" indent="0" algn="ctr">
              <a:buNone/>
            </a:pPr>
            <a:r>
              <a:rPr lang="en-US" sz="1100" dirty="0">
                <a:solidFill>
                  <a:srgbClr val="1F2933"/>
                </a:solidFill>
              </a:rPr>
              <a:t>novo cabeçalho</a:t>
            </a:r>
            <a:endParaRPr lang="en-US" sz="1100" dirty="0"/>
          </a:p>
          <a:p>
            <a:pPr marL="0" indent="0" algn="ctr">
              <a:buNone/>
            </a:pPr>
            <a:r>
              <a:rPr lang="en-US" sz="1100" dirty="0">
                <a:solidFill>
                  <a:srgbClr val="1F2933"/>
                </a:solidFill>
              </a:rPr>
              <a:t>de enlace; TTL-1</a:t>
            </a:r>
            <a:endParaRPr lang="en-US" sz="1100" dirty="0"/>
          </a:p>
        </p:txBody>
      </p:sp>
      <p:sp>
        <p:nvSpPr>
          <p:cNvPr id="22" name="Text 19"/>
          <p:cNvSpPr txBox="1"/>
          <p:nvPr/>
        </p:nvSpPr>
        <p:spPr>
          <a:xfrm>
            <a:off x="8778240" y="3749040"/>
            <a:ext cx="137160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Filas de saída</a:t>
            </a:r>
            <a:endParaRPr lang="en-US" sz="1100" dirty="0"/>
          </a:p>
          <a:p>
            <a:pPr marL="0" indent="0" algn="ctr">
              <a:buNone/>
            </a:pPr>
            <a:r>
              <a:rPr lang="en-US" sz="1100" dirty="0">
                <a:solidFill>
                  <a:srgbClr val="1F2933"/>
                </a:solidFill>
              </a:rPr>
              <a:t>(QoS)</a:t>
            </a:r>
            <a:endParaRPr lang="en-US" sz="1100" dirty="0"/>
          </a:p>
        </p:txBody>
      </p:sp>
      <p:sp>
        <p:nvSpPr>
          <p:cNvPr id="23" name="Text 20"/>
          <p:cNvSpPr txBox="1"/>
          <p:nvPr/>
        </p:nvSpPr>
        <p:spPr>
          <a:xfrm>
            <a:off x="10332720" y="3749040"/>
            <a:ext cx="1097280" cy="118872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Interface</a:t>
            </a:r>
            <a:endParaRPr lang="en-US" sz="1100" dirty="0"/>
          </a:p>
          <a:p>
            <a:pPr marL="0" indent="0" algn="ctr">
              <a:buNone/>
            </a:pPr>
            <a:r>
              <a:rPr lang="en-US" sz="1100" dirty="0">
                <a:solidFill>
                  <a:srgbClr val="1F2933"/>
                </a:solidFill>
              </a:rPr>
              <a:t>de saída</a:t>
            </a:r>
            <a:endParaRPr lang="en-US" sz="1100" dirty="0"/>
          </a:p>
        </p:txBody>
      </p:sp>
      <p:sp>
        <p:nvSpPr>
          <p:cNvPr id="24" name="Shape 21"/>
          <p:cNvSpPr/>
          <p:nvPr/>
        </p:nvSpPr>
        <p:spPr>
          <a:xfrm>
            <a:off x="2286000" y="4343400"/>
            <a:ext cx="274320" cy="0"/>
          </a:xfrm>
          <a:prstGeom prst="line">
            <a:avLst/>
          </a:prstGeom>
          <a:noFill/>
          <a:ln w="25400">
            <a:solidFill>
              <a:srgbClr val="0B3C5D"/>
            </a:solidFill>
            <a:prstDash val="solid"/>
            <a:tailEnd type="triangle"/>
          </a:ln>
        </p:spPr>
        <p:txBody>
          <a:bodyPr/>
          <a:lstStyle/>
          <a:p>
            <a:endParaRPr lang="en-US"/>
          </a:p>
        </p:txBody>
      </p:sp>
      <p:sp>
        <p:nvSpPr>
          <p:cNvPr id="25" name="Shape 22"/>
          <p:cNvSpPr/>
          <p:nvPr/>
        </p:nvSpPr>
        <p:spPr>
          <a:xfrm>
            <a:off x="4297680" y="4343400"/>
            <a:ext cx="274320" cy="0"/>
          </a:xfrm>
          <a:prstGeom prst="line">
            <a:avLst/>
          </a:prstGeom>
          <a:noFill/>
          <a:ln w="25400">
            <a:solidFill>
              <a:srgbClr val="0B3C5D"/>
            </a:solidFill>
            <a:prstDash val="solid"/>
            <a:tailEnd type="triangle"/>
          </a:ln>
        </p:spPr>
        <p:txBody>
          <a:bodyPr/>
          <a:lstStyle/>
          <a:p>
            <a:endParaRPr lang="en-US"/>
          </a:p>
        </p:txBody>
      </p:sp>
      <p:sp>
        <p:nvSpPr>
          <p:cNvPr id="26" name="Shape 23"/>
          <p:cNvSpPr/>
          <p:nvPr/>
        </p:nvSpPr>
        <p:spPr>
          <a:xfrm>
            <a:off x="6400800" y="4343400"/>
            <a:ext cx="274320" cy="0"/>
          </a:xfrm>
          <a:prstGeom prst="line">
            <a:avLst/>
          </a:prstGeom>
          <a:noFill/>
          <a:ln w="25400">
            <a:solidFill>
              <a:srgbClr val="0B3C5D"/>
            </a:solidFill>
            <a:prstDash val="solid"/>
            <a:tailEnd type="triangle"/>
          </a:ln>
        </p:spPr>
        <p:txBody>
          <a:bodyPr/>
          <a:lstStyle/>
          <a:p>
            <a:endParaRPr lang="en-US"/>
          </a:p>
        </p:txBody>
      </p:sp>
      <p:sp>
        <p:nvSpPr>
          <p:cNvPr id="27" name="Shape 24"/>
          <p:cNvSpPr/>
          <p:nvPr/>
        </p:nvSpPr>
        <p:spPr>
          <a:xfrm>
            <a:off x="8503920" y="4343400"/>
            <a:ext cx="274320" cy="0"/>
          </a:xfrm>
          <a:prstGeom prst="line">
            <a:avLst/>
          </a:prstGeom>
          <a:noFill/>
          <a:ln w="25400">
            <a:solidFill>
              <a:srgbClr val="0B3C5D"/>
            </a:solidFill>
            <a:prstDash val="solid"/>
            <a:tailEnd type="triangle"/>
          </a:ln>
        </p:spPr>
        <p:txBody>
          <a:bodyPr/>
          <a:lstStyle/>
          <a:p>
            <a:endParaRPr lang="en-US"/>
          </a:p>
        </p:txBody>
      </p:sp>
      <p:sp>
        <p:nvSpPr>
          <p:cNvPr id="28" name="Shape 25"/>
          <p:cNvSpPr/>
          <p:nvPr/>
        </p:nvSpPr>
        <p:spPr>
          <a:xfrm>
            <a:off x="10149840" y="4343400"/>
            <a:ext cx="182880" cy="0"/>
          </a:xfrm>
          <a:prstGeom prst="line">
            <a:avLst/>
          </a:prstGeom>
          <a:noFill/>
          <a:ln w="25400">
            <a:solidFill>
              <a:srgbClr val="0B3C5D"/>
            </a:solidFill>
            <a:prstDash val="solid"/>
            <a:tailEnd type="triangle"/>
          </a:ln>
        </p:spPr>
        <p:txBody>
          <a:bodyPr/>
          <a:lstStyle/>
          <a:p>
            <a:endParaRPr lang="en-US"/>
          </a:p>
        </p:txBody>
      </p:sp>
      <p:sp>
        <p:nvSpPr>
          <p:cNvPr id="29" name="Text 26"/>
          <p:cNvSpPr/>
          <p:nvPr/>
        </p:nvSpPr>
        <p:spPr>
          <a:xfrm>
            <a:off x="548640" y="5760720"/>
            <a:ext cx="11064240" cy="502920"/>
          </a:xfrm>
          <a:prstGeom prst="roundRect">
            <a:avLst>
              <a:gd name="adj" fmla="val 18182"/>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RIB (Routing Information Base) = o que o roteador sabe; FIB (Forwarding Information Base) = o que ele usa para encaminhar. Pacotes destinados ao próprio roteador sobem ao plano de controle.</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Roteadores: vantagens e limitações</a:t>
            </a:r>
            <a:endParaRPr lang="en-US" sz="3000" dirty="0"/>
          </a:p>
        </p:txBody>
      </p:sp>
      <p:sp>
        <p:nvSpPr>
          <p:cNvPr id="4" name="Shape 1"/>
          <p:cNvSpPr/>
          <p:nvPr/>
        </p:nvSpPr>
        <p:spPr>
          <a:xfrm>
            <a:off x="457200" y="128016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Vantagens</a:t>
            </a:r>
            <a:endParaRPr lang="en-US" sz="1500" dirty="0"/>
          </a:p>
        </p:txBody>
      </p:sp>
      <p:sp>
        <p:nvSpPr>
          <p:cNvPr id="6" name="Text 3"/>
          <p:cNvSpPr txBox="1"/>
          <p:nvPr/>
        </p:nvSpPr>
        <p:spPr>
          <a:xfrm>
            <a:off x="658368" y="185623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b="1" dirty="0">
                <a:solidFill>
                  <a:srgbClr val="1F2933"/>
                </a:solidFill>
              </a:rPr>
              <a:t>Isolamento de broadcast:</a:t>
            </a:r>
            <a:r>
              <a:rPr lang="en-US" sz="1400" dirty="0">
                <a:solidFill>
                  <a:srgbClr val="1F2933"/>
                </a:solidFill>
              </a:rPr>
              <a:t> cada interface (ou VLAN) é um domínio de broadcast separado</a:t>
            </a:r>
            <a:endParaRPr lang="en-US" sz="1400" dirty="0"/>
          </a:p>
          <a:p>
            <a:pPr marL="279400" indent="-279400">
              <a:spcAft>
                <a:spcPts val="400"/>
              </a:spcAft>
              <a:buSzPct val="100000"/>
              <a:buChar char="•"/>
            </a:pPr>
            <a:r>
              <a:rPr lang="en-US" sz="1400" b="1" dirty="0">
                <a:solidFill>
                  <a:srgbClr val="1F2933"/>
                </a:solidFill>
              </a:rPr>
              <a:t>Seleção de caminho:</a:t>
            </a:r>
            <a:r>
              <a:rPr lang="en-US" sz="1400" dirty="0">
                <a:solidFill>
                  <a:srgbClr val="1F2933"/>
                </a:solidFill>
              </a:rPr>
              <a:t> usa o melhor caminho físico disponível; balanceia carga entre caminhos de custo igual (ECMP)</a:t>
            </a:r>
            <a:endParaRPr lang="en-US" sz="1400" dirty="0"/>
          </a:p>
          <a:p>
            <a:pPr marL="279400" indent="-279400">
              <a:spcAft>
                <a:spcPts val="400"/>
              </a:spcAft>
              <a:buSzPct val="100000"/>
              <a:buChar char="•"/>
            </a:pPr>
            <a:r>
              <a:rPr lang="en-US" sz="1400" b="1" dirty="0">
                <a:solidFill>
                  <a:srgbClr val="1F2933"/>
                </a:solidFill>
              </a:rPr>
              <a:t>Flexibilidade:</a:t>
            </a:r>
            <a:r>
              <a:rPr lang="en-US" sz="1400" dirty="0">
                <a:solidFill>
                  <a:srgbClr val="1F2933"/>
                </a:solidFill>
              </a:rPr>
              <a:t> qualquer topologia, incluindo malhas redundantes sem bloqueio de enlaces</a:t>
            </a:r>
            <a:endParaRPr lang="en-US" sz="1400" dirty="0"/>
          </a:p>
          <a:p>
            <a:pPr marL="279400" indent="-279400">
              <a:spcAft>
                <a:spcPts val="400"/>
              </a:spcAft>
              <a:buSzPct val="100000"/>
              <a:buChar char="•"/>
            </a:pPr>
            <a:r>
              <a:rPr lang="en-US" sz="1400" b="1" dirty="0">
                <a:solidFill>
                  <a:srgbClr val="1F2933"/>
                </a:solidFill>
              </a:rPr>
              <a:t>Escala praticamente ilimitada:</a:t>
            </a:r>
            <a:r>
              <a:rPr lang="en-US" sz="1400" dirty="0">
                <a:solidFill>
                  <a:srgbClr val="1F2933"/>
                </a:solidFill>
              </a:rPr>
              <a:t> a Internet é uma rede roteada</a:t>
            </a:r>
            <a:endParaRPr lang="en-US" sz="1400" dirty="0"/>
          </a:p>
          <a:p>
            <a:pPr marL="279400" indent="-279400">
              <a:spcAft>
                <a:spcPts val="400"/>
              </a:spcAft>
              <a:buSzPct val="100000"/>
              <a:buChar char="•"/>
            </a:pPr>
            <a:r>
              <a:rPr lang="en-US" sz="1400" b="1" dirty="0">
                <a:solidFill>
                  <a:srgbClr val="1F2933"/>
                </a:solidFill>
              </a:rPr>
              <a:t>Ponto de política:</a:t>
            </a:r>
            <a:r>
              <a:rPr lang="en-US" sz="1400" dirty="0">
                <a:solidFill>
                  <a:srgbClr val="1F2933"/>
                </a:solidFill>
              </a:rPr>
              <a:t> ACLs, QoS, NAT, túneis</a:t>
            </a:r>
            <a:endParaRPr lang="en-US" sz="1400" dirty="0"/>
          </a:p>
        </p:txBody>
      </p:sp>
      <p:sp>
        <p:nvSpPr>
          <p:cNvPr id="7" name="Shape 4"/>
          <p:cNvSpPr/>
          <p:nvPr/>
        </p:nvSpPr>
        <p:spPr>
          <a:xfrm>
            <a:off x="6245352" y="1280160"/>
            <a:ext cx="5486400" cy="4937760"/>
          </a:xfrm>
          <a:prstGeom prst="roundRect">
            <a:avLst>
              <a:gd name="adj" fmla="val 2222"/>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Limitações</a:t>
            </a:r>
            <a:endParaRPr lang="en-US" sz="1500" dirty="0"/>
          </a:p>
        </p:txBody>
      </p:sp>
      <p:sp>
        <p:nvSpPr>
          <p:cNvPr id="9" name="Text 6"/>
          <p:cNvSpPr txBox="1"/>
          <p:nvPr/>
        </p:nvSpPr>
        <p:spPr>
          <a:xfrm>
            <a:off x="6446520" y="1856232"/>
            <a:ext cx="5084064" cy="4224528"/>
          </a:xfrm>
          <a:prstGeom prst="rect">
            <a:avLst/>
          </a:prstGeom>
          <a:noFill/>
          <a:ln/>
        </p:spPr>
        <p:txBody>
          <a:bodyPr wrap="square" lIns="0" tIns="0" rIns="0" bIns="0" rtlCol="0" anchor="t"/>
          <a:lstStyle/>
          <a:p>
            <a:pPr marL="279400" indent="-279400">
              <a:spcAft>
                <a:spcPts val="400"/>
              </a:spcAft>
              <a:buSzPct val="100000"/>
              <a:buChar char="•"/>
            </a:pPr>
            <a:r>
              <a:rPr lang="en-US" sz="1400" b="1" dirty="0">
                <a:solidFill>
                  <a:srgbClr val="1F2933"/>
                </a:solidFill>
              </a:rPr>
              <a:t>Dependência de protocolo:</a:t>
            </a:r>
            <a:r>
              <a:rPr lang="en-US" sz="1400" dirty="0">
                <a:solidFill>
                  <a:srgbClr val="1F2933"/>
                </a:solidFill>
              </a:rPr>
              <a:t> só encaminha o que está configurado para rotear (hoje: IPv4 e IPv6)</a:t>
            </a:r>
            <a:endParaRPr lang="en-US" sz="1400" dirty="0"/>
          </a:p>
          <a:p>
            <a:pPr marL="279400" indent="-279400">
              <a:spcAft>
                <a:spcPts val="400"/>
              </a:spcAft>
              <a:buSzPct val="100000"/>
              <a:buChar char="•"/>
            </a:pPr>
            <a:r>
              <a:rPr lang="en-US" sz="1400" b="1" dirty="0">
                <a:solidFill>
                  <a:srgbClr val="1F2933"/>
                </a:solidFill>
              </a:rPr>
              <a:t>Throughput:</a:t>
            </a:r>
            <a:r>
              <a:rPr lang="en-US" sz="1400" dirty="0">
                <a:solidFill>
                  <a:srgbClr val="1F2933"/>
                </a:solidFill>
              </a:rPr>
              <a:t> em 1999, roteamento em software era mais lento que bridging; em 2026, switches L3 e roteadores em ASIC encaminham na taxa da linha</a:t>
            </a:r>
            <a:endParaRPr lang="en-US" sz="1400" dirty="0"/>
          </a:p>
          <a:p>
            <a:pPr marL="279400" indent="-279400">
              <a:spcAft>
                <a:spcPts val="400"/>
              </a:spcAft>
              <a:buSzPct val="100000"/>
              <a:buChar char="•"/>
            </a:pPr>
            <a:r>
              <a:rPr lang="en-US" sz="1400" b="1" dirty="0">
                <a:solidFill>
                  <a:srgbClr val="1F2933"/>
                </a:solidFill>
              </a:rPr>
              <a:t>Complexidade de configuração:</a:t>
            </a:r>
            <a:r>
              <a:rPr lang="en-US" sz="1400" dirty="0">
                <a:solidFill>
                  <a:srgbClr val="1F2933"/>
                </a:solidFill>
              </a:rPr>
              <a:t> endereçamento, protocolos, políticas; hosts precisam de endereço, máscara e gateway (automatizado por DHCP/SLAAC)</a:t>
            </a:r>
            <a:endParaRPr lang="en-US" sz="1400" dirty="0"/>
          </a:p>
          <a:p>
            <a:pPr marL="279400" indent="-279400">
              <a:spcAft>
                <a:spcPts val="400"/>
              </a:spcAft>
              <a:buSzPct val="100000"/>
              <a:buChar char="•"/>
            </a:pPr>
            <a:r>
              <a:rPr lang="en-US" sz="1400" b="1" dirty="0">
                <a:solidFill>
                  <a:srgbClr val="1F2933"/>
                </a:solidFill>
              </a:rPr>
              <a:t>Custo:</a:t>
            </a:r>
            <a:r>
              <a:rPr lang="en-US" sz="1400" dirty="0">
                <a:solidFill>
                  <a:srgbClr val="1F2933"/>
                </a:solidFill>
              </a:rPr>
              <a:t> dispositivos mais complexos e caros por porta</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Protocolos roteáveis e não roteáveis</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HISTÓRICO</a:t>
            </a:r>
            <a:endParaRPr lang="en-US" sz="1000" dirty="0"/>
          </a:p>
        </p:txBody>
      </p:sp>
      <p:sp>
        <p:nvSpPr>
          <p:cNvPr id="5" name="Shape 2"/>
          <p:cNvSpPr/>
          <p:nvPr/>
        </p:nvSpPr>
        <p:spPr>
          <a:xfrm>
            <a:off x="457200" y="1280160"/>
            <a:ext cx="5486400" cy="3017520"/>
          </a:xfrm>
          <a:prstGeom prst="roundRect">
            <a:avLst>
              <a:gd name="adj" fmla="val 3636"/>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Protocolos roteáveis</a:t>
            </a:r>
            <a:endParaRPr lang="en-US" sz="1500" dirty="0"/>
          </a:p>
        </p:txBody>
      </p:sp>
      <p:sp>
        <p:nvSpPr>
          <p:cNvPr id="7" name="Text 4"/>
          <p:cNvSpPr txBox="1"/>
          <p:nvPr/>
        </p:nvSpPr>
        <p:spPr>
          <a:xfrm>
            <a:off x="658368" y="1856232"/>
            <a:ext cx="5084064" cy="230428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Usam uma estrutura em camadas próxima do modelo OSI, com uma </a:t>
            </a:r>
            <a:r>
              <a:rPr lang="en-US" sz="1300" b="1" dirty="0">
                <a:solidFill>
                  <a:srgbClr val="1F2933"/>
                </a:solidFill>
              </a:rPr>
              <a:t>camada de rede</a:t>
            </a:r>
            <a:r>
              <a:rPr lang="en-US" sz="1300" dirty="0">
                <a:solidFill>
                  <a:srgbClr val="1F2933"/>
                </a:solidFill>
              </a:rPr>
              <a:t> e endereço lógico hierárquico (rede + nó)</a:t>
            </a:r>
            <a:endParaRPr lang="en-US" sz="1300" dirty="0"/>
          </a:p>
          <a:p>
            <a:pPr marL="279400" indent="-279400">
              <a:spcAft>
                <a:spcPts val="400"/>
              </a:spcAft>
              <a:buSzPct val="100000"/>
              <a:buChar char="•"/>
            </a:pPr>
            <a:r>
              <a:rPr lang="en-US" sz="1300" dirty="0">
                <a:solidFill>
                  <a:srgbClr val="1F2933"/>
                </a:solidFill>
              </a:rPr>
              <a:t>Projetados para inter-redes com vários enlaces LAN/WAN interligados por roteadores</a:t>
            </a:r>
            <a:endParaRPr lang="en-US" sz="1300" dirty="0"/>
          </a:p>
          <a:p>
            <a:pPr marL="279400" indent="-279400">
              <a:spcAft>
                <a:spcPts val="400"/>
              </a:spcAft>
              <a:buSzPct val="100000"/>
              <a:buChar char="•"/>
            </a:pPr>
            <a:r>
              <a:rPr lang="en-US" sz="1300" b="1" dirty="0">
                <a:solidFill>
                  <a:srgbClr val="1F2933"/>
                </a:solidFill>
              </a:rPr>
              <a:t>Em uso (2026):</a:t>
            </a:r>
            <a:r>
              <a:rPr lang="en-US" sz="1300" dirty="0">
                <a:solidFill>
                  <a:srgbClr val="1F2933"/>
                </a:solidFill>
              </a:rPr>
              <a:t> IPv4 (RFC 791) e IPv6 (RFC 8200)</a:t>
            </a:r>
            <a:endParaRPr lang="en-US" sz="1300" dirty="0"/>
          </a:p>
          <a:p>
            <a:pPr marL="279400" indent="-279400">
              <a:spcAft>
                <a:spcPts val="400"/>
              </a:spcAft>
              <a:buSzPct val="100000"/>
              <a:buChar char="•"/>
            </a:pPr>
            <a:r>
              <a:rPr lang="en-US" sz="1300" b="1" dirty="0">
                <a:solidFill>
                  <a:srgbClr val="1F2933"/>
                </a:solidFill>
              </a:rPr>
              <a:t>Históricos:</a:t>
            </a:r>
            <a:r>
              <a:rPr lang="en-US" sz="1300" dirty="0">
                <a:solidFill>
                  <a:srgbClr val="1F2933"/>
                </a:solidFill>
              </a:rPr>
              <a:t> XNS, Novell IPX, AppleTalk, DECnet Fase IV e DECnet/OSI, Banyan VINES, ISO CLNP, Xerox PUP</a:t>
            </a:r>
            <a:endParaRPr lang="en-US" sz="1300" dirty="0"/>
          </a:p>
        </p:txBody>
      </p:sp>
      <p:sp>
        <p:nvSpPr>
          <p:cNvPr id="8" name="Shape 5"/>
          <p:cNvSpPr/>
          <p:nvPr/>
        </p:nvSpPr>
        <p:spPr>
          <a:xfrm>
            <a:off x="6245352" y="1280160"/>
            <a:ext cx="5486400" cy="3017520"/>
          </a:xfrm>
          <a:prstGeom prst="roundRect">
            <a:avLst>
              <a:gd name="adj" fmla="val 3636"/>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Protocolos não roteáveis</a:t>
            </a:r>
            <a:endParaRPr lang="en-US" sz="1500" dirty="0"/>
          </a:p>
        </p:txBody>
      </p:sp>
      <p:sp>
        <p:nvSpPr>
          <p:cNvPr id="10" name="Text 7"/>
          <p:cNvSpPr txBox="1"/>
          <p:nvPr/>
        </p:nvSpPr>
        <p:spPr>
          <a:xfrm>
            <a:off x="6446520" y="1856232"/>
            <a:ext cx="5084064" cy="230428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Não implementam camada de rede ou usam esquema de endereçamento plano (sem parte 'rede')</a:t>
            </a:r>
            <a:endParaRPr lang="en-US" sz="1300" dirty="0"/>
          </a:p>
          <a:p>
            <a:pPr marL="279400" indent="-279400">
              <a:spcAft>
                <a:spcPts val="400"/>
              </a:spcAft>
              <a:buSzPct val="100000"/>
              <a:buChar char="•"/>
            </a:pPr>
            <a:r>
              <a:rPr lang="en-US" sz="1300" dirty="0">
                <a:solidFill>
                  <a:srgbClr val="1F2933"/>
                </a:solidFill>
              </a:rPr>
              <a:t>Foram desenhados para um único enlace ou LAN estendida (com bridges)</a:t>
            </a:r>
            <a:endParaRPr lang="en-US" sz="1300" dirty="0"/>
          </a:p>
          <a:p>
            <a:pPr marL="279400" indent="-279400">
              <a:spcAft>
                <a:spcPts val="400"/>
              </a:spcAft>
              <a:buSzPct val="100000"/>
              <a:buChar char="•"/>
            </a:pPr>
            <a:r>
              <a:rPr lang="en-US" sz="1300" b="1" dirty="0">
                <a:solidFill>
                  <a:srgbClr val="1F2933"/>
                </a:solidFill>
              </a:rPr>
              <a:t>Históricos:</a:t>
            </a:r>
            <a:r>
              <a:rPr lang="en-US" sz="1300" dirty="0">
                <a:solidFill>
                  <a:srgbClr val="1F2933"/>
                </a:solidFill>
              </a:rPr>
              <a:t> NetBIOS/NetBEUI, SNA (subárea e APPN), DEC LAT, DEC MOP</a:t>
            </a:r>
            <a:endParaRPr lang="en-US" sz="1300" dirty="0"/>
          </a:p>
          <a:p>
            <a:pPr marL="279400" indent="-279400">
              <a:spcAft>
                <a:spcPts val="400"/>
              </a:spcAft>
              <a:buSzPct val="100000"/>
              <a:buChar char="•"/>
            </a:pPr>
            <a:r>
              <a:rPr lang="en-US" sz="1300" b="1" dirty="0">
                <a:solidFill>
                  <a:srgbClr val="1F2933"/>
                </a:solidFill>
              </a:rPr>
              <a:t>Ainda hoje, por desenho:</a:t>
            </a:r>
            <a:r>
              <a:rPr lang="en-US" sz="1300" dirty="0">
                <a:solidFill>
                  <a:srgbClr val="1F2933"/>
                </a:solidFill>
              </a:rPr>
              <a:t> ARP, STP, LLDP e outros protocolos de camada 2 ficam confinados ao enlace</a:t>
            </a:r>
            <a:endParaRPr lang="en-US" sz="1300" dirty="0"/>
          </a:p>
        </p:txBody>
      </p:sp>
      <p:sp>
        <p:nvSpPr>
          <p:cNvPr id="11" name="Text 8"/>
          <p:cNvSpPr/>
          <p:nvPr/>
        </p:nvSpPr>
        <p:spPr>
          <a:xfrm>
            <a:off x="457200" y="4526280"/>
            <a:ext cx="11247120" cy="914400"/>
          </a:xfrm>
          <a:prstGeom prst="roundRect">
            <a:avLst>
              <a:gd name="adj" fmla="val 1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Como 'rotear' o não roteável: encapsulamento sobre IP. NetBIOS passou a usar TCP/UDP (RFC 1001/1002, portas 137 a 139); SNA foi transportado por DLSw (RFC 2166) e depois por Enterprise Extender; em geral, túneis e VPNs de camada 2 (EVPN/VXLAN, L2TPv3) estendem um enlace através de uma rede roteada.</a:t>
            </a:r>
            <a:endParaRPr lang="en-US" sz="1200" dirty="0"/>
          </a:p>
        </p:txBody>
      </p:sp>
      <p:sp>
        <p:nvSpPr>
          <p:cNvPr id="12" name="Text 9"/>
          <p:cNvSpPr/>
          <p:nvPr/>
        </p:nvSpPr>
        <p:spPr>
          <a:xfrm>
            <a:off x="457200" y="5577840"/>
            <a:ext cx="11247120" cy="548640"/>
          </a:xfrm>
          <a:prstGeom prst="roundRect">
            <a:avLst>
              <a:gd name="adj" fmla="val 16667"/>
            </a:avLst>
          </a:prstGeom>
          <a:solidFill>
            <a:srgbClr val="EEF3F7"/>
          </a:solidFill>
          <a:ln>
            <a:solidFill>
              <a:srgbClr val="EEF3F7"/>
            </a:solidFill>
          </a:ln>
        </p:spPr>
        <p:txBody>
          <a:bodyPr wrap="square" lIns="76200" tIns="152400" rIns="152400" bIns="76200" rtlCol="0" anchor="ctr"/>
          <a:lstStyle/>
          <a:p>
            <a:pPr marL="0" indent="0" algn="l">
              <a:buNone/>
            </a:pPr>
            <a:r>
              <a:rPr lang="en-US" sz="1200" dirty="0">
                <a:solidFill>
                  <a:srgbClr val="1F2933"/>
                </a:solidFill>
              </a:rPr>
              <a:t>Conclusão para 2026: 'protocolo roteável' significa IP. O critério continua útil para explicar por que ARP, STP e LLDP não atravessam roteadores.</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Endereçamento: camada de rede x camada de enlace</a:t>
            </a:r>
            <a:endParaRPr lang="en-US" sz="3000" dirty="0"/>
          </a:p>
        </p:txBody>
      </p:sp>
      <p:sp>
        <p:nvSpPr>
          <p:cNvPr id="4" name="Shape 1"/>
          <p:cNvSpPr/>
          <p:nvPr/>
        </p:nvSpPr>
        <p:spPr>
          <a:xfrm>
            <a:off x="457200" y="1280160"/>
            <a:ext cx="548640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Endereço de enlace (MAC)</a:t>
            </a:r>
            <a:endParaRPr lang="en-US" sz="1500" dirty="0"/>
          </a:p>
        </p:txBody>
      </p:sp>
      <p:sp>
        <p:nvSpPr>
          <p:cNvPr id="6" name="Text 3"/>
          <p:cNvSpPr txBox="1"/>
          <p:nvPr/>
        </p:nvSpPr>
        <p:spPr>
          <a:xfrm>
            <a:off x="658368" y="1856232"/>
            <a:ext cx="5084064" cy="20299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48 bits (EUI-48): 24 bits de OUI do fabricante + 24 bits de série</a:t>
            </a:r>
            <a:endParaRPr lang="en-US" sz="1300" dirty="0"/>
          </a:p>
          <a:p>
            <a:pPr marL="279400" indent="-279400">
              <a:spcAft>
                <a:spcPts val="400"/>
              </a:spcAft>
              <a:buSzPct val="100000"/>
              <a:buChar char="•"/>
            </a:pPr>
            <a:r>
              <a:rPr lang="en-US" sz="1300" dirty="0">
                <a:solidFill>
                  <a:srgbClr val="1F2933"/>
                </a:solidFill>
              </a:rPr>
              <a:t>Plano: não indica onde a interface está na inter-rede</a:t>
            </a:r>
            <a:endParaRPr lang="en-US" sz="1300" dirty="0"/>
          </a:p>
          <a:p>
            <a:pPr marL="279400" indent="-279400">
              <a:spcAft>
                <a:spcPts val="400"/>
              </a:spcAft>
              <a:buSzPct val="100000"/>
              <a:buChar char="•"/>
            </a:pPr>
            <a:r>
              <a:rPr lang="en-US" sz="1300" dirty="0">
                <a:solidFill>
                  <a:srgbClr val="1F2933"/>
                </a:solidFill>
              </a:rPr>
              <a:t>Escopo: válido apenas dentro do enlace (domínio de broadcast)</a:t>
            </a:r>
            <a:endParaRPr lang="en-US" sz="1300" dirty="0"/>
          </a:p>
          <a:p>
            <a:pPr marL="279400" indent="-279400">
              <a:spcAft>
                <a:spcPts val="400"/>
              </a:spcAft>
              <a:buSzPct val="100000"/>
              <a:buChar char="•"/>
            </a:pPr>
            <a:r>
              <a:rPr lang="en-US" sz="1300" dirty="0">
                <a:solidFill>
                  <a:srgbClr val="1F2933"/>
                </a:solidFill>
              </a:rPr>
              <a:t>Exemplo (faixa de documentação RFC 7042): </a:t>
            </a:r>
            <a:r>
              <a:rPr lang="en-US" sz="1300" b="1" dirty="0">
                <a:solidFill>
                  <a:srgbClr val="1F2933"/>
                </a:solidFill>
              </a:rPr>
              <a:t>00-00-5E-00-53-1A</a:t>
            </a:r>
            <a:endParaRPr lang="en-US" sz="1300" dirty="0"/>
          </a:p>
        </p:txBody>
      </p:sp>
      <p:sp>
        <p:nvSpPr>
          <p:cNvPr id="7" name="Shape 4"/>
          <p:cNvSpPr/>
          <p:nvPr/>
        </p:nvSpPr>
        <p:spPr>
          <a:xfrm>
            <a:off x="6245352" y="1280160"/>
            <a:ext cx="548640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Endereço de rede (IP)</a:t>
            </a:r>
            <a:endParaRPr lang="en-US" sz="1500" dirty="0"/>
          </a:p>
        </p:txBody>
      </p:sp>
      <p:sp>
        <p:nvSpPr>
          <p:cNvPr id="9" name="Text 6"/>
          <p:cNvSpPr txBox="1"/>
          <p:nvPr/>
        </p:nvSpPr>
        <p:spPr>
          <a:xfrm>
            <a:off x="6446520" y="1856232"/>
            <a:ext cx="5084064" cy="20299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Lógico e hierárquico: </a:t>
            </a:r>
            <a:r>
              <a:rPr lang="en-US" sz="1300" b="1" dirty="0">
                <a:solidFill>
                  <a:srgbClr val="1F2933"/>
                </a:solidFill>
              </a:rPr>
              <a:t>rede (prefixo) + nó (host)</a:t>
            </a:r>
            <a:endParaRPr lang="en-US" sz="1300" dirty="0"/>
          </a:p>
          <a:p>
            <a:pPr marL="279400" indent="-279400">
              <a:spcAft>
                <a:spcPts val="400"/>
              </a:spcAft>
              <a:buSzPct val="100000"/>
              <a:buChar char="•"/>
            </a:pPr>
            <a:r>
              <a:rPr lang="en-US" sz="1300" dirty="0">
                <a:solidFill>
                  <a:srgbClr val="1F2933"/>
                </a:solidFill>
              </a:rPr>
              <a:t>Escopo: único em toda a inter-rede (Internet, quando público)</a:t>
            </a:r>
            <a:endParaRPr lang="en-US" sz="1300" dirty="0"/>
          </a:p>
          <a:p>
            <a:pPr marL="279400" indent="-279400">
              <a:spcAft>
                <a:spcPts val="400"/>
              </a:spcAft>
              <a:buSzPct val="100000"/>
              <a:buChar char="•"/>
            </a:pPr>
            <a:r>
              <a:rPr lang="en-US" sz="1300" dirty="0">
                <a:solidFill>
                  <a:srgbClr val="1F2933"/>
                </a:solidFill>
              </a:rPr>
              <a:t>Atribuído pelo administrador, DHCP (IPv4/IPv6) ou SLAAC (IPv6)</a:t>
            </a:r>
            <a:endParaRPr lang="en-US" sz="1300" dirty="0"/>
          </a:p>
          <a:p>
            <a:pPr marL="279400" indent="-279400">
              <a:spcAft>
                <a:spcPts val="400"/>
              </a:spcAft>
              <a:buSzPct val="100000"/>
              <a:buChar char="•"/>
            </a:pPr>
            <a:r>
              <a:rPr lang="en-US" sz="1300" dirty="0">
                <a:solidFill>
                  <a:srgbClr val="1F2933"/>
                </a:solidFill>
              </a:rPr>
              <a:t>Exemplos: </a:t>
            </a:r>
            <a:r>
              <a:rPr lang="en-US" sz="1300" b="1" dirty="0">
                <a:solidFill>
                  <a:srgbClr val="1F2933"/>
                </a:solidFill>
              </a:rPr>
              <a:t>172.16.20.10/24</a:t>
            </a:r>
            <a:r>
              <a:rPr lang="en-US" sz="1300" dirty="0">
                <a:solidFill>
                  <a:srgbClr val="1F2933"/>
                </a:solidFill>
              </a:rPr>
              <a:t> (IPv4), </a:t>
            </a:r>
            <a:r>
              <a:rPr lang="en-US" sz="1300" b="1" dirty="0">
                <a:solidFill>
                  <a:srgbClr val="1F2933"/>
                </a:solidFill>
              </a:rPr>
              <a:t>2001:db8:20::10/64</a:t>
            </a:r>
            <a:r>
              <a:rPr lang="en-US" sz="1300" dirty="0">
                <a:solidFill>
                  <a:srgbClr val="1F2933"/>
                </a:solidFill>
              </a:rPr>
              <a:t> (IPv6)</a:t>
            </a:r>
            <a:endParaRPr lang="en-US" sz="1300" dirty="0"/>
          </a:p>
        </p:txBody>
      </p:sp>
      <p:sp>
        <p:nvSpPr>
          <p:cNvPr id="10" name="Text 7"/>
          <p:cNvSpPr txBox="1"/>
          <p:nvPr/>
        </p:nvSpPr>
        <p:spPr>
          <a:xfrm>
            <a:off x="457200" y="4297680"/>
            <a:ext cx="11247120" cy="274320"/>
          </a:xfrm>
          <a:prstGeom prst="rect">
            <a:avLst/>
          </a:prstGeom>
          <a:noFill/>
          <a:ln/>
        </p:spPr>
        <p:txBody>
          <a:bodyPr wrap="square" lIns="0" tIns="0" rIns="0" bIns="0" rtlCol="0" anchor="ctr"/>
          <a:lstStyle/>
          <a:p>
            <a:pPr marL="0" indent="0" algn="l">
              <a:buNone/>
            </a:pPr>
            <a:r>
              <a:rPr lang="en-US" sz="1200" b="1" dirty="0">
                <a:solidFill>
                  <a:srgbClr val="0B3C5D"/>
                </a:solidFill>
              </a:rPr>
              <a:t>Estrutura geral de um endereço de camada de rede</a:t>
            </a:r>
            <a:endParaRPr lang="en-US" sz="1200" dirty="0"/>
          </a:p>
        </p:txBody>
      </p:sp>
      <p:sp>
        <p:nvSpPr>
          <p:cNvPr id="11" name="Text 8"/>
          <p:cNvSpPr/>
          <p:nvPr/>
        </p:nvSpPr>
        <p:spPr>
          <a:xfrm>
            <a:off x="1371600" y="4663440"/>
            <a:ext cx="5650992" cy="54864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Rede (prefixo): qual enlace?</a:t>
            </a:r>
            <a:endParaRPr lang="en-US" sz="1300" dirty="0"/>
          </a:p>
        </p:txBody>
      </p:sp>
      <p:sp>
        <p:nvSpPr>
          <p:cNvPr id="12" name="Text 9"/>
          <p:cNvSpPr/>
          <p:nvPr/>
        </p:nvSpPr>
        <p:spPr>
          <a:xfrm>
            <a:off x="7022592" y="4663440"/>
            <a:ext cx="3767328" cy="54864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Nó (host): qual interface dentro do enlace?</a:t>
            </a:r>
            <a:endParaRPr lang="en-US" sz="1300" dirty="0"/>
          </a:p>
        </p:txBody>
      </p:sp>
      <p:sp>
        <p:nvSpPr>
          <p:cNvPr id="13" name="Text 10"/>
          <p:cNvSpPr txBox="1"/>
          <p:nvPr/>
        </p:nvSpPr>
        <p:spPr>
          <a:xfrm>
            <a:off x="1371600" y="5257800"/>
            <a:ext cx="9418320" cy="274320"/>
          </a:xfrm>
          <a:prstGeom prst="rect">
            <a:avLst/>
          </a:prstGeom>
          <a:noFill/>
          <a:ln/>
        </p:spPr>
        <p:txBody>
          <a:bodyPr wrap="square" lIns="0" tIns="0" rIns="0" bIns="0" rtlCol="0" anchor="ctr"/>
          <a:lstStyle/>
          <a:p>
            <a:pPr marL="0" indent="0" algn="ctr">
              <a:buNone/>
            </a:pPr>
            <a:r>
              <a:rPr lang="en-US" sz="1100" dirty="0">
                <a:solidFill>
                  <a:srgbClr val="6B7B8C"/>
                </a:solidFill>
              </a:rPr>
              <a:t>IPv4: 172.16.20 | .10      IPv6: 2001:db8:20:: | :10      (a fronteira é definida pela máscara ou pelo comprimento do prefixo)</a:t>
            </a:r>
            <a:endParaRPr lang="en-US" sz="1100" dirty="0"/>
          </a:p>
        </p:txBody>
      </p:sp>
      <p:sp>
        <p:nvSpPr>
          <p:cNvPr id="14" name="Text 11"/>
          <p:cNvSpPr/>
          <p:nvPr/>
        </p:nvSpPr>
        <p:spPr>
          <a:xfrm>
            <a:off x="457200" y="5715000"/>
            <a:ext cx="11247120" cy="502920"/>
          </a:xfrm>
          <a:prstGeom prst="roundRect">
            <a:avLst>
              <a:gd name="adj" fmla="val 18182"/>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Em 1999 cada protocolo roteável tinha seu próprio esquema (IPX: rede 32 bits + nó = MAC; AppleTalk: rede 16 bits + nó 8 bits). Hoje, apenas IPv4 e IPv6.</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Transmissão de pacotes: a descida pela pilha</a:t>
            </a:r>
            <a:endParaRPr lang="en-US" sz="3000" dirty="0"/>
          </a:p>
        </p:txBody>
      </p:sp>
      <p:sp>
        <p:nvSpPr>
          <p:cNvPr id="4" name="Text 1"/>
          <p:cNvSpPr/>
          <p:nvPr/>
        </p:nvSpPr>
        <p:spPr>
          <a:xfrm>
            <a:off x="548640" y="1508760"/>
            <a:ext cx="2194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Transporte</a:t>
            </a:r>
            <a:endParaRPr lang="en-US" sz="1100" dirty="0"/>
          </a:p>
        </p:txBody>
      </p:sp>
      <p:sp>
        <p:nvSpPr>
          <p:cNvPr id="5" name="Text 2"/>
          <p:cNvSpPr/>
          <p:nvPr/>
        </p:nvSpPr>
        <p:spPr>
          <a:xfrm>
            <a:off x="548640" y="2075688"/>
            <a:ext cx="2194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Rede</a:t>
            </a:r>
            <a:endParaRPr lang="en-US" sz="1100" dirty="0"/>
          </a:p>
        </p:txBody>
      </p:sp>
      <p:sp>
        <p:nvSpPr>
          <p:cNvPr id="6" name="Text 3"/>
          <p:cNvSpPr/>
          <p:nvPr/>
        </p:nvSpPr>
        <p:spPr>
          <a:xfrm>
            <a:off x="548640" y="2642616"/>
            <a:ext cx="2194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 (MAC)</a:t>
            </a:r>
            <a:endParaRPr lang="en-US" sz="1100" dirty="0"/>
          </a:p>
        </p:txBody>
      </p:sp>
      <p:sp>
        <p:nvSpPr>
          <p:cNvPr id="7" name="Text 4"/>
          <p:cNvSpPr/>
          <p:nvPr/>
        </p:nvSpPr>
        <p:spPr>
          <a:xfrm>
            <a:off x="548640" y="3209544"/>
            <a:ext cx="2194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8" name="Text 5"/>
          <p:cNvSpPr txBox="1"/>
          <p:nvPr/>
        </p:nvSpPr>
        <p:spPr>
          <a:xfrm>
            <a:off x="548640" y="1216152"/>
            <a:ext cx="2194560" cy="256032"/>
          </a:xfrm>
          <a:prstGeom prst="rect">
            <a:avLst/>
          </a:prstGeom>
          <a:noFill/>
          <a:ln/>
        </p:spPr>
        <p:txBody>
          <a:bodyPr wrap="square" lIns="0" tIns="0" rIns="0" bIns="0" rtlCol="0" anchor="ctr"/>
          <a:lstStyle/>
          <a:p>
            <a:pPr marL="0" indent="0" algn="ctr">
              <a:buNone/>
            </a:pPr>
            <a:r>
              <a:rPr lang="en-US" sz="1100" b="1" dirty="0">
                <a:solidFill>
                  <a:srgbClr val="0B3C5D"/>
                </a:solidFill>
              </a:rPr>
              <a:t>Emissor</a:t>
            </a:r>
            <a:endParaRPr lang="en-US" sz="1100" dirty="0"/>
          </a:p>
        </p:txBody>
      </p:sp>
      <p:sp>
        <p:nvSpPr>
          <p:cNvPr id="9" name="Text 6"/>
          <p:cNvSpPr/>
          <p:nvPr/>
        </p:nvSpPr>
        <p:spPr>
          <a:xfrm>
            <a:off x="9418320" y="1508760"/>
            <a:ext cx="2194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Transporte</a:t>
            </a:r>
            <a:endParaRPr lang="en-US" sz="1100" dirty="0"/>
          </a:p>
        </p:txBody>
      </p:sp>
      <p:sp>
        <p:nvSpPr>
          <p:cNvPr id="10" name="Text 7"/>
          <p:cNvSpPr/>
          <p:nvPr/>
        </p:nvSpPr>
        <p:spPr>
          <a:xfrm>
            <a:off x="9418320" y="2075688"/>
            <a:ext cx="2194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Rede</a:t>
            </a:r>
            <a:endParaRPr lang="en-US" sz="1100" dirty="0"/>
          </a:p>
        </p:txBody>
      </p:sp>
      <p:sp>
        <p:nvSpPr>
          <p:cNvPr id="11" name="Text 8"/>
          <p:cNvSpPr/>
          <p:nvPr/>
        </p:nvSpPr>
        <p:spPr>
          <a:xfrm>
            <a:off x="9418320" y="2642616"/>
            <a:ext cx="2194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Enlace (MAC)</a:t>
            </a:r>
            <a:endParaRPr lang="en-US" sz="1100" dirty="0"/>
          </a:p>
        </p:txBody>
      </p:sp>
      <p:sp>
        <p:nvSpPr>
          <p:cNvPr id="12" name="Text 9"/>
          <p:cNvSpPr/>
          <p:nvPr/>
        </p:nvSpPr>
        <p:spPr>
          <a:xfrm>
            <a:off x="9418320" y="3209544"/>
            <a:ext cx="2194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Física</a:t>
            </a:r>
            <a:endParaRPr lang="en-US" sz="1100" dirty="0"/>
          </a:p>
        </p:txBody>
      </p:sp>
      <p:sp>
        <p:nvSpPr>
          <p:cNvPr id="13" name="Text 10"/>
          <p:cNvSpPr txBox="1"/>
          <p:nvPr/>
        </p:nvSpPr>
        <p:spPr>
          <a:xfrm>
            <a:off x="9418320" y="1216152"/>
            <a:ext cx="2194560" cy="256032"/>
          </a:xfrm>
          <a:prstGeom prst="rect">
            <a:avLst/>
          </a:prstGeom>
          <a:noFill/>
          <a:ln/>
        </p:spPr>
        <p:txBody>
          <a:bodyPr wrap="square" lIns="0" tIns="0" rIns="0" bIns="0" rtlCol="0" anchor="ctr"/>
          <a:lstStyle/>
          <a:p>
            <a:pPr marL="0" indent="0" algn="ctr">
              <a:buNone/>
            </a:pPr>
            <a:r>
              <a:rPr lang="en-US" sz="1100" b="1" dirty="0">
                <a:solidFill>
                  <a:srgbClr val="0B3C5D"/>
                </a:solidFill>
              </a:rPr>
              <a:t>Receptor</a:t>
            </a:r>
            <a:endParaRPr lang="en-US" sz="1100" dirty="0"/>
          </a:p>
        </p:txBody>
      </p:sp>
      <p:sp>
        <p:nvSpPr>
          <p:cNvPr id="14" name="Text 11"/>
          <p:cNvSpPr txBox="1"/>
          <p:nvPr/>
        </p:nvSpPr>
        <p:spPr>
          <a:xfrm>
            <a:off x="3017520" y="1600200"/>
            <a:ext cx="6126480" cy="274320"/>
          </a:xfrm>
          <a:prstGeom prst="rect">
            <a:avLst/>
          </a:prstGeom>
          <a:noFill/>
          <a:ln/>
        </p:spPr>
        <p:txBody>
          <a:bodyPr wrap="square" lIns="0" tIns="0" rIns="0" bIns="0" rtlCol="0" anchor="ctr"/>
          <a:lstStyle/>
          <a:p>
            <a:pPr marL="0" indent="0" algn="ctr">
              <a:buNone/>
            </a:pPr>
            <a:r>
              <a:rPr lang="en-US" sz="1100" b="1" dirty="0">
                <a:solidFill>
                  <a:srgbClr val="0B3C5D"/>
                </a:solidFill>
              </a:rPr>
              <a:t>Unidade de dados em cada camada (PDU)</a:t>
            </a:r>
            <a:endParaRPr lang="en-US" sz="1100" dirty="0"/>
          </a:p>
        </p:txBody>
      </p:sp>
      <p:sp>
        <p:nvSpPr>
          <p:cNvPr id="15" name="Text 12"/>
          <p:cNvSpPr/>
          <p:nvPr/>
        </p:nvSpPr>
        <p:spPr>
          <a:xfrm>
            <a:off x="4754880" y="1920240"/>
            <a:ext cx="164592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Cabeçalho TCP/UDP</a:t>
            </a:r>
            <a:endParaRPr lang="en-US" sz="1000" dirty="0"/>
          </a:p>
        </p:txBody>
      </p:sp>
      <p:sp>
        <p:nvSpPr>
          <p:cNvPr id="16" name="Text 13"/>
          <p:cNvSpPr/>
          <p:nvPr/>
        </p:nvSpPr>
        <p:spPr>
          <a:xfrm>
            <a:off x="6400800" y="1920240"/>
            <a:ext cx="2743200" cy="384048"/>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Dados</a:t>
            </a:r>
            <a:endParaRPr lang="en-US" sz="1000" dirty="0"/>
          </a:p>
        </p:txBody>
      </p:sp>
      <p:sp>
        <p:nvSpPr>
          <p:cNvPr id="17" name="Text 14"/>
          <p:cNvSpPr txBox="1"/>
          <p:nvPr/>
        </p:nvSpPr>
        <p:spPr>
          <a:xfrm>
            <a:off x="3017520" y="1920240"/>
            <a:ext cx="1645920" cy="384048"/>
          </a:xfrm>
          <a:prstGeom prst="rect">
            <a:avLst/>
          </a:prstGeom>
          <a:noFill/>
          <a:ln/>
        </p:spPr>
        <p:txBody>
          <a:bodyPr wrap="square" lIns="0" tIns="0" rIns="0" bIns="0" rtlCol="0" anchor="ctr"/>
          <a:lstStyle/>
          <a:p>
            <a:pPr marL="0" indent="0" algn="r">
              <a:buNone/>
            </a:pPr>
            <a:r>
              <a:rPr lang="en-US" sz="1100" dirty="0">
                <a:solidFill>
                  <a:srgbClr val="6B7B8C"/>
                </a:solidFill>
              </a:rPr>
              <a:t>Segmento</a:t>
            </a:r>
            <a:endParaRPr lang="en-US" sz="1100" dirty="0"/>
          </a:p>
        </p:txBody>
      </p:sp>
      <p:sp>
        <p:nvSpPr>
          <p:cNvPr id="18" name="Text 15"/>
          <p:cNvSpPr/>
          <p:nvPr/>
        </p:nvSpPr>
        <p:spPr>
          <a:xfrm>
            <a:off x="4023360" y="2514600"/>
            <a:ext cx="121920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Cabeçalho IP</a:t>
            </a:r>
            <a:endParaRPr lang="en-US" sz="1000" dirty="0"/>
          </a:p>
        </p:txBody>
      </p:sp>
      <p:sp>
        <p:nvSpPr>
          <p:cNvPr id="19" name="Text 16"/>
          <p:cNvSpPr/>
          <p:nvPr/>
        </p:nvSpPr>
        <p:spPr>
          <a:xfrm>
            <a:off x="5242560" y="2514600"/>
            <a:ext cx="146304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Cabeçalho TCP/UDP</a:t>
            </a:r>
            <a:endParaRPr lang="en-US" sz="1000" dirty="0"/>
          </a:p>
        </p:txBody>
      </p:sp>
      <p:sp>
        <p:nvSpPr>
          <p:cNvPr id="20" name="Text 17"/>
          <p:cNvSpPr/>
          <p:nvPr/>
        </p:nvSpPr>
        <p:spPr>
          <a:xfrm>
            <a:off x="6705600" y="2514600"/>
            <a:ext cx="2438400" cy="384048"/>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Dados</a:t>
            </a:r>
            <a:endParaRPr lang="en-US" sz="1000" dirty="0"/>
          </a:p>
        </p:txBody>
      </p:sp>
      <p:sp>
        <p:nvSpPr>
          <p:cNvPr id="21" name="Text 18"/>
          <p:cNvSpPr txBox="1"/>
          <p:nvPr/>
        </p:nvSpPr>
        <p:spPr>
          <a:xfrm>
            <a:off x="2743200" y="2514600"/>
            <a:ext cx="1188720" cy="384048"/>
          </a:xfrm>
          <a:prstGeom prst="rect">
            <a:avLst/>
          </a:prstGeom>
          <a:noFill/>
          <a:ln/>
        </p:spPr>
        <p:txBody>
          <a:bodyPr wrap="square" lIns="0" tIns="0" rIns="0" bIns="0" rtlCol="0" anchor="ctr"/>
          <a:lstStyle/>
          <a:p>
            <a:pPr marL="0" indent="0" algn="r">
              <a:buNone/>
            </a:pPr>
            <a:r>
              <a:rPr lang="en-US" sz="1100" dirty="0">
                <a:solidFill>
                  <a:srgbClr val="6B7B8C"/>
                </a:solidFill>
              </a:rPr>
              <a:t>Pacote</a:t>
            </a:r>
            <a:endParaRPr lang="en-US" sz="1100" dirty="0"/>
          </a:p>
        </p:txBody>
      </p:sp>
      <p:sp>
        <p:nvSpPr>
          <p:cNvPr id="22" name="Text 19"/>
          <p:cNvSpPr/>
          <p:nvPr/>
        </p:nvSpPr>
        <p:spPr>
          <a:xfrm>
            <a:off x="3200400" y="3108960"/>
            <a:ext cx="121920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Cab. Ethernet</a:t>
            </a:r>
            <a:endParaRPr lang="en-US" sz="1000" dirty="0"/>
          </a:p>
        </p:txBody>
      </p:sp>
      <p:sp>
        <p:nvSpPr>
          <p:cNvPr id="23" name="Text 20"/>
          <p:cNvSpPr/>
          <p:nvPr/>
        </p:nvSpPr>
        <p:spPr>
          <a:xfrm>
            <a:off x="4419600" y="3108960"/>
            <a:ext cx="121920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Cabeçalho IP</a:t>
            </a:r>
            <a:endParaRPr lang="en-US" sz="1000" dirty="0"/>
          </a:p>
        </p:txBody>
      </p:sp>
      <p:sp>
        <p:nvSpPr>
          <p:cNvPr id="24" name="Text 21"/>
          <p:cNvSpPr/>
          <p:nvPr/>
        </p:nvSpPr>
        <p:spPr>
          <a:xfrm>
            <a:off x="5638800" y="3108960"/>
            <a:ext cx="146304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Cabeçalho TCP/UDP</a:t>
            </a:r>
            <a:endParaRPr lang="en-US" sz="1000" dirty="0"/>
          </a:p>
        </p:txBody>
      </p:sp>
      <p:sp>
        <p:nvSpPr>
          <p:cNvPr id="25" name="Text 22"/>
          <p:cNvSpPr/>
          <p:nvPr/>
        </p:nvSpPr>
        <p:spPr>
          <a:xfrm>
            <a:off x="7101840" y="3108960"/>
            <a:ext cx="2438400" cy="384048"/>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Dados</a:t>
            </a:r>
            <a:endParaRPr lang="en-US" sz="1000" dirty="0"/>
          </a:p>
        </p:txBody>
      </p:sp>
      <p:sp>
        <p:nvSpPr>
          <p:cNvPr id="26" name="Text 23"/>
          <p:cNvSpPr/>
          <p:nvPr/>
        </p:nvSpPr>
        <p:spPr>
          <a:xfrm>
            <a:off x="9540240" y="3108960"/>
            <a:ext cx="60960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FCS</a:t>
            </a:r>
            <a:endParaRPr lang="en-US" sz="1000" dirty="0"/>
          </a:p>
        </p:txBody>
      </p:sp>
      <p:sp>
        <p:nvSpPr>
          <p:cNvPr id="27" name="Text 24"/>
          <p:cNvSpPr txBox="1"/>
          <p:nvPr/>
        </p:nvSpPr>
        <p:spPr>
          <a:xfrm>
            <a:off x="2743200" y="3520440"/>
            <a:ext cx="7406640" cy="274320"/>
          </a:xfrm>
          <a:prstGeom prst="rect">
            <a:avLst/>
          </a:prstGeom>
          <a:noFill/>
          <a:ln/>
        </p:spPr>
        <p:txBody>
          <a:bodyPr wrap="square" lIns="0" tIns="0" rIns="0" bIns="0" rtlCol="0" anchor="ctr"/>
          <a:lstStyle/>
          <a:p>
            <a:pPr marL="0" indent="0" algn="ctr">
              <a:buNone/>
            </a:pPr>
            <a:r>
              <a:rPr lang="en-US" sz="1100" dirty="0">
                <a:solidFill>
                  <a:srgbClr val="6B7B8C"/>
                </a:solidFill>
              </a:rPr>
              <a:t>Quadro (frame)</a:t>
            </a:r>
            <a:endParaRPr lang="en-US" sz="1100" dirty="0"/>
          </a:p>
        </p:txBody>
      </p:sp>
      <p:sp>
        <p:nvSpPr>
          <p:cNvPr id="28" name="Shape 25"/>
          <p:cNvSpPr/>
          <p:nvPr/>
        </p:nvSpPr>
        <p:spPr>
          <a:xfrm>
            <a:off x="2743200" y="3977640"/>
            <a:ext cx="6675120" cy="0"/>
          </a:xfrm>
          <a:prstGeom prst="line">
            <a:avLst/>
          </a:prstGeom>
          <a:noFill/>
          <a:ln w="38100">
            <a:solidFill>
              <a:srgbClr val="0B3C5D"/>
            </a:solidFill>
            <a:prstDash val="solid"/>
          </a:ln>
        </p:spPr>
        <p:txBody>
          <a:bodyPr/>
          <a:lstStyle/>
          <a:p>
            <a:endParaRPr lang="en-US"/>
          </a:p>
        </p:txBody>
      </p:sp>
      <p:sp>
        <p:nvSpPr>
          <p:cNvPr id="29" name="Text 26"/>
          <p:cNvSpPr txBox="1"/>
          <p:nvPr/>
        </p:nvSpPr>
        <p:spPr>
          <a:xfrm>
            <a:off x="5257800" y="40233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bits no meio físico</a:t>
            </a:r>
            <a:endParaRPr lang="en-US" sz="1000" dirty="0"/>
          </a:p>
        </p:txBody>
      </p:sp>
      <p:sp>
        <p:nvSpPr>
          <p:cNvPr id="30" name="Text 27"/>
          <p:cNvSpPr txBox="1"/>
          <p:nvPr/>
        </p:nvSpPr>
        <p:spPr>
          <a:xfrm>
            <a:off x="457200" y="4389120"/>
            <a:ext cx="11247120" cy="1920240"/>
          </a:xfrm>
          <a:prstGeom prst="rect">
            <a:avLst/>
          </a:prstGeom>
          <a:noFill/>
          <a:ln/>
        </p:spPr>
        <p:txBody>
          <a:bodyPr wrap="square" lIns="0" tIns="0" rIns="0" bIns="0" rtlCol="0" anchor="t"/>
          <a:lstStyle/>
          <a:p>
            <a:pPr marL="279400" indent="-279400">
              <a:spcAft>
                <a:spcPts val="500"/>
              </a:spcAft>
              <a:buSzPct val="100000"/>
              <a:buChar char="•"/>
            </a:pPr>
            <a:r>
              <a:rPr lang="en-US" sz="1300" dirty="0">
                <a:solidFill>
                  <a:srgbClr val="1F2933"/>
                </a:solidFill>
              </a:rPr>
              <a:t>Cada camada acrescenta seu cabeçalho ao sair e o remove ao chegar (</a:t>
            </a:r>
            <a:r>
              <a:rPr lang="en-US" sz="1300" b="1" dirty="0">
                <a:solidFill>
                  <a:srgbClr val="1F2933"/>
                </a:solidFill>
              </a:rPr>
              <a:t>encapsulamento</a:t>
            </a:r>
            <a:r>
              <a:rPr lang="en-US" sz="1300" dirty="0">
                <a:solidFill>
                  <a:srgbClr val="1F2933"/>
                </a:solidFill>
              </a:rPr>
              <a:t>)</a:t>
            </a:r>
            <a:endParaRPr lang="en-US" sz="1300" dirty="0"/>
          </a:p>
          <a:p>
            <a:pPr marL="279400" indent="-279400">
              <a:spcAft>
                <a:spcPts val="500"/>
              </a:spcAft>
              <a:buSzPct val="100000"/>
              <a:buChar char="•"/>
            </a:pPr>
            <a:r>
              <a:rPr lang="en-US" sz="1300" dirty="0">
                <a:solidFill>
                  <a:srgbClr val="1F2933"/>
                </a:solidFill>
              </a:rPr>
              <a:t>O </a:t>
            </a:r>
            <a:r>
              <a:rPr lang="en-US" sz="1300" b="1" dirty="0">
                <a:solidFill>
                  <a:srgbClr val="1F2933"/>
                </a:solidFill>
              </a:rPr>
              <a:t>EtherType</a:t>
            </a:r>
            <a:r>
              <a:rPr lang="en-US" sz="1300" dirty="0">
                <a:solidFill>
                  <a:srgbClr val="1F2933"/>
                </a:solidFill>
              </a:rPr>
              <a:t> do quadro (0x0800 IPv4, 0x86DD IPv6, 0x0806 ARP) identifica o protocolo de rede</a:t>
            </a:r>
            <a:endParaRPr lang="en-US" sz="1300" dirty="0"/>
          </a:p>
          <a:p>
            <a:pPr marL="279400" indent="-279400">
              <a:spcAft>
                <a:spcPts val="500"/>
              </a:spcAft>
              <a:buSzPct val="100000"/>
              <a:buChar char="•"/>
            </a:pPr>
            <a:r>
              <a:rPr lang="en-US" sz="1300" dirty="0">
                <a:solidFill>
                  <a:srgbClr val="1F2933"/>
                </a:solidFill>
              </a:rPr>
              <a:t>Histórico: o formato IEEE 802.3 com LLC/SNAP (LLC-PDU) era comum em 1999; hoje IP sobre Ethernet usa Ethernet II; o Wi-Fi ainda usa LLC/SNAP</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Encapsulamento: pacote IPv4 dentro de um quadro Ethernet</a:t>
            </a:r>
            <a:endParaRPr lang="en-US" sz="3000" dirty="0"/>
          </a:p>
        </p:txBody>
      </p:sp>
      <p:sp>
        <p:nvSpPr>
          <p:cNvPr id="4" name="Text 1"/>
          <p:cNvSpPr txBox="1"/>
          <p:nvPr/>
        </p:nvSpPr>
        <p:spPr>
          <a:xfrm>
            <a:off x="457200" y="1234440"/>
            <a:ext cx="11247120" cy="274320"/>
          </a:xfrm>
          <a:prstGeom prst="rect">
            <a:avLst/>
          </a:prstGeom>
          <a:noFill/>
          <a:ln/>
        </p:spPr>
        <p:txBody>
          <a:bodyPr wrap="square" lIns="0" tIns="0" rIns="0" bIns="0" rtlCol="0" anchor="ctr"/>
          <a:lstStyle/>
          <a:p>
            <a:pPr marL="0" indent="0" algn="l">
              <a:buNone/>
            </a:pPr>
            <a:r>
              <a:rPr lang="en-US" sz="1200" b="1" dirty="0">
                <a:solidFill>
                  <a:srgbClr val="0B3C5D"/>
                </a:solidFill>
              </a:rPr>
              <a:t>Quadro Ethernet II (IEEE 802.3 com EtherType)</a:t>
            </a:r>
            <a:endParaRPr lang="en-US" sz="1200" dirty="0"/>
          </a:p>
        </p:txBody>
      </p:sp>
      <p:sp>
        <p:nvSpPr>
          <p:cNvPr id="5" name="Text 2"/>
          <p:cNvSpPr/>
          <p:nvPr/>
        </p:nvSpPr>
        <p:spPr>
          <a:xfrm>
            <a:off x="457200" y="1554480"/>
            <a:ext cx="1135030"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Preâmbulo</a:t>
            </a:r>
            <a:endParaRPr lang="en-US" sz="1000" dirty="0"/>
          </a:p>
          <a:p>
            <a:pPr marL="0" indent="0" algn="ctr">
              <a:buNone/>
            </a:pPr>
            <a:r>
              <a:rPr lang="en-US" sz="1000" dirty="0">
                <a:solidFill>
                  <a:srgbClr val="1F2933"/>
                </a:solidFill>
              </a:rPr>
              <a:t>7 B</a:t>
            </a:r>
            <a:endParaRPr lang="en-US" sz="1000" dirty="0"/>
          </a:p>
        </p:txBody>
      </p:sp>
      <p:sp>
        <p:nvSpPr>
          <p:cNvPr id="6" name="Text 3"/>
          <p:cNvSpPr/>
          <p:nvPr/>
        </p:nvSpPr>
        <p:spPr>
          <a:xfrm>
            <a:off x="1592230" y="1554480"/>
            <a:ext cx="722292"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SFD</a:t>
            </a:r>
            <a:endParaRPr lang="en-US" sz="1000" dirty="0"/>
          </a:p>
          <a:p>
            <a:pPr marL="0" indent="0" algn="ctr">
              <a:buNone/>
            </a:pPr>
            <a:r>
              <a:rPr lang="en-US" sz="1000" dirty="0">
                <a:solidFill>
                  <a:srgbClr val="1F2933"/>
                </a:solidFill>
              </a:rPr>
              <a:t>1 B</a:t>
            </a:r>
            <a:endParaRPr lang="en-US" sz="1000" dirty="0"/>
          </a:p>
        </p:txBody>
      </p:sp>
      <p:sp>
        <p:nvSpPr>
          <p:cNvPr id="7" name="Text 4"/>
          <p:cNvSpPr/>
          <p:nvPr/>
        </p:nvSpPr>
        <p:spPr>
          <a:xfrm>
            <a:off x="2314523" y="1554480"/>
            <a:ext cx="1444584"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MAC destino</a:t>
            </a:r>
            <a:endParaRPr lang="en-US" sz="1000" dirty="0"/>
          </a:p>
          <a:p>
            <a:pPr marL="0" indent="0" algn="ctr">
              <a:buNone/>
            </a:pPr>
            <a:r>
              <a:rPr lang="en-US" sz="1000" dirty="0">
                <a:solidFill>
                  <a:srgbClr val="1F2933"/>
                </a:solidFill>
              </a:rPr>
              <a:t>6 B</a:t>
            </a:r>
            <a:endParaRPr lang="en-US" sz="1000" dirty="0"/>
          </a:p>
        </p:txBody>
      </p:sp>
      <p:sp>
        <p:nvSpPr>
          <p:cNvPr id="8" name="Text 5"/>
          <p:cNvSpPr/>
          <p:nvPr/>
        </p:nvSpPr>
        <p:spPr>
          <a:xfrm>
            <a:off x="3759107" y="1554480"/>
            <a:ext cx="1444584"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MAC origem</a:t>
            </a:r>
            <a:endParaRPr lang="en-US" sz="1000" dirty="0"/>
          </a:p>
          <a:p>
            <a:pPr marL="0" indent="0" algn="ctr">
              <a:buNone/>
            </a:pPr>
            <a:r>
              <a:rPr lang="en-US" sz="1000" dirty="0">
                <a:solidFill>
                  <a:srgbClr val="1F2933"/>
                </a:solidFill>
              </a:rPr>
              <a:t>6 B</a:t>
            </a:r>
            <a:endParaRPr lang="en-US" sz="1000" dirty="0"/>
          </a:p>
        </p:txBody>
      </p:sp>
      <p:sp>
        <p:nvSpPr>
          <p:cNvPr id="9" name="Text 6"/>
          <p:cNvSpPr/>
          <p:nvPr/>
        </p:nvSpPr>
        <p:spPr>
          <a:xfrm>
            <a:off x="5203691" y="1554480"/>
            <a:ext cx="1444584" cy="50292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EtherType</a:t>
            </a:r>
            <a:endParaRPr lang="en-US" sz="1000" dirty="0"/>
          </a:p>
          <a:p>
            <a:pPr marL="0" indent="0" algn="ctr">
              <a:buNone/>
            </a:pPr>
            <a:r>
              <a:rPr lang="en-US" sz="1000" dirty="0">
                <a:solidFill>
                  <a:srgbClr val="1F2933"/>
                </a:solidFill>
              </a:rPr>
              <a:t>2 B (0x0800)</a:t>
            </a:r>
            <a:endParaRPr lang="en-US" sz="1000" dirty="0"/>
          </a:p>
        </p:txBody>
      </p:sp>
      <p:sp>
        <p:nvSpPr>
          <p:cNvPr id="10" name="Text 7"/>
          <p:cNvSpPr/>
          <p:nvPr/>
        </p:nvSpPr>
        <p:spPr>
          <a:xfrm>
            <a:off x="6648275" y="1554480"/>
            <a:ext cx="4127383" cy="50292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Dados: pacote IP</a:t>
            </a:r>
            <a:endParaRPr lang="en-US" sz="1000" dirty="0"/>
          </a:p>
          <a:p>
            <a:pPr marL="0" indent="0" algn="ctr">
              <a:buNone/>
            </a:pPr>
            <a:r>
              <a:rPr lang="en-US" sz="1000" b="1" dirty="0">
                <a:solidFill>
                  <a:srgbClr val="1F2933"/>
                </a:solidFill>
              </a:rPr>
              <a:t>46 a 1 500 B</a:t>
            </a:r>
            <a:endParaRPr lang="en-US" sz="1000" dirty="0"/>
          </a:p>
        </p:txBody>
      </p:sp>
      <p:sp>
        <p:nvSpPr>
          <p:cNvPr id="11" name="Text 8"/>
          <p:cNvSpPr/>
          <p:nvPr/>
        </p:nvSpPr>
        <p:spPr>
          <a:xfrm>
            <a:off x="10775659" y="1554480"/>
            <a:ext cx="928661"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FCS</a:t>
            </a:r>
            <a:endParaRPr lang="en-US" sz="1000" dirty="0"/>
          </a:p>
          <a:p>
            <a:pPr marL="0" indent="0" algn="ctr">
              <a:buNone/>
            </a:pPr>
            <a:r>
              <a:rPr lang="en-US" sz="1000" dirty="0">
                <a:solidFill>
                  <a:srgbClr val="1F2933"/>
                </a:solidFill>
              </a:rPr>
              <a:t>4 B</a:t>
            </a:r>
            <a:endParaRPr lang="en-US" sz="1000" dirty="0"/>
          </a:p>
        </p:txBody>
      </p:sp>
      <p:sp>
        <p:nvSpPr>
          <p:cNvPr id="12" name="Shape 9"/>
          <p:cNvSpPr/>
          <p:nvPr/>
        </p:nvSpPr>
        <p:spPr>
          <a:xfrm flipH="1">
            <a:off x="1371600" y="2057400"/>
            <a:ext cx="4023360" cy="777240"/>
          </a:xfrm>
          <a:prstGeom prst="line">
            <a:avLst/>
          </a:prstGeom>
          <a:noFill/>
          <a:ln w="19050">
            <a:solidFill>
              <a:srgbClr val="F0A332"/>
            </a:solidFill>
            <a:prstDash val="solid"/>
          </a:ln>
        </p:spPr>
        <p:txBody>
          <a:bodyPr/>
          <a:lstStyle/>
          <a:p>
            <a:endParaRPr lang="en-US"/>
          </a:p>
        </p:txBody>
      </p:sp>
      <p:sp>
        <p:nvSpPr>
          <p:cNvPr id="13" name="Shape 10"/>
          <p:cNvSpPr/>
          <p:nvPr/>
        </p:nvSpPr>
        <p:spPr>
          <a:xfrm>
            <a:off x="9144000" y="2057400"/>
            <a:ext cx="1645920" cy="777240"/>
          </a:xfrm>
          <a:prstGeom prst="line">
            <a:avLst/>
          </a:prstGeom>
          <a:noFill/>
          <a:ln w="19050">
            <a:solidFill>
              <a:srgbClr val="F0A332"/>
            </a:solidFill>
            <a:prstDash val="solid"/>
          </a:ln>
        </p:spPr>
        <p:txBody>
          <a:bodyPr/>
          <a:lstStyle/>
          <a:p>
            <a:endParaRPr lang="en-US"/>
          </a:p>
        </p:txBody>
      </p:sp>
      <p:sp>
        <p:nvSpPr>
          <p:cNvPr id="14" name="Text 11"/>
          <p:cNvSpPr txBox="1"/>
          <p:nvPr/>
        </p:nvSpPr>
        <p:spPr>
          <a:xfrm>
            <a:off x="457200" y="2560320"/>
            <a:ext cx="11247120" cy="274320"/>
          </a:xfrm>
          <a:prstGeom prst="rect">
            <a:avLst/>
          </a:prstGeom>
          <a:noFill/>
          <a:ln/>
        </p:spPr>
        <p:txBody>
          <a:bodyPr wrap="square" lIns="0" tIns="0" rIns="0" bIns="0" rtlCol="0" anchor="ctr"/>
          <a:lstStyle/>
          <a:p>
            <a:pPr marL="0" indent="0" algn="l">
              <a:buNone/>
            </a:pPr>
            <a:r>
              <a:rPr lang="en-US" sz="1200" b="1" dirty="0">
                <a:solidFill>
                  <a:srgbClr val="0B3C5D"/>
                </a:solidFill>
              </a:rPr>
              <a:t>Pacote (datagrama) IPv4, RFC 791</a:t>
            </a:r>
            <a:endParaRPr lang="en-US" sz="1200" dirty="0"/>
          </a:p>
        </p:txBody>
      </p:sp>
      <p:sp>
        <p:nvSpPr>
          <p:cNvPr id="15" name="Text 12"/>
          <p:cNvSpPr txBox="1"/>
          <p:nvPr/>
        </p:nvSpPr>
        <p:spPr>
          <a:xfrm>
            <a:off x="1371600" y="2871216"/>
            <a:ext cx="914400" cy="201168"/>
          </a:xfrm>
          <a:prstGeom prst="rect">
            <a:avLst/>
          </a:prstGeom>
          <a:noFill/>
          <a:ln/>
        </p:spPr>
        <p:txBody>
          <a:bodyPr wrap="square" lIns="0" tIns="0" rIns="0" bIns="0" rtlCol="0" anchor="ctr"/>
          <a:lstStyle/>
          <a:p>
            <a:pPr marL="0" indent="0" algn="l">
              <a:buNone/>
            </a:pPr>
            <a:r>
              <a:rPr lang="en-US" sz="900" dirty="0">
                <a:solidFill>
                  <a:srgbClr val="6B7B8C"/>
                </a:solidFill>
              </a:rPr>
              <a:t>bit 0</a:t>
            </a:r>
            <a:endParaRPr lang="en-US" sz="900" dirty="0"/>
          </a:p>
        </p:txBody>
      </p:sp>
      <p:sp>
        <p:nvSpPr>
          <p:cNvPr id="16" name="Text 13"/>
          <p:cNvSpPr txBox="1"/>
          <p:nvPr/>
        </p:nvSpPr>
        <p:spPr>
          <a:xfrm>
            <a:off x="9875520" y="2871216"/>
            <a:ext cx="914400" cy="201168"/>
          </a:xfrm>
          <a:prstGeom prst="rect">
            <a:avLst/>
          </a:prstGeom>
          <a:noFill/>
          <a:ln/>
        </p:spPr>
        <p:txBody>
          <a:bodyPr wrap="square" lIns="0" tIns="0" rIns="0" bIns="0" rtlCol="0" anchor="ctr"/>
          <a:lstStyle/>
          <a:p>
            <a:pPr marL="0" indent="0" algn="r">
              <a:buNone/>
            </a:pPr>
            <a:r>
              <a:rPr lang="en-US" sz="900" dirty="0">
                <a:solidFill>
                  <a:srgbClr val="6B7B8C"/>
                </a:solidFill>
              </a:rPr>
              <a:t>bit 31</a:t>
            </a:r>
            <a:endParaRPr lang="en-US" sz="900" dirty="0"/>
          </a:p>
        </p:txBody>
      </p:sp>
      <p:sp>
        <p:nvSpPr>
          <p:cNvPr id="17" name="Text 14"/>
          <p:cNvSpPr/>
          <p:nvPr/>
        </p:nvSpPr>
        <p:spPr>
          <a:xfrm>
            <a:off x="1371600" y="3108960"/>
            <a:ext cx="117729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Versão</a:t>
            </a:r>
            <a:endParaRPr lang="en-US" sz="1100" dirty="0"/>
          </a:p>
        </p:txBody>
      </p:sp>
      <p:sp>
        <p:nvSpPr>
          <p:cNvPr id="18" name="Text 15"/>
          <p:cNvSpPr/>
          <p:nvPr/>
        </p:nvSpPr>
        <p:spPr>
          <a:xfrm>
            <a:off x="2548890" y="3108960"/>
            <a:ext cx="117729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IHL</a:t>
            </a:r>
            <a:endParaRPr lang="en-US" sz="1100" dirty="0"/>
          </a:p>
        </p:txBody>
      </p:sp>
      <p:sp>
        <p:nvSpPr>
          <p:cNvPr id="19" name="Text 16"/>
          <p:cNvSpPr/>
          <p:nvPr/>
        </p:nvSpPr>
        <p:spPr>
          <a:xfrm>
            <a:off x="3726180" y="3108960"/>
            <a:ext cx="1765935"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DSCP</a:t>
            </a:r>
            <a:endParaRPr lang="en-US" sz="1100" dirty="0"/>
          </a:p>
        </p:txBody>
      </p:sp>
      <p:sp>
        <p:nvSpPr>
          <p:cNvPr id="20" name="Text 17"/>
          <p:cNvSpPr/>
          <p:nvPr/>
        </p:nvSpPr>
        <p:spPr>
          <a:xfrm>
            <a:off x="5492115" y="3108960"/>
            <a:ext cx="588645"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ECN</a:t>
            </a:r>
            <a:endParaRPr lang="en-US" sz="1100" dirty="0"/>
          </a:p>
        </p:txBody>
      </p:sp>
      <p:sp>
        <p:nvSpPr>
          <p:cNvPr id="21" name="Text 18"/>
          <p:cNvSpPr/>
          <p:nvPr/>
        </p:nvSpPr>
        <p:spPr>
          <a:xfrm>
            <a:off x="6080760" y="3108960"/>
            <a:ext cx="470916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Comprimento total</a:t>
            </a:r>
            <a:endParaRPr lang="en-US" sz="1100" dirty="0"/>
          </a:p>
        </p:txBody>
      </p:sp>
      <p:sp>
        <p:nvSpPr>
          <p:cNvPr id="22" name="Text 19"/>
          <p:cNvSpPr/>
          <p:nvPr/>
        </p:nvSpPr>
        <p:spPr>
          <a:xfrm>
            <a:off x="1371600" y="3474720"/>
            <a:ext cx="470916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Identificação</a:t>
            </a:r>
            <a:endParaRPr lang="en-US" sz="1100" dirty="0"/>
          </a:p>
        </p:txBody>
      </p:sp>
      <p:sp>
        <p:nvSpPr>
          <p:cNvPr id="23" name="Text 20"/>
          <p:cNvSpPr/>
          <p:nvPr/>
        </p:nvSpPr>
        <p:spPr>
          <a:xfrm>
            <a:off x="6080760" y="3474720"/>
            <a:ext cx="882968"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Flags</a:t>
            </a:r>
            <a:endParaRPr lang="en-US" sz="1100" dirty="0"/>
          </a:p>
        </p:txBody>
      </p:sp>
      <p:sp>
        <p:nvSpPr>
          <p:cNvPr id="24" name="Text 21"/>
          <p:cNvSpPr/>
          <p:nvPr/>
        </p:nvSpPr>
        <p:spPr>
          <a:xfrm>
            <a:off x="6963728" y="3474720"/>
            <a:ext cx="3826193"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Deslocamento do fragmento</a:t>
            </a:r>
            <a:endParaRPr lang="en-US" sz="1100" dirty="0"/>
          </a:p>
        </p:txBody>
      </p:sp>
      <p:sp>
        <p:nvSpPr>
          <p:cNvPr id="25" name="Text 22"/>
          <p:cNvSpPr/>
          <p:nvPr/>
        </p:nvSpPr>
        <p:spPr>
          <a:xfrm>
            <a:off x="1371600" y="3840480"/>
            <a:ext cx="235458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Tempo de vida (TTL)</a:t>
            </a:r>
            <a:endParaRPr lang="en-US" sz="1100" dirty="0"/>
          </a:p>
        </p:txBody>
      </p:sp>
      <p:sp>
        <p:nvSpPr>
          <p:cNvPr id="26" name="Text 23"/>
          <p:cNvSpPr/>
          <p:nvPr/>
        </p:nvSpPr>
        <p:spPr>
          <a:xfrm>
            <a:off x="3726180" y="3840480"/>
            <a:ext cx="235458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Protocolo</a:t>
            </a:r>
            <a:endParaRPr lang="en-US" sz="1100" dirty="0"/>
          </a:p>
        </p:txBody>
      </p:sp>
      <p:sp>
        <p:nvSpPr>
          <p:cNvPr id="27" name="Text 24"/>
          <p:cNvSpPr/>
          <p:nvPr/>
        </p:nvSpPr>
        <p:spPr>
          <a:xfrm>
            <a:off x="6080760" y="3840480"/>
            <a:ext cx="470916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Checksum do cabeçalho</a:t>
            </a:r>
            <a:endParaRPr lang="en-US" sz="1100" dirty="0"/>
          </a:p>
        </p:txBody>
      </p:sp>
      <p:sp>
        <p:nvSpPr>
          <p:cNvPr id="28" name="Text 25"/>
          <p:cNvSpPr/>
          <p:nvPr/>
        </p:nvSpPr>
        <p:spPr>
          <a:xfrm>
            <a:off x="1371600" y="4206240"/>
            <a:ext cx="9418320" cy="36576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Endereço IP de origem</a:t>
            </a:r>
            <a:endParaRPr lang="en-US" sz="1100" dirty="0"/>
          </a:p>
        </p:txBody>
      </p:sp>
      <p:sp>
        <p:nvSpPr>
          <p:cNvPr id="29" name="Text 26"/>
          <p:cNvSpPr/>
          <p:nvPr/>
        </p:nvSpPr>
        <p:spPr>
          <a:xfrm>
            <a:off x="1371600" y="4572000"/>
            <a:ext cx="9418320" cy="36576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Endereço IP de destino</a:t>
            </a:r>
            <a:endParaRPr lang="en-US" sz="1100" dirty="0"/>
          </a:p>
        </p:txBody>
      </p:sp>
      <p:sp>
        <p:nvSpPr>
          <p:cNvPr id="30" name="Text 27"/>
          <p:cNvSpPr/>
          <p:nvPr/>
        </p:nvSpPr>
        <p:spPr>
          <a:xfrm>
            <a:off x="1371600" y="4937760"/>
            <a:ext cx="706374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Opções (raras)</a:t>
            </a:r>
            <a:endParaRPr lang="en-US" sz="1100" dirty="0"/>
          </a:p>
        </p:txBody>
      </p:sp>
      <p:sp>
        <p:nvSpPr>
          <p:cNvPr id="31" name="Text 28"/>
          <p:cNvSpPr/>
          <p:nvPr/>
        </p:nvSpPr>
        <p:spPr>
          <a:xfrm>
            <a:off x="8435340" y="4937760"/>
            <a:ext cx="2354580" cy="36576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Preench.</a:t>
            </a:r>
            <a:endParaRPr lang="en-US" sz="1100" dirty="0"/>
          </a:p>
        </p:txBody>
      </p:sp>
      <p:sp>
        <p:nvSpPr>
          <p:cNvPr id="32" name="Text 29"/>
          <p:cNvSpPr/>
          <p:nvPr/>
        </p:nvSpPr>
        <p:spPr>
          <a:xfrm>
            <a:off x="1371600" y="5303520"/>
            <a:ext cx="9418320" cy="36576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Dados da camada de transporte (segmento TCP/UDP), até 65 515 bytes</a:t>
            </a:r>
            <a:endParaRPr lang="en-US" sz="1100" dirty="0"/>
          </a:p>
        </p:txBody>
      </p:sp>
      <p:sp>
        <p:nvSpPr>
          <p:cNvPr id="33" name="Text 30"/>
          <p:cNvSpPr/>
          <p:nvPr/>
        </p:nvSpPr>
        <p:spPr>
          <a:xfrm>
            <a:off x="1371600" y="5760720"/>
            <a:ext cx="94183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Cabeçalho IPv4 mínimo: 20 bytes (IHL = 5). MTU Ethernet de 1 500 bytes: pacotes maiores são fragmentados (IPv4) ou descartados com ICMP 'Packet Too Big' (IPv6).</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Algoritmos de roteamento: como os roteadores aprendem as redes</a:t>
            </a:r>
            <a:endParaRPr lang="en-US" sz="3000" dirty="0"/>
          </a:p>
        </p:txBody>
      </p:sp>
      <p:sp>
        <p:nvSpPr>
          <p:cNvPr id="4" name="Shape 1"/>
          <p:cNvSpPr/>
          <p:nvPr/>
        </p:nvSpPr>
        <p:spPr>
          <a:xfrm>
            <a:off x="457200" y="1371600"/>
            <a:ext cx="5486400" cy="4206240"/>
          </a:xfrm>
          <a:prstGeom prst="roundRect">
            <a:avLst>
              <a:gd name="adj" fmla="val 2609"/>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53619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Configuração manual: rotas estáticas</a:t>
            </a:r>
            <a:endParaRPr lang="en-US" sz="1500" dirty="0"/>
          </a:p>
        </p:txBody>
      </p:sp>
      <p:sp>
        <p:nvSpPr>
          <p:cNvPr id="6" name="Text 3"/>
          <p:cNvSpPr txBox="1"/>
          <p:nvPr/>
        </p:nvSpPr>
        <p:spPr>
          <a:xfrm>
            <a:off x="658368" y="1947672"/>
            <a:ext cx="5084064" cy="3493008"/>
          </a:xfrm>
          <a:prstGeom prst="rect">
            <a:avLst/>
          </a:prstGeom>
          <a:noFill/>
          <a:ln/>
        </p:spPr>
        <p:txBody>
          <a:bodyPr wrap="square" lIns="0" tIns="0" rIns="0" bIns="0" rtlCol="0" anchor="t"/>
          <a:lstStyle/>
          <a:p>
            <a:pPr marL="279400" indent="-279400">
              <a:spcAft>
                <a:spcPts val="400"/>
              </a:spcAft>
              <a:buSzPct val="100000"/>
              <a:buChar char="•"/>
            </a:pPr>
            <a:r>
              <a:rPr lang="en-US" sz="1400" dirty="0">
                <a:solidFill>
                  <a:srgbClr val="1F2933"/>
                </a:solidFill>
              </a:rPr>
              <a:t>O administrador informa prefixo, máscara e próximo salto</a:t>
            </a:r>
            <a:endParaRPr lang="en-US" sz="1400" dirty="0"/>
          </a:p>
          <a:p>
            <a:pPr marL="279400" indent="-279400">
              <a:spcAft>
                <a:spcPts val="400"/>
              </a:spcAft>
              <a:buSzPct val="100000"/>
              <a:buChar char="•"/>
            </a:pPr>
            <a:r>
              <a:rPr lang="en-US" sz="1400" dirty="0">
                <a:solidFill>
                  <a:srgbClr val="1F2933"/>
                </a:solidFill>
              </a:rPr>
              <a:t>Rota padrão (0.0.0.0/0 ou ::/0) como 'tudo o mais'</a:t>
            </a:r>
            <a:endParaRPr lang="en-US" sz="1400" dirty="0"/>
          </a:p>
          <a:p>
            <a:pPr marL="279400" indent="-279400">
              <a:spcAft>
                <a:spcPts val="400"/>
              </a:spcAft>
              <a:buSzPct val="100000"/>
              <a:buChar char="•"/>
            </a:pPr>
            <a:r>
              <a:rPr lang="en-US" sz="1400" dirty="0">
                <a:solidFill>
                  <a:srgbClr val="1F2933"/>
                </a:solidFill>
              </a:rPr>
              <a:t>Previsível, sem tráfego de controle, sem CPU</a:t>
            </a:r>
            <a:endParaRPr lang="en-US" sz="1400" dirty="0"/>
          </a:p>
          <a:p>
            <a:pPr marL="279400" indent="-279400">
              <a:spcAft>
                <a:spcPts val="400"/>
              </a:spcAft>
              <a:buSzPct val="100000"/>
              <a:buChar char="•"/>
            </a:pPr>
            <a:r>
              <a:rPr lang="en-US" sz="1400" dirty="0">
                <a:solidFill>
                  <a:srgbClr val="1F2933"/>
                </a:solidFill>
              </a:rPr>
              <a:t>Não reage a falhas (salvo rastreamento com IP SLA/BFD)</a:t>
            </a:r>
            <a:endParaRPr lang="en-US" sz="1400" dirty="0"/>
          </a:p>
        </p:txBody>
      </p:sp>
      <p:sp>
        <p:nvSpPr>
          <p:cNvPr id="7" name="Shape 4"/>
          <p:cNvSpPr/>
          <p:nvPr/>
        </p:nvSpPr>
        <p:spPr>
          <a:xfrm>
            <a:off x="6245352" y="1371600"/>
            <a:ext cx="5486400" cy="4206240"/>
          </a:xfrm>
          <a:prstGeom prst="roundRect">
            <a:avLst>
              <a:gd name="adj" fmla="val 2609"/>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53619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Distribuição automática: roteamento dinâmico</a:t>
            </a:r>
            <a:endParaRPr lang="en-US" sz="1500" dirty="0"/>
          </a:p>
        </p:txBody>
      </p:sp>
      <p:sp>
        <p:nvSpPr>
          <p:cNvPr id="9" name="Text 6"/>
          <p:cNvSpPr txBox="1"/>
          <p:nvPr/>
        </p:nvSpPr>
        <p:spPr>
          <a:xfrm>
            <a:off x="6446520" y="1947672"/>
            <a:ext cx="5084064" cy="3493008"/>
          </a:xfrm>
          <a:prstGeom prst="rect">
            <a:avLst/>
          </a:prstGeom>
          <a:noFill/>
          <a:ln/>
        </p:spPr>
        <p:txBody>
          <a:bodyPr wrap="square" lIns="0" tIns="0" rIns="0" bIns="0" rtlCol="0" anchor="t"/>
          <a:lstStyle/>
          <a:p>
            <a:pPr marL="279400" indent="-279400">
              <a:spcAft>
                <a:spcPts val="400"/>
              </a:spcAft>
              <a:buSzPct val="100000"/>
              <a:buChar char="•"/>
            </a:pPr>
            <a:r>
              <a:rPr lang="en-US" sz="1400" dirty="0">
                <a:solidFill>
                  <a:srgbClr val="1F2933"/>
                </a:solidFill>
              </a:rPr>
              <a:t>Roteadores trocam informações e calculam caminhos</a:t>
            </a:r>
            <a:endParaRPr lang="en-US" sz="1400" dirty="0"/>
          </a:p>
          <a:p>
            <a:pPr marL="279400" indent="-279400">
              <a:spcAft>
                <a:spcPts val="400"/>
              </a:spcAft>
              <a:buSzPct val="100000"/>
              <a:buChar char="•"/>
            </a:pPr>
            <a:r>
              <a:rPr lang="en-US" sz="1400" b="1" dirty="0">
                <a:solidFill>
                  <a:srgbClr val="1F2933"/>
                </a:solidFill>
              </a:rPr>
              <a:t>Vetor de distância:</a:t>
            </a:r>
            <a:r>
              <a:rPr lang="en-US" sz="1400" dirty="0">
                <a:solidFill>
                  <a:srgbClr val="1F2933"/>
                </a:solidFill>
              </a:rPr>
              <a:t> RIP, EIGRP (vetor de distância avançado)</a:t>
            </a:r>
            <a:endParaRPr lang="en-US" sz="1400" dirty="0"/>
          </a:p>
          <a:p>
            <a:pPr marL="279400" indent="-279400">
              <a:spcAft>
                <a:spcPts val="400"/>
              </a:spcAft>
              <a:buSzPct val="100000"/>
              <a:buChar char="•"/>
            </a:pPr>
            <a:r>
              <a:rPr lang="en-US" sz="1400" b="1" dirty="0">
                <a:solidFill>
                  <a:srgbClr val="1F2933"/>
                </a:solidFill>
              </a:rPr>
              <a:t>Estado de enlace:</a:t>
            </a:r>
            <a:r>
              <a:rPr lang="en-US" sz="1400" dirty="0">
                <a:solidFill>
                  <a:srgbClr val="1F2933"/>
                </a:solidFill>
              </a:rPr>
              <a:t> OSPF, IS-IS</a:t>
            </a:r>
            <a:endParaRPr lang="en-US" sz="1400" dirty="0"/>
          </a:p>
          <a:p>
            <a:pPr marL="279400" indent="-279400">
              <a:spcAft>
                <a:spcPts val="400"/>
              </a:spcAft>
              <a:buSzPct val="100000"/>
              <a:buChar char="•"/>
            </a:pPr>
            <a:r>
              <a:rPr lang="en-US" sz="1400" b="1" dirty="0">
                <a:solidFill>
                  <a:srgbClr val="1F2933"/>
                </a:solidFill>
              </a:rPr>
              <a:t>Vetor de caminho:</a:t>
            </a:r>
            <a:r>
              <a:rPr lang="en-US" sz="1400" dirty="0">
                <a:solidFill>
                  <a:srgbClr val="1F2933"/>
                </a:solidFill>
              </a:rPr>
              <a:t> BGP (entre sistemas autônomos)</a:t>
            </a:r>
            <a:endParaRPr lang="en-US" sz="1400" dirty="0"/>
          </a:p>
          <a:p>
            <a:pPr marL="279400" indent="-279400">
              <a:spcAft>
                <a:spcPts val="400"/>
              </a:spcAft>
              <a:buSzPct val="100000"/>
              <a:buChar char="•"/>
            </a:pPr>
            <a:r>
              <a:rPr lang="en-US" sz="1400" dirty="0">
                <a:solidFill>
                  <a:srgbClr val="1F2933"/>
                </a:solidFill>
              </a:rPr>
              <a:t>Reage a falhas e mudanças de topologia (convergência)</a:t>
            </a:r>
            <a:endParaRPr lang="en-US" sz="1400" dirty="0"/>
          </a:p>
        </p:txBody>
      </p:sp>
      <p:sp>
        <p:nvSpPr>
          <p:cNvPr id="10" name="Text 7"/>
          <p:cNvSpPr/>
          <p:nvPr/>
        </p:nvSpPr>
        <p:spPr>
          <a:xfrm>
            <a:off x="457200" y="576072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Regra prática: estático nas bordas (stubs e padrão), dinâmico no núcleo. A tabela de roteamento final combina as duas fontes, decidida pela distância administrativa (Módulo 2).</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Roteamento estático</a:t>
            </a:r>
            <a:endParaRPr lang="en-US" sz="3000" dirty="0"/>
          </a:p>
        </p:txBody>
      </p:sp>
      <p:sp>
        <p:nvSpPr>
          <p:cNvPr id="4" name="Text 1"/>
          <p:cNvSpPr txBox="1"/>
          <p:nvPr/>
        </p:nvSpPr>
        <p:spPr>
          <a:xfrm>
            <a:off x="457200" y="1188720"/>
            <a:ext cx="566928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Toda a informação de rota é </a:t>
            </a:r>
            <a:r>
              <a:rPr lang="en-US" sz="1600" b="1" dirty="0">
                <a:solidFill>
                  <a:srgbClr val="1F2933"/>
                </a:solidFill>
              </a:rPr>
              <a:t>pré-computada</a:t>
            </a:r>
            <a:r>
              <a:rPr lang="en-US" sz="1600" dirty="0">
                <a:solidFill>
                  <a:srgbClr val="1F2933"/>
                </a:solidFill>
              </a:rPr>
              <a:t> e fornecida por configuração manual</a:t>
            </a:r>
            <a:endParaRPr lang="en-US" sz="1600" dirty="0"/>
          </a:p>
          <a:p>
            <a:pPr marL="279400" indent="-279400">
              <a:spcAft>
                <a:spcPts val="800"/>
              </a:spcAft>
              <a:buSzPct val="100000"/>
              <a:buChar char="•"/>
            </a:pPr>
            <a:r>
              <a:rPr lang="en-US" sz="1600" dirty="0">
                <a:solidFill>
                  <a:srgbClr val="1F2933"/>
                </a:solidFill>
              </a:rPr>
              <a:t>Deve ser recalculada e reaplicada a </a:t>
            </a:r>
            <a:r>
              <a:rPr lang="en-US" sz="1600" b="1" dirty="0">
                <a:solidFill>
                  <a:srgbClr val="1F2933"/>
                </a:solidFill>
              </a:rPr>
              <a:t>cada mudança de topologia</a:t>
            </a:r>
            <a:endParaRPr lang="en-US" sz="1600" dirty="0"/>
          </a:p>
          <a:p>
            <a:pPr marL="279400" indent="-279400">
              <a:spcAft>
                <a:spcPts val="800"/>
              </a:spcAft>
              <a:buSzPct val="100000"/>
              <a:buChar char="•"/>
            </a:pPr>
            <a:r>
              <a:rPr lang="en-US" sz="1600" dirty="0">
                <a:solidFill>
                  <a:srgbClr val="1F2933"/>
                </a:solidFill>
              </a:rPr>
              <a:t>Inadequado para inter-redes grandes e dinâmicas</a:t>
            </a:r>
            <a:endParaRPr lang="en-US" sz="1600" dirty="0"/>
          </a:p>
          <a:p>
            <a:pPr marL="279400" indent="-279400">
              <a:spcAft>
                <a:spcPts val="800"/>
              </a:spcAft>
              <a:buSzPct val="100000"/>
              <a:buChar char="•"/>
            </a:pPr>
            <a:r>
              <a:rPr lang="en-US" sz="1600" dirty="0">
                <a:solidFill>
                  <a:srgbClr val="1F2933"/>
                </a:solidFill>
              </a:rPr>
              <a:t>Ideal para redes </a:t>
            </a:r>
            <a:r>
              <a:rPr lang="en-US" sz="1600" b="1" dirty="0">
                <a:solidFill>
                  <a:srgbClr val="1F2933"/>
                </a:solidFill>
              </a:rPr>
              <a:t>stub</a:t>
            </a:r>
            <a:r>
              <a:rPr lang="en-US" sz="1600" dirty="0">
                <a:solidFill>
                  <a:srgbClr val="1F2933"/>
                </a:solidFill>
              </a:rPr>
              <a:t> (um único caminho) e para a </a:t>
            </a:r>
            <a:r>
              <a:rPr lang="en-US" sz="1600" b="1" dirty="0">
                <a:solidFill>
                  <a:srgbClr val="1F2933"/>
                </a:solidFill>
              </a:rPr>
              <a:t>rota padrão</a:t>
            </a:r>
            <a:endParaRPr lang="en-US" sz="1600" dirty="0"/>
          </a:p>
          <a:p>
            <a:pPr marL="279400" indent="-279400">
              <a:spcAft>
                <a:spcPts val="800"/>
              </a:spcAft>
              <a:buSzPct val="100000"/>
              <a:buChar char="•"/>
            </a:pPr>
            <a:r>
              <a:rPr lang="en-US" sz="1600" dirty="0">
                <a:solidFill>
                  <a:srgbClr val="1F2933"/>
                </a:solidFill>
              </a:rPr>
              <a:t>Sem overhead de protocolo; comportamento totalmente previsível</a:t>
            </a:r>
            <a:endParaRPr lang="en-US" sz="1600" dirty="0"/>
          </a:p>
        </p:txBody>
      </p:sp>
      <p:sp>
        <p:nvSpPr>
          <p:cNvPr id="5" name="Text 2"/>
          <p:cNvSpPr/>
          <p:nvPr/>
        </p:nvSpPr>
        <p:spPr>
          <a:xfrm>
            <a:off x="6583680" y="1371600"/>
            <a:ext cx="4114800" cy="237744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200" b="1" dirty="0">
                <a:solidFill>
                  <a:srgbClr val="0B3C5D"/>
                </a:solidFill>
              </a:rPr>
              <a:t>Inter-rede</a:t>
            </a:r>
            <a:endParaRPr lang="en-US" sz="1200" dirty="0"/>
          </a:p>
          <a:p>
            <a:pPr marL="0" indent="0" algn="ctr">
              <a:buNone/>
            </a:pPr>
            <a:r>
              <a:rPr lang="en-US" sz="1200" b="1" dirty="0">
                <a:solidFill>
                  <a:srgbClr val="0B3C5D"/>
                </a:solidFill>
              </a:rPr>
              <a:t>(roteamento dinâmico)</a:t>
            </a:r>
            <a:endParaRPr lang="en-US" sz="1200" dirty="0"/>
          </a:p>
        </p:txBody>
      </p:sp>
      <p:sp>
        <p:nvSpPr>
          <p:cNvPr id="6" name="Text 3"/>
          <p:cNvSpPr/>
          <p:nvPr/>
        </p:nvSpPr>
        <p:spPr>
          <a:xfrm>
            <a:off x="722376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7" name="Text 4"/>
          <p:cNvSpPr/>
          <p:nvPr/>
        </p:nvSpPr>
        <p:spPr>
          <a:xfrm>
            <a:off x="9052560" y="16459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8" name="Text 5"/>
          <p:cNvSpPr/>
          <p:nvPr/>
        </p:nvSpPr>
        <p:spPr>
          <a:xfrm>
            <a:off x="8229600" y="27432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Shape 6"/>
          <p:cNvSpPr/>
          <p:nvPr/>
        </p:nvSpPr>
        <p:spPr>
          <a:xfrm flipV="1">
            <a:off x="7772400" y="1920240"/>
            <a:ext cx="1280160" cy="182880"/>
          </a:xfrm>
          <a:prstGeom prst="line">
            <a:avLst/>
          </a:prstGeom>
          <a:noFill/>
          <a:ln w="22225">
            <a:solidFill>
              <a:srgbClr val="6B7B8C"/>
            </a:solidFill>
            <a:prstDash val="solid"/>
          </a:ln>
        </p:spPr>
        <p:txBody>
          <a:bodyPr/>
          <a:lstStyle/>
          <a:p>
            <a:endParaRPr lang="en-US"/>
          </a:p>
        </p:txBody>
      </p:sp>
      <p:sp>
        <p:nvSpPr>
          <p:cNvPr id="10" name="Shape 7"/>
          <p:cNvSpPr/>
          <p:nvPr/>
        </p:nvSpPr>
        <p:spPr>
          <a:xfrm>
            <a:off x="7680960" y="2331720"/>
            <a:ext cx="594360" cy="502920"/>
          </a:xfrm>
          <a:prstGeom prst="line">
            <a:avLst/>
          </a:prstGeom>
          <a:noFill/>
          <a:ln w="22225">
            <a:solidFill>
              <a:srgbClr val="6B7B8C"/>
            </a:solidFill>
            <a:prstDash val="solid"/>
          </a:ln>
        </p:spPr>
        <p:txBody>
          <a:bodyPr/>
          <a:lstStyle/>
          <a:p>
            <a:endParaRPr lang="en-US"/>
          </a:p>
        </p:txBody>
      </p:sp>
      <p:sp>
        <p:nvSpPr>
          <p:cNvPr id="11" name="Shape 8"/>
          <p:cNvSpPr/>
          <p:nvPr/>
        </p:nvSpPr>
        <p:spPr>
          <a:xfrm flipH="1">
            <a:off x="8686800" y="2148840"/>
            <a:ext cx="457200" cy="640080"/>
          </a:xfrm>
          <a:prstGeom prst="line">
            <a:avLst/>
          </a:prstGeom>
          <a:noFill/>
          <a:ln w="22225">
            <a:solidFill>
              <a:srgbClr val="6B7B8C"/>
            </a:solidFill>
            <a:prstDash val="solid"/>
          </a:ln>
        </p:spPr>
        <p:txBody>
          <a:bodyPr/>
          <a:lstStyle/>
          <a:p>
            <a:endParaRPr lang="en-US"/>
          </a:p>
        </p:txBody>
      </p:sp>
      <p:sp>
        <p:nvSpPr>
          <p:cNvPr id="12" name="Text 9"/>
          <p:cNvSpPr/>
          <p:nvPr/>
        </p:nvSpPr>
        <p:spPr>
          <a:xfrm>
            <a:off x="10149840" y="4480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3" name="Shape 10"/>
          <p:cNvSpPr/>
          <p:nvPr/>
        </p:nvSpPr>
        <p:spPr>
          <a:xfrm>
            <a:off x="8732520" y="3200400"/>
            <a:ext cx="1463040" cy="1371600"/>
          </a:xfrm>
          <a:prstGeom prst="line">
            <a:avLst/>
          </a:prstGeom>
          <a:noFill/>
          <a:ln w="31750">
            <a:solidFill>
              <a:srgbClr val="F0A332"/>
            </a:solidFill>
            <a:prstDash val="solid"/>
          </a:ln>
        </p:spPr>
        <p:txBody>
          <a:bodyPr/>
          <a:lstStyle/>
          <a:p>
            <a:endParaRPr lang="en-US"/>
          </a:p>
        </p:txBody>
      </p:sp>
      <p:sp>
        <p:nvSpPr>
          <p:cNvPr id="14" name="Text 11"/>
          <p:cNvSpPr txBox="1"/>
          <p:nvPr/>
        </p:nvSpPr>
        <p:spPr>
          <a:xfrm>
            <a:off x="8641080" y="393192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único caminho</a:t>
            </a:r>
            <a:endParaRPr lang="en-US" sz="1000" dirty="0"/>
          </a:p>
        </p:txBody>
      </p:sp>
      <p:sp>
        <p:nvSpPr>
          <p:cNvPr id="15" name="Shape 12"/>
          <p:cNvSpPr/>
          <p:nvPr/>
        </p:nvSpPr>
        <p:spPr>
          <a:xfrm>
            <a:off x="8961120" y="5669280"/>
            <a:ext cx="256032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961120" y="5724144"/>
            <a:ext cx="2560320" cy="256032"/>
          </a:xfrm>
          <a:prstGeom prst="rect">
            <a:avLst/>
          </a:prstGeom>
          <a:noFill/>
          <a:ln/>
        </p:spPr>
        <p:txBody>
          <a:bodyPr wrap="square" lIns="0" tIns="0" rIns="0" bIns="0" rtlCol="0" anchor="ctr"/>
          <a:lstStyle/>
          <a:p>
            <a:pPr marL="0" indent="0" algn="ctr">
              <a:buNone/>
            </a:pPr>
            <a:r>
              <a:rPr lang="en-US" sz="1000" dirty="0">
                <a:solidFill>
                  <a:srgbClr val="6B7B8C"/>
                </a:solidFill>
              </a:rPr>
              <a:t>Rede A (stub): 172.16.40.0/24</a:t>
            </a:r>
            <a:endParaRPr lang="en-US" sz="1000" dirty="0"/>
          </a:p>
        </p:txBody>
      </p:sp>
      <p:sp>
        <p:nvSpPr>
          <p:cNvPr id="17" name="Shape 14"/>
          <p:cNvSpPr/>
          <p:nvPr/>
        </p:nvSpPr>
        <p:spPr>
          <a:xfrm>
            <a:off x="10424160" y="5029200"/>
            <a:ext cx="0" cy="640080"/>
          </a:xfrm>
          <a:prstGeom prst="line">
            <a:avLst/>
          </a:prstGeom>
          <a:noFill/>
          <a:ln w="19050">
            <a:solidFill>
              <a:srgbClr val="0B3C5D"/>
            </a:solidFill>
            <a:prstDash val="solid"/>
          </a:ln>
        </p:spPr>
        <p:txBody>
          <a:bodyPr/>
          <a:lstStyle/>
          <a:p>
            <a:endParaRPr lang="en-US"/>
          </a:p>
        </p:txBody>
      </p:sp>
      <p:sp>
        <p:nvSpPr>
          <p:cNvPr id="18" name="Text 15"/>
          <p:cNvSpPr/>
          <p:nvPr/>
        </p:nvSpPr>
        <p:spPr>
          <a:xfrm>
            <a:off x="6400800" y="4023360"/>
            <a:ext cx="3108960" cy="1645920"/>
          </a:xfrm>
          <a:prstGeom prst="roundRect">
            <a:avLst>
              <a:gd name="adj" fmla="val 4444"/>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 em R2 (rota padrão)</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ip route 0.0.0.0 0.0.0.0 R1</a:t>
            </a:r>
            <a:endParaRPr lang="en-US" sz="1000" dirty="0"/>
          </a:p>
          <a:p>
            <a:pPr marL="0" indent="0" algn="l">
              <a:buNone/>
            </a:pP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em R1 (rota para a rede A)</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ip route 172.16.40.0 /24 R2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Roteamento adaptativo distribuído (dinâmico)</a:t>
            </a:r>
            <a:endParaRPr lang="en-US" sz="3000" dirty="0"/>
          </a:p>
        </p:txBody>
      </p:sp>
      <p:sp>
        <p:nvSpPr>
          <p:cNvPr id="4" name="Shape 1"/>
          <p:cNvSpPr/>
          <p:nvPr/>
        </p:nvSpPr>
        <p:spPr>
          <a:xfrm>
            <a:off x="457200" y="1280160"/>
            <a:ext cx="3611880" cy="4114800"/>
          </a:xfrm>
          <a:prstGeom prst="roundRect">
            <a:avLst>
              <a:gd name="adj" fmla="val 3038"/>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Vetor de distância</a:t>
            </a:r>
            <a:endParaRPr lang="en-US" sz="1500" dirty="0"/>
          </a:p>
        </p:txBody>
      </p:sp>
      <p:sp>
        <p:nvSpPr>
          <p:cNvPr id="6" name="Text 3"/>
          <p:cNvSpPr txBox="1"/>
          <p:nvPr/>
        </p:nvSpPr>
        <p:spPr>
          <a:xfrm>
            <a:off x="658368" y="1856232"/>
            <a:ext cx="3209544" cy="34015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'Roteamento por rumor': cada roteador anuncia aos vizinhos a distância (métrica) até cada destino</a:t>
            </a:r>
            <a:endParaRPr lang="en-US" sz="1300" dirty="0"/>
          </a:p>
          <a:p>
            <a:pPr marL="279400" indent="-279400">
              <a:spcAft>
                <a:spcPts val="400"/>
              </a:spcAft>
              <a:buSzPct val="100000"/>
              <a:buChar char="•"/>
            </a:pPr>
            <a:r>
              <a:rPr lang="en-US" sz="1300" dirty="0">
                <a:solidFill>
                  <a:srgbClr val="1F2933"/>
                </a:solidFill>
              </a:rPr>
              <a:t>Algoritmo de Bellman-Ford</a:t>
            </a:r>
            <a:endParaRPr lang="en-US" sz="1300" dirty="0"/>
          </a:p>
          <a:p>
            <a:pPr marL="279400" indent="-279400">
              <a:spcAft>
                <a:spcPts val="400"/>
              </a:spcAft>
              <a:buSzPct val="100000"/>
              <a:buChar char="•"/>
            </a:pPr>
            <a:r>
              <a:rPr lang="en-US" sz="1300" dirty="0">
                <a:solidFill>
                  <a:srgbClr val="1F2933"/>
                </a:solidFill>
              </a:rPr>
              <a:t>Simples; converge mais devagar; sujeito a loops transitórios</a:t>
            </a:r>
            <a:endParaRPr lang="en-US" sz="1300" dirty="0"/>
          </a:p>
          <a:p>
            <a:pPr marL="279400" indent="-279400">
              <a:spcAft>
                <a:spcPts val="400"/>
              </a:spcAft>
              <a:buSzPct val="100000"/>
              <a:buChar char="•"/>
            </a:pPr>
            <a:r>
              <a:rPr lang="en-US" sz="1300" dirty="0">
                <a:solidFill>
                  <a:srgbClr val="1F2933"/>
                </a:solidFill>
              </a:rPr>
              <a:t>RIP (RFC 2453), EIGRP (RFC 7868, 'avançado')</a:t>
            </a:r>
            <a:endParaRPr lang="en-US" sz="1300" dirty="0"/>
          </a:p>
        </p:txBody>
      </p:sp>
      <p:sp>
        <p:nvSpPr>
          <p:cNvPr id="7" name="Shape 4"/>
          <p:cNvSpPr/>
          <p:nvPr/>
        </p:nvSpPr>
        <p:spPr>
          <a:xfrm>
            <a:off x="4288536" y="1280160"/>
            <a:ext cx="3611880" cy="4114800"/>
          </a:xfrm>
          <a:prstGeom prst="roundRect">
            <a:avLst>
              <a:gd name="adj" fmla="val 3038"/>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89704"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Estado de enlace</a:t>
            </a:r>
            <a:endParaRPr lang="en-US" sz="1500" dirty="0"/>
          </a:p>
        </p:txBody>
      </p:sp>
      <p:sp>
        <p:nvSpPr>
          <p:cNvPr id="9" name="Text 6"/>
          <p:cNvSpPr txBox="1"/>
          <p:nvPr/>
        </p:nvSpPr>
        <p:spPr>
          <a:xfrm>
            <a:off x="4489704" y="1856232"/>
            <a:ext cx="3209544" cy="34015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Cada roteador inunda a descrição de seus enlaces (LSA); todos montam o mesmo mapa</a:t>
            </a:r>
            <a:endParaRPr lang="en-US" sz="1300" dirty="0"/>
          </a:p>
          <a:p>
            <a:pPr marL="279400" indent="-279400">
              <a:spcAft>
                <a:spcPts val="400"/>
              </a:spcAft>
              <a:buSzPct val="100000"/>
              <a:buChar char="•"/>
            </a:pPr>
            <a:r>
              <a:rPr lang="en-US" sz="1300" dirty="0">
                <a:solidFill>
                  <a:srgbClr val="1F2933"/>
                </a:solidFill>
              </a:rPr>
              <a:t>Algoritmo SPF de Dijkstra</a:t>
            </a:r>
            <a:endParaRPr lang="en-US" sz="1300" dirty="0"/>
          </a:p>
          <a:p>
            <a:pPr marL="279400" indent="-279400">
              <a:spcAft>
                <a:spcPts val="400"/>
              </a:spcAft>
              <a:buSzPct val="100000"/>
              <a:buChar char="•"/>
            </a:pPr>
            <a:r>
              <a:rPr lang="en-US" sz="1300" dirty="0">
                <a:solidFill>
                  <a:srgbClr val="1F2933"/>
                </a:solidFill>
              </a:rPr>
              <a:t>Converge rápido; escala com áreas; mais CPU e memória</a:t>
            </a:r>
            <a:endParaRPr lang="en-US" sz="1300" dirty="0"/>
          </a:p>
          <a:p>
            <a:pPr marL="279400" indent="-279400">
              <a:spcAft>
                <a:spcPts val="400"/>
              </a:spcAft>
              <a:buSzPct val="100000"/>
              <a:buChar char="•"/>
            </a:pPr>
            <a:r>
              <a:rPr lang="en-US" sz="1300" dirty="0">
                <a:solidFill>
                  <a:srgbClr val="1F2933"/>
                </a:solidFill>
              </a:rPr>
              <a:t>OSPF (RFC 2328 / 5340), IS-IS (RFC 1195)</a:t>
            </a:r>
            <a:endParaRPr lang="en-US" sz="1300" dirty="0"/>
          </a:p>
        </p:txBody>
      </p:sp>
      <p:sp>
        <p:nvSpPr>
          <p:cNvPr id="10" name="Shape 7"/>
          <p:cNvSpPr/>
          <p:nvPr/>
        </p:nvSpPr>
        <p:spPr>
          <a:xfrm>
            <a:off x="8119872" y="1280160"/>
            <a:ext cx="3611880" cy="4114800"/>
          </a:xfrm>
          <a:prstGeom prst="roundRect">
            <a:avLst>
              <a:gd name="adj" fmla="val 3038"/>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8321040"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Vetor de caminho</a:t>
            </a:r>
            <a:endParaRPr lang="en-US" sz="1500" dirty="0"/>
          </a:p>
        </p:txBody>
      </p:sp>
      <p:sp>
        <p:nvSpPr>
          <p:cNvPr id="12" name="Text 9"/>
          <p:cNvSpPr txBox="1"/>
          <p:nvPr/>
        </p:nvSpPr>
        <p:spPr>
          <a:xfrm>
            <a:off x="8321040" y="1856232"/>
            <a:ext cx="3209544" cy="34015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Anuncia o caminho completo (lista de ASs) até cada destino; evita loops pela inspeção do caminho</a:t>
            </a:r>
            <a:endParaRPr lang="en-US" sz="1300" dirty="0"/>
          </a:p>
          <a:p>
            <a:pPr marL="279400" indent="-279400">
              <a:spcAft>
                <a:spcPts val="400"/>
              </a:spcAft>
              <a:buSzPct val="100000"/>
              <a:buChar char="•"/>
            </a:pPr>
            <a:r>
              <a:rPr lang="en-US" sz="1300" dirty="0">
                <a:solidFill>
                  <a:srgbClr val="1F2933"/>
                </a:solidFill>
              </a:rPr>
              <a:t>Baseado em políticas, não apenas em métrica</a:t>
            </a:r>
            <a:endParaRPr lang="en-US" sz="1300" dirty="0"/>
          </a:p>
          <a:p>
            <a:pPr marL="279400" indent="-279400">
              <a:spcAft>
                <a:spcPts val="400"/>
              </a:spcAft>
              <a:buSzPct val="100000"/>
              <a:buChar char="•"/>
            </a:pPr>
            <a:r>
              <a:rPr lang="en-US" sz="1300" dirty="0">
                <a:solidFill>
                  <a:srgbClr val="1F2933"/>
                </a:solidFill>
              </a:rPr>
              <a:t>Entre sistemas autônomos (e em data centers grandes)</a:t>
            </a:r>
            <a:endParaRPr lang="en-US" sz="1300" dirty="0"/>
          </a:p>
          <a:p>
            <a:pPr marL="279400" indent="-279400">
              <a:spcAft>
                <a:spcPts val="400"/>
              </a:spcAft>
              <a:buSzPct val="100000"/>
              <a:buChar char="•"/>
            </a:pPr>
            <a:r>
              <a:rPr lang="en-US" sz="1300" dirty="0">
                <a:solidFill>
                  <a:srgbClr val="1F2933"/>
                </a:solidFill>
              </a:rPr>
              <a:t>BGP-4 (RFC 4271)</a:t>
            </a:r>
            <a:endParaRPr lang="en-US" sz="1300" dirty="0"/>
          </a:p>
        </p:txBody>
      </p:sp>
      <p:sp>
        <p:nvSpPr>
          <p:cNvPr id="13" name="Text 10"/>
          <p:cNvSpPr/>
          <p:nvPr/>
        </p:nvSpPr>
        <p:spPr>
          <a:xfrm>
            <a:off x="457200" y="562356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200" b="1" dirty="0">
                <a:solidFill>
                  <a:srgbClr val="1F2933"/>
                </a:solidFill>
              </a:rPr>
              <a:t>Os roteadores percebem o ambiente local, trocam informações entre si e executam juntos um algoritmo distribuído para determinar o caminho ótimo.</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Roteamento por vetor de distância</a:t>
            </a:r>
            <a:endParaRPr lang="en-US" sz="3000" dirty="0"/>
          </a:p>
        </p:txBody>
      </p:sp>
      <p:sp>
        <p:nvSpPr>
          <p:cNvPr id="4" name="Text 1"/>
          <p:cNvSpPr txBox="1"/>
          <p:nvPr/>
        </p:nvSpPr>
        <p:spPr>
          <a:xfrm>
            <a:off x="457200" y="1188720"/>
            <a:ext cx="676656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Cada roteador mantém a </a:t>
            </a:r>
            <a:r>
              <a:rPr lang="en-US" sz="1600" b="1" dirty="0">
                <a:solidFill>
                  <a:srgbClr val="1F2933"/>
                </a:solidFill>
              </a:rPr>
              <a:t>distância</a:t>
            </a:r>
            <a:r>
              <a:rPr lang="en-US" sz="1600" dirty="0">
                <a:solidFill>
                  <a:srgbClr val="1F2933"/>
                </a:solidFill>
              </a:rPr>
              <a:t> (métrica) de si até cada destino possível e o </a:t>
            </a:r>
            <a:r>
              <a:rPr lang="en-US" sz="1600" b="1" dirty="0">
                <a:solidFill>
                  <a:srgbClr val="1F2933"/>
                </a:solidFill>
              </a:rPr>
              <a:t>vetor</a:t>
            </a:r>
            <a:r>
              <a:rPr lang="en-US" sz="1600" dirty="0">
                <a:solidFill>
                  <a:srgbClr val="1F2933"/>
                </a:solidFill>
              </a:rPr>
              <a:t> (vizinho de saída)</a:t>
            </a:r>
            <a:endParaRPr lang="en-US" sz="1600" dirty="0"/>
          </a:p>
          <a:p>
            <a:pPr marL="279400" indent="-279400">
              <a:spcAft>
                <a:spcPts val="800"/>
              </a:spcAft>
              <a:buSzPct val="100000"/>
              <a:buChar char="•"/>
            </a:pPr>
            <a:r>
              <a:rPr lang="en-US" sz="1600" dirty="0">
                <a:solidFill>
                  <a:srgbClr val="1F2933"/>
                </a:solidFill>
              </a:rPr>
              <a:t>Aprende a topologia trocando </a:t>
            </a:r>
            <a:r>
              <a:rPr lang="en-US" sz="1600" b="1" dirty="0">
                <a:solidFill>
                  <a:srgbClr val="1F2933"/>
                </a:solidFill>
              </a:rPr>
              <a:t>tabelas completas</a:t>
            </a:r>
            <a:r>
              <a:rPr lang="en-US" sz="1600" dirty="0">
                <a:solidFill>
                  <a:srgbClr val="1F2933"/>
                </a:solidFill>
              </a:rPr>
              <a:t> com os vizinhos diretos, em intervalos periódicos</a:t>
            </a:r>
            <a:endParaRPr lang="en-US" sz="1600" dirty="0"/>
          </a:p>
          <a:p>
            <a:pPr marL="279400" indent="-279400">
              <a:spcAft>
                <a:spcPts val="800"/>
              </a:spcAft>
              <a:buSzPct val="100000"/>
              <a:buChar char="•"/>
            </a:pPr>
            <a:r>
              <a:rPr lang="en-US" sz="1600" dirty="0">
                <a:solidFill>
                  <a:srgbClr val="1F2933"/>
                </a:solidFill>
              </a:rPr>
              <a:t>Ao receber uma atualização de um vizinho, atualiza a tabela quando:</a:t>
            </a:r>
            <a:endParaRPr lang="en-US" sz="1600" dirty="0"/>
          </a:p>
          <a:p>
            <a:pPr marL="457200" lvl="1" indent="-228600">
              <a:spcAft>
                <a:spcPts val="800"/>
              </a:spcAft>
              <a:buSzPct val="100000"/>
              <a:buChar char="•"/>
            </a:pPr>
            <a:r>
              <a:rPr lang="en-US" sz="1400" dirty="0">
                <a:solidFill>
                  <a:srgbClr val="1F2933"/>
                </a:solidFill>
              </a:rPr>
              <a:t>o destino </a:t>
            </a:r>
            <a:r>
              <a:rPr lang="en-US" sz="1400" b="1" dirty="0">
                <a:solidFill>
                  <a:srgbClr val="1F2933"/>
                </a:solidFill>
              </a:rPr>
              <a:t>não era conhecido</a:t>
            </a:r>
            <a:endParaRPr lang="en-US" sz="1600" dirty="0"/>
          </a:p>
          <a:p>
            <a:pPr marL="457200" lvl="1" indent="-228600">
              <a:spcAft>
                <a:spcPts val="800"/>
              </a:spcAft>
              <a:buSzPct val="100000"/>
              <a:buChar char="•"/>
            </a:pPr>
            <a:r>
              <a:rPr lang="en-US" sz="1400" dirty="0">
                <a:solidFill>
                  <a:srgbClr val="1F2933"/>
                </a:solidFill>
              </a:rPr>
              <a:t>a rota anunciada é </a:t>
            </a:r>
            <a:r>
              <a:rPr lang="en-US" sz="1400" b="1" dirty="0">
                <a:solidFill>
                  <a:srgbClr val="1F2933"/>
                </a:solidFill>
              </a:rPr>
              <a:t>mais curta</a:t>
            </a:r>
            <a:r>
              <a:rPr lang="en-US" sz="1400" dirty="0">
                <a:solidFill>
                  <a:srgbClr val="1F2933"/>
                </a:solidFill>
              </a:rPr>
              <a:t> que a conhecida</a:t>
            </a:r>
            <a:endParaRPr lang="en-US" sz="1600" dirty="0"/>
          </a:p>
          <a:p>
            <a:pPr marL="457200" lvl="1" indent="-228600">
              <a:spcAft>
                <a:spcPts val="800"/>
              </a:spcAft>
              <a:buSzPct val="100000"/>
              <a:buChar char="•"/>
            </a:pPr>
            <a:r>
              <a:rPr lang="en-US" sz="1400" dirty="0">
                <a:solidFill>
                  <a:srgbClr val="1F2933"/>
                </a:solidFill>
              </a:rPr>
              <a:t>a rota atual </a:t>
            </a:r>
            <a:r>
              <a:rPr lang="en-US" sz="1400" b="1" dirty="0">
                <a:solidFill>
                  <a:srgbClr val="1F2933"/>
                </a:solidFill>
              </a:rPr>
              <a:t>já passa por aquele vizinho</a:t>
            </a:r>
            <a:r>
              <a:rPr lang="en-US" sz="1400" dirty="0">
                <a:solidFill>
                  <a:srgbClr val="1F2933"/>
                </a:solidFill>
              </a:rPr>
              <a:t> e a distância anunciada mudou (aceita mesmo se for pior)</a:t>
            </a:r>
            <a:endParaRPr lang="en-US" sz="1600" dirty="0"/>
          </a:p>
          <a:p>
            <a:pPr marL="279400" indent="-279400">
              <a:spcAft>
                <a:spcPts val="800"/>
              </a:spcAft>
              <a:buSzPct val="100000"/>
              <a:buChar char="•"/>
            </a:pPr>
            <a:r>
              <a:rPr lang="en-US" sz="1600" dirty="0">
                <a:solidFill>
                  <a:srgbClr val="1F2933"/>
                </a:solidFill>
              </a:rPr>
              <a:t>Baseado no algoritmo de </a:t>
            </a:r>
            <a:r>
              <a:rPr lang="en-US" sz="1600" b="1" dirty="0">
                <a:solidFill>
                  <a:srgbClr val="1F2933"/>
                </a:solidFill>
              </a:rPr>
              <a:t>Bellman-Ford</a:t>
            </a:r>
            <a:r>
              <a:rPr lang="en-US" sz="1600" dirty="0">
                <a:solidFill>
                  <a:srgbClr val="1F2933"/>
                </a:solidFill>
              </a:rPr>
              <a:t>; não há visão do mapa completo ('roteamento por rumor')</a:t>
            </a:r>
            <a:endParaRPr lang="en-US" sz="1600" dirty="0"/>
          </a:p>
        </p:txBody>
      </p:sp>
      <p:sp>
        <p:nvSpPr>
          <p:cNvPr id="5" name="Text 2"/>
          <p:cNvSpPr/>
          <p:nvPr/>
        </p:nvSpPr>
        <p:spPr>
          <a:xfrm>
            <a:off x="813816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1033272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Shape 4"/>
          <p:cNvSpPr/>
          <p:nvPr/>
        </p:nvSpPr>
        <p:spPr>
          <a:xfrm>
            <a:off x="8686800" y="2103120"/>
            <a:ext cx="1645920" cy="0"/>
          </a:xfrm>
          <a:prstGeom prst="line">
            <a:avLst/>
          </a:prstGeom>
          <a:noFill/>
          <a:ln w="31750">
            <a:solidFill>
              <a:srgbClr val="0B3C5D"/>
            </a:solidFill>
            <a:prstDash val="solid"/>
          </a:ln>
        </p:spPr>
        <p:txBody>
          <a:bodyPr/>
          <a:lstStyle/>
          <a:p>
            <a:endParaRPr lang="en-US"/>
          </a:p>
        </p:txBody>
      </p:sp>
      <p:sp>
        <p:nvSpPr>
          <p:cNvPr id="8" name="Shape 5"/>
          <p:cNvSpPr/>
          <p:nvPr/>
        </p:nvSpPr>
        <p:spPr>
          <a:xfrm>
            <a:off x="7498080" y="3291840"/>
            <a:ext cx="1828800" cy="0"/>
          </a:xfrm>
          <a:prstGeom prst="line">
            <a:avLst/>
          </a:prstGeom>
          <a:noFill/>
          <a:ln w="50800">
            <a:solidFill>
              <a:srgbClr val="0B3C5D"/>
            </a:solidFill>
            <a:prstDash val="solid"/>
          </a:ln>
        </p:spPr>
        <p:txBody>
          <a:bodyPr/>
          <a:lstStyle/>
          <a:p>
            <a:endParaRPr lang="en-US"/>
          </a:p>
        </p:txBody>
      </p:sp>
      <p:sp>
        <p:nvSpPr>
          <p:cNvPr id="9" name="Text 6"/>
          <p:cNvSpPr txBox="1"/>
          <p:nvPr/>
        </p:nvSpPr>
        <p:spPr>
          <a:xfrm>
            <a:off x="7498080" y="3346704"/>
            <a:ext cx="1828800" cy="256032"/>
          </a:xfrm>
          <a:prstGeom prst="rect">
            <a:avLst/>
          </a:prstGeom>
          <a:noFill/>
          <a:ln/>
        </p:spPr>
        <p:txBody>
          <a:bodyPr wrap="square" lIns="0" tIns="0" rIns="0" bIns="0" rtlCol="0" anchor="ctr"/>
          <a:lstStyle/>
          <a:p>
            <a:pPr marL="0" indent="0" algn="ctr">
              <a:buNone/>
            </a:pPr>
            <a:r>
              <a:rPr lang="en-US" sz="1000" dirty="0">
                <a:solidFill>
                  <a:srgbClr val="6B7B8C"/>
                </a:solidFill>
              </a:rPr>
              <a:t>Rede A</a:t>
            </a:r>
            <a:endParaRPr lang="en-US" sz="1000" dirty="0"/>
          </a:p>
        </p:txBody>
      </p:sp>
      <p:sp>
        <p:nvSpPr>
          <p:cNvPr id="10" name="Shape 7"/>
          <p:cNvSpPr/>
          <p:nvPr/>
        </p:nvSpPr>
        <p:spPr>
          <a:xfrm>
            <a:off x="8412480" y="2377440"/>
            <a:ext cx="0" cy="914400"/>
          </a:xfrm>
          <a:prstGeom prst="line">
            <a:avLst/>
          </a:prstGeom>
          <a:noFill/>
          <a:ln w="19050">
            <a:solidFill>
              <a:srgbClr val="0B3C5D"/>
            </a:solidFill>
            <a:prstDash val="solid"/>
          </a:ln>
        </p:spPr>
        <p:txBody>
          <a:bodyPr/>
          <a:lstStyle/>
          <a:p>
            <a:endParaRPr lang="en-US"/>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9692640" y="2926080"/>
          <a:ext cx="2011680" cy="914400"/>
        </p:xfrm>
        <a:graphic>
          <a:graphicData uri="http://schemas.openxmlformats.org/drawingml/2006/table">
            <a:tbl>
              <a:tblPr/>
              <a:tblGrid>
                <a:gridCol w="640080">
                  <a:extLst>
                    <a:ext uri="{9D8B030D-6E8A-4147-A177-3AD203B41FA5}">
                      <a16:colId xmlns:a16="http://schemas.microsoft.com/office/drawing/2014/main" val="20000"/>
                    </a:ext>
                  </a:extLst>
                </a:gridCol>
                <a:gridCol w="73152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2" name="Text 8"/>
          <p:cNvSpPr txBox="1"/>
          <p:nvPr/>
        </p:nvSpPr>
        <p:spPr>
          <a:xfrm>
            <a:off x="7498080" y="3794760"/>
            <a:ext cx="4206240" cy="274320"/>
          </a:xfrm>
          <a:prstGeom prst="rect">
            <a:avLst/>
          </a:prstGeom>
          <a:noFill/>
          <a:ln/>
        </p:spPr>
        <p:txBody>
          <a:bodyPr wrap="square" lIns="0" tIns="0" rIns="0" bIns="0" rtlCol="0" anchor="ctr"/>
          <a:lstStyle/>
          <a:p>
            <a:pPr marL="0" indent="0" algn="ctr">
              <a:buNone/>
            </a:pPr>
            <a:r>
              <a:rPr lang="en-US" sz="1000" dirty="0">
                <a:solidFill>
                  <a:srgbClr val="6B7B8C"/>
                </a:solidFill>
              </a:rPr>
              <a:t>R2 aprende 'A a 1 salto via R1' pelo anúncio periódico de R1</a:t>
            </a:r>
            <a:endParaRPr lang="en-US" sz="1000" dirty="0"/>
          </a:p>
        </p:txBody>
      </p:sp>
      <p:sp>
        <p:nvSpPr>
          <p:cNvPr id="13" name="Shape 9"/>
          <p:cNvSpPr/>
          <p:nvPr/>
        </p:nvSpPr>
        <p:spPr>
          <a:xfrm>
            <a:off x="8778240" y="1828800"/>
            <a:ext cx="1463040" cy="0"/>
          </a:xfrm>
          <a:prstGeom prst="line">
            <a:avLst/>
          </a:prstGeom>
          <a:noFill/>
          <a:ln w="25400">
            <a:solidFill>
              <a:srgbClr val="F0A332"/>
            </a:solidFill>
            <a:prstDash val="solid"/>
            <a:tailEnd type="triangle"/>
          </a:ln>
        </p:spPr>
        <p:txBody>
          <a:bodyPr/>
          <a:lstStyle/>
          <a:p>
            <a:endParaRPr lang="en-US"/>
          </a:p>
        </p:txBody>
      </p:sp>
      <p:sp>
        <p:nvSpPr>
          <p:cNvPr id="14" name="Text 10"/>
          <p:cNvSpPr txBox="1"/>
          <p:nvPr/>
        </p:nvSpPr>
        <p:spPr>
          <a:xfrm>
            <a:off x="8686800" y="157276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A: 0</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Métricas de roteamento</a:t>
            </a:r>
            <a:endParaRPr lang="en-US" sz="3000" dirty="0"/>
          </a:p>
        </p:txBody>
      </p:sp>
      <p:sp>
        <p:nvSpPr>
          <p:cNvPr id="4" name="Text 1"/>
          <p:cNvSpPr txBox="1"/>
          <p:nvPr/>
        </p:nvSpPr>
        <p:spPr>
          <a:xfrm>
            <a:off x="457200" y="1188720"/>
            <a:ext cx="512064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Como se mede a 'distância' entre origem e destino</a:t>
            </a:r>
            <a:endParaRPr lang="en-US" sz="1500" dirty="0"/>
          </a:p>
          <a:p>
            <a:pPr marL="279400" indent="-279400">
              <a:spcAft>
                <a:spcPts val="800"/>
              </a:spcAft>
              <a:buSzPct val="100000"/>
              <a:buChar char="•"/>
            </a:pPr>
            <a:r>
              <a:rPr lang="en-US" sz="1500" b="1" dirty="0">
                <a:solidFill>
                  <a:srgbClr val="1F2933"/>
                </a:solidFill>
              </a:rPr>
              <a:t>Contagem de saltos</a:t>
            </a:r>
            <a:r>
              <a:rPr lang="en-US" sz="1500" dirty="0">
                <a:solidFill>
                  <a:srgbClr val="1F2933"/>
                </a:solidFill>
              </a:rPr>
              <a:t> (RIP), </a:t>
            </a:r>
            <a:r>
              <a:rPr lang="en-US" sz="1500" b="1" dirty="0">
                <a:solidFill>
                  <a:srgbClr val="1F2933"/>
                </a:solidFill>
              </a:rPr>
              <a:t>largura de banda e atraso</a:t>
            </a:r>
            <a:r>
              <a:rPr lang="en-US" sz="1500" dirty="0">
                <a:solidFill>
                  <a:srgbClr val="1F2933"/>
                </a:solidFill>
              </a:rPr>
              <a:t> (EIGRP), </a:t>
            </a:r>
            <a:r>
              <a:rPr lang="en-US" sz="1500" b="1" dirty="0">
                <a:solidFill>
                  <a:srgbClr val="1F2933"/>
                </a:solidFill>
              </a:rPr>
              <a:t>custo</a:t>
            </a:r>
            <a:r>
              <a:rPr lang="en-US" sz="1500" dirty="0">
                <a:solidFill>
                  <a:srgbClr val="1F2933"/>
                </a:solidFill>
              </a:rPr>
              <a:t> administrativo (OSPF, IS-IS), confiabilidade, carga</a:t>
            </a:r>
            <a:endParaRPr lang="en-US" sz="1500" dirty="0"/>
          </a:p>
          <a:p>
            <a:pPr marL="279400" indent="-279400">
              <a:spcAft>
                <a:spcPts val="800"/>
              </a:spcAft>
              <a:buSzPct val="100000"/>
              <a:buChar char="•"/>
            </a:pPr>
            <a:r>
              <a:rPr lang="en-US" sz="1500" dirty="0">
                <a:solidFill>
                  <a:srgbClr val="1F2933"/>
                </a:solidFill>
              </a:rPr>
              <a:t>A métrica define o que 'melhor caminho' significa para o protocolo</a:t>
            </a:r>
            <a:endParaRPr lang="en-US" sz="1500" dirty="0"/>
          </a:p>
          <a:p>
            <a:pPr marL="279400" indent="-279400">
              <a:spcAft>
                <a:spcPts val="800"/>
              </a:spcAft>
              <a:buSzPct val="100000"/>
              <a:buChar char="•"/>
            </a:pPr>
            <a:r>
              <a:rPr lang="en-US" sz="1500" dirty="0">
                <a:solidFill>
                  <a:srgbClr val="1F2933"/>
                </a:solidFill>
              </a:rPr>
              <a:t>Saltos ignoram a capacidade: 1 salto a 2 Mb/s pode ser pior que 2 saltos a 1 Gb/s</a:t>
            </a:r>
            <a:endParaRPr lang="en-US" sz="1500" dirty="0"/>
          </a:p>
        </p:txBody>
      </p:sp>
      <p:sp>
        <p:nvSpPr>
          <p:cNvPr id="5" name="Text 2"/>
          <p:cNvSpPr/>
          <p:nvPr/>
        </p:nvSpPr>
        <p:spPr>
          <a:xfrm>
            <a:off x="6492240" y="20116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10241280" y="20116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8366760" y="39319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8" name="Shape 5"/>
          <p:cNvSpPr/>
          <p:nvPr/>
        </p:nvSpPr>
        <p:spPr>
          <a:xfrm>
            <a:off x="7040880" y="2286000"/>
            <a:ext cx="3200400" cy="0"/>
          </a:xfrm>
          <a:prstGeom prst="line">
            <a:avLst/>
          </a:prstGeom>
          <a:noFill/>
          <a:ln w="25400">
            <a:solidFill>
              <a:srgbClr val="D64545"/>
            </a:solidFill>
            <a:prstDash val="dash"/>
          </a:ln>
        </p:spPr>
        <p:txBody>
          <a:bodyPr/>
          <a:lstStyle/>
          <a:p>
            <a:endParaRPr lang="en-US"/>
          </a:p>
        </p:txBody>
      </p:sp>
      <p:sp>
        <p:nvSpPr>
          <p:cNvPr id="9" name="Text 6"/>
          <p:cNvSpPr txBox="1"/>
          <p:nvPr/>
        </p:nvSpPr>
        <p:spPr>
          <a:xfrm>
            <a:off x="7818120" y="20116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WAN 2 Mb/s (1 salto)</a:t>
            </a:r>
            <a:endParaRPr lang="en-US" sz="1000" dirty="0"/>
          </a:p>
        </p:txBody>
      </p:sp>
      <p:sp>
        <p:nvSpPr>
          <p:cNvPr id="10" name="Shape 7"/>
          <p:cNvSpPr/>
          <p:nvPr/>
        </p:nvSpPr>
        <p:spPr>
          <a:xfrm>
            <a:off x="6949440" y="2514600"/>
            <a:ext cx="1463040" cy="1508760"/>
          </a:xfrm>
          <a:prstGeom prst="line">
            <a:avLst/>
          </a:prstGeom>
          <a:noFill/>
          <a:ln w="44450">
            <a:solidFill>
              <a:srgbClr val="2A9D6F"/>
            </a:solidFill>
            <a:prstDash val="solid"/>
          </a:ln>
        </p:spPr>
        <p:txBody>
          <a:bodyPr/>
          <a:lstStyle/>
          <a:p>
            <a:endParaRPr lang="en-US"/>
          </a:p>
        </p:txBody>
      </p:sp>
      <p:sp>
        <p:nvSpPr>
          <p:cNvPr id="11" name="Text 8"/>
          <p:cNvSpPr txBox="1"/>
          <p:nvPr/>
        </p:nvSpPr>
        <p:spPr>
          <a:xfrm>
            <a:off x="6858000" y="29946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Gb/s</a:t>
            </a:r>
            <a:endParaRPr lang="en-US" sz="1000" dirty="0"/>
          </a:p>
        </p:txBody>
      </p:sp>
      <p:sp>
        <p:nvSpPr>
          <p:cNvPr id="12" name="Shape 9"/>
          <p:cNvSpPr/>
          <p:nvPr/>
        </p:nvSpPr>
        <p:spPr>
          <a:xfrm flipH="1">
            <a:off x="8869680" y="2514600"/>
            <a:ext cx="1463040" cy="1508760"/>
          </a:xfrm>
          <a:prstGeom prst="line">
            <a:avLst/>
          </a:prstGeom>
          <a:noFill/>
          <a:ln w="44450">
            <a:solidFill>
              <a:srgbClr val="2A9D6F"/>
            </a:solidFill>
            <a:prstDash val="solid"/>
          </a:ln>
        </p:spPr>
        <p:txBody>
          <a:bodyPr/>
          <a:lstStyle/>
          <a:p>
            <a:endParaRPr lang="en-US"/>
          </a:p>
        </p:txBody>
      </p:sp>
      <p:sp>
        <p:nvSpPr>
          <p:cNvPr id="13" name="Text 10"/>
          <p:cNvSpPr txBox="1"/>
          <p:nvPr/>
        </p:nvSpPr>
        <p:spPr>
          <a:xfrm>
            <a:off x="8778240" y="29946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Gb/s</a:t>
            </a:r>
            <a:endParaRPr lang="en-US" sz="1000" dirty="0"/>
          </a:p>
        </p:txBody>
      </p:sp>
      <p:sp>
        <p:nvSpPr>
          <p:cNvPr id="14" name="Text 11"/>
          <p:cNvSpPr/>
          <p:nvPr/>
        </p:nvSpPr>
        <p:spPr>
          <a:xfrm>
            <a:off x="5660136" y="13075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15" name="Shape 12"/>
          <p:cNvSpPr/>
          <p:nvPr/>
        </p:nvSpPr>
        <p:spPr>
          <a:xfrm>
            <a:off x="5815584" y="1709928"/>
            <a:ext cx="256032" cy="64008"/>
          </a:xfrm>
          <a:prstGeom prst="rect">
            <a:avLst/>
          </a:prstGeom>
          <a:solidFill>
            <a:srgbClr val="2A9D6F"/>
          </a:solidFill>
          <a:ln w="12700">
            <a:solidFill>
              <a:srgbClr val="2A9D6F"/>
            </a:solidFill>
            <a:prstDash val="solid"/>
          </a:ln>
        </p:spPr>
        <p:txBody>
          <a:bodyPr/>
          <a:lstStyle/>
          <a:p>
            <a:endParaRPr lang="en-US"/>
          </a:p>
        </p:txBody>
      </p:sp>
      <p:sp>
        <p:nvSpPr>
          <p:cNvPr id="16" name="Shape 13"/>
          <p:cNvSpPr/>
          <p:nvPr/>
        </p:nvSpPr>
        <p:spPr>
          <a:xfrm>
            <a:off x="6263640" y="1554480"/>
            <a:ext cx="320040" cy="502920"/>
          </a:xfrm>
          <a:prstGeom prst="line">
            <a:avLst/>
          </a:prstGeom>
          <a:noFill/>
          <a:ln w="22225">
            <a:solidFill>
              <a:srgbClr val="6B7B8C"/>
            </a:solidFill>
            <a:prstDash val="solid"/>
          </a:ln>
        </p:spPr>
        <p:txBody>
          <a:bodyPr/>
          <a:lstStyle/>
          <a:p>
            <a:endParaRPr lang="en-US"/>
          </a:p>
        </p:txBody>
      </p:sp>
      <p:sp>
        <p:nvSpPr>
          <p:cNvPr id="17" name="Text 14"/>
          <p:cNvSpPr/>
          <p:nvPr/>
        </p:nvSpPr>
        <p:spPr>
          <a:xfrm>
            <a:off x="11055096" y="13075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8" name="Shape 15"/>
          <p:cNvSpPr/>
          <p:nvPr/>
        </p:nvSpPr>
        <p:spPr>
          <a:xfrm>
            <a:off x="11210544" y="1709928"/>
            <a:ext cx="256032" cy="64008"/>
          </a:xfrm>
          <a:prstGeom prst="rect">
            <a:avLst/>
          </a:prstGeom>
          <a:solidFill>
            <a:srgbClr val="2A9D6F"/>
          </a:solidFill>
          <a:ln w="12700">
            <a:solidFill>
              <a:srgbClr val="2A9D6F"/>
            </a:solidFill>
            <a:prstDash val="solid"/>
          </a:ln>
        </p:spPr>
        <p:txBody>
          <a:bodyPr/>
          <a:lstStyle/>
          <a:p>
            <a:endParaRPr lang="en-US"/>
          </a:p>
        </p:txBody>
      </p:sp>
      <p:sp>
        <p:nvSpPr>
          <p:cNvPr id="19" name="Shape 16"/>
          <p:cNvSpPr/>
          <p:nvPr/>
        </p:nvSpPr>
        <p:spPr>
          <a:xfrm flipH="1">
            <a:off x="10698480" y="1554480"/>
            <a:ext cx="320040" cy="502920"/>
          </a:xfrm>
          <a:prstGeom prst="line">
            <a:avLst/>
          </a:prstGeom>
          <a:noFill/>
          <a:ln w="22225">
            <a:solidFill>
              <a:srgbClr val="6B7B8C"/>
            </a:solidFill>
            <a:prstDash val="solid"/>
          </a:ln>
        </p:spPr>
        <p:txBody>
          <a:bodyPr/>
          <a:lstStyle/>
          <a:p>
            <a:endParaRPr lang="en-US"/>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6400800" y="5029200"/>
          <a:ext cx="530352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274320">
                <a:tc>
                  <a:txBody>
                    <a:bodyPr/>
                    <a:lstStyle/>
                    <a:p>
                      <a:pPr marL="0" indent="0" algn="l">
                        <a:buNone/>
                      </a:pPr>
                      <a:r>
                        <a:rPr lang="en-US" sz="1100" b="1" dirty="0">
                          <a:solidFill>
                            <a:srgbClr val="FFFFFF"/>
                          </a:solidFill>
                        </a:rPr>
                        <a:t>Caminho A → 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Saltos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Banda mínima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Escolha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100" dirty="0">
                          <a:solidFill>
                            <a:srgbClr val="1F2933"/>
                          </a:solidFill>
                        </a:rPr>
                        <a:t>R1 → R2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 Mb/s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D64545"/>
                          </a:solidFill>
                        </a:rPr>
                        <a:t>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100" dirty="0">
                          <a:solidFill>
                            <a:srgbClr val="1F2933"/>
                          </a:solidFill>
                        </a:rPr>
                        <a:t>R1 → R3 → R2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 Gb/s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2A9D6F"/>
                          </a:solidFill>
                        </a:rPr>
                        <a:t>EIGRP / OSPF</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 problema da convergência lenta (contagem ao infinito)</a:t>
            </a:r>
            <a:endParaRPr lang="en-US" sz="3000" dirty="0"/>
          </a:p>
        </p:txBody>
      </p:sp>
      <p:sp>
        <p:nvSpPr>
          <p:cNvPr id="4" name="Text 1"/>
          <p:cNvSpPr/>
          <p:nvPr/>
        </p:nvSpPr>
        <p:spPr>
          <a:xfrm>
            <a:off x="640080" y="1828800"/>
            <a:ext cx="2194560" cy="128016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200" b="1" dirty="0">
                <a:solidFill>
                  <a:srgbClr val="0B3C5D"/>
                </a:solidFill>
              </a:rPr>
              <a:t>Rede A</a:t>
            </a:r>
            <a:endParaRPr lang="en-US" sz="1200" dirty="0"/>
          </a:p>
        </p:txBody>
      </p:sp>
      <p:sp>
        <p:nvSpPr>
          <p:cNvPr id="5" name="Text 2"/>
          <p:cNvSpPr/>
          <p:nvPr/>
        </p:nvSpPr>
        <p:spPr>
          <a:xfrm>
            <a:off x="38404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65836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93268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8" name="Shape 5"/>
          <p:cNvSpPr/>
          <p:nvPr/>
        </p:nvSpPr>
        <p:spPr>
          <a:xfrm>
            <a:off x="2834640" y="2468880"/>
            <a:ext cx="1005840" cy="0"/>
          </a:xfrm>
          <a:prstGeom prst="line">
            <a:avLst/>
          </a:prstGeom>
          <a:noFill/>
          <a:ln w="38100">
            <a:solidFill>
              <a:srgbClr val="2A9D6F"/>
            </a:solidFill>
            <a:prstDash val="solid"/>
          </a:ln>
        </p:spPr>
        <p:txBody>
          <a:bodyPr/>
          <a:lstStyle/>
          <a:p>
            <a:endParaRPr lang="en-US"/>
          </a:p>
        </p:txBody>
      </p:sp>
      <p:sp>
        <p:nvSpPr>
          <p:cNvPr id="9" name="Shape 6"/>
          <p:cNvSpPr/>
          <p:nvPr/>
        </p:nvSpPr>
        <p:spPr>
          <a:xfrm>
            <a:off x="4389120" y="2468880"/>
            <a:ext cx="2194560" cy="0"/>
          </a:xfrm>
          <a:prstGeom prst="line">
            <a:avLst/>
          </a:prstGeom>
          <a:noFill/>
          <a:ln w="31750">
            <a:solidFill>
              <a:srgbClr val="0B3C5D"/>
            </a:solidFill>
            <a:prstDash val="solid"/>
          </a:ln>
        </p:spPr>
        <p:txBody>
          <a:bodyPr/>
          <a:lstStyle/>
          <a:p>
            <a:endParaRPr lang="en-US"/>
          </a:p>
        </p:txBody>
      </p:sp>
      <p:sp>
        <p:nvSpPr>
          <p:cNvPr id="10" name="Shape 7"/>
          <p:cNvSpPr/>
          <p:nvPr/>
        </p:nvSpPr>
        <p:spPr>
          <a:xfrm>
            <a:off x="7132320" y="2468880"/>
            <a:ext cx="2194560" cy="0"/>
          </a:xfrm>
          <a:prstGeom prst="line">
            <a:avLst/>
          </a:prstGeom>
          <a:noFill/>
          <a:ln w="31750">
            <a:solidFill>
              <a:srgbClr val="0B3C5D"/>
            </a:solidFill>
            <a:prstDash val="solid"/>
          </a:ln>
        </p:spPr>
        <p:txBody>
          <a:bodyPr/>
          <a:lstStyle/>
          <a:p>
            <a:endParaRPr lang="en-US"/>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32004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direta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aphicFrame>
        <p:nvGraphicFramePr>
          <p:cNvPr id="53" name="Table 1"/>
          <p:cNvGraphicFramePr>
            <a:graphicFrameLocks noGrp="1"/>
          </p:cNvGraphicFramePr>
          <p:nvPr>
            <p:extLst>
              <p:ext uri="{D42A27DB-BD31-4B8C-83A1-F6EECF244321}">
                <p14:modId xmlns:p14="http://schemas.microsoft.com/office/powerpoint/2010/main" val="1579011935"/>
              </p:ext>
            </p:extLst>
          </p:nvPr>
        </p:nvGraphicFramePr>
        <p:xfrm>
          <a:off x="59436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aphicFrame>
        <p:nvGraphicFramePr>
          <p:cNvPr id="79" name="Table 2"/>
          <p:cNvGraphicFramePr>
            <a:graphicFrameLocks noGrp="1"/>
          </p:cNvGraphicFramePr>
          <p:nvPr>
            <p:extLst>
              <p:ext uri="{D42A27DB-BD31-4B8C-83A1-F6EECF244321}">
                <p14:modId xmlns:p14="http://schemas.microsoft.com/office/powerpoint/2010/main" val="1579011935"/>
              </p:ext>
            </p:extLst>
          </p:nvPr>
        </p:nvGraphicFramePr>
        <p:xfrm>
          <a:off x="86868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4" name="Shape 8"/>
          <p:cNvSpPr/>
          <p:nvPr/>
        </p:nvSpPr>
        <p:spPr>
          <a:xfrm>
            <a:off x="4480560" y="2011680"/>
            <a:ext cx="2011680" cy="0"/>
          </a:xfrm>
          <a:prstGeom prst="line">
            <a:avLst/>
          </a:prstGeom>
          <a:noFill/>
          <a:ln w="25400">
            <a:solidFill>
              <a:srgbClr val="F0A332"/>
            </a:solidFill>
            <a:prstDash val="solid"/>
            <a:tailEnd type="triangle"/>
          </a:ln>
        </p:spPr>
        <p:txBody>
          <a:bodyPr/>
          <a:lstStyle/>
          <a:p>
            <a:endParaRPr lang="en-US"/>
          </a:p>
        </p:txBody>
      </p:sp>
      <p:sp>
        <p:nvSpPr>
          <p:cNvPr id="15" name="Text 9"/>
          <p:cNvSpPr txBox="1"/>
          <p:nvPr/>
        </p:nvSpPr>
        <p:spPr>
          <a:xfrm>
            <a:off x="4663440" y="173736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"A: 0"</a:t>
            </a:r>
            <a:endParaRPr lang="en-US" sz="1000" dirty="0"/>
          </a:p>
        </p:txBody>
      </p:sp>
      <p:sp>
        <p:nvSpPr>
          <p:cNvPr id="16" name="Shape 10"/>
          <p:cNvSpPr/>
          <p:nvPr/>
        </p:nvSpPr>
        <p:spPr>
          <a:xfrm>
            <a:off x="7223760" y="2011680"/>
            <a:ext cx="2011680" cy="0"/>
          </a:xfrm>
          <a:prstGeom prst="line">
            <a:avLst/>
          </a:prstGeom>
          <a:noFill/>
          <a:ln w="25400">
            <a:solidFill>
              <a:srgbClr val="F0A332"/>
            </a:solidFill>
            <a:prstDash val="solid"/>
            <a:tailEnd type="triangle"/>
          </a:ln>
        </p:spPr>
        <p:txBody>
          <a:bodyPr/>
          <a:lstStyle/>
          <a:p>
            <a:endParaRPr lang="en-US"/>
          </a:p>
        </p:txBody>
      </p:sp>
      <p:sp>
        <p:nvSpPr>
          <p:cNvPr id="17" name="Text 11"/>
          <p:cNvSpPr txBox="1"/>
          <p:nvPr/>
        </p:nvSpPr>
        <p:spPr>
          <a:xfrm>
            <a:off x="7406640" y="173736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"A: 1"</a:t>
            </a:r>
            <a:endParaRPr lang="en-US" sz="1000" dirty="0"/>
          </a:p>
        </p:txBody>
      </p:sp>
      <p:sp>
        <p:nvSpPr>
          <p:cNvPr id="18" name="Shape 12"/>
          <p:cNvSpPr/>
          <p:nvPr/>
        </p:nvSpPr>
        <p:spPr>
          <a:xfrm flipH="1">
            <a:off x="7223760" y="2926080"/>
            <a:ext cx="2011680" cy="0"/>
          </a:xfrm>
          <a:prstGeom prst="line">
            <a:avLst/>
          </a:prstGeom>
          <a:noFill/>
          <a:ln w="19050">
            <a:solidFill>
              <a:srgbClr val="6B7B8C"/>
            </a:solidFill>
            <a:prstDash val="solid"/>
            <a:tailEnd type="triangle"/>
          </a:ln>
        </p:spPr>
        <p:txBody>
          <a:bodyPr/>
          <a:lstStyle/>
          <a:p>
            <a:endParaRPr lang="en-US"/>
          </a:p>
        </p:txBody>
      </p:sp>
      <p:sp>
        <p:nvSpPr>
          <p:cNvPr id="19" name="Text 13"/>
          <p:cNvSpPr txBox="1"/>
          <p:nvPr/>
        </p:nvSpPr>
        <p:spPr>
          <a:xfrm>
            <a:off x="7406640" y="2962656"/>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"A: 2" (ignorado)</a:t>
            </a:r>
            <a:endParaRPr lang="en-US" sz="1000" dirty="0"/>
          </a:p>
        </p:txBody>
      </p:sp>
      <p:sp>
        <p:nvSpPr>
          <p:cNvPr id="20" name="Text 14"/>
          <p:cNvSpPr txBox="1"/>
          <p:nvPr/>
        </p:nvSpPr>
        <p:spPr>
          <a:xfrm>
            <a:off x="457200" y="4389120"/>
            <a:ext cx="11247120" cy="182880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Três roteadores (R1 a R3), cada um com uma rota para a rede A</a:t>
            </a:r>
            <a:endParaRPr lang="en-US" sz="1400" dirty="0"/>
          </a:p>
          <a:p>
            <a:pPr marL="279400" indent="-279400">
              <a:spcAft>
                <a:spcPts val="800"/>
              </a:spcAft>
              <a:buSzPct val="100000"/>
              <a:buChar char="•"/>
            </a:pPr>
            <a:r>
              <a:rPr lang="en-US" sz="1400" dirty="0">
                <a:solidFill>
                  <a:srgbClr val="1F2933"/>
                </a:solidFill>
              </a:rPr>
              <a:t>Anúncios periódicos em todas as direções: R1 → R2 'A: 0', R2 → R3 'A: 1', e também R3 → R2 'A: 2'</a:t>
            </a:r>
            <a:endParaRPr lang="en-US" sz="1400" dirty="0"/>
          </a:p>
          <a:p>
            <a:pPr marL="279400" indent="-279400">
              <a:spcAft>
                <a:spcPts val="800"/>
              </a:spcAft>
              <a:buSzPct val="100000"/>
              <a:buChar char="•"/>
            </a:pPr>
            <a:r>
              <a:rPr lang="en-US" sz="1400" dirty="0">
                <a:solidFill>
                  <a:srgbClr val="1F2933"/>
                </a:solidFill>
              </a:rPr>
              <a:t>Enquanto tudo funciona, R2 ignora o anúncio de R3 porque já tem rota melhor (1 via R1)</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Convergência lenta: a falha gera um loop</a:t>
            </a:r>
            <a:endParaRPr lang="en-US" sz="3000" dirty="0"/>
          </a:p>
        </p:txBody>
      </p:sp>
      <p:sp>
        <p:nvSpPr>
          <p:cNvPr id="4" name="Text 1"/>
          <p:cNvSpPr/>
          <p:nvPr/>
        </p:nvSpPr>
        <p:spPr>
          <a:xfrm>
            <a:off x="640080" y="1828800"/>
            <a:ext cx="2194560" cy="1280160"/>
          </a:xfrm>
          <a:prstGeom prst="cloud">
            <a:avLst/>
          </a:prstGeom>
          <a:solidFill>
            <a:srgbClr val="FDECEC"/>
          </a:solidFill>
          <a:ln w="12700">
            <a:solidFill>
              <a:srgbClr val="D64545"/>
            </a:solidFill>
          </a:ln>
        </p:spPr>
        <p:txBody>
          <a:bodyPr wrap="square" lIns="0" tIns="0" rIns="0" bIns="0" rtlCol="0" anchor="ctr"/>
          <a:lstStyle/>
          <a:p>
            <a:pPr marL="0" indent="0" algn="ctr">
              <a:buNone/>
            </a:pPr>
            <a:r>
              <a:rPr lang="en-US" sz="1200" b="1" dirty="0">
                <a:solidFill>
                  <a:srgbClr val="0B3C5D"/>
                </a:solidFill>
              </a:rPr>
              <a:t>Rede A</a:t>
            </a:r>
            <a:endParaRPr lang="en-US" sz="1200" dirty="0"/>
          </a:p>
        </p:txBody>
      </p:sp>
      <p:sp>
        <p:nvSpPr>
          <p:cNvPr id="5" name="Text 2"/>
          <p:cNvSpPr/>
          <p:nvPr/>
        </p:nvSpPr>
        <p:spPr>
          <a:xfrm>
            <a:off x="38404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65836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9326880" y="21945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8" name="Shape 5"/>
          <p:cNvSpPr/>
          <p:nvPr/>
        </p:nvSpPr>
        <p:spPr>
          <a:xfrm>
            <a:off x="2834640" y="2468880"/>
            <a:ext cx="1005840" cy="0"/>
          </a:xfrm>
          <a:prstGeom prst="line">
            <a:avLst/>
          </a:prstGeom>
          <a:noFill/>
          <a:ln w="38100">
            <a:solidFill>
              <a:srgbClr val="D64545"/>
            </a:solidFill>
            <a:prstDash val="dash"/>
          </a:ln>
        </p:spPr>
        <p:txBody>
          <a:bodyPr/>
          <a:lstStyle/>
          <a:p>
            <a:endParaRPr lang="en-US"/>
          </a:p>
        </p:txBody>
      </p:sp>
      <p:sp>
        <p:nvSpPr>
          <p:cNvPr id="9" name="Text 6"/>
          <p:cNvSpPr txBox="1"/>
          <p:nvPr/>
        </p:nvSpPr>
        <p:spPr>
          <a:xfrm>
            <a:off x="3017520" y="2011680"/>
            <a:ext cx="914400" cy="274320"/>
          </a:xfrm>
          <a:prstGeom prst="rect">
            <a:avLst/>
          </a:prstGeom>
          <a:noFill/>
          <a:ln/>
        </p:spPr>
        <p:txBody>
          <a:bodyPr wrap="square" lIns="0" tIns="0" rIns="0" bIns="0" rtlCol="0" anchor="ctr"/>
          <a:lstStyle/>
          <a:p>
            <a:pPr marL="0" indent="0" algn="ctr">
              <a:buNone/>
            </a:pPr>
            <a:r>
              <a:rPr lang="en-US" sz="1100" b="1" dirty="0">
                <a:solidFill>
                  <a:srgbClr val="D64545"/>
                </a:solidFill>
              </a:rPr>
              <a:t>X falha</a:t>
            </a:r>
            <a:endParaRPr lang="en-US" sz="1100" dirty="0"/>
          </a:p>
        </p:txBody>
      </p:sp>
      <p:sp>
        <p:nvSpPr>
          <p:cNvPr id="10" name="Shape 7"/>
          <p:cNvSpPr/>
          <p:nvPr/>
        </p:nvSpPr>
        <p:spPr>
          <a:xfrm>
            <a:off x="4389120" y="2468880"/>
            <a:ext cx="2194560" cy="0"/>
          </a:xfrm>
          <a:prstGeom prst="line">
            <a:avLst/>
          </a:prstGeom>
          <a:noFill/>
          <a:ln w="31750">
            <a:solidFill>
              <a:srgbClr val="0B3C5D"/>
            </a:solidFill>
            <a:prstDash val="solid"/>
          </a:ln>
        </p:spPr>
        <p:txBody>
          <a:bodyPr/>
          <a:lstStyle/>
          <a:p>
            <a:endParaRPr lang="en-US"/>
          </a:p>
        </p:txBody>
      </p:sp>
      <p:sp>
        <p:nvSpPr>
          <p:cNvPr id="11" name="Shape 8"/>
          <p:cNvSpPr/>
          <p:nvPr/>
        </p:nvSpPr>
        <p:spPr>
          <a:xfrm>
            <a:off x="7132320" y="2468880"/>
            <a:ext cx="2194560" cy="0"/>
          </a:xfrm>
          <a:prstGeom prst="line">
            <a:avLst/>
          </a:prstGeom>
          <a:noFill/>
          <a:ln w="31750">
            <a:solidFill>
              <a:srgbClr val="0B3C5D"/>
            </a:solidFill>
            <a:prstDash val="solid"/>
          </a:ln>
        </p:spPr>
        <p:txBody>
          <a:bodyPr/>
          <a:lstStyle/>
          <a:p>
            <a:endParaRPr lang="en-US"/>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32004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D64545"/>
                          </a:solidFill>
                        </a:rPr>
                        <a:t>16 (∞)</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aphicFrame>
        <p:nvGraphicFramePr>
          <p:cNvPr id="55" name="Table 1"/>
          <p:cNvGraphicFramePr>
            <a:graphicFrameLocks noGrp="1"/>
          </p:cNvGraphicFramePr>
          <p:nvPr>
            <p:extLst>
              <p:ext uri="{D42A27DB-BD31-4B8C-83A1-F6EECF244321}">
                <p14:modId xmlns:p14="http://schemas.microsoft.com/office/powerpoint/2010/main" val="1579011935"/>
              </p:ext>
            </p:extLst>
          </p:nvPr>
        </p:nvGraphicFramePr>
        <p:xfrm>
          <a:off x="59436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D64545"/>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D64545"/>
                          </a:solidFill>
                        </a:rPr>
                        <a:t>R3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graphicFrame>
        <p:nvGraphicFramePr>
          <p:cNvPr id="82" name="Table 2"/>
          <p:cNvGraphicFramePr>
            <a:graphicFrameLocks noGrp="1"/>
          </p:cNvGraphicFramePr>
          <p:nvPr>
            <p:extLst>
              <p:ext uri="{D42A27DB-BD31-4B8C-83A1-F6EECF244321}">
                <p14:modId xmlns:p14="http://schemas.microsoft.com/office/powerpoint/2010/main" val="1579011935"/>
              </p:ext>
            </p:extLst>
          </p:nvPr>
        </p:nvGraphicFramePr>
        <p:xfrm>
          <a:off x="8686800" y="3429000"/>
          <a:ext cx="1828800" cy="914400"/>
        </p:xfrm>
        <a:graphic>
          <a:graphicData uri="http://schemas.openxmlformats.org/drawingml/2006/table">
            <a:tbl>
              <a:tblPr/>
              <a:tblGrid>
                <a:gridCol w="64008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256032">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5" name="Shape 9"/>
          <p:cNvSpPr/>
          <p:nvPr/>
        </p:nvSpPr>
        <p:spPr>
          <a:xfrm flipH="1">
            <a:off x="7223760" y="2011680"/>
            <a:ext cx="2011680" cy="0"/>
          </a:xfrm>
          <a:prstGeom prst="line">
            <a:avLst/>
          </a:prstGeom>
          <a:noFill/>
          <a:ln w="25400">
            <a:solidFill>
              <a:srgbClr val="D64545"/>
            </a:solidFill>
            <a:prstDash val="solid"/>
            <a:tailEnd type="triangle"/>
          </a:ln>
        </p:spPr>
        <p:txBody>
          <a:bodyPr/>
          <a:lstStyle/>
          <a:p>
            <a:endParaRPr lang="en-US"/>
          </a:p>
        </p:txBody>
      </p:sp>
      <p:sp>
        <p:nvSpPr>
          <p:cNvPr id="16" name="Text 10"/>
          <p:cNvSpPr txBox="1"/>
          <p:nvPr/>
        </p:nvSpPr>
        <p:spPr>
          <a:xfrm>
            <a:off x="7406640" y="173736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"A: 2" aceito!</a:t>
            </a:r>
            <a:endParaRPr lang="en-US" sz="1000" dirty="0"/>
          </a:p>
        </p:txBody>
      </p:sp>
      <p:sp>
        <p:nvSpPr>
          <p:cNvPr id="17" name="Shape 11"/>
          <p:cNvSpPr/>
          <p:nvPr/>
        </p:nvSpPr>
        <p:spPr>
          <a:xfrm>
            <a:off x="7223760" y="1600200"/>
            <a:ext cx="2011680" cy="0"/>
          </a:xfrm>
          <a:prstGeom prst="line">
            <a:avLst/>
          </a:prstGeom>
          <a:noFill/>
          <a:ln w="25400">
            <a:solidFill>
              <a:srgbClr val="D64545"/>
            </a:solidFill>
            <a:prstDash val="solid"/>
            <a:tailEnd type="triangle"/>
          </a:ln>
        </p:spPr>
        <p:txBody>
          <a:bodyPr/>
          <a:lstStyle/>
          <a:p>
            <a:endParaRPr lang="en-US"/>
          </a:p>
        </p:txBody>
      </p:sp>
      <p:sp>
        <p:nvSpPr>
          <p:cNvPr id="18" name="Text 12"/>
          <p:cNvSpPr txBox="1"/>
          <p:nvPr/>
        </p:nvSpPr>
        <p:spPr>
          <a:xfrm>
            <a:off x="7406640" y="1325880"/>
            <a:ext cx="1645920" cy="237744"/>
          </a:xfrm>
          <a:prstGeom prst="rect">
            <a:avLst/>
          </a:prstGeom>
          <a:noFill/>
          <a:ln/>
        </p:spPr>
        <p:txBody>
          <a:bodyPr wrap="square" lIns="0" tIns="0" rIns="0" bIns="0" rtlCol="0" anchor="ctr"/>
          <a:lstStyle/>
          <a:p>
            <a:pPr marL="0" indent="0" algn="ctr">
              <a:buNone/>
            </a:pPr>
            <a:r>
              <a:rPr lang="en-US" sz="1000" dirty="0">
                <a:solidFill>
                  <a:srgbClr val="D64545"/>
                </a:solidFill>
              </a:rPr>
              <a:t>depois: "A: 3"</a:t>
            </a:r>
            <a:endParaRPr lang="en-US" sz="1000" dirty="0"/>
          </a:p>
        </p:txBody>
      </p:sp>
      <p:sp>
        <p:nvSpPr>
          <p:cNvPr id="19" name="Shape 13"/>
          <p:cNvSpPr/>
          <p:nvPr/>
        </p:nvSpPr>
        <p:spPr>
          <a:xfrm>
            <a:off x="7223760" y="2926080"/>
            <a:ext cx="2011680" cy="0"/>
          </a:xfrm>
          <a:prstGeom prst="line">
            <a:avLst/>
          </a:prstGeom>
          <a:noFill/>
          <a:ln w="31750">
            <a:solidFill>
              <a:srgbClr val="D64545"/>
            </a:solidFill>
            <a:prstDash val="dash"/>
            <a:headEnd type="triangle"/>
            <a:tailEnd type="triangle"/>
          </a:ln>
        </p:spPr>
        <p:txBody>
          <a:bodyPr/>
          <a:lstStyle/>
          <a:p>
            <a:endParaRPr lang="en-US"/>
          </a:p>
        </p:txBody>
      </p:sp>
      <p:sp>
        <p:nvSpPr>
          <p:cNvPr id="20" name="Text 14"/>
          <p:cNvSpPr txBox="1"/>
          <p:nvPr/>
        </p:nvSpPr>
        <p:spPr>
          <a:xfrm>
            <a:off x="7406640" y="2962656"/>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loop R2 ⇄ R3</a:t>
            </a:r>
            <a:endParaRPr lang="en-US" sz="1000" dirty="0"/>
          </a:p>
        </p:txBody>
      </p:sp>
      <p:sp>
        <p:nvSpPr>
          <p:cNvPr id="21" name="Text 15"/>
          <p:cNvSpPr txBox="1"/>
          <p:nvPr/>
        </p:nvSpPr>
        <p:spPr>
          <a:xfrm>
            <a:off x="457200" y="4389120"/>
            <a:ext cx="11247120" cy="182880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O enlace para A cai; R1 marca A como </a:t>
            </a:r>
            <a:r>
              <a:rPr lang="en-US" sz="1400" b="1" dirty="0">
                <a:solidFill>
                  <a:srgbClr val="1F2933"/>
                </a:solidFill>
              </a:rPr>
              <a:t>inalcançável</a:t>
            </a:r>
            <a:r>
              <a:rPr lang="en-US" sz="1400" dirty="0">
                <a:solidFill>
                  <a:srgbClr val="1F2933"/>
                </a:solidFill>
              </a:rPr>
              <a:t> (RIP: métrica 16 = infinito)</a:t>
            </a:r>
            <a:endParaRPr lang="en-US" sz="1400" dirty="0"/>
          </a:p>
          <a:p>
            <a:pPr marL="279400" indent="-279400">
              <a:spcAft>
                <a:spcPts val="800"/>
              </a:spcAft>
              <a:buSzPct val="100000"/>
              <a:buChar char="•"/>
            </a:pPr>
            <a:r>
              <a:rPr lang="en-US" sz="1400" dirty="0">
                <a:solidFill>
                  <a:srgbClr val="1F2933"/>
                </a:solidFill>
              </a:rPr>
              <a:t>R2 perde a rota via R1, mas R3 ainda anuncia 'A: 2' (via R2!); R2 aceita: 'A: 3 via R3' → </a:t>
            </a:r>
            <a:r>
              <a:rPr lang="en-US" sz="1400" b="1" dirty="0">
                <a:solidFill>
                  <a:srgbClr val="1F2933"/>
                </a:solidFill>
              </a:rPr>
              <a:t>loop</a:t>
            </a:r>
            <a:endParaRPr lang="en-US" sz="1400" dirty="0"/>
          </a:p>
          <a:p>
            <a:pPr marL="279400" indent="-279400">
              <a:spcAft>
                <a:spcPts val="800"/>
              </a:spcAft>
              <a:buSzPct val="100000"/>
              <a:buChar char="•"/>
            </a:pPr>
            <a:r>
              <a:rPr lang="en-US" sz="1400" dirty="0">
                <a:solidFill>
                  <a:srgbClr val="1F2933"/>
                </a:solidFill>
              </a:rPr>
              <a:t>A cada ciclo a métrica sobe 1 (3, 4, 5...) até o infinito: </a:t>
            </a:r>
            <a:r>
              <a:rPr lang="en-US" sz="1400" b="1" dirty="0">
                <a:solidFill>
                  <a:srgbClr val="1F2933"/>
                </a:solidFill>
              </a:rPr>
              <a:t>contagem ao infinito</a:t>
            </a:r>
            <a:r>
              <a:rPr lang="en-US" sz="1400" dirty="0">
                <a:solidFill>
                  <a:srgbClr val="1F2933"/>
                </a:solidFill>
              </a:rPr>
              <a:t>; com anúncios a cada 30 s, a convergência leva minutos</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Correção 1: horizonte dividido (split horizon)</a:t>
            </a:r>
            <a:endParaRPr lang="en-US" sz="3000" dirty="0"/>
          </a:p>
        </p:txBody>
      </p:sp>
      <p:sp>
        <p:nvSpPr>
          <p:cNvPr id="4" name="Text 1"/>
          <p:cNvSpPr/>
          <p:nvPr/>
        </p:nvSpPr>
        <p:spPr>
          <a:xfrm>
            <a:off x="265176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Text 2"/>
          <p:cNvSpPr/>
          <p:nvPr/>
        </p:nvSpPr>
        <p:spPr>
          <a:xfrm>
            <a:off x="580644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6" name="Text 3"/>
          <p:cNvSpPr/>
          <p:nvPr/>
        </p:nvSpPr>
        <p:spPr>
          <a:xfrm>
            <a:off x="896112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7" name="Shape 4"/>
          <p:cNvSpPr/>
          <p:nvPr/>
        </p:nvSpPr>
        <p:spPr>
          <a:xfrm>
            <a:off x="914400" y="2011680"/>
            <a:ext cx="146304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2066544"/>
            <a:ext cx="14630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a:t>
            </a:r>
            <a:endParaRPr lang="en-US" sz="1000" dirty="0"/>
          </a:p>
        </p:txBody>
      </p:sp>
      <p:sp>
        <p:nvSpPr>
          <p:cNvPr id="9" name="Shape 6"/>
          <p:cNvSpPr/>
          <p:nvPr/>
        </p:nvSpPr>
        <p:spPr>
          <a:xfrm>
            <a:off x="3200400" y="2011680"/>
            <a:ext cx="2606040" cy="0"/>
          </a:xfrm>
          <a:prstGeom prst="line">
            <a:avLst/>
          </a:prstGeom>
          <a:noFill/>
          <a:ln w="31750">
            <a:solidFill>
              <a:srgbClr val="0B3C5D"/>
            </a:solidFill>
            <a:prstDash val="solid"/>
          </a:ln>
        </p:spPr>
        <p:txBody>
          <a:bodyPr/>
          <a:lstStyle/>
          <a:p>
            <a:endParaRPr lang="en-US"/>
          </a:p>
        </p:txBody>
      </p:sp>
      <p:sp>
        <p:nvSpPr>
          <p:cNvPr id="10" name="Text 7"/>
          <p:cNvSpPr txBox="1"/>
          <p:nvPr/>
        </p:nvSpPr>
        <p:spPr>
          <a:xfrm>
            <a:off x="3680460" y="17373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172.16.20.0</a:t>
            </a:r>
            <a:endParaRPr lang="en-US" sz="1000" dirty="0"/>
          </a:p>
        </p:txBody>
      </p:sp>
      <p:sp>
        <p:nvSpPr>
          <p:cNvPr id="11" name="Shape 8"/>
          <p:cNvSpPr/>
          <p:nvPr/>
        </p:nvSpPr>
        <p:spPr>
          <a:xfrm>
            <a:off x="6355080" y="2011680"/>
            <a:ext cx="2606040" cy="0"/>
          </a:xfrm>
          <a:prstGeom prst="line">
            <a:avLst/>
          </a:prstGeom>
          <a:noFill/>
          <a:ln w="31750">
            <a:solidFill>
              <a:srgbClr val="0B3C5D"/>
            </a:solidFill>
            <a:prstDash val="solid"/>
          </a:ln>
        </p:spPr>
        <p:txBody>
          <a:bodyPr/>
          <a:lstStyle/>
          <a:p>
            <a:endParaRPr lang="en-US"/>
          </a:p>
        </p:txBody>
      </p:sp>
      <p:sp>
        <p:nvSpPr>
          <p:cNvPr id="12" name="Text 9"/>
          <p:cNvSpPr txBox="1"/>
          <p:nvPr/>
        </p:nvSpPr>
        <p:spPr>
          <a:xfrm>
            <a:off x="6835140" y="17373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172.16.30.0</a:t>
            </a:r>
            <a:endParaRPr lang="en-US" sz="1000" dirty="0"/>
          </a:p>
        </p:txBody>
      </p:sp>
      <p:sp>
        <p:nvSpPr>
          <p:cNvPr id="13" name="Shape 10"/>
          <p:cNvSpPr/>
          <p:nvPr/>
        </p:nvSpPr>
        <p:spPr>
          <a:xfrm>
            <a:off x="9784080" y="2011680"/>
            <a:ext cx="146304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9784080" y="2066544"/>
            <a:ext cx="1463040" cy="256032"/>
          </a:xfrm>
          <a:prstGeom prst="rect">
            <a:avLst/>
          </a:prstGeom>
          <a:noFill/>
          <a:ln/>
        </p:spPr>
        <p:txBody>
          <a:bodyPr wrap="square" lIns="0" tIns="0" rIns="0" bIns="0" rtlCol="0" anchor="ctr"/>
          <a:lstStyle/>
          <a:p>
            <a:pPr marL="0" indent="0" algn="ctr">
              <a:buNone/>
            </a:pPr>
            <a:r>
              <a:rPr lang="en-US" sz="1000" dirty="0">
                <a:solidFill>
                  <a:srgbClr val="6B7B8C"/>
                </a:solidFill>
              </a:rPr>
              <a:t>172.16.40.0</a:t>
            </a:r>
            <a:endParaRPr lang="en-US" sz="1000" dirty="0"/>
          </a:p>
        </p:txBody>
      </p:sp>
      <p:sp>
        <p:nvSpPr>
          <p:cNvPr id="15" name="Text 12"/>
          <p:cNvSpPr txBox="1"/>
          <p:nvPr/>
        </p:nvSpPr>
        <p:spPr>
          <a:xfrm>
            <a:off x="118872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Anúncios de A</a:t>
            </a:r>
            <a:endParaRPr lang="en-US" sz="1200" dirty="0"/>
          </a:p>
        </p:txBody>
      </p:sp>
      <p:sp>
        <p:nvSpPr>
          <p:cNvPr id="16" name="Text 13"/>
          <p:cNvSpPr txBox="1"/>
          <p:nvPr/>
        </p:nvSpPr>
        <p:spPr>
          <a:xfrm>
            <a:off x="118872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para a direita: 10.0, 20.0</a:t>
            </a:r>
            <a:endParaRPr lang="en-US" sz="1100" dirty="0"/>
          </a:p>
        </p:txBody>
      </p:sp>
      <p:sp>
        <p:nvSpPr>
          <p:cNvPr id="17" name="Text 14"/>
          <p:cNvSpPr txBox="1"/>
          <p:nvPr/>
        </p:nvSpPr>
        <p:spPr>
          <a:xfrm>
            <a:off x="118872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para a esquerda: (nenhum vizinho)</a:t>
            </a:r>
            <a:endParaRPr lang="en-US" sz="1100" dirty="0"/>
          </a:p>
        </p:txBody>
      </p:sp>
      <p:sp>
        <p:nvSpPr>
          <p:cNvPr id="18" name="Text 15"/>
          <p:cNvSpPr txBox="1"/>
          <p:nvPr/>
        </p:nvSpPr>
        <p:spPr>
          <a:xfrm>
            <a:off x="448056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Anúncios de B</a:t>
            </a:r>
            <a:endParaRPr lang="en-US" sz="1200" dirty="0"/>
          </a:p>
        </p:txBody>
      </p:sp>
      <p:sp>
        <p:nvSpPr>
          <p:cNvPr id="19" name="Text 16"/>
          <p:cNvSpPr txBox="1"/>
          <p:nvPr/>
        </p:nvSpPr>
        <p:spPr>
          <a:xfrm>
            <a:off x="448056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para a direita: 10.0, 20.0, 30.0</a:t>
            </a:r>
            <a:endParaRPr lang="en-US" sz="1100" dirty="0"/>
          </a:p>
        </p:txBody>
      </p:sp>
      <p:sp>
        <p:nvSpPr>
          <p:cNvPr id="20" name="Text 17"/>
          <p:cNvSpPr txBox="1"/>
          <p:nvPr/>
        </p:nvSpPr>
        <p:spPr>
          <a:xfrm>
            <a:off x="448056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para a esquerda: 30.0, 40.0</a:t>
            </a:r>
            <a:endParaRPr lang="en-US" sz="1100" dirty="0"/>
          </a:p>
        </p:txBody>
      </p:sp>
      <p:sp>
        <p:nvSpPr>
          <p:cNvPr id="21" name="Text 18"/>
          <p:cNvSpPr txBox="1"/>
          <p:nvPr/>
        </p:nvSpPr>
        <p:spPr>
          <a:xfrm>
            <a:off x="777240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Anúncios de C</a:t>
            </a:r>
            <a:endParaRPr lang="en-US" sz="1200" dirty="0"/>
          </a:p>
        </p:txBody>
      </p:sp>
      <p:sp>
        <p:nvSpPr>
          <p:cNvPr id="22" name="Text 19"/>
          <p:cNvSpPr txBox="1"/>
          <p:nvPr/>
        </p:nvSpPr>
        <p:spPr>
          <a:xfrm>
            <a:off x="777240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para a direita: (nenhum vizinho)</a:t>
            </a:r>
            <a:endParaRPr lang="en-US" sz="1100" dirty="0"/>
          </a:p>
        </p:txBody>
      </p:sp>
      <p:sp>
        <p:nvSpPr>
          <p:cNvPr id="23" name="Text 20"/>
          <p:cNvSpPr txBox="1"/>
          <p:nvPr/>
        </p:nvSpPr>
        <p:spPr>
          <a:xfrm>
            <a:off x="777240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para a esquerda: 30.0, 40.0</a:t>
            </a:r>
            <a:endParaRPr lang="en-US" sz="1100" dirty="0"/>
          </a:p>
        </p:txBody>
      </p:sp>
      <p:sp>
        <p:nvSpPr>
          <p:cNvPr id="24" name="Text 21"/>
          <p:cNvSpPr/>
          <p:nvPr/>
        </p:nvSpPr>
        <p:spPr>
          <a:xfrm>
            <a:off x="457200" y="411480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400" b="1" dirty="0">
                <a:solidFill>
                  <a:srgbClr val="1F2933"/>
                </a:solidFill>
              </a:rPr>
              <a:t>Regra: uma rota aprendida por uma interface nunca é anunciada de volta por essa mesma interface.</a:t>
            </a:r>
            <a:endParaRPr lang="en-US" sz="1400" dirty="0"/>
          </a:p>
        </p:txBody>
      </p:sp>
      <p:sp>
        <p:nvSpPr>
          <p:cNvPr id="25" name="Text 22"/>
          <p:cNvSpPr txBox="1"/>
          <p:nvPr/>
        </p:nvSpPr>
        <p:spPr>
          <a:xfrm>
            <a:off x="457200" y="4846320"/>
            <a:ext cx="11247120" cy="1463040"/>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B aprendeu 10.0 e 20.0 de A: não as anuncia de volta para A; aprendeu 40.0 de C: não a anuncia para C</a:t>
            </a:r>
            <a:endParaRPr lang="en-US" sz="1300" dirty="0"/>
          </a:p>
          <a:p>
            <a:pPr marL="279400" indent="-279400">
              <a:spcAft>
                <a:spcPts val="400"/>
              </a:spcAft>
              <a:buSzPct val="100000"/>
              <a:buChar char="•"/>
            </a:pPr>
            <a:r>
              <a:rPr lang="en-US" sz="1300" dirty="0">
                <a:solidFill>
                  <a:srgbClr val="1F2933"/>
                </a:solidFill>
              </a:rPr>
              <a:t>Elimina o loop entre dois vizinhos diretos; não resolve loops em anéis de três ou mais roteadores</a:t>
            </a:r>
            <a:endParaRPr lang="en-US" sz="1300" dirty="0"/>
          </a:p>
          <a:p>
            <a:pPr marL="279400" indent="-279400">
              <a:spcAft>
                <a:spcPts val="400"/>
              </a:spcAft>
              <a:buSzPct val="100000"/>
              <a:buChar char="•"/>
            </a:pPr>
            <a:r>
              <a:rPr lang="en-US" sz="1300" dirty="0">
                <a:solidFill>
                  <a:srgbClr val="1F2933"/>
                </a:solidFill>
              </a:rPr>
              <a:t>Usado por RIP e EIGRP; ativado por padrão na maioria das implementações</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Correção 2: horizonte dividido com reverso envenenado</a:t>
            </a:r>
            <a:endParaRPr lang="en-US" sz="3000" dirty="0"/>
          </a:p>
        </p:txBody>
      </p:sp>
      <p:sp>
        <p:nvSpPr>
          <p:cNvPr id="4" name="Text 1"/>
          <p:cNvSpPr/>
          <p:nvPr/>
        </p:nvSpPr>
        <p:spPr>
          <a:xfrm>
            <a:off x="265176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Text 2"/>
          <p:cNvSpPr/>
          <p:nvPr/>
        </p:nvSpPr>
        <p:spPr>
          <a:xfrm>
            <a:off x="580644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6" name="Text 3"/>
          <p:cNvSpPr/>
          <p:nvPr/>
        </p:nvSpPr>
        <p:spPr>
          <a:xfrm>
            <a:off x="8961120" y="17373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7" name="Shape 4"/>
          <p:cNvSpPr/>
          <p:nvPr/>
        </p:nvSpPr>
        <p:spPr>
          <a:xfrm>
            <a:off x="914400" y="2011680"/>
            <a:ext cx="146304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2066544"/>
            <a:ext cx="14630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a:t>
            </a:r>
            <a:endParaRPr lang="en-US" sz="1000" dirty="0"/>
          </a:p>
        </p:txBody>
      </p:sp>
      <p:sp>
        <p:nvSpPr>
          <p:cNvPr id="9" name="Shape 6"/>
          <p:cNvSpPr/>
          <p:nvPr/>
        </p:nvSpPr>
        <p:spPr>
          <a:xfrm>
            <a:off x="3200400" y="2011680"/>
            <a:ext cx="2606040" cy="0"/>
          </a:xfrm>
          <a:prstGeom prst="line">
            <a:avLst/>
          </a:prstGeom>
          <a:noFill/>
          <a:ln w="31750">
            <a:solidFill>
              <a:srgbClr val="0B3C5D"/>
            </a:solidFill>
            <a:prstDash val="solid"/>
          </a:ln>
        </p:spPr>
        <p:txBody>
          <a:bodyPr/>
          <a:lstStyle/>
          <a:p>
            <a:endParaRPr lang="en-US"/>
          </a:p>
        </p:txBody>
      </p:sp>
      <p:sp>
        <p:nvSpPr>
          <p:cNvPr id="10" name="Text 7"/>
          <p:cNvSpPr txBox="1"/>
          <p:nvPr/>
        </p:nvSpPr>
        <p:spPr>
          <a:xfrm>
            <a:off x="3680460" y="17373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172.16.20.0</a:t>
            </a:r>
            <a:endParaRPr lang="en-US" sz="1000" dirty="0"/>
          </a:p>
        </p:txBody>
      </p:sp>
      <p:sp>
        <p:nvSpPr>
          <p:cNvPr id="11" name="Shape 8"/>
          <p:cNvSpPr/>
          <p:nvPr/>
        </p:nvSpPr>
        <p:spPr>
          <a:xfrm>
            <a:off x="6355080" y="2011680"/>
            <a:ext cx="2606040" cy="0"/>
          </a:xfrm>
          <a:prstGeom prst="line">
            <a:avLst/>
          </a:prstGeom>
          <a:noFill/>
          <a:ln w="31750">
            <a:solidFill>
              <a:srgbClr val="0B3C5D"/>
            </a:solidFill>
            <a:prstDash val="solid"/>
          </a:ln>
        </p:spPr>
        <p:txBody>
          <a:bodyPr/>
          <a:lstStyle/>
          <a:p>
            <a:endParaRPr lang="en-US"/>
          </a:p>
        </p:txBody>
      </p:sp>
      <p:sp>
        <p:nvSpPr>
          <p:cNvPr id="12" name="Text 9"/>
          <p:cNvSpPr txBox="1"/>
          <p:nvPr/>
        </p:nvSpPr>
        <p:spPr>
          <a:xfrm>
            <a:off x="6835140" y="173736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172.16.30.0</a:t>
            </a:r>
            <a:endParaRPr lang="en-US" sz="1000" dirty="0"/>
          </a:p>
        </p:txBody>
      </p:sp>
      <p:sp>
        <p:nvSpPr>
          <p:cNvPr id="13" name="Shape 10"/>
          <p:cNvSpPr/>
          <p:nvPr/>
        </p:nvSpPr>
        <p:spPr>
          <a:xfrm>
            <a:off x="9784080" y="2011680"/>
            <a:ext cx="146304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9784080" y="2066544"/>
            <a:ext cx="1463040" cy="256032"/>
          </a:xfrm>
          <a:prstGeom prst="rect">
            <a:avLst/>
          </a:prstGeom>
          <a:noFill/>
          <a:ln/>
        </p:spPr>
        <p:txBody>
          <a:bodyPr wrap="square" lIns="0" tIns="0" rIns="0" bIns="0" rtlCol="0" anchor="ctr"/>
          <a:lstStyle/>
          <a:p>
            <a:pPr marL="0" indent="0" algn="ctr">
              <a:buNone/>
            </a:pPr>
            <a:r>
              <a:rPr lang="en-US" sz="1000" dirty="0">
                <a:solidFill>
                  <a:srgbClr val="6B7B8C"/>
                </a:solidFill>
              </a:rPr>
              <a:t>172.16.40.0</a:t>
            </a:r>
            <a:endParaRPr lang="en-US" sz="1000" dirty="0"/>
          </a:p>
        </p:txBody>
      </p:sp>
      <p:sp>
        <p:nvSpPr>
          <p:cNvPr id="15" name="Text 12"/>
          <p:cNvSpPr txBox="1"/>
          <p:nvPr/>
        </p:nvSpPr>
        <p:spPr>
          <a:xfrm>
            <a:off x="118872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Anúncios de A</a:t>
            </a:r>
            <a:endParaRPr lang="en-US" sz="1200" dirty="0"/>
          </a:p>
        </p:txBody>
      </p:sp>
      <p:sp>
        <p:nvSpPr>
          <p:cNvPr id="16" name="Text 13"/>
          <p:cNvSpPr txBox="1"/>
          <p:nvPr/>
        </p:nvSpPr>
        <p:spPr>
          <a:xfrm>
            <a:off x="118872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direita: 10.0, 20.0, 30.0 (∞), 40.0 (∞)</a:t>
            </a:r>
            <a:endParaRPr lang="en-US" sz="1100" dirty="0"/>
          </a:p>
        </p:txBody>
      </p:sp>
      <p:sp>
        <p:nvSpPr>
          <p:cNvPr id="17" name="Text 14"/>
          <p:cNvSpPr txBox="1"/>
          <p:nvPr/>
        </p:nvSpPr>
        <p:spPr>
          <a:xfrm>
            <a:off x="118872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esquerda: (nenhum vizinho)</a:t>
            </a:r>
            <a:endParaRPr lang="en-US" sz="1100" dirty="0"/>
          </a:p>
        </p:txBody>
      </p:sp>
      <p:sp>
        <p:nvSpPr>
          <p:cNvPr id="18" name="Text 15"/>
          <p:cNvSpPr txBox="1"/>
          <p:nvPr/>
        </p:nvSpPr>
        <p:spPr>
          <a:xfrm>
            <a:off x="448056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Anúncios de B</a:t>
            </a:r>
            <a:endParaRPr lang="en-US" sz="1200" dirty="0"/>
          </a:p>
        </p:txBody>
      </p:sp>
      <p:sp>
        <p:nvSpPr>
          <p:cNvPr id="19" name="Text 16"/>
          <p:cNvSpPr txBox="1"/>
          <p:nvPr/>
        </p:nvSpPr>
        <p:spPr>
          <a:xfrm>
            <a:off x="448056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direita: 10.0, 20.0, 30.0, 40.0 (∞)</a:t>
            </a:r>
            <a:endParaRPr lang="en-US" sz="1100" dirty="0"/>
          </a:p>
        </p:txBody>
      </p:sp>
      <p:sp>
        <p:nvSpPr>
          <p:cNvPr id="20" name="Text 17"/>
          <p:cNvSpPr txBox="1"/>
          <p:nvPr/>
        </p:nvSpPr>
        <p:spPr>
          <a:xfrm>
            <a:off x="448056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esquerda: 10.0 (∞), 20.0 (∞), 30.0, 40.0</a:t>
            </a:r>
            <a:endParaRPr lang="en-US" sz="1100" dirty="0"/>
          </a:p>
        </p:txBody>
      </p:sp>
      <p:sp>
        <p:nvSpPr>
          <p:cNvPr id="21" name="Text 18"/>
          <p:cNvSpPr txBox="1"/>
          <p:nvPr/>
        </p:nvSpPr>
        <p:spPr>
          <a:xfrm>
            <a:off x="7772400" y="301752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Anúncios de C</a:t>
            </a:r>
            <a:endParaRPr lang="en-US" sz="1200" dirty="0"/>
          </a:p>
        </p:txBody>
      </p:sp>
      <p:sp>
        <p:nvSpPr>
          <p:cNvPr id="22" name="Text 19"/>
          <p:cNvSpPr txBox="1"/>
          <p:nvPr/>
        </p:nvSpPr>
        <p:spPr>
          <a:xfrm>
            <a:off x="7772400" y="333756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direita: (nenhum vizinho)</a:t>
            </a:r>
            <a:endParaRPr lang="en-US" sz="1100" dirty="0"/>
          </a:p>
        </p:txBody>
      </p:sp>
      <p:sp>
        <p:nvSpPr>
          <p:cNvPr id="23" name="Text 20"/>
          <p:cNvSpPr txBox="1"/>
          <p:nvPr/>
        </p:nvSpPr>
        <p:spPr>
          <a:xfrm>
            <a:off x="7772400" y="3611880"/>
            <a:ext cx="3291840" cy="274320"/>
          </a:xfrm>
          <a:prstGeom prst="rect">
            <a:avLst/>
          </a:prstGeom>
          <a:noFill/>
          <a:ln/>
        </p:spPr>
        <p:txBody>
          <a:bodyPr wrap="square" lIns="0" tIns="0" rIns="0" bIns="0" rtlCol="0" anchor="ctr"/>
          <a:lstStyle/>
          <a:p>
            <a:pPr marL="0" indent="0" algn="l">
              <a:buNone/>
            </a:pPr>
            <a:r>
              <a:rPr lang="en-US" sz="1100" dirty="0">
                <a:solidFill>
                  <a:srgbClr val="1F2933"/>
                </a:solidFill>
              </a:rPr>
              <a:t>← esquerda: 10.0 (∞), 20.0 (∞), 30.0, 40.0</a:t>
            </a:r>
            <a:endParaRPr lang="en-US" sz="1100" dirty="0"/>
          </a:p>
        </p:txBody>
      </p:sp>
      <p:sp>
        <p:nvSpPr>
          <p:cNvPr id="24" name="Text 21"/>
          <p:cNvSpPr/>
          <p:nvPr/>
        </p:nvSpPr>
        <p:spPr>
          <a:xfrm>
            <a:off x="457200" y="411480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400" b="1" dirty="0">
                <a:solidFill>
                  <a:srgbClr val="1F2933"/>
                </a:solidFill>
              </a:rPr>
              <a:t>Regra: a rota aprendida por uma interface é anunciada de volta por ela com métrica infinita (∞ = 16 no RIP).</a:t>
            </a:r>
            <a:endParaRPr lang="en-US" sz="1400" dirty="0"/>
          </a:p>
        </p:txBody>
      </p:sp>
      <p:sp>
        <p:nvSpPr>
          <p:cNvPr id="25" name="Text 22"/>
          <p:cNvSpPr txBox="1"/>
          <p:nvPr/>
        </p:nvSpPr>
        <p:spPr>
          <a:xfrm>
            <a:off x="457200" y="4846320"/>
            <a:ext cx="11247120" cy="1463040"/>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Torna explícito ao vizinho que ele </a:t>
            </a:r>
            <a:r>
              <a:rPr lang="en-US" sz="1300" b="1" dirty="0">
                <a:solidFill>
                  <a:srgbClr val="1F2933"/>
                </a:solidFill>
              </a:rPr>
              <a:t>não deve</a:t>
            </a:r>
            <a:r>
              <a:rPr lang="en-US" sz="1300" dirty="0">
                <a:solidFill>
                  <a:srgbClr val="1F2933"/>
                </a:solidFill>
              </a:rPr>
              <a:t> usar este roteador para aquele destino</a:t>
            </a:r>
            <a:endParaRPr lang="en-US" sz="1300" dirty="0"/>
          </a:p>
          <a:p>
            <a:pPr marL="279400" indent="-279400">
              <a:spcAft>
                <a:spcPts val="400"/>
              </a:spcAft>
              <a:buSzPct val="100000"/>
              <a:buChar char="•"/>
            </a:pPr>
            <a:r>
              <a:rPr lang="en-US" sz="1300" dirty="0">
                <a:solidFill>
                  <a:srgbClr val="1F2933"/>
                </a:solidFill>
              </a:rPr>
              <a:t>Quebra loops mais depressa que o horizonte dividido simples, ao custo de atualizações maiores</a:t>
            </a:r>
            <a:endParaRPr lang="en-US" sz="1300" dirty="0"/>
          </a:p>
          <a:p>
            <a:pPr marL="279400" indent="-279400">
              <a:spcAft>
                <a:spcPts val="400"/>
              </a:spcAft>
              <a:buSzPct val="100000"/>
              <a:buChar char="•"/>
            </a:pPr>
            <a:r>
              <a:rPr lang="en-US" sz="1300" dirty="0">
                <a:solidFill>
                  <a:srgbClr val="1F2933"/>
                </a:solidFill>
              </a:rPr>
              <a:t>Padrão no RIP de muitas implementações; EIGRP usa horizonte dividido simples e envenenamento de rotas ao retirar um destino</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Correção 3: temporizador de espera (hold-down)</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217920" cy="1051560"/>
          </a:xfrm>
          <a:prstGeom prst="rect">
            <a:avLst/>
          </a:prstGeom>
          <a:noFill/>
          <a:ln/>
        </p:spPr>
        <p:txBody>
          <a:bodyPr wrap="square" lIns="0" tIns="0" rIns="0" bIns="0" rtlCol="0" anchor="t"/>
          <a:lstStyle/>
          <a:p>
            <a:pPr marL="0" indent="0">
              <a:buNone/>
            </a:pPr>
            <a:r>
              <a:rPr lang="en-US" sz="1600" b="1" dirty="0">
                <a:solidFill>
                  <a:srgbClr val="0B3C5D"/>
                </a:solidFill>
              </a:rPr>
              <a:t>Rede cai</a:t>
            </a:r>
            <a:endParaRPr lang="en-US" sz="1600" dirty="0"/>
          </a:p>
          <a:p>
            <a:pPr marL="0" indent="0">
              <a:buNone/>
            </a:pPr>
            <a:r>
              <a:rPr lang="en-US" sz="1400" dirty="0">
                <a:solidFill>
                  <a:srgbClr val="1F2933"/>
                </a:solidFill>
              </a:rPr>
              <a:t>O roteador recebe (ou gera) o anúncio 'destino inalcançável' e inicia o temporizador de hold-down para aquele destino (RIP Cisco: 180 s).</a:t>
            </a:r>
            <a:endParaRPr lang="en-US" sz="1600" dirty="0"/>
          </a:p>
        </p:txBody>
      </p:sp>
      <p:sp>
        <p:nvSpPr>
          <p:cNvPr id="6" name="Text 3"/>
          <p:cNvSpPr/>
          <p:nvPr/>
        </p:nvSpPr>
        <p:spPr>
          <a:xfrm>
            <a:off x="457200" y="2331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286000"/>
            <a:ext cx="6217920" cy="1051560"/>
          </a:xfrm>
          <a:prstGeom prst="rect">
            <a:avLst/>
          </a:prstGeom>
          <a:noFill/>
          <a:ln/>
        </p:spPr>
        <p:txBody>
          <a:bodyPr wrap="square" lIns="0" tIns="0" rIns="0" bIns="0" rtlCol="0" anchor="t"/>
          <a:lstStyle/>
          <a:p>
            <a:pPr marL="0" indent="0">
              <a:buNone/>
            </a:pPr>
            <a:r>
              <a:rPr lang="en-US" sz="1600" b="1" dirty="0">
                <a:solidFill>
                  <a:srgbClr val="0B3C5D"/>
                </a:solidFill>
              </a:rPr>
              <a:t>Período de espera</a:t>
            </a:r>
            <a:endParaRPr lang="en-US" sz="1600" dirty="0"/>
          </a:p>
          <a:p>
            <a:pPr marL="0" indent="0">
              <a:buNone/>
            </a:pPr>
            <a:r>
              <a:rPr lang="en-US" sz="1400" dirty="0">
                <a:solidFill>
                  <a:srgbClr val="1F2933"/>
                </a:solidFill>
              </a:rPr>
              <a:t>Ignora qualquer anúncio que diga que o destino voltou com métrica igual ou pior; continua encaminhando pela rota antiga (marcada como possivelmente inválida).</a:t>
            </a:r>
            <a:endParaRPr lang="en-US" sz="1600" dirty="0"/>
          </a:p>
        </p:txBody>
      </p:sp>
      <p:sp>
        <p:nvSpPr>
          <p:cNvPr id="8" name="Text 5"/>
          <p:cNvSpPr/>
          <p:nvPr/>
        </p:nvSpPr>
        <p:spPr>
          <a:xfrm>
            <a:off x="457200" y="33832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337560"/>
            <a:ext cx="6217920" cy="1051560"/>
          </a:xfrm>
          <a:prstGeom prst="rect">
            <a:avLst/>
          </a:prstGeom>
          <a:noFill/>
          <a:ln/>
        </p:spPr>
        <p:txBody>
          <a:bodyPr wrap="square" lIns="0" tIns="0" rIns="0" bIns="0" rtlCol="0" anchor="t"/>
          <a:lstStyle/>
          <a:p>
            <a:pPr marL="0" indent="0">
              <a:buNone/>
            </a:pPr>
            <a:r>
              <a:rPr lang="en-US" sz="1600" b="1" dirty="0">
                <a:solidFill>
                  <a:srgbClr val="0B3C5D"/>
                </a:solidFill>
              </a:rPr>
              <a:t>Exceções</a:t>
            </a:r>
            <a:endParaRPr lang="en-US" sz="1600" dirty="0"/>
          </a:p>
          <a:p>
            <a:pPr marL="0" indent="0">
              <a:buNone/>
            </a:pPr>
            <a:r>
              <a:rPr lang="en-US" sz="1400" dirty="0">
                <a:solidFill>
                  <a:srgbClr val="1F2933"/>
                </a:solidFill>
              </a:rPr>
              <a:t>Aceita imediatamente um anúncio com métrica melhor ou vindo do vizinho que originalmente informou a rota.</a:t>
            </a:r>
            <a:endParaRPr lang="en-US" sz="1600" dirty="0"/>
          </a:p>
        </p:txBody>
      </p:sp>
      <p:sp>
        <p:nvSpPr>
          <p:cNvPr id="10" name="Text 7"/>
          <p:cNvSpPr/>
          <p:nvPr/>
        </p:nvSpPr>
        <p:spPr>
          <a:xfrm>
            <a:off x="457200" y="44348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389120"/>
            <a:ext cx="6217920" cy="1051560"/>
          </a:xfrm>
          <a:prstGeom prst="rect">
            <a:avLst/>
          </a:prstGeom>
          <a:noFill/>
          <a:ln/>
        </p:spPr>
        <p:txBody>
          <a:bodyPr wrap="square" lIns="0" tIns="0" rIns="0" bIns="0" rtlCol="0" anchor="t"/>
          <a:lstStyle/>
          <a:p>
            <a:pPr marL="0" indent="0">
              <a:buNone/>
            </a:pPr>
            <a:r>
              <a:rPr lang="en-US" sz="1600" b="1" dirty="0">
                <a:solidFill>
                  <a:srgbClr val="0B3C5D"/>
                </a:solidFill>
              </a:rPr>
              <a:t>Expiração</a:t>
            </a:r>
            <a:endParaRPr lang="en-US" sz="1600" dirty="0"/>
          </a:p>
          <a:p>
            <a:pPr marL="0" indent="0">
              <a:buNone/>
            </a:pPr>
            <a:r>
              <a:rPr lang="en-US" sz="1400" dirty="0">
                <a:solidFill>
                  <a:srgbClr val="1F2933"/>
                </a:solidFill>
              </a:rPr>
              <a:t>Ao expirar o temporizador, volta a aceitar anúncios normalmente. A notícia da queda já alcançou todos os roteadores.</a:t>
            </a:r>
            <a:endParaRPr lang="en-US" sz="1600" dirty="0"/>
          </a:p>
        </p:txBody>
      </p:sp>
      <p:sp>
        <p:nvSpPr>
          <p:cNvPr id="12" name="Shape 9"/>
          <p:cNvSpPr/>
          <p:nvPr/>
        </p:nvSpPr>
        <p:spPr>
          <a:xfrm>
            <a:off x="7589520" y="1280160"/>
            <a:ext cx="411480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13" name="Text 10"/>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Objetivo</a:t>
            </a:r>
            <a:endParaRPr lang="en-US" sz="1500" dirty="0"/>
          </a:p>
        </p:txBody>
      </p:sp>
      <p:sp>
        <p:nvSpPr>
          <p:cNvPr id="14" name="Text 11"/>
          <p:cNvSpPr txBox="1"/>
          <p:nvPr/>
        </p:nvSpPr>
        <p:spPr>
          <a:xfrm>
            <a:off x="7790688" y="1856232"/>
            <a:ext cx="3712464" cy="2029968"/>
          </a:xfrm>
          <a:prstGeom prst="rect">
            <a:avLst/>
          </a:prstGeom>
          <a:noFill/>
          <a:ln/>
        </p:spPr>
        <p:txBody>
          <a:bodyPr wrap="square" lIns="0" tIns="0" rIns="0" bIns="0" rtlCol="0" anchor="t"/>
          <a:lstStyle/>
          <a:p>
            <a:pPr marL="0" indent="0">
              <a:buNone/>
            </a:pPr>
            <a:r>
              <a:rPr lang="en-US" sz="1300" dirty="0">
                <a:solidFill>
                  <a:srgbClr val="1F2933"/>
                </a:solidFill>
              </a:rPr>
              <a:t>Esperar tempo suficiente para que todos os roteadores sejam notificados da queda e não aceitar por engano uma mensagem desatualizada (que ainda circula pela rede) afirmando que a rota existe.</a:t>
            </a:r>
            <a:endParaRPr lang="en-US" sz="1300" dirty="0"/>
          </a:p>
        </p:txBody>
      </p:sp>
      <p:sp>
        <p:nvSpPr>
          <p:cNvPr id="15" name="Shape 12"/>
          <p:cNvSpPr/>
          <p:nvPr/>
        </p:nvSpPr>
        <p:spPr>
          <a:xfrm>
            <a:off x="7589520" y="4206240"/>
            <a:ext cx="4114800" cy="2011680"/>
          </a:xfrm>
          <a:prstGeom prst="roundRect">
            <a:avLst>
              <a:gd name="adj" fmla="val 5455"/>
            </a:avLst>
          </a:prstGeom>
          <a:solidFill>
            <a:srgbClr val="FFF4E0"/>
          </a:solidFill>
          <a:ln w="9525">
            <a:solidFill>
              <a:srgbClr val="EEF3F7"/>
            </a:solidFill>
            <a:prstDash val="solid"/>
          </a:ln>
        </p:spPr>
        <p:txBody>
          <a:bodyPr/>
          <a:lstStyle/>
          <a:p>
            <a:endParaRPr lang="en-US"/>
          </a:p>
        </p:txBody>
      </p:sp>
      <p:sp>
        <p:nvSpPr>
          <p:cNvPr id="16" name="Text 13"/>
          <p:cNvSpPr txBox="1"/>
          <p:nvPr/>
        </p:nvSpPr>
        <p:spPr>
          <a:xfrm>
            <a:off x="7790688" y="437083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Custo</a:t>
            </a:r>
            <a:endParaRPr lang="en-US" sz="1500" dirty="0"/>
          </a:p>
        </p:txBody>
      </p:sp>
      <p:sp>
        <p:nvSpPr>
          <p:cNvPr id="17" name="Text 14"/>
          <p:cNvSpPr txBox="1"/>
          <p:nvPr/>
        </p:nvSpPr>
        <p:spPr>
          <a:xfrm>
            <a:off x="7790688" y="4782312"/>
            <a:ext cx="3712464" cy="1298448"/>
          </a:xfrm>
          <a:prstGeom prst="rect">
            <a:avLst/>
          </a:prstGeom>
          <a:noFill/>
          <a:ln/>
        </p:spPr>
        <p:txBody>
          <a:bodyPr wrap="square" lIns="0" tIns="0" rIns="0" bIns="0" rtlCol="0" anchor="t"/>
          <a:lstStyle/>
          <a:p>
            <a:pPr marL="0" indent="0">
              <a:buNone/>
            </a:pPr>
            <a:r>
              <a:rPr lang="en-US" sz="1300" dirty="0">
                <a:solidFill>
                  <a:srgbClr val="1F2933"/>
                </a:solidFill>
              </a:rPr>
              <a:t>Atrasa a convergência de rotas que voltaram legitimamente. Protocolos modernos (EIGRP/DUAL, OSPF) dispensam temporizadores longos.</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Correção 4: atualizações disparadas (triggered updates)</a:t>
            </a:r>
            <a:endParaRPr lang="en-US" sz="3000" dirty="0"/>
          </a:p>
        </p:txBody>
      </p:sp>
      <p:sp>
        <p:nvSpPr>
          <p:cNvPr id="4" name="Text 1"/>
          <p:cNvSpPr txBox="1"/>
          <p:nvPr/>
        </p:nvSpPr>
        <p:spPr>
          <a:xfrm>
            <a:off x="457200" y="1188720"/>
            <a:ext cx="603504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O roteador envia a atualização </a:t>
            </a:r>
            <a:r>
              <a:rPr lang="en-US" sz="1600" b="1" dirty="0">
                <a:solidFill>
                  <a:srgbClr val="1F2933"/>
                </a:solidFill>
              </a:rPr>
              <a:t>imediatamente</a:t>
            </a:r>
            <a:r>
              <a:rPr lang="en-US" sz="1600" dirty="0">
                <a:solidFill>
                  <a:srgbClr val="1F2933"/>
                </a:solidFill>
              </a:rPr>
              <a:t> ao detectar uma mudança na tabela de roteamento, sem esperar o período</a:t>
            </a:r>
            <a:endParaRPr lang="en-US" sz="1600" dirty="0"/>
          </a:p>
          <a:p>
            <a:pPr marL="279400" indent="-279400">
              <a:spcAft>
                <a:spcPts val="800"/>
              </a:spcAft>
              <a:buSzPct val="100000"/>
              <a:buChar char="•"/>
            </a:pPr>
            <a:r>
              <a:rPr lang="en-US" sz="1600" dirty="0">
                <a:solidFill>
                  <a:srgbClr val="1F2933"/>
                </a:solidFill>
              </a:rPr>
              <a:t>A atualização disparada contém apenas as </a:t>
            </a:r>
            <a:r>
              <a:rPr lang="en-US" sz="1600" b="1" dirty="0">
                <a:solidFill>
                  <a:srgbClr val="1F2933"/>
                </a:solidFill>
              </a:rPr>
              <a:t>rotas que mudaram</a:t>
            </a:r>
            <a:endParaRPr lang="en-US" sz="1600" dirty="0"/>
          </a:p>
          <a:p>
            <a:pPr marL="279400" indent="-279400">
              <a:spcAft>
                <a:spcPts val="800"/>
              </a:spcAft>
              <a:buSzPct val="100000"/>
              <a:buChar char="•"/>
            </a:pPr>
            <a:r>
              <a:rPr lang="en-US" sz="1600" dirty="0">
                <a:solidFill>
                  <a:srgbClr val="1F2933"/>
                </a:solidFill>
              </a:rPr>
              <a:t>Acelera a convergência e reduz a janela em que informação desatualizada circula</a:t>
            </a:r>
            <a:endParaRPr lang="en-US" sz="1600" dirty="0"/>
          </a:p>
          <a:p>
            <a:pPr marL="279400" indent="-279400">
              <a:spcAft>
                <a:spcPts val="800"/>
              </a:spcAft>
              <a:buSzPct val="100000"/>
              <a:buChar char="•"/>
            </a:pPr>
            <a:r>
              <a:rPr lang="en-US" sz="1600" dirty="0">
                <a:solidFill>
                  <a:srgbClr val="1F2933"/>
                </a:solidFill>
              </a:rPr>
              <a:t>Combinação típica do RIP: horizonte dividido + reverso envenenado + hold-down + atualizações disparadas</a:t>
            </a:r>
            <a:endParaRPr lang="en-US" sz="1600" dirty="0"/>
          </a:p>
          <a:p>
            <a:pPr marL="279400" indent="-279400">
              <a:spcAft>
                <a:spcPts val="800"/>
              </a:spcAft>
              <a:buSzPct val="100000"/>
              <a:buChar char="•"/>
            </a:pPr>
            <a:r>
              <a:rPr lang="en-US" sz="1600" dirty="0">
                <a:solidFill>
                  <a:srgbClr val="1F2933"/>
                </a:solidFill>
              </a:rPr>
              <a:t>EIGRP: </a:t>
            </a:r>
            <a:r>
              <a:rPr lang="en-US" sz="1600" b="1" dirty="0">
                <a:solidFill>
                  <a:srgbClr val="1F2933"/>
                </a:solidFill>
              </a:rPr>
              <a:t>somente</a:t>
            </a:r>
            <a:r>
              <a:rPr lang="en-US" sz="1600" dirty="0">
                <a:solidFill>
                  <a:srgbClr val="1F2933"/>
                </a:solidFill>
              </a:rPr>
              <a:t> atualizações disparadas, confiáveis (RTP); sem anúncios periódicos da tabela</a:t>
            </a:r>
            <a:endParaRPr lang="en-US" sz="1600" dirty="0"/>
          </a:p>
        </p:txBody>
      </p:sp>
      <p:sp>
        <p:nvSpPr>
          <p:cNvPr id="5" name="Text 2"/>
          <p:cNvSpPr/>
          <p:nvPr/>
        </p:nvSpPr>
        <p:spPr>
          <a:xfrm>
            <a:off x="740664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996696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Shape 4"/>
          <p:cNvSpPr/>
          <p:nvPr/>
        </p:nvSpPr>
        <p:spPr>
          <a:xfrm>
            <a:off x="7955280" y="2194560"/>
            <a:ext cx="2011680" cy="0"/>
          </a:xfrm>
          <a:prstGeom prst="line">
            <a:avLst/>
          </a:prstGeom>
          <a:noFill/>
          <a:ln w="31750">
            <a:solidFill>
              <a:srgbClr val="0B3C5D"/>
            </a:solidFill>
            <a:prstDash val="solid"/>
          </a:ln>
        </p:spPr>
        <p:txBody>
          <a:bodyPr/>
          <a:lstStyle/>
          <a:p>
            <a:endParaRPr lang="en-US"/>
          </a:p>
        </p:txBody>
      </p:sp>
      <p:sp>
        <p:nvSpPr>
          <p:cNvPr id="8" name="Shape 5"/>
          <p:cNvSpPr/>
          <p:nvPr/>
        </p:nvSpPr>
        <p:spPr>
          <a:xfrm>
            <a:off x="6675120" y="3108960"/>
            <a:ext cx="2011680" cy="0"/>
          </a:xfrm>
          <a:prstGeom prst="line">
            <a:avLst/>
          </a:prstGeom>
          <a:noFill/>
          <a:ln w="50800">
            <a:solidFill>
              <a:srgbClr val="0B3C5D"/>
            </a:solidFill>
            <a:prstDash val="solid"/>
          </a:ln>
        </p:spPr>
        <p:txBody>
          <a:bodyPr/>
          <a:lstStyle/>
          <a:p>
            <a:endParaRPr lang="en-US"/>
          </a:p>
        </p:txBody>
      </p:sp>
      <p:sp>
        <p:nvSpPr>
          <p:cNvPr id="9" name="Text 6"/>
          <p:cNvSpPr txBox="1"/>
          <p:nvPr/>
        </p:nvSpPr>
        <p:spPr>
          <a:xfrm>
            <a:off x="6675120" y="3163824"/>
            <a:ext cx="2011680" cy="256032"/>
          </a:xfrm>
          <a:prstGeom prst="rect">
            <a:avLst/>
          </a:prstGeom>
          <a:noFill/>
          <a:ln/>
        </p:spPr>
        <p:txBody>
          <a:bodyPr wrap="square" lIns="0" tIns="0" rIns="0" bIns="0" rtlCol="0" anchor="ctr"/>
          <a:lstStyle/>
          <a:p>
            <a:pPr marL="0" indent="0" algn="ctr">
              <a:buNone/>
            </a:pPr>
            <a:r>
              <a:rPr lang="en-US" sz="1000" dirty="0">
                <a:solidFill>
                  <a:srgbClr val="6B7B8C"/>
                </a:solidFill>
              </a:rPr>
              <a:t>Rede A</a:t>
            </a:r>
            <a:endParaRPr lang="en-US" sz="1000" dirty="0"/>
          </a:p>
        </p:txBody>
      </p:sp>
      <p:sp>
        <p:nvSpPr>
          <p:cNvPr id="10" name="Shape 7"/>
          <p:cNvSpPr/>
          <p:nvPr/>
        </p:nvSpPr>
        <p:spPr>
          <a:xfrm>
            <a:off x="7680960" y="2468880"/>
            <a:ext cx="0" cy="640080"/>
          </a:xfrm>
          <a:prstGeom prst="line">
            <a:avLst/>
          </a:prstGeom>
          <a:noFill/>
          <a:ln w="19050">
            <a:solidFill>
              <a:srgbClr val="0B3C5D"/>
            </a:solidFill>
            <a:prstDash val="solid"/>
          </a:ln>
        </p:spPr>
        <p:txBody>
          <a:bodyPr/>
          <a:lstStyle/>
          <a:p>
            <a:endParaRPr lang="en-US"/>
          </a:p>
        </p:txBody>
      </p:sp>
      <p:sp>
        <p:nvSpPr>
          <p:cNvPr id="11" name="Text 8"/>
          <p:cNvSpPr txBox="1"/>
          <p:nvPr/>
        </p:nvSpPr>
        <p:spPr>
          <a:xfrm>
            <a:off x="6858000" y="3566160"/>
            <a:ext cx="1463040" cy="274320"/>
          </a:xfrm>
          <a:prstGeom prst="rect">
            <a:avLst/>
          </a:prstGeom>
          <a:noFill/>
          <a:ln/>
        </p:spPr>
        <p:txBody>
          <a:bodyPr wrap="square" lIns="0" tIns="0" rIns="0" bIns="0" rtlCol="0" anchor="ctr"/>
          <a:lstStyle/>
          <a:p>
            <a:pPr marL="0" indent="0" algn="ctr">
              <a:buNone/>
            </a:pPr>
            <a:r>
              <a:rPr lang="en-US" sz="1100" b="1" dirty="0">
                <a:solidFill>
                  <a:srgbClr val="D64545"/>
                </a:solidFill>
              </a:rPr>
              <a:t>t = 0: A cai</a:t>
            </a:r>
            <a:endParaRPr lang="en-US" sz="1100" dirty="0"/>
          </a:p>
        </p:txBody>
      </p:sp>
      <p:sp>
        <p:nvSpPr>
          <p:cNvPr id="12" name="Shape 9"/>
          <p:cNvSpPr/>
          <p:nvPr/>
        </p:nvSpPr>
        <p:spPr>
          <a:xfrm>
            <a:off x="8046720" y="1737360"/>
            <a:ext cx="1828800" cy="0"/>
          </a:xfrm>
          <a:prstGeom prst="line">
            <a:avLst/>
          </a:prstGeom>
          <a:noFill/>
          <a:ln w="31750">
            <a:solidFill>
              <a:srgbClr val="F0A332"/>
            </a:solidFill>
            <a:prstDash val="solid"/>
            <a:tailEnd type="triangle"/>
          </a:ln>
        </p:spPr>
        <p:txBody>
          <a:bodyPr/>
          <a:lstStyle/>
          <a:p>
            <a:endParaRPr lang="en-US"/>
          </a:p>
        </p:txBody>
      </p:sp>
      <p:sp>
        <p:nvSpPr>
          <p:cNvPr id="13" name="Text 10"/>
          <p:cNvSpPr txBox="1"/>
          <p:nvPr/>
        </p:nvSpPr>
        <p:spPr>
          <a:xfrm>
            <a:off x="8138160" y="146304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t ≈ 0: "A: ∞"</a:t>
            </a:r>
            <a:endParaRPr lang="en-US" sz="1000" dirty="0"/>
          </a:p>
        </p:txBody>
      </p:sp>
      <p:sp>
        <p:nvSpPr>
          <p:cNvPr id="14" name="Text 11"/>
          <p:cNvSpPr txBox="1"/>
          <p:nvPr/>
        </p:nvSpPr>
        <p:spPr>
          <a:xfrm>
            <a:off x="6675120" y="4206240"/>
            <a:ext cx="5029200" cy="822960"/>
          </a:xfrm>
          <a:prstGeom prst="rect">
            <a:avLst/>
          </a:prstGeom>
          <a:solidFill>
            <a:srgbClr val="FFF4E0"/>
          </a:solidFill>
          <a:ln/>
        </p:spPr>
        <p:txBody>
          <a:bodyPr wrap="square" lIns="0" tIns="0" rIns="0" bIns="0" rtlCol="0" anchor="ctr"/>
          <a:lstStyle/>
          <a:p>
            <a:pPr marL="0" indent="0" algn="l">
              <a:buNone/>
            </a:pPr>
            <a:r>
              <a:rPr lang="en-US" sz="1200" dirty="0">
                <a:solidFill>
                  <a:srgbClr val="1F2933"/>
                </a:solidFill>
              </a:rPr>
              <a:t>Sem atualização disparada, R2 só saberia da queda no próximo anúncio periódico (até 30 s depois).</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Vetor de distância, exemplo (1 de 4): estado inicial</a:t>
            </a:r>
            <a:endParaRPr lang="en-US" sz="3000" dirty="0"/>
          </a:p>
        </p:txBody>
      </p:sp>
      <p:sp>
        <p:nvSpPr>
          <p:cNvPr id="4" name="Shape 1"/>
          <p:cNvSpPr/>
          <p:nvPr/>
        </p:nvSpPr>
        <p:spPr>
          <a:xfrm>
            <a:off x="640080" y="1828800"/>
            <a:ext cx="7315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1883664"/>
            <a:ext cx="731520" cy="256032"/>
          </a:xfrm>
          <a:prstGeom prst="rect">
            <a:avLst/>
          </a:prstGeom>
          <a:noFill/>
          <a:ln/>
        </p:spPr>
        <p:txBody>
          <a:bodyPr wrap="square" lIns="0" tIns="0" rIns="0" bIns="0" rtlCol="0" anchor="ctr"/>
          <a:lstStyle/>
          <a:p>
            <a:pPr marL="0" indent="0" algn="ctr">
              <a:buNone/>
            </a:pPr>
            <a:r>
              <a:rPr lang="en-US" sz="1000" dirty="0">
                <a:solidFill>
                  <a:srgbClr val="6B7B8C"/>
                </a:solidFill>
              </a:rPr>
              <a:t>1</a:t>
            </a:r>
            <a:endParaRPr lang="en-US" sz="1000" dirty="0"/>
          </a:p>
        </p:txBody>
      </p:sp>
      <p:sp>
        <p:nvSpPr>
          <p:cNvPr id="6" name="Text 3"/>
          <p:cNvSpPr/>
          <p:nvPr/>
        </p:nvSpPr>
        <p:spPr>
          <a:xfrm>
            <a:off x="173736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7" name="Shape 4"/>
          <p:cNvSpPr/>
          <p:nvPr/>
        </p:nvSpPr>
        <p:spPr>
          <a:xfrm>
            <a:off x="2286000" y="1828800"/>
            <a:ext cx="1920240" cy="0"/>
          </a:xfrm>
          <a:prstGeom prst="line">
            <a:avLst/>
          </a:prstGeom>
          <a:noFill/>
          <a:ln w="31750">
            <a:solidFill>
              <a:srgbClr val="0B3C5D"/>
            </a:solidFill>
            <a:prstDash val="solid"/>
          </a:ln>
        </p:spPr>
        <p:txBody>
          <a:bodyPr/>
          <a:lstStyle/>
          <a:p>
            <a:endParaRPr lang="en-US"/>
          </a:p>
        </p:txBody>
      </p:sp>
      <p:sp>
        <p:nvSpPr>
          <p:cNvPr id="8" name="Text 5"/>
          <p:cNvSpPr txBox="1"/>
          <p:nvPr/>
        </p:nvSpPr>
        <p:spPr>
          <a:xfrm>
            <a:off x="242316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2</a:t>
            </a:r>
            <a:endParaRPr lang="en-US" sz="1000" dirty="0"/>
          </a:p>
        </p:txBody>
      </p:sp>
      <p:sp>
        <p:nvSpPr>
          <p:cNvPr id="9" name="Text 6"/>
          <p:cNvSpPr/>
          <p:nvPr/>
        </p:nvSpPr>
        <p:spPr>
          <a:xfrm>
            <a:off x="42062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0" name="Shape 7"/>
          <p:cNvSpPr/>
          <p:nvPr/>
        </p:nvSpPr>
        <p:spPr>
          <a:xfrm>
            <a:off x="4754880" y="1828800"/>
            <a:ext cx="1920240" cy="0"/>
          </a:xfrm>
          <a:prstGeom prst="line">
            <a:avLst/>
          </a:prstGeom>
          <a:noFill/>
          <a:ln w="31750">
            <a:solidFill>
              <a:srgbClr val="0B3C5D"/>
            </a:solidFill>
            <a:prstDash val="solid"/>
          </a:ln>
        </p:spPr>
        <p:txBody>
          <a:bodyPr/>
          <a:lstStyle/>
          <a:p>
            <a:endParaRPr lang="en-US"/>
          </a:p>
        </p:txBody>
      </p:sp>
      <p:sp>
        <p:nvSpPr>
          <p:cNvPr id="11" name="Text 8"/>
          <p:cNvSpPr txBox="1"/>
          <p:nvPr/>
        </p:nvSpPr>
        <p:spPr>
          <a:xfrm>
            <a:off x="489204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3</a:t>
            </a:r>
            <a:endParaRPr lang="en-US" sz="1000" dirty="0"/>
          </a:p>
        </p:txBody>
      </p:sp>
      <p:sp>
        <p:nvSpPr>
          <p:cNvPr id="12" name="Text 9"/>
          <p:cNvSpPr/>
          <p:nvPr/>
        </p:nvSpPr>
        <p:spPr>
          <a:xfrm>
            <a:off x="66751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3" name="Shape 10"/>
          <p:cNvSpPr/>
          <p:nvPr/>
        </p:nvSpPr>
        <p:spPr>
          <a:xfrm>
            <a:off x="7223760" y="1828800"/>
            <a:ext cx="1920240" cy="0"/>
          </a:xfrm>
          <a:prstGeom prst="line">
            <a:avLst/>
          </a:prstGeom>
          <a:noFill/>
          <a:ln w="31750">
            <a:solidFill>
              <a:srgbClr val="0B3C5D"/>
            </a:solidFill>
            <a:prstDash val="solid"/>
          </a:ln>
        </p:spPr>
        <p:txBody>
          <a:bodyPr/>
          <a:lstStyle/>
          <a:p>
            <a:endParaRPr lang="en-US"/>
          </a:p>
        </p:txBody>
      </p:sp>
      <p:sp>
        <p:nvSpPr>
          <p:cNvPr id="14" name="Text 11"/>
          <p:cNvSpPr txBox="1"/>
          <p:nvPr/>
        </p:nvSpPr>
        <p:spPr>
          <a:xfrm>
            <a:off x="736092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4</a:t>
            </a:r>
            <a:endParaRPr lang="en-US" sz="1000" dirty="0"/>
          </a:p>
        </p:txBody>
      </p:sp>
      <p:sp>
        <p:nvSpPr>
          <p:cNvPr id="15" name="Text 12"/>
          <p:cNvSpPr/>
          <p:nvPr/>
        </p:nvSpPr>
        <p:spPr>
          <a:xfrm>
            <a:off x="914400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D</a:t>
            </a:r>
            <a:endParaRPr lang="en-US" sz="1200" dirty="0"/>
          </a:p>
        </p:txBody>
      </p:sp>
      <p:sp>
        <p:nvSpPr>
          <p:cNvPr id="16" name="Shape 13"/>
          <p:cNvSpPr/>
          <p:nvPr/>
        </p:nvSpPr>
        <p:spPr>
          <a:xfrm>
            <a:off x="9692640" y="1828800"/>
            <a:ext cx="1097280" cy="0"/>
          </a:xfrm>
          <a:prstGeom prst="line">
            <a:avLst/>
          </a:prstGeom>
          <a:noFill/>
          <a:ln w="31750">
            <a:solidFill>
              <a:srgbClr val="0B3C5D"/>
            </a:solidFill>
            <a:prstDash val="solid"/>
          </a:ln>
        </p:spPr>
        <p:txBody>
          <a:bodyPr/>
          <a:lstStyle/>
          <a:p>
            <a:endParaRPr lang="en-US"/>
          </a:p>
        </p:txBody>
      </p:sp>
      <p:sp>
        <p:nvSpPr>
          <p:cNvPr id="17" name="Text 14"/>
          <p:cNvSpPr/>
          <p:nvPr/>
        </p:nvSpPr>
        <p:spPr>
          <a:xfrm>
            <a:off x="10607040" y="1371600"/>
            <a:ext cx="1371600" cy="9144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5</a:t>
            </a:r>
            <a:endParaRPr lang="en-US" sz="1100" dirty="0"/>
          </a:p>
        </p:txBody>
      </p:sp>
      <p:sp>
        <p:nvSpPr>
          <p:cNvPr id="18" name="Shape 15"/>
          <p:cNvSpPr/>
          <p:nvPr/>
        </p:nvSpPr>
        <p:spPr>
          <a:xfrm>
            <a:off x="1371600" y="1828800"/>
            <a:ext cx="365760"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82296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A</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82296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1" name="Text 17"/>
          <p:cNvSpPr txBox="1"/>
          <p:nvPr/>
        </p:nvSpPr>
        <p:spPr>
          <a:xfrm>
            <a:off x="365760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B</a:t>
            </a:r>
            <a:endParaRPr lang="en-US" sz="1200" dirty="0"/>
          </a:p>
        </p:txBody>
      </p:sp>
      <p:graphicFrame>
        <p:nvGraphicFramePr>
          <p:cNvPr id="65" name="Table 1"/>
          <p:cNvGraphicFramePr>
            <a:graphicFrameLocks noGrp="1"/>
          </p:cNvGraphicFramePr>
          <p:nvPr>
            <p:extLst>
              <p:ext uri="{D42A27DB-BD31-4B8C-83A1-F6EECF244321}">
                <p14:modId xmlns:p14="http://schemas.microsoft.com/office/powerpoint/2010/main" val="1579011935"/>
              </p:ext>
            </p:extLst>
          </p:nvPr>
        </p:nvGraphicFramePr>
        <p:xfrm>
          <a:off x="365760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3" name="Text 18"/>
          <p:cNvSpPr txBox="1"/>
          <p:nvPr/>
        </p:nvSpPr>
        <p:spPr>
          <a:xfrm>
            <a:off x="649224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C</a:t>
            </a:r>
            <a:endParaRPr lang="en-US" sz="1200" dirty="0"/>
          </a:p>
        </p:txBody>
      </p:sp>
      <p:graphicFrame>
        <p:nvGraphicFramePr>
          <p:cNvPr id="97" name="Table 2"/>
          <p:cNvGraphicFramePr>
            <a:graphicFrameLocks noGrp="1"/>
          </p:cNvGraphicFramePr>
          <p:nvPr>
            <p:extLst>
              <p:ext uri="{D42A27DB-BD31-4B8C-83A1-F6EECF244321}">
                <p14:modId xmlns:p14="http://schemas.microsoft.com/office/powerpoint/2010/main" val="1579011935"/>
              </p:ext>
            </p:extLst>
          </p:nvPr>
        </p:nvGraphicFramePr>
        <p:xfrm>
          <a:off x="649224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5" name="Text 19"/>
          <p:cNvSpPr txBox="1"/>
          <p:nvPr/>
        </p:nvSpPr>
        <p:spPr>
          <a:xfrm>
            <a:off x="932688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D</a:t>
            </a:r>
            <a:endParaRPr lang="en-US" sz="1200" dirty="0"/>
          </a:p>
        </p:txBody>
      </p:sp>
      <p:graphicFrame>
        <p:nvGraphicFramePr>
          <p:cNvPr id="129" name="Table 3"/>
          <p:cNvGraphicFramePr>
            <a:graphicFrameLocks noGrp="1"/>
          </p:cNvGraphicFramePr>
          <p:nvPr>
            <p:extLst>
              <p:ext uri="{D42A27DB-BD31-4B8C-83A1-F6EECF244321}">
                <p14:modId xmlns:p14="http://schemas.microsoft.com/office/powerpoint/2010/main" val="1579011935"/>
              </p:ext>
            </p:extLst>
          </p:nvPr>
        </p:nvGraphicFramePr>
        <p:xfrm>
          <a:off x="932688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7" name="Text 20"/>
          <p:cNvSpPr/>
          <p:nvPr/>
        </p:nvSpPr>
        <p:spPr>
          <a:xfrm>
            <a:off x="457200" y="512064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300" dirty="0">
                <a:solidFill>
                  <a:srgbClr val="1F2933"/>
                </a:solidFill>
              </a:rPr>
              <a:t>Antes da troca de informações, cada roteador conhece apenas as redes diretamente conectadas (DC).</a:t>
            </a:r>
            <a:endParaRPr lang="en-US" sz="13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Vetor de distância, exemplo (2 de 4): primeira troca</a:t>
            </a:r>
            <a:endParaRPr lang="en-US" sz="3000" dirty="0"/>
          </a:p>
        </p:txBody>
      </p:sp>
      <p:sp>
        <p:nvSpPr>
          <p:cNvPr id="4" name="Shape 1"/>
          <p:cNvSpPr/>
          <p:nvPr/>
        </p:nvSpPr>
        <p:spPr>
          <a:xfrm>
            <a:off x="640080" y="1828800"/>
            <a:ext cx="7315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1883664"/>
            <a:ext cx="731520" cy="256032"/>
          </a:xfrm>
          <a:prstGeom prst="rect">
            <a:avLst/>
          </a:prstGeom>
          <a:noFill/>
          <a:ln/>
        </p:spPr>
        <p:txBody>
          <a:bodyPr wrap="square" lIns="0" tIns="0" rIns="0" bIns="0" rtlCol="0" anchor="ctr"/>
          <a:lstStyle/>
          <a:p>
            <a:pPr marL="0" indent="0" algn="ctr">
              <a:buNone/>
            </a:pPr>
            <a:r>
              <a:rPr lang="en-US" sz="1000" dirty="0">
                <a:solidFill>
                  <a:srgbClr val="6B7B8C"/>
                </a:solidFill>
              </a:rPr>
              <a:t>1</a:t>
            </a:r>
            <a:endParaRPr lang="en-US" sz="1000" dirty="0"/>
          </a:p>
        </p:txBody>
      </p:sp>
      <p:sp>
        <p:nvSpPr>
          <p:cNvPr id="6" name="Text 3"/>
          <p:cNvSpPr/>
          <p:nvPr/>
        </p:nvSpPr>
        <p:spPr>
          <a:xfrm>
            <a:off x="173736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7" name="Shape 4"/>
          <p:cNvSpPr/>
          <p:nvPr/>
        </p:nvSpPr>
        <p:spPr>
          <a:xfrm>
            <a:off x="2286000" y="1828800"/>
            <a:ext cx="1920240" cy="0"/>
          </a:xfrm>
          <a:prstGeom prst="line">
            <a:avLst/>
          </a:prstGeom>
          <a:noFill/>
          <a:ln w="31750">
            <a:solidFill>
              <a:srgbClr val="0B3C5D"/>
            </a:solidFill>
            <a:prstDash val="solid"/>
          </a:ln>
        </p:spPr>
        <p:txBody>
          <a:bodyPr/>
          <a:lstStyle/>
          <a:p>
            <a:endParaRPr lang="en-US"/>
          </a:p>
        </p:txBody>
      </p:sp>
      <p:sp>
        <p:nvSpPr>
          <p:cNvPr id="8" name="Text 5"/>
          <p:cNvSpPr txBox="1"/>
          <p:nvPr/>
        </p:nvSpPr>
        <p:spPr>
          <a:xfrm>
            <a:off x="242316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2</a:t>
            </a:r>
            <a:endParaRPr lang="en-US" sz="1000" dirty="0"/>
          </a:p>
        </p:txBody>
      </p:sp>
      <p:sp>
        <p:nvSpPr>
          <p:cNvPr id="9" name="Text 6"/>
          <p:cNvSpPr/>
          <p:nvPr/>
        </p:nvSpPr>
        <p:spPr>
          <a:xfrm>
            <a:off x="42062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0" name="Shape 7"/>
          <p:cNvSpPr/>
          <p:nvPr/>
        </p:nvSpPr>
        <p:spPr>
          <a:xfrm>
            <a:off x="4754880" y="1828800"/>
            <a:ext cx="1920240" cy="0"/>
          </a:xfrm>
          <a:prstGeom prst="line">
            <a:avLst/>
          </a:prstGeom>
          <a:noFill/>
          <a:ln w="31750">
            <a:solidFill>
              <a:srgbClr val="0B3C5D"/>
            </a:solidFill>
            <a:prstDash val="solid"/>
          </a:ln>
        </p:spPr>
        <p:txBody>
          <a:bodyPr/>
          <a:lstStyle/>
          <a:p>
            <a:endParaRPr lang="en-US"/>
          </a:p>
        </p:txBody>
      </p:sp>
      <p:sp>
        <p:nvSpPr>
          <p:cNvPr id="11" name="Text 8"/>
          <p:cNvSpPr txBox="1"/>
          <p:nvPr/>
        </p:nvSpPr>
        <p:spPr>
          <a:xfrm>
            <a:off x="489204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3</a:t>
            </a:r>
            <a:endParaRPr lang="en-US" sz="1000" dirty="0"/>
          </a:p>
        </p:txBody>
      </p:sp>
      <p:sp>
        <p:nvSpPr>
          <p:cNvPr id="12" name="Text 9"/>
          <p:cNvSpPr/>
          <p:nvPr/>
        </p:nvSpPr>
        <p:spPr>
          <a:xfrm>
            <a:off x="66751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3" name="Shape 10"/>
          <p:cNvSpPr/>
          <p:nvPr/>
        </p:nvSpPr>
        <p:spPr>
          <a:xfrm>
            <a:off x="7223760" y="1828800"/>
            <a:ext cx="1920240" cy="0"/>
          </a:xfrm>
          <a:prstGeom prst="line">
            <a:avLst/>
          </a:prstGeom>
          <a:noFill/>
          <a:ln w="31750">
            <a:solidFill>
              <a:srgbClr val="0B3C5D"/>
            </a:solidFill>
            <a:prstDash val="solid"/>
          </a:ln>
        </p:spPr>
        <p:txBody>
          <a:bodyPr/>
          <a:lstStyle/>
          <a:p>
            <a:endParaRPr lang="en-US"/>
          </a:p>
        </p:txBody>
      </p:sp>
      <p:sp>
        <p:nvSpPr>
          <p:cNvPr id="14" name="Text 11"/>
          <p:cNvSpPr txBox="1"/>
          <p:nvPr/>
        </p:nvSpPr>
        <p:spPr>
          <a:xfrm>
            <a:off x="736092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4</a:t>
            </a:r>
            <a:endParaRPr lang="en-US" sz="1000" dirty="0"/>
          </a:p>
        </p:txBody>
      </p:sp>
      <p:sp>
        <p:nvSpPr>
          <p:cNvPr id="15" name="Text 12"/>
          <p:cNvSpPr/>
          <p:nvPr/>
        </p:nvSpPr>
        <p:spPr>
          <a:xfrm>
            <a:off x="914400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D</a:t>
            </a:r>
            <a:endParaRPr lang="en-US" sz="1200" dirty="0"/>
          </a:p>
        </p:txBody>
      </p:sp>
      <p:sp>
        <p:nvSpPr>
          <p:cNvPr id="16" name="Shape 13"/>
          <p:cNvSpPr/>
          <p:nvPr/>
        </p:nvSpPr>
        <p:spPr>
          <a:xfrm>
            <a:off x="9692640" y="1828800"/>
            <a:ext cx="1097280" cy="0"/>
          </a:xfrm>
          <a:prstGeom prst="line">
            <a:avLst/>
          </a:prstGeom>
          <a:noFill/>
          <a:ln w="31750">
            <a:solidFill>
              <a:srgbClr val="0B3C5D"/>
            </a:solidFill>
            <a:prstDash val="solid"/>
          </a:ln>
        </p:spPr>
        <p:txBody>
          <a:bodyPr/>
          <a:lstStyle/>
          <a:p>
            <a:endParaRPr lang="en-US"/>
          </a:p>
        </p:txBody>
      </p:sp>
      <p:sp>
        <p:nvSpPr>
          <p:cNvPr id="17" name="Text 14"/>
          <p:cNvSpPr/>
          <p:nvPr/>
        </p:nvSpPr>
        <p:spPr>
          <a:xfrm>
            <a:off x="10607040" y="1371600"/>
            <a:ext cx="1371600" cy="9144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5</a:t>
            </a:r>
            <a:endParaRPr lang="en-US" sz="1100" dirty="0"/>
          </a:p>
        </p:txBody>
      </p:sp>
      <p:sp>
        <p:nvSpPr>
          <p:cNvPr id="18" name="Shape 15"/>
          <p:cNvSpPr/>
          <p:nvPr/>
        </p:nvSpPr>
        <p:spPr>
          <a:xfrm>
            <a:off x="1371600" y="1828800"/>
            <a:ext cx="365760"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82296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A</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82296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1" name="Text 17"/>
          <p:cNvSpPr txBox="1"/>
          <p:nvPr/>
        </p:nvSpPr>
        <p:spPr>
          <a:xfrm>
            <a:off x="365760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B</a:t>
            </a:r>
            <a:endParaRPr lang="en-US" sz="1200" dirty="0"/>
          </a:p>
        </p:txBody>
      </p:sp>
      <p:graphicFrame>
        <p:nvGraphicFramePr>
          <p:cNvPr id="67" name="Table 1"/>
          <p:cNvGraphicFramePr>
            <a:graphicFrameLocks noGrp="1"/>
          </p:cNvGraphicFramePr>
          <p:nvPr>
            <p:extLst>
              <p:ext uri="{D42A27DB-BD31-4B8C-83A1-F6EECF244321}">
                <p14:modId xmlns:p14="http://schemas.microsoft.com/office/powerpoint/2010/main" val="1579011935"/>
              </p:ext>
            </p:extLst>
          </p:nvPr>
        </p:nvGraphicFramePr>
        <p:xfrm>
          <a:off x="365760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b="1" dirty="0">
                          <a:solidFill>
                            <a:srgbClr val="1C6E8C"/>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b="1" dirty="0">
                          <a:solidFill>
                            <a:srgbClr val="1C6E8C"/>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3" name="Text 18"/>
          <p:cNvSpPr txBox="1"/>
          <p:nvPr/>
        </p:nvSpPr>
        <p:spPr>
          <a:xfrm>
            <a:off x="649224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C</a:t>
            </a:r>
            <a:endParaRPr lang="en-US" sz="1200" dirty="0"/>
          </a:p>
        </p:txBody>
      </p:sp>
      <p:graphicFrame>
        <p:nvGraphicFramePr>
          <p:cNvPr id="100" name="Table 2"/>
          <p:cNvGraphicFramePr>
            <a:graphicFrameLocks noGrp="1"/>
          </p:cNvGraphicFramePr>
          <p:nvPr>
            <p:extLst>
              <p:ext uri="{D42A27DB-BD31-4B8C-83A1-F6EECF244321}">
                <p14:modId xmlns:p14="http://schemas.microsoft.com/office/powerpoint/2010/main" val="1579011935"/>
              </p:ext>
            </p:extLst>
          </p:nvPr>
        </p:nvGraphicFramePr>
        <p:xfrm>
          <a:off x="649224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b="1" dirty="0">
                          <a:solidFill>
                            <a:srgbClr val="1C6E8C"/>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5" name="Text 19"/>
          <p:cNvSpPr txBox="1"/>
          <p:nvPr/>
        </p:nvSpPr>
        <p:spPr>
          <a:xfrm>
            <a:off x="932688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D</a:t>
            </a:r>
            <a:endParaRPr lang="en-US" sz="1200" dirty="0"/>
          </a:p>
        </p:txBody>
      </p:sp>
      <p:graphicFrame>
        <p:nvGraphicFramePr>
          <p:cNvPr id="133" name="Table 3"/>
          <p:cNvGraphicFramePr>
            <a:graphicFrameLocks noGrp="1"/>
          </p:cNvGraphicFramePr>
          <p:nvPr>
            <p:extLst>
              <p:ext uri="{D42A27DB-BD31-4B8C-83A1-F6EECF244321}">
                <p14:modId xmlns:p14="http://schemas.microsoft.com/office/powerpoint/2010/main" val="1579011935"/>
              </p:ext>
            </p:extLst>
          </p:nvPr>
        </p:nvGraphicFramePr>
        <p:xfrm>
          <a:off x="932688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7" name="Text 20"/>
          <p:cNvSpPr/>
          <p:nvPr/>
        </p:nvSpPr>
        <p:spPr>
          <a:xfrm>
            <a:off x="457200" y="512064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300" dirty="0">
                <a:solidFill>
                  <a:srgbClr val="1F2933"/>
                </a:solidFill>
              </a:rPr>
              <a:t>A primeira troca de anúncios, com horizonte dividido simples, acrescenta às tabelas as redes a um vizinho de distância (em destaque).</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Vetor de distância, exemplo (3 de 4): segunda troca</a:t>
            </a:r>
            <a:endParaRPr lang="en-US" sz="3000" dirty="0"/>
          </a:p>
        </p:txBody>
      </p:sp>
      <p:sp>
        <p:nvSpPr>
          <p:cNvPr id="4" name="Shape 1"/>
          <p:cNvSpPr/>
          <p:nvPr/>
        </p:nvSpPr>
        <p:spPr>
          <a:xfrm>
            <a:off x="640080" y="1828800"/>
            <a:ext cx="7315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1883664"/>
            <a:ext cx="731520" cy="256032"/>
          </a:xfrm>
          <a:prstGeom prst="rect">
            <a:avLst/>
          </a:prstGeom>
          <a:noFill/>
          <a:ln/>
        </p:spPr>
        <p:txBody>
          <a:bodyPr wrap="square" lIns="0" tIns="0" rIns="0" bIns="0" rtlCol="0" anchor="ctr"/>
          <a:lstStyle/>
          <a:p>
            <a:pPr marL="0" indent="0" algn="ctr">
              <a:buNone/>
            </a:pPr>
            <a:r>
              <a:rPr lang="en-US" sz="1000" dirty="0">
                <a:solidFill>
                  <a:srgbClr val="6B7B8C"/>
                </a:solidFill>
              </a:rPr>
              <a:t>1</a:t>
            </a:r>
            <a:endParaRPr lang="en-US" sz="1000" dirty="0"/>
          </a:p>
        </p:txBody>
      </p:sp>
      <p:sp>
        <p:nvSpPr>
          <p:cNvPr id="6" name="Text 3"/>
          <p:cNvSpPr/>
          <p:nvPr/>
        </p:nvSpPr>
        <p:spPr>
          <a:xfrm>
            <a:off x="173736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7" name="Shape 4"/>
          <p:cNvSpPr/>
          <p:nvPr/>
        </p:nvSpPr>
        <p:spPr>
          <a:xfrm>
            <a:off x="2286000" y="1828800"/>
            <a:ext cx="1920240" cy="0"/>
          </a:xfrm>
          <a:prstGeom prst="line">
            <a:avLst/>
          </a:prstGeom>
          <a:noFill/>
          <a:ln w="31750">
            <a:solidFill>
              <a:srgbClr val="0B3C5D"/>
            </a:solidFill>
            <a:prstDash val="solid"/>
          </a:ln>
        </p:spPr>
        <p:txBody>
          <a:bodyPr/>
          <a:lstStyle/>
          <a:p>
            <a:endParaRPr lang="en-US"/>
          </a:p>
        </p:txBody>
      </p:sp>
      <p:sp>
        <p:nvSpPr>
          <p:cNvPr id="8" name="Text 5"/>
          <p:cNvSpPr txBox="1"/>
          <p:nvPr/>
        </p:nvSpPr>
        <p:spPr>
          <a:xfrm>
            <a:off x="242316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2</a:t>
            </a:r>
            <a:endParaRPr lang="en-US" sz="1000" dirty="0"/>
          </a:p>
        </p:txBody>
      </p:sp>
      <p:sp>
        <p:nvSpPr>
          <p:cNvPr id="9" name="Text 6"/>
          <p:cNvSpPr/>
          <p:nvPr/>
        </p:nvSpPr>
        <p:spPr>
          <a:xfrm>
            <a:off x="42062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0" name="Shape 7"/>
          <p:cNvSpPr/>
          <p:nvPr/>
        </p:nvSpPr>
        <p:spPr>
          <a:xfrm>
            <a:off x="4754880" y="1828800"/>
            <a:ext cx="1920240" cy="0"/>
          </a:xfrm>
          <a:prstGeom prst="line">
            <a:avLst/>
          </a:prstGeom>
          <a:noFill/>
          <a:ln w="31750">
            <a:solidFill>
              <a:srgbClr val="0B3C5D"/>
            </a:solidFill>
            <a:prstDash val="solid"/>
          </a:ln>
        </p:spPr>
        <p:txBody>
          <a:bodyPr/>
          <a:lstStyle/>
          <a:p>
            <a:endParaRPr lang="en-US"/>
          </a:p>
        </p:txBody>
      </p:sp>
      <p:sp>
        <p:nvSpPr>
          <p:cNvPr id="11" name="Text 8"/>
          <p:cNvSpPr txBox="1"/>
          <p:nvPr/>
        </p:nvSpPr>
        <p:spPr>
          <a:xfrm>
            <a:off x="489204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3</a:t>
            </a:r>
            <a:endParaRPr lang="en-US" sz="1000" dirty="0"/>
          </a:p>
        </p:txBody>
      </p:sp>
      <p:sp>
        <p:nvSpPr>
          <p:cNvPr id="12" name="Text 9"/>
          <p:cNvSpPr/>
          <p:nvPr/>
        </p:nvSpPr>
        <p:spPr>
          <a:xfrm>
            <a:off x="66751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3" name="Shape 10"/>
          <p:cNvSpPr/>
          <p:nvPr/>
        </p:nvSpPr>
        <p:spPr>
          <a:xfrm>
            <a:off x="7223760" y="1828800"/>
            <a:ext cx="1920240" cy="0"/>
          </a:xfrm>
          <a:prstGeom prst="line">
            <a:avLst/>
          </a:prstGeom>
          <a:noFill/>
          <a:ln w="31750">
            <a:solidFill>
              <a:srgbClr val="0B3C5D"/>
            </a:solidFill>
            <a:prstDash val="solid"/>
          </a:ln>
        </p:spPr>
        <p:txBody>
          <a:bodyPr/>
          <a:lstStyle/>
          <a:p>
            <a:endParaRPr lang="en-US"/>
          </a:p>
        </p:txBody>
      </p:sp>
      <p:sp>
        <p:nvSpPr>
          <p:cNvPr id="14" name="Text 11"/>
          <p:cNvSpPr txBox="1"/>
          <p:nvPr/>
        </p:nvSpPr>
        <p:spPr>
          <a:xfrm>
            <a:off x="736092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4</a:t>
            </a:r>
            <a:endParaRPr lang="en-US" sz="1000" dirty="0"/>
          </a:p>
        </p:txBody>
      </p:sp>
      <p:sp>
        <p:nvSpPr>
          <p:cNvPr id="15" name="Text 12"/>
          <p:cNvSpPr/>
          <p:nvPr/>
        </p:nvSpPr>
        <p:spPr>
          <a:xfrm>
            <a:off x="914400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D</a:t>
            </a:r>
            <a:endParaRPr lang="en-US" sz="1200" dirty="0"/>
          </a:p>
        </p:txBody>
      </p:sp>
      <p:sp>
        <p:nvSpPr>
          <p:cNvPr id="16" name="Shape 13"/>
          <p:cNvSpPr/>
          <p:nvPr/>
        </p:nvSpPr>
        <p:spPr>
          <a:xfrm>
            <a:off x="9692640" y="1828800"/>
            <a:ext cx="1097280" cy="0"/>
          </a:xfrm>
          <a:prstGeom prst="line">
            <a:avLst/>
          </a:prstGeom>
          <a:noFill/>
          <a:ln w="31750">
            <a:solidFill>
              <a:srgbClr val="0B3C5D"/>
            </a:solidFill>
            <a:prstDash val="solid"/>
          </a:ln>
        </p:spPr>
        <p:txBody>
          <a:bodyPr/>
          <a:lstStyle/>
          <a:p>
            <a:endParaRPr lang="en-US"/>
          </a:p>
        </p:txBody>
      </p:sp>
      <p:sp>
        <p:nvSpPr>
          <p:cNvPr id="17" name="Text 14"/>
          <p:cNvSpPr/>
          <p:nvPr/>
        </p:nvSpPr>
        <p:spPr>
          <a:xfrm>
            <a:off x="10607040" y="1371600"/>
            <a:ext cx="1371600" cy="9144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5</a:t>
            </a:r>
            <a:endParaRPr lang="en-US" sz="1100" dirty="0"/>
          </a:p>
        </p:txBody>
      </p:sp>
      <p:sp>
        <p:nvSpPr>
          <p:cNvPr id="18" name="Shape 15"/>
          <p:cNvSpPr/>
          <p:nvPr/>
        </p:nvSpPr>
        <p:spPr>
          <a:xfrm>
            <a:off x="1371600" y="1828800"/>
            <a:ext cx="365760"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82296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A</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82296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b="1" dirty="0">
                          <a:solidFill>
                            <a:srgbClr val="1C6E8C"/>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1" name="Text 17"/>
          <p:cNvSpPr txBox="1"/>
          <p:nvPr/>
        </p:nvSpPr>
        <p:spPr>
          <a:xfrm>
            <a:off x="365760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B</a:t>
            </a:r>
            <a:endParaRPr lang="en-US" sz="1200" dirty="0"/>
          </a:p>
        </p:txBody>
      </p:sp>
      <p:graphicFrame>
        <p:nvGraphicFramePr>
          <p:cNvPr id="69" name="Table 1"/>
          <p:cNvGraphicFramePr>
            <a:graphicFrameLocks noGrp="1"/>
          </p:cNvGraphicFramePr>
          <p:nvPr>
            <p:extLst>
              <p:ext uri="{D42A27DB-BD31-4B8C-83A1-F6EECF244321}">
                <p14:modId xmlns:p14="http://schemas.microsoft.com/office/powerpoint/2010/main" val="1579011935"/>
              </p:ext>
            </p:extLst>
          </p:nvPr>
        </p:nvGraphicFramePr>
        <p:xfrm>
          <a:off x="365760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b="1" dirty="0">
                          <a:solidFill>
                            <a:srgbClr val="1C6E8C"/>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3" name="Text 18"/>
          <p:cNvSpPr txBox="1"/>
          <p:nvPr/>
        </p:nvSpPr>
        <p:spPr>
          <a:xfrm>
            <a:off x="649224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C</a:t>
            </a:r>
            <a:endParaRPr lang="en-US" sz="1200" dirty="0"/>
          </a:p>
        </p:txBody>
      </p:sp>
      <p:graphicFrame>
        <p:nvGraphicFramePr>
          <p:cNvPr id="103" name="Table 2"/>
          <p:cNvGraphicFramePr>
            <a:graphicFrameLocks noGrp="1"/>
          </p:cNvGraphicFramePr>
          <p:nvPr>
            <p:extLst>
              <p:ext uri="{D42A27DB-BD31-4B8C-83A1-F6EECF244321}">
                <p14:modId xmlns:p14="http://schemas.microsoft.com/office/powerpoint/2010/main" val="1579011935"/>
              </p:ext>
            </p:extLst>
          </p:nvPr>
        </p:nvGraphicFramePr>
        <p:xfrm>
          <a:off x="649224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b="1" dirty="0">
                          <a:solidFill>
                            <a:srgbClr val="1C6E8C"/>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5" name="Text 19"/>
          <p:cNvSpPr txBox="1"/>
          <p:nvPr/>
        </p:nvSpPr>
        <p:spPr>
          <a:xfrm>
            <a:off x="932688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D</a:t>
            </a:r>
            <a:endParaRPr lang="en-US" sz="1200" dirty="0"/>
          </a:p>
        </p:txBody>
      </p:sp>
      <p:graphicFrame>
        <p:nvGraphicFramePr>
          <p:cNvPr id="137" name="Table 3"/>
          <p:cNvGraphicFramePr>
            <a:graphicFrameLocks noGrp="1"/>
          </p:cNvGraphicFramePr>
          <p:nvPr>
            <p:extLst>
              <p:ext uri="{D42A27DB-BD31-4B8C-83A1-F6EECF244321}">
                <p14:modId xmlns:p14="http://schemas.microsoft.com/office/powerpoint/2010/main" val="1579011935"/>
              </p:ext>
            </p:extLst>
          </p:nvPr>
        </p:nvGraphicFramePr>
        <p:xfrm>
          <a:off x="932688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b="1" dirty="0">
                          <a:solidFill>
                            <a:srgbClr val="1C6E8C"/>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27" name="Text 20"/>
          <p:cNvSpPr/>
          <p:nvPr/>
        </p:nvSpPr>
        <p:spPr>
          <a:xfrm>
            <a:off x="457200" y="512064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300" dirty="0">
                <a:solidFill>
                  <a:srgbClr val="1F2933"/>
                </a:solidFill>
              </a:rPr>
              <a:t>A segunda atualização periódica acrescenta as redes a dois vizinhos de distância. A e D ainda não conhecem toda a topologia.</a:t>
            </a:r>
            <a:endParaRPr lang="en-US" sz="1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Vetor de distância, exemplo (4 de 4): convergência</a:t>
            </a:r>
            <a:endParaRPr lang="en-US" sz="3000" dirty="0"/>
          </a:p>
        </p:txBody>
      </p:sp>
      <p:sp>
        <p:nvSpPr>
          <p:cNvPr id="4" name="Shape 1"/>
          <p:cNvSpPr/>
          <p:nvPr/>
        </p:nvSpPr>
        <p:spPr>
          <a:xfrm>
            <a:off x="640080" y="1828800"/>
            <a:ext cx="7315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1883664"/>
            <a:ext cx="731520" cy="256032"/>
          </a:xfrm>
          <a:prstGeom prst="rect">
            <a:avLst/>
          </a:prstGeom>
          <a:noFill/>
          <a:ln/>
        </p:spPr>
        <p:txBody>
          <a:bodyPr wrap="square" lIns="0" tIns="0" rIns="0" bIns="0" rtlCol="0" anchor="ctr"/>
          <a:lstStyle/>
          <a:p>
            <a:pPr marL="0" indent="0" algn="ctr">
              <a:buNone/>
            </a:pPr>
            <a:r>
              <a:rPr lang="en-US" sz="1000" dirty="0">
                <a:solidFill>
                  <a:srgbClr val="6B7B8C"/>
                </a:solidFill>
              </a:rPr>
              <a:t>1</a:t>
            </a:r>
            <a:endParaRPr lang="en-US" sz="1000" dirty="0"/>
          </a:p>
        </p:txBody>
      </p:sp>
      <p:sp>
        <p:nvSpPr>
          <p:cNvPr id="6" name="Text 3"/>
          <p:cNvSpPr/>
          <p:nvPr/>
        </p:nvSpPr>
        <p:spPr>
          <a:xfrm>
            <a:off x="173736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7" name="Shape 4"/>
          <p:cNvSpPr/>
          <p:nvPr/>
        </p:nvSpPr>
        <p:spPr>
          <a:xfrm>
            <a:off x="2286000" y="1828800"/>
            <a:ext cx="1920240" cy="0"/>
          </a:xfrm>
          <a:prstGeom prst="line">
            <a:avLst/>
          </a:prstGeom>
          <a:noFill/>
          <a:ln w="31750">
            <a:solidFill>
              <a:srgbClr val="0B3C5D"/>
            </a:solidFill>
            <a:prstDash val="solid"/>
          </a:ln>
        </p:spPr>
        <p:txBody>
          <a:bodyPr/>
          <a:lstStyle/>
          <a:p>
            <a:endParaRPr lang="en-US"/>
          </a:p>
        </p:txBody>
      </p:sp>
      <p:sp>
        <p:nvSpPr>
          <p:cNvPr id="8" name="Text 5"/>
          <p:cNvSpPr txBox="1"/>
          <p:nvPr/>
        </p:nvSpPr>
        <p:spPr>
          <a:xfrm>
            <a:off x="242316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2</a:t>
            </a:r>
            <a:endParaRPr lang="en-US" sz="1000" dirty="0"/>
          </a:p>
        </p:txBody>
      </p:sp>
      <p:sp>
        <p:nvSpPr>
          <p:cNvPr id="9" name="Text 6"/>
          <p:cNvSpPr/>
          <p:nvPr/>
        </p:nvSpPr>
        <p:spPr>
          <a:xfrm>
            <a:off x="42062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0" name="Shape 7"/>
          <p:cNvSpPr/>
          <p:nvPr/>
        </p:nvSpPr>
        <p:spPr>
          <a:xfrm>
            <a:off x="4754880" y="1828800"/>
            <a:ext cx="1920240" cy="0"/>
          </a:xfrm>
          <a:prstGeom prst="line">
            <a:avLst/>
          </a:prstGeom>
          <a:noFill/>
          <a:ln w="31750">
            <a:solidFill>
              <a:srgbClr val="0B3C5D"/>
            </a:solidFill>
            <a:prstDash val="solid"/>
          </a:ln>
        </p:spPr>
        <p:txBody>
          <a:bodyPr/>
          <a:lstStyle/>
          <a:p>
            <a:endParaRPr lang="en-US"/>
          </a:p>
        </p:txBody>
      </p:sp>
      <p:sp>
        <p:nvSpPr>
          <p:cNvPr id="11" name="Text 8"/>
          <p:cNvSpPr txBox="1"/>
          <p:nvPr/>
        </p:nvSpPr>
        <p:spPr>
          <a:xfrm>
            <a:off x="489204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3</a:t>
            </a:r>
            <a:endParaRPr lang="en-US" sz="1000" dirty="0"/>
          </a:p>
        </p:txBody>
      </p:sp>
      <p:sp>
        <p:nvSpPr>
          <p:cNvPr id="12" name="Text 9"/>
          <p:cNvSpPr/>
          <p:nvPr/>
        </p:nvSpPr>
        <p:spPr>
          <a:xfrm>
            <a:off x="66751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3" name="Shape 10"/>
          <p:cNvSpPr/>
          <p:nvPr/>
        </p:nvSpPr>
        <p:spPr>
          <a:xfrm>
            <a:off x="7223760" y="1828800"/>
            <a:ext cx="1920240" cy="0"/>
          </a:xfrm>
          <a:prstGeom prst="line">
            <a:avLst/>
          </a:prstGeom>
          <a:noFill/>
          <a:ln w="31750">
            <a:solidFill>
              <a:srgbClr val="0B3C5D"/>
            </a:solidFill>
            <a:prstDash val="solid"/>
          </a:ln>
        </p:spPr>
        <p:txBody>
          <a:bodyPr/>
          <a:lstStyle/>
          <a:p>
            <a:endParaRPr lang="en-US"/>
          </a:p>
        </p:txBody>
      </p:sp>
      <p:sp>
        <p:nvSpPr>
          <p:cNvPr id="14" name="Text 11"/>
          <p:cNvSpPr txBox="1"/>
          <p:nvPr/>
        </p:nvSpPr>
        <p:spPr>
          <a:xfrm>
            <a:off x="7360920" y="15544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4</a:t>
            </a:r>
            <a:endParaRPr lang="en-US" sz="1000" dirty="0"/>
          </a:p>
        </p:txBody>
      </p:sp>
      <p:sp>
        <p:nvSpPr>
          <p:cNvPr id="15" name="Text 12"/>
          <p:cNvSpPr/>
          <p:nvPr/>
        </p:nvSpPr>
        <p:spPr>
          <a:xfrm>
            <a:off x="914400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D</a:t>
            </a:r>
            <a:endParaRPr lang="en-US" sz="1200" dirty="0"/>
          </a:p>
        </p:txBody>
      </p:sp>
      <p:sp>
        <p:nvSpPr>
          <p:cNvPr id="16" name="Shape 13"/>
          <p:cNvSpPr/>
          <p:nvPr/>
        </p:nvSpPr>
        <p:spPr>
          <a:xfrm>
            <a:off x="9692640" y="1828800"/>
            <a:ext cx="1097280" cy="0"/>
          </a:xfrm>
          <a:prstGeom prst="line">
            <a:avLst/>
          </a:prstGeom>
          <a:noFill/>
          <a:ln w="31750">
            <a:solidFill>
              <a:srgbClr val="0B3C5D"/>
            </a:solidFill>
            <a:prstDash val="solid"/>
          </a:ln>
        </p:spPr>
        <p:txBody>
          <a:bodyPr/>
          <a:lstStyle/>
          <a:p>
            <a:endParaRPr lang="en-US"/>
          </a:p>
        </p:txBody>
      </p:sp>
      <p:sp>
        <p:nvSpPr>
          <p:cNvPr id="17" name="Text 14"/>
          <p:cNvSpPr/>
          <p:nvPr/>
        </p:nvSpPr>
        <p:spPr>
          <a:xfrm>
            <a:off x="10607040" y="1371600"/>
            <a:ext cx="1371600" cy="9144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5</a:t>
            </a:r>
            <a:endParaRPr lang="en-US" sz="1100" dirty="0"/>
          </a:p>
        </p:txBody>
      </p:sp>
      <p:sp>
        <p:nvSpPr>
          <p:cNvPr id="18" name="Shape 15"/>
          <p:cNvSpPr/>
          <p:nvPr/>
        </p:nvSpPr>
        <p:spPr>
          <a:xfrm>
            <a:off x="1371600" y="1828800"/>
            <a:ext cx="365760"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82296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A</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82296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b="1" dirty="0">
                          <a:solidFill>
                            <a:srgbClr val="1C6E8C"/>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1" name="Text 17"/>
          <p:cNvSpPr txBox="1"/>
          <p:nvPr/>
        </p:nvSpPr>
        <p:spPr>
          <a:xfrm>
            <a:off x="365760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B</a:t>
            </a:r>
            <a:endParaRPr lang="en-US" sz="1200" dirty="0"/>
          </a:p>
        </p:txBody>
      </p:sp>
      <p:graphicFrame>
        <p:nvGraphicFramePr>
          <p:cNvPr id="71" name="Table 1"/>
          <p:cNvGraphicFramePr>
            <a:graphicFrameLocks noGrp="1"/>
          </p:cNvGraphicFramePr>
          <p:nvPr>
            <p:extLst>
              <p:ext uri="{D42A27DB-BD31-4B8C-83A1-F6EECF244321}">
                <p14:modId xmlns:p14="http://schemas.microsoft.com/office/powerpoint/2010/main" val="1579011935"/>
              </p:ext>
            </p:extLst>
          </p:nvPr>
        </p:nvGraphicFramePr>
        <p:xfrm>
          <a:off x="365760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3" name="Text 18"/>
          <p:cNvSpPr txBox="1"/>
          <p:nvPr/>
        </p:nvSpPr>
        <p:spPr>
          <a:xfrm>
            <a:off x="649224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C</a:t>
            </a:r>
            <a:endParaRPr lang="en-US" sz="1200" dirty="0"/>
          </a:p>
        </p:txBody>
      </p:sp>
      <p:graphicFrame>
        <p:nvGraphicFramePr>
          <p:cNvPr id="106" name="Table 2"/>
          <p:cNvGraphicFramePr>
            <a:graphicFrameLocks noGrp="1"/>
          </p:cNvGraphicFramePr>
          <p:nvPr>
            <p:extLst>
              <p:ext uri="{D42A27DB-BD31-4B8C-83A1-F6EECF244321}">
                <p14:modId xmlns:p14="http://schemas.microsoft.com/office/powerpoint/2010/main" val="1579011935"/>
              </p:ext>
            </p:extLst>
          </p:nvPr>
        </p:nvGraphicFramePr>
        <p:xfrm>
          <a:off x="649224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5" name="Text 19"/>
          <p:cNvSpPr txBox="1"/>
          <p:nvPr/>
        </p:nvSpPr>
        <p:spPr>
          <a:xfrm>
            <a:off x="9326880" y="2743200"/>
            <a:ext cx="2377440" cy="274320"/>
          </a:xfrm>
          <a:prstGeom prst="rect">
            <a:avLst/>
          </a:prstGeom>
          <a:noFill/>
          <a:ln/>
        </p:spPr>
        <p:txBody>
          <a:bodyPr wrap="square" lIns="0" tIns="0" rIns="0" bIns="0" rtlCol="0" anchor="ctr"/>
          <a:lstStyle/>
          <a:p>
            <a:pPr marL="0" indent="0" algn="l">
              <a:buNone/>
            </a:pPr>
            <a:r>
              <a:rPr lang="en-US" sz="1200" b="1" dirty="0">
                <a:solidFill>
                  <a:srgbClr val="0B3C5D"/>
                </a:solidFill>
              </a:rPr>
              <a:t>Tabela de D</a:t>
            </a:r>
            <a:endParaRPr lang="en-US" sz="1200" dirty="0"/>
          </a:p>
        </p:txBody>
      </p:sp>
      <p:graphicFrame>
        <p:nvGraphicFramePr>
          <p:cNvPr id="141" name="Table 3"/>
          <p:cNvGraphicFramePr>
            <a:graphicFrameLocks noGrp="1"/>
          </p:cNvGraphicFramePr>
          <p:nvPr>
            <p:extLst>
              <p:ext uri="{D42A27DB-BD31-4B8C-83A1-F6EECF244321}">
                <p14:modId xmlns:p14="http://schemas.microsoft.com/office/powerpoint/2010/main" val="1579011935"/>
              </p:ext>
            </p:extLst>
          </p:nvPr>
        </p:nvGraphicFramePr>
        <p:xfrm>
          <a:off x="9326880" y="3017520"/>
          <a:ext cx="2377440" cy="914400"/>
        </p:xfrm>
        <a:graphic>
          <a:graphicData uri="http://schemas.openxmlformats.org/drawingml/2006/table">
            <a:tbl>
              <a:tblPr/>
              <a:tblGrid>
                <a:gridCol w="7315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256032">
                <a:tc>
                  <a:txBody>
                    <a:bodyPr/>
                    <a:lstStyle/>
                    <a:p>
                      <a:pPr marL="0" indent="0" algn="l">
                        <a:buNone/>
                      </a:pPr>
                      <a:r>
                        <a:rPr lang="en-US" sz="1100" b="1" dirty="0">
                          <a:solidFill>
                            <a:srgbClr val="FFFFFF"/>
                          </a:solidFill>
                        </a:rPr>
                        <a:t>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56032">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56032">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56032">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56032">
                <a:tc>
                  <a:txBody>
                    <a:bodyPr/>
                    <a:lstStyle/>
                    <a:p>
                      <a:pPr marL="0" indent="0" algn="l">
                        <a:buNone/>
                      </a:pPr>
                      <a:r>
                        <a:rPr lang="en-US" sz="1100" b="1" dirty="0">
                          <a:solidFill>
                            <a:srgbClr val="1C6E8C"/>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1C6E8C"/>
                          </a:solidFill>
                        </a:rPr>
                        <a:t>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7" name="Text 20"/>
          <p:cNvSpPr/>
          <p:nvPr/>
        </p:nvSpPr>
        <p:spPr>
          <a:xfrm>
            <a:off x="457200" y="512064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300" b="1" dirty="0">
                <a:solidFill>
                  <a:srgbClr val="1F2933"/>
                </a:solidFill>
              </a:rPr>
              <a:t>Foram necessárias três iterações (três períodos de atualização) para esta rede convergir. Diâmetro N saltos ≈ N-1 ciclos.</a:t>
            </a:r>
            <a:endParaRPr lang="en-US" sz="13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Roteamento por estado de enlace: princípios (1 de 2)</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400800" cy="1097280"/>
          </a:xfrm>
          <a:prstGeom prst="rect">
            <a:avLst/>
          </a:prstGeom>
          <a:noFill/>
          <a:ln/>
        </p:spPr>
        <p:txBody>
          <a:bodyPr wrap="square" lIns="0" tIns="0" rIns="0" bIns="0" rtlCol="0" anchor="t"/>
          <a:lstStyle/>
          <a:p>
            <a:pPr marL="0" indent="0">
              <a:buNone/>
            </a:pPr>
            <a:r>
              <a:rPr lang="en-US" sz="1600" b="1" dirty="0">
                <a:solidFill>
                  <a:srgbClr val="0B3C5D"/>
                </a:solidFill>
              </a:rPr>
              <a:t>Conhecer os vizinhos</a:t>
            </a:r>
            <a:endParaRPr lang="en-US" sz="1600" dirty="0"/>
          </a:p>
          <a:p>
            <a:pPr marL="0" indent="0">
              <a:buNone/>
            </a:pPr>
            <a:r>
              <a:rPr lang="en-US" sz="1400" dirty="0">
                <a:solidFill>
                  <a:srgbClr val="1F2933"/>
                </a:solidFill>
              </a:rPr>
              <a:t>Cada roteador descobre os roteadores adjacentes e aprende seus identificadores (protocolo Hello).</a:t>
            </a:r>
            <a:endParaRPr lang="en-US" sz="1600" dirty="0"/>
          </a:p>
        </p:txBody>
      </p:sp>
      <p:sp>
        <p:nvSpPr>
          <p:cNvPr id="6" name="Text 3"/>
          <p:cNvSpPr/>
          <p:nvPr/>
        </p:nvSpPr>
        <p:spPr>
          <a:xfrm>
            <a:off x="457200" y="23774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331720"/>
            <a:ext cx="6400800" cy="1097280"/>
          </a:xfrm>
          <a:prstGeom prst="rect">
            <a:avLst/>
          </a:prstGeom>
          <a:noFill/>
          <a:ln/>
        </p:spPr>
        <p:txBody>
          <a:bodyPr wrap="square" lIns="0" tIns="0" rIns="0" bIns="0" rtlCol="0" anchor="t"/>
          <a:lstStyle/>
          <a:p>
            <a:pPr marL="0" indent="0">
              <a:buNone/>
            </a:pPr>
            <a:r>
              <a:rPr lang="en-US" sz="1600" b="1" dirty="0">
                <a:solidFill>
                  <a:srgbClr val="0B3C5D"/>
                </a:solidFill>
              </a:rPr>
              <a:t>Descrever os enlaces</a:t>
            </a:r>
            <a:endParaRPr lang="en-US" sz="1600" dirty="0"/>
          </a:p>
          <a:p>
            <a:pPr marL="0" indent="0">
              <a:buNone/>
            </a:pPr>
            <a:r>
              <a:rPr lang="en-US" sz="1400" dirty="0">
                <a:solidFill>
                  <a:srgbClr val="1F2933"/>
                </a:solidFill>
              </a:rPr>
              <a:t>Constrói um anúncio de estado de enlace (LSA) com a lista dos vizinhos e o custo de cada enlace.</a:t>
            </a:r>
            <a:endParaRPr lang="en-US" sz="1600" dirty="0"/>
          </a:p>
        </p:txBody>
      </p:sp>
      <p:sp>
        <p:nvSpPr>
          <p:cNvPr id="8" name="Text 5"/>
          <p:cNvSpPr/>
          <p:nvPr/>
        </p:nvSpPr>
        <p:spPr>
          <a:xfrm>
            <a:off x="457200" y="3474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429000"/>
            <a:ext cx="6400800" cy="1097280"/>
          </a:xfrm>
          <a:prstGeom prst="rect">
            <a:avLst/>
          </a:prstGeom>
          <a:noFill/>
          <a:ln/>
        </p:spPr>
        <p:txBody>
          <a:bodyPr wrap="square" lIns="0" tIns="0" rIns="0" bIns="0" rtlCol="0" anchor="t"/>
          <a:lstStyle/>
          <a:p>
            <a:pPr marL="0" indent="0">
              <a:buNone/>
            </a:pPr>
            <a:r>
              <a:rPr lang="en-US" sz="1600" b="1" dirty="0">
                <a:solidFill>
                  <a:srgbClr val="0B3C5D"/>
                </a:solidFill>
              </a:rPr>
              <a:t>Inundar</a:t>
            </a:r>
            <a:endParaRPr lang="en-US" sz="1600" dirty="0"/>
          </a:p>
          <a:p>
            <a:pPr marL="0" indent="0">
              <a:buNone/>
            </a:pPr>
            <a:r>
              <a:rPr lang="en-US" sz="1400" dirty="0">
                <a:solidFill>
                  <a:srgbClr val="1F2933"/>
                </a:solidFill>
              </a:rPr>
              <a:t>Transmite o LSA a todos os outros roteadores (flooding); cada um armazena o LSA mais recente de cada origem no banco de dados de estado de enlace (LSDB).</a:t>
            </a:r>
            <a:endParaRPr lang="en-US" sz="1600" dirty="0"/>
          </a:p>
        </p:txBody>
      </p:sp>
      <p:sp>
        <p:nvSpPr>
          <p:cNvPr id="10" name="Text 7"/>
          <p:cNvSpPr/>
          <p:nvPr/>
        </p:nvSpPr>
        <p:spPr>
          <a:xfrm>
            <a:off x="457200" y="4572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526280"/>
            <a:ext cx="6400800" cy="1097280"/>
          </a:xfrm>
          <a:prstGeom prst="rect">
            <a:avLst/>
          </a:prstGeom>
          <a:noFill/>
          <a:ln/>
        </p:spPr>
        <p:txBody>
          <a:bodyPr wrap="square" lIns="0" tIns="0" rIns="0" bIns="0" rtlCol="0" anchor="t"/>
          <a:lstStyle/>
          <a:p>
            <a:pPr marL="0" indent="0">
              <a:buNone/>
            </a:pPr>
            <a:r>
              <a:rPr lang="en-US" sz="1600" b="1" dirty="0">
                <a:solidFill>
                  <a:srgbClr val="0B3C5D"/>
                </a:solidFill>
              </a:rPr>
              <a:t>Calcular</a:t>
            </a:r>
            <a:endParaRPr lang="en-US" sz="1600" dirty="0"/>
          </a:p>
          <a:p>
            <a:pPr marL="0" indent="0">
              <a:buNone/>
            </a:pPr>
            <a:r>
              <a:rPr lang="en-US" sz="1400" dirty="0">
                <a:solidFill>
                  <a:srgbClr val="1F2933"/>
                </a:solidFill>
              </a:rPr>
              <a:t>Com o mapa completo da topologia, cada roteador executa o SPF (Dijkstra) e calcula a rota para cada destino com a si mesmo como raiz.</a:t>
            </a:r>
            <a:endParaRPr lang="en-US" sz="1600" dirty="0"/>
          </a:p>
        </p:txBody>
      </p:sp>
      <p:sp>
        <p:nvSpPr>
          <p:cNvPr id="12" name="Text 9"/>
          <p:cNvSpPr/>
          <p:nvPr/>
        </p:nvSpPr>
        <p:spPr>
          <a:xfrm>
            <a:off x="832104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3" name="Text 10"/>
          <p:cNvSpPr/>
          <p:nvPr/>
        </p:nvSpPr>
        <p:spPr>
          <a:xfrm>
            <a:off x="1033272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4" name="Text 11"/>
          <p:cNvSpPr/>
          <p:nvPr/>
        </p:nvSpPr>
        <p:spPr>
          <a:xfrm>
            <a:off x="8321040" y="32918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5" name="Text 12"/>
          <p:cNvSpPr/>
          <p:nvPr/>
        </p:nvSpPr>
        <p:spPr>
          <a:xfrm>
            <a:off x="10332720" y="32918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6" name="Shape 13"/>
          <p:cNvSpPr/>
          <p:nvPr/>
        </p:nvSpPr>
        <p:spPr>
          <a:xfrm>
            <a:off x="8869680" y="1828800"/>
            <a:ext cx="1463040" cy="0"/>
          </a:xfrm>
          <a:prstGeom prst="line">
            <a:avLst/>
          </a:prstGeom>
          <a:noFill/>
          <a:ln w="22225">
            <a:solidFill>
              <a:srgbClr val="6B7B8C"/>
            </a:solidFill>
            <a:prstDash val="solid"/>
          </a:ln>
        </p:spPr>
        <p:txBody>
          <a:bodyPr/>
          <a:lstStyle/>
          <a:p>
            <a:endParaRPr lang="en-US"/>
          </a:p>
        </p:txBody>
      </p:sp>
      <p:sp>
        <p:nvSpPr>
          <p:cNvPr id="17" name="Text 14"/>
          <p:cNvSpPr txBox="1"/>
          <p:nvPr/>
        </p:nvSpPr>
        <p:spPr>
          <a:xfrm>
            <a:off x="8778240" y="1572768"/>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10</a:t>
            </a:r>
            <a:endParaRPr lang="en-US" sz="1000" dirty="0"/>
          </a:p>
        </p:txBody>
      </p:sp>
      <p:sp>
        <p:nvSpPr>
          <p:cNvPr id="18" name="Shape 15"/>
          <p:cNvSpPr/>
          <p:nvPr/>
        </p:nvSpPr>
        <p:spPr>
          <a:xfrm>
            <a:off x="8595360" y="2103120"/>
            <a:ext cx="0" cy="1188720"/>
          </a:xfrm>
          <a:prstGeom prst="line">
            <a:avLst/>
          </a:prstGeom>
          <a:noFill/>
          <a:ln w="22225">
            <a:solidFill>
              <a:srgbClr val="6B7B8C"/>
            </a:solidFill>
            <a:prstDash val="solid"/>
          </a:ln>
        </p:spPr>
        <p:txBody>
          <a:bodyPr/>
          <a:lstStyle/>
          <a:p>
            <a:endParaRPr lang="en-US"/>
          </a:p>
        </p:txBody>
      </p:sp>
      <p:sp>
        <p:nvSpPr>
          <p:cNvPr id="19" name="Text 16"/>
          <p:cNvSpPr txBox="1"/>
          <p:nvPr/>
        </p:nvSpPr>
        <p:spPr>
          <a:xfrm>
            <a:off x="7772400" y="2569464"/>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10</a:t>
            </a:r>
            <a:endParaRPr lang="en-US" sz="1000" dirty="0"/>
          </a:p>
        </p:txBody>
      </p:sp>
      <p:sp>
        <p:nvSpPr>
          <p:cNvPr id="20" name="Shape 17"/>
          <p:cNvSpPr/>
          <p:nvPr/>
        </p:nvSpPr>
        <p:spPr>
          <a:xfrm>
            <a:off x="10607040" y="2103120"/>
            <a:ext cx="0" cy="1188720"/>
          </a:xfrm>
          <a:prstGeom prst="line">
            <a:avLst/>
          </a:prstGeom>
          <a:noFill/>
          <a:ln w="22225">
            <a:solidFill>
              <a:srgbClr val="6B7B8C"/>
            </a:solidFill>
            <a:prstDash val="solid"/>
          </a:ln>
        </p:spPr>
        <p:txBody>
          <a:bodyPr/>
          <a:lstStyle/>
          <a:p>
            <a:endParaRPr lang="en-US"/>
          </a:p>
        </p:txBody>
      </p:sp>
      <p:sp>
        <p:nvSpPr>
          <p:cNvPr id="21" name="Text 18"/>
          <p:cNvSpPr txBox="1"/>
          <p:nvPr/>
        </p:nvSpPr>
        <p:spPr>
          <a:xfrm>
            <a:off x="9784080" y="2569464"/>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100</a:t>
            </a:r>
            <a:endParaRPr lang="en-US" sz="1000" dirty="0"/>
          </a:p>
        </p:txBody>
      </p:sp>
      <p:sp>
        <p:nvSpPr>
          <p:cNvPr id="22" name="Shape 19"/>
          <p:cNvSpPr/>
          <p:nvPr/>
        </p:nvSpPr>
        <p:spPr>
          <a:xfrm>
            <a:off x="8869680" y="3566160"/>
            <a:ext cx="1463040" cy="0"/>
          </a:xfrm>
          <a:prstGeom prst="line">
            <a:avLst/>
          </a:prstGeom>
          <a:noFill/>
          <a:ln w="22225">
            <a:solidFill>
              <a:srgbClr val="6B7B8C"/>
            </a:solidFill>
            <a:prstDash val="solid"/>
          </a:ln>
        </p:spPr>
        <p:txBody>
          <a:bodyPr/>
          <a:lstStyle/>
          <a:p>
            <a:endParaRPr lang="en-US"/>
          </a:p>
        </p:txBody>
      </p:sp>
      <p:sp>
        <p:nvSpPr>
          <p:cNvPr id="23" name="Text 20"/>
          <p:cNvSpPr txBox="1"/>
          <p:nvPr/>
        </p:nvSpPr>
        <p:spPr>
          <a:xfrm>
            <a:off x="8778240" y="3310128"/>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10</a:t>
            </a:r>
            <a:endParaRPr lang="en-US" sz="1000" dirty="0"/>
          </a:p>
        </p:txBody>
      </p:sp>
      <p:sp>
        <p:nvSpPr>
          <p:cNvPr id="24" name="Shape 21"/>
          <p:cNvSpPr/>
          <p:nvPr/>
        </p:nvSpPr>
        <p:spPr>
          <a:xfrm>
            <a:off x="8823960" y="2011680"/>
            <a:ext cx="1554480" cy="1371600"/>
          </a:xfrm>
          <a:prstGeom prst="line">
            <a:avLst/>
          </a:prstGeom>
          <a:noFill/>
          <a:ln w="22225">
            <a:solidFill>
              <a:srgbClr val="6B7B8C"/>
            </a:solidFill>
            <a:prstDash val="solid"/>
          </a:ln>
        </p:spPr>
        <p:txBody>
          <a:bodyPr/>
          <a:lstStyle/>
          <a:p>
            <a:endParaRPr lang="en-US"/>
          </a:p>
        </p:txBody>
      </p:sp>
      <p:sp>
        <p:nvSpPr>
          <p:cNvPr id="25" name="Text 22"/>
          <p:cNvSpPr txBox="1"/>
          <p:nvPr/>
        </p:nvSpPr>
        <p:spPr>
          <a:xfrm>
            <a:off x="8778240" y="260604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50</a:t>
            </a:r>
            <a:endParaRPr lang="en-US" sz="1000" dirty="0"/>
          </a:p>
        </p:txBody>
      </p:sp>
      <p:sp>
        <p:nvSpPr>
          <p:cNvPr id="26" name="Text 23"/>
          <p:cNvSpPr txBox="1"/>
          <p:nvPr/>
        </p:nvSpPr>
        <p:spPr>
          <a:xfrm>
            <a:off x="7863840" y="4114800"/>
            <a:ext cx="3840480" cy="27432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LSA de R1: {R2: 10, R3: 10, R4: 50}</a:t>
            </a:r>
            <a:endParaRPr lang="en-US" sz="1100" dirty="0"/>
          </a:p>
        </p:txBody>
      </p:sp>
      <p:sp>
        <p:nvSpPr>
          <p:cNvPr id="27" name="Text 24"/>
          <p:cNvSpPr txBox="1"/>
          <p:nvPr/>
        </p:nvSpPr>
        <p:spPr>
          <a:xfrm>
            <a:off x="7863840" y="4480560"/>
            <a:ext cx="3840480" cy="27432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LSA de R4: {R1: 50, R2: 100, R3: 10}</a:t>
            </a:r>
            <a:endParaRPr lang="en-US" sz="1100" dirty="0"/>
          </a:p>
        </p:txBody>
      </p:sp>
      <p:sp>
        <p:nvSpPr>
          <p:cNvPr id="28" name="Text 25"/>
          <p:cNvSpPr txBox="1"/>
          <p:nvPr/>
        </p:nvSpPr>
        <p:spPr>
          <a:xfrm>
            <a:off x="7863840" y="4846320"/>
            <a:ext cx="3840480" cy="457200"/>
          </a:xfrm>
          <a:prstGeom prst="rect">
            <a:avLst/>
          </a:prstGeom>
          <a:noFill/>
          <a:ln/>
        </p:spPr>
        <p:txBody>
          <a:bodyPr wrap="square" lIns="0" tIns="0" rIns="0" bIns="0" rtlCol="0" anchor="ctr"/>
          <a:lstStyle/>
          <a:p>
            <a:pPr marL="0" indent="0" algn="ctr">
              <a:buNone/>
            </a:pPr>
            <a:r>
              <a:rPr lang="en-US" sz="1000" dirty="0">
                <a:solidFill>
                  <a:srgbClr val="6B7B8C"/>
                </a:solidFill>
              </a:rPr>
              <a:t>Todos os roteadores têm o mesmo LSDB e calculam suas próprias árvores SPF</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Roteamento por estado de enlace: princípios (2 de 2)</a:t>
            </a:r>
            <a:endParaRPr lang="en-US" sz="3000" dirty="0"/>
          </a:p>
        </p:txBody>
      </p:sp>
      <p:sp>
        <p:nvSpPr>
          <p:cNvPr id="4" name="Shape 1"/>
          <p:cNvSpPr/>
          <p:nvPr/>
        </p:nvSpPr>
        <p:spPr>
          <a:xfrm>
            <a:off x="457200" y="128016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O que o roteador de estado de enlace NÃO faz</a:t>
            </a:r>
            <a:endParaRPr lang="en-US" sz="1500" dirty="0"/>
          </a:p>
        </p:txBody>
      </p:sp>
      <p:sp>
        <p:nvSpPr>
          <p:cNvPr id="6" name="Text 3"/>
          <p:cNvSpPr txBox="1"/>
          <p:nvPr/>
        </p:nvSpPr>
        <p:spPr>
          <a:xfrm>
            <a:off x="658368" y="185623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Não envia atualizações com lista de destinos e distâncias (a tabela de roteamento inteira)</a:t>
            </a:r>
            <a:endParaRPr lang="en-US" sz="1300" dirty="0"/>
          </a:p>
          <a:p>
            <a:pPr marL="279400" indent="-279400">
              <a:spcAft>
                <a:spcPts val="400"/>
              </a:spcAft>
              <a:buSzPct val="100000"/>
              <a:buChar char="•"/>
            </a:pPr>
            <a:r>
              <a:rPr lang="en-US" sz="1300" dirty="0">
                <a:solidFill>
                  <a:srgbClr val="1F2933"/>
                </a:solidFill>
              </a:rPr>
              <a:t>Não depende de 'rumores': calcula tudo a partir de dados primários</a:t>
            </a:r>
            <a:endParaRPr lang="en-US" sz="1300" dirty="0"/>
          </a:p>
        </p:txBody>
      </p:sp>
      <p:sp>
        <p:nvSpPr>
          <p:cNvPr id="7" name="Shape 4"/>
          <p:cNvSpPr/>
          <p:nvPr/>
        </p:nvSpPr>
        <p:spPr>
          <a:xfrm>
            <a:off x="6245352" y="128016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O que ele faz</a:t>
            </a:r>
            <a:endParaRPr lang="en-US" sz="1500" dirty="0"/>
          </a:p>
        </p:txBody>
      </p:sp>
      <p:sp>
        <p:nvSpPr>
          <p:cNvPr id="9" name="Text 6"/>
          <p:cNvSpPr txBox="1"/>
          <p:nvPr/>
        </p:nvSpPr>
        <p:spPr>
          <a:xfrm>
            <a:off x="6446520" y="185623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Testa ativamente o estado de todos os vizinhos (Hello)</a:t>
            </a:r>
            <a:endParaRPr lang="en-US" sz="1300" dirty="0"/>
          </a:p>
          <a:p>
            <a:pPr marL="279400" indent="-279400">
              <a:spcAft>
                <a:spcPts val="400"/>
              </a:spcAft>
              <a:buSzPct val="100000"/>
              <a:buChar char="•"/>
            </a:pPr>
            <a:r>
              <a:rPr lang="en-US" sz="1300" dirty="0">
                <a:solidFill>
                  <a:srgbClr val="1F2933"/>
                </a:solidFill>
              </a:rPr>
              <a:t>Propaga a mensagem que descreve o estado de seus enlaces (LSA): periodicamente (OSPF: 30 min) e imediatamente a cada mudança</a:t>
            </a:r>
            <a:endParaRPr lang="en-US" sz="1300" dirty="0"/>
          </a:p>
        </p:txBody>
      </p:sp>
      <p:sp>
        <p:nvSpPr>
          <p:cNvPr id="10" name="Text 7"/>
          <p:cNvSpPr/>
          <p:nvPr/>
        </p:nvSpPr>
        <p:spPr>
          <a:xfrm>
            <a:off x="457200" y="40233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11" name="Text 8"/>
          <p:cNvSpPr txBox="1"/>
          <p:nvPr/>
        </p:nvSpPr>
        <p:spPr>
          <a:xfrm>
            <a:off x="1005840" y="3977640"/>
            <a:ext cx="10698480" cy="1051560"/>
          </a:xfrm>
          <a:prstGeom prst="rect">
            <a:avLst/>
          </a:prstGeom>
          <a:noFill/>
          <a:ln/>
        </p:spPr>
        <p:txBody>
          <a:bodyPr wrap="square" lIns="0" tIns="0" rIns="0" bIns="0" rtlCol="0" anchor="t"/>
          <a:lstStyle/>
          <a:p>
            <a:pPr marL="0" indent="0">
              <a:buNone/>
            </a:pPr>
            <a:r>
              <a:rPr lang="en-US" sz="1600" b="1" dirty="0">
                <a:solidFill>
                  <a:srgbClr val="0B3C5D"/>
                </a:solidFill>
              </a:rPr>
              <a:t>Ao receber um LSA</a:t>
            </a:r>
            <a:endParaRPr lang="en-US" sz="1600" dirty="0"/>
          </a:p>
          <a:p>
            <a:pPr marL="0" indent="0">
              <a:buNone/>
            </a:pPr>
            <a:r>
              <a:rPr lang="en-US" sz="1400" dirty="0">
                <a:solidFill>
                  <a:srgbClr val="1F2933"/>
                </a:solidFill>
              </a:rPr>
              <a:t>Atualiza o mapa da inter-rede, marcando os enlaces como ativos ou inativos (e armazena a versão mais recente, por número de sequência).</a:t>
            </a:r>
            <a:endParaRPr lang="en-US" sz="1600" dirty="0"/>
          </a:p>
        </p:txBody>
      </p:sp>
      <p:sp>
        <p:nvSpPr>
          <p:cNvPr id="12" name="Text 9"/>
          <p:cNvSpPr/>
          <p:nvPr/>
        </p:nvSpPr>
        <p:spPr>
          <a:xfrm>
            <a:off x="457200" y="50749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13" name="Text 10"/>
          <p:cNvSpPr txBox="1"/>
          <p:nvPr/>
        </p:nvSpPr>
        <p:spPr>
          <a:xfrm>
            <a:off x="1005840" y="5029200"/>
            <a:ext cx="10698480" cy="1051560"/>
          </a:xfrm>
          <a:prstGeom prst="rect">
            <a:avLst/>
          </a:prstGeom>
          <a:noFill/>
          <a:ln/>
        </p:spPr>
        <p:txBody>
          <a:bodyPr wrap="square" lIns="0" tIns="0" rIns="0" bIns="0" rtlCol="0" anchor="t"/>
          <a:lstStyle/>
          <a:p>
            <a:pPr marL="0" indent="0">
              <a:buNone/>
            </a:pPr>
            <a:r>
              <a:rPr lang="en-US" sz="1600" b="1" dirty="0">
                <a:solidFill>
                  <a:srgbClr val="0B3C5D"/>
                </a:solidFill>
              </a:rPr>
              <a:t>Quando o estado de um enlace muda</a:t>
            </a:r>
            <a:endParaRPr lang="en-US" sz="1600" dirty="0"/>
          </a:p>
          <a:p>
            <a:pPr marL="0" indent="0">
              <a:buNone/>
            </a:pPr>
            <a:r>
              <a:rPr lang="en-US" sz="1400" dirty="0">
                <a:solidFill>
                  <a:srgbClr val="1F2933"/>
                </a:solidFill>
              </a:rPr>
              <a:t>Recompila as rotas executando o algoritmo de Dijkstra (SPF) sobre o banco de dados; a tabela de roteamento resultante é instalada na RIB/FIB.</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Estado de enlace: vantagens sobre vetor de distância</a:t>
            </a:r>
            <a:endParaRPr lang="en-US" sz="3000" dirty="0"/>
          </a:p>
        </p:txBody>
      </p:sp>
      <p:sp>
        <p:nvSpPr>
          <p:cNvPr id="4" name="Shape 1"/>
          <p:cNvSpPr/>
          <p:nvPr/>
        </p:nvSpPr>
        <p:spPr>
          <a:xfrm>
            <a:off x="457200" y="1280160"/>
            <a:ext cx="361188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Cálculo independente</a:t>
            </a:r>
            <a:endParaRPr lang="en-US" sz="1500" dirty="0"/>
          </a:p>
        </p:txBody>
      </p:sp>
      <p:sp>
        <p:nvSpPr>
          <p:cNvPr id="6" name="Text 3"/>
          <p:cNvSpPr txBox="1"/>
          <p:nvPr/>
        </p:nvSpPr>
        <p:spPr>
          <a:xfrm>
            <a:off x="658368" y="1856232"/>
            <a:ext cx="3209544" cy="1572768"/>
          </a:xfrm>
          <a:prstGeom prst="rect">
            <a:avLst/>
          </a:prstGeom>
          <a:noFill/>
          <a:ln/>
        </p:spPr>
        <p:txBody>
          <a:bodyPr wrap="square" lIns="0" tIns="0" rIns="0" bIns="0" rtlCol="0" anchor="t"/>
          <a:lstStyle/>
          <a:p>
            <a:pPr marL="0" indent="0">
              <a:buNone/>
            </a:pPr>
            <a:r>
              <a:rPr lang="en-US" sz="1300" dirty="0">
                <a:solidFill>
                  <a:srgbClr val="1F2933"/>
                </a:solidFill>
              </a:rPr>
              <a:t>Cada roteador computa as rotas sozinho, usando os mesmos dados originais de estado (LSDB idêntico). Não há acúmulo de erros de vizinho para vizinho.</a:t>
            </a:r>
            <a:endParaRPr lang="en-US" sz="1300" dirty="0"/>
          </a:p>
        </p:txBody>
      </p:sp>
      <p:sp>
        <p:nvSpPr>
          <p:cNvPr id="7" name="Shape 4"/>
          <p:cNvSpPr/>
          <p:nvPr/>
        </p:nvSpPr>
        <p:spPr>
          <a:xfrm>
            <a:off x="4288536" y="1280160"/>
            <a:ext cx="361188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89704"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Convergência rápida</a:t>
            </a:r>
            <a:endParaRPr lang="en-US" sz="1500" dirty="0"/>
          </a:p>
        </p:txBody>
      </p:sp>
      <p:sp>
        <p:nvSpPr>
          <p:cNvPr id="9" name="Text 6"/>
          <p:cNvSpPr txBox="1"/>
          <p:nvPr/>
        </p:nvSpPr>
        <p:spPr>
          <a:xfrm>
            <a:off x="4489704" y="1856232"/>
            <a:ext cx="3209544" cy="1572768"/>
          </a:xfrm>
          <a:prstGeom prst="rect">
            <a:avLst/>
          </a:prstGeom>
          <a:noFill/>
          <a:ln/>
        </p:spPr>
        <p:txBody>
          <a:bodyPr wrap="square" lIns="0" tIns="0" rIns="0" bIns="0" rtlCol="0" anchor="t"/>
          <a:lstStyle/>
          <a:p>
            <a:pPr marL="0" indent="0">
              <a:buNone/>
            </a:pPr>
            <a:r>
              <a:rPr lang="en-US" sz="1300" dirty="0">
                <a:solidFill>
                  <a:srgbClr val="1F2933"/>
                </a:solidFill>
              </a:rPr>
              <a:t>Um roteador reconhece um LSA novo e o reencaminha antes de recalcular as rotas; a notícia se espalha na velocidade da inundação, não dos períodos de atualização.</a:t>
            </a:r>
            <a:endParaRPr lang="en-US" sz="1300" dirty="0"/>
          </a:p>
        </p:txBody>
      </p:sp>
      <p:sp>
        <p:nvSpPr>
          <p:cNvPr id="10" name="Shape 7"/>
          <p:cNvSpPr/>
          <p:nvPr/>
        </p:nvSpPr>
        <p:spPr>
          <a:xfrm>
            <a:off x="8119872" y="1280160"/>
            <a:ext cx="361188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8321040"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Escala melhor</a:t>
            </a:r>
            <a:endParaRPr lang="en-US" sz="1500" dirty="0"/>
          </a:p>
        </p:txBody>
      </p:sp>
      <p:sp>
        <p:nvSpPr>
          <p:cNvPr id="12" name="Text 9"/>
          <p:cNvSpPr txBox="1"/>
          <p:nvPr/>
        </p:nvSpPr>
        <p:spPr>
          <a:xfrm>
            <a:off x="8321040" y="1856232"/>
            <a:ext cx="3209544" cy="1572768"/>
          </a:xfrm>
          <a:prstGeom prst="rect">
            <a:avLst/>
          </a:prstGeom>
          <a:noFill/>
          <a:ln/>
        </p:spPr>
        <p:txBody>
          <a:bodyPr wrap="square" lIns="0" tIns="0" rIns="0" bIns="0" rtlCol="0" anchor="t"/>
          <a:lstStyle/>
          <a:p>
            <a:pPr marL="0" indent="0">
              <a:buNone/>
            </a:pPr>
            <a:r>
              <a:rPr lang="en-US" sz="1300" dirty="0">
                <a:solidFill>
                  <a:srgbClr val="1F2933"/>
                </a:solidFill>
              </a:rPr>
              <a:t>Cada LSA carrega só as conexões diretas de um roteador. Áreas (OSPF) e níveis (IS-IS) limitam o escopo da inundação e do SPF.</a:t>
            </a:r>
            <a:endParaRPr lang="en-US" sz="13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3840480"/>
          <a:ext cx="11247120" cy="914400"/>
        </p:xfrm>
        <a:graphic>
          <a:graphicData uri="http://schemas.openxmlformats.org/drawingml/2006/table">
            <a:tbl>
              <a:tblPr/>
              <a:tblGrid>
                <a:gridCol w="2286000">
                  <a:extLst>
                    <a:ext uri="{9D8B030D-6E8A-4147-A177-3AD203B41FA5}">
                      <a16:colId xmlns:a16="http://schemas.microsoft.com/office/drawing/2014/main" val="20000"/>
                    </a:ext>
                  </a:extLst>
                </a:gridCol>
                <a:gridCol w="448056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tblGrid>
              <a:tr h="329184">
                <a:tc>
                  <a:txBody>
                    <a:bodyPr/>
                    <a:lstStyle/>
                    <a:p>
                      <a:pPr marL="0" indent="0" algn="l">
                        <a:buNone/>
                      </a:pPr>
                      <a:r>
                        <a:rPr lang="en-US" sz="1100" b="1" dirty="0">
                          <a:solidFill>
                            <a:srgbClr val="FFFFFF"/>
                          </a:solidFill>
                        </a:rPr>
                        <a:t>Critério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Vetor de distância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Estado de enlace (OSPF, IS-IS)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100" dirty="0">
                          <a:solidFill>
                            <a:srgbClr val="1F2933"/>
                          </a:solidFill>
                        </a:rPr>
                        <a:t>O que é anunciado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Tabela de rotas (destino + métrica) aos vizinhos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Estado dos próprios enlaces (LSA) a todos na área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100" dirty="0">
                          <a:solidFill>
                            <a:srgbClr val="1F2933"/>
                          </a:solidFill>
                        </a:rPr>
                        <a:t>Visão da 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Apenas o 'rumor' dos vizinhos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Mapa completo da área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29184">
                <a:tc>
                  <a:txBody>
                    <a:bodyPr/>
                    <a:lstStyle/>
                    <a:p>
                      <a:pPr marL="0" indent="0" algn="l">
                        <a:buNone/>
                      </a:pPr>
                      <a:r>
                        <a:rPr lang="en-US" sz="1100" dirty="0">
                          <a:solidFill>
                            <a:srgbClr val="1F2933"/>
                          </a:solidFill>
                        </a:rPr>
                        <a:t>Convergência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Lenta (ciclos de 30 s, hold-down)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Rápida (inundação + SPF; subsegundo com BFD)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Protocolos de estado de enlace em uso</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gridCol w="4297680">
                  <a:extLst>
                    <a:ext uri="{9D8B030D-6E8A-4147-A177-3AD203B41FA5}">
                      <a16:colId xmlns:a16="http://schemas.microsoft.com/office/drawing/2014/main" val="20002"/>
                    </a:ext>
                  </a:extLst>
                </a:gridCol>
              </a:tblGrid>
              <a:tr h="685800">
                <a:tc>
                  <a:txBody>
                    <a:bodyPr/>
                    <a:lstStyle/>
                    <a:p>
                      <a:pPr marL="0" indent="0" algn="l">
                        <a:buNone/>
                      </a:pPr>
                      <a:r>
                        <a:rPr lang="en-US" sz="1200" b="1" dirty="0">
                          <a:solidFill>
                            <a:srgbClr val="FFFFFF"/>
                          </a:solidFill>
                        </a:rPr>
                        <a:t>Protocolo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Origem e padrão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Situação em 2026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685800">
                <a:tc>
                  <a:txBody>
                    <a:bodyPr/>
                    <a:lstStyle/>
                    <a:p>
                      <a:pPr marL="0" indent="0" algn="l">
                        <a:buNone/>
                      </a:pPr>
                      <a:r>
                        <a:rPr lang="en-US" sz="1200" b="1" dirty="0">
                          <a:solidFill>
                            <a:srgbClr val="1F2933"/>
                          </a:solidFill>
                        </a:rPr>
                        <a:t>OSPF</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IETF; OSPFv2 RFC 2328 (1998, sucessora da RFC 1247 de 1991); OSPFv3 RFC 5340 (2008) para IPv6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IGP mais usado em redes corporativas e de campus; detalhado no Módulo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85800">
                <a:tc>
                  <a:txBody>
                    <a:bodyPr/>
                    <a:lstStyle/>
                    <a:p>
                      <a:pPr marL="0" indent="0" algn="l">
                        <a:buNone/>
                      </a:pPr>
                      <a:r>
                        <a:rPr lang="en-US" sz="1200" b="1" dirty="0">
                          <a:solidFill>
                            <a:srgbClr val="1F2933"/>
                          </a:solidFill>
                        </a:rPr>
                        <a:t>IS-IS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ISO 10589 (projetado na Digital para DECnet Fase V); IS-IS integrado para IP: RFC 1195; IPv6: RFC 5308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Padrão de fato em grandes provedores e data centers; base do Segment Routing (SR-MPLS, SRv6)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685800">
                <a:tc>
                  <a:txBody>
                    <a:bodyPr/>
                    <a:lstStyle/>
                    <a:p>
                      <a:pPr marL="0" indent="0" algn="l">
                        <a:buNone/>
                      </a:pPr>
                      <a:r>
                        <a:rPr lang="en-US" sz="1200" b="1" dirty="0">
                          <a:solidFill>
                            <a:srgbClr val="6B7B8C"/>
                          </a:solidFill>
                        </a:rPr>
                        <a:t>NLSP</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Novell Link State Protocol, para roteamento IPX</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6B7B8C"/>
                          </a:solidFill>
                        </a:rPr>
                        <a:t>Extinto com o NetWare/IPX (histórico)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Text 2"/>
          <p:cNvSpPr/>
          <p:nvPr/>
        </p:nvSpPr>
        <p:spPr>
          <a:xfrm>
            <a:off x="457200" y="3840480"/>
            <a:ext cx="11247120" cy="914400"/>
          </a:xfrm>
          <a:prstGeom prst="roundRect">
            <a:avLst>
              <a:gd name="adj" fmla="val 1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OSPF e IS-IS implementam o mesmo algoritmo (Dijkstra) com encapsulamentos diferentes: OSPF roda sobre IP (protocolo 89); IS-IS roda diretamente sobre a camada de enlace (não precisa de IP para formar adjacências), o que o torna atraente em núcleos de provedores e em fabrics.</a:t>
            </a:r>
            <a:endParaRPr lang="en-US" sz="1200" dirty="0"/>
          </a:p>
        </p:txBody>
      </p:sp>
      <p:sp>
        <p:nvSpPr>
          <p:cNvPr id="7" name="Shape 3"/>
          <p:cNvSpPr/>
          <p:nvPr/>
        </p:nvSpPr>
        <p:spPr>
          <a:xfrm>
            <a:off x="457200" y="4937760"/>
            <a:ext cx="11247120" cy="1280160"/>
          </a:xfrm>
          <a:prstGeom prst="roundRect">
            <a:avLst>
              <a:gd name="adj" fmla="val 8571"/>
            </a:avLst>
          </a:prstGeom>
          <a:solidFill>
            <a:srgbClr val="EEF3F7"/>
          </a:solidFill>
          <a:ln w="9525">
            <a:solidFill>
              <a:srgbClr val="EEF3F7"/>
            </a:solidFill>
            <a:prstDash val="solid"/>
          </a:ln>
        </p:spPr>
        <p:txBody>
          <a:bodyPr/>
          <a:lstStyle/>
          <a:p>
            <a:endParaRPr lang="en-US"/>
          </a:p>
        </p:txBody>
      </p:sp>
      <p:sp>
        <p:nvSpPr>
          <p:cNvPr id="8" name="Text 4"/>
          <p:cNvSpPr txBox="1"/>
          <p:nvPr/>
        </p:nvSpPr>
        <p:spPr>
          <a:xfrm>
            <a:off x="658368" y="5102352"/>
            <a:ext cx="10844784" cy="365760"/>
          </a:xfrm>
          <a:prstGeom prst="rect">
            <a:avLst/>
          </a:prstGeom>
          <a:noFill/>
          <a:ln/>
        </p:spPr>
        <p:txBody>
          <a:bodyPr wrap="square" lIns="0" tIns="0" rIns="0" bIns="0" rtlCol="0" anchor="t"/>
          <a:lstStyle/>
          <a:p>
            <a:pPr marL="0" indent="0">
              <a:buNone/>
            </a:pPr>
            <a:r>
              <a:rPr lang="en-US" sz="1500" b="1" dirty="0">
                <a:solidFill>
                  <a:srgbClr val="0B3C5D"/>
                </a:solidFill>
              </a:rPr>
              <a:t>Também estado de enlace, fora do roteamento IP</a:t>
            </a:r>
            <a:endParaRPr lang="en-US" sz="1500" dirty="0"/>
          </a:p>
        </p:txBody>
      </p:sp>
      <p:sp>
        <p:nvSpPr>
          <p:cNvPr id="9" name="Text 5"/>
          <p:cNvSpPr txBox="1"/>
          <p:nvPr/>
        </p:nvSpPr>
        <p:spPr>
          <a:xfrm>
            <a:off x="658368" y="5513832"/>
            <a:ext cx="10844784" cy="5669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TRILL e SPB (IEEE 802.1aq) usaram IS-IS para encaminhamento em camada 2; hoje a abordagem dominante em data centers é BGP + EVPN/VXLAN</a:t>
            </a:r>
            <a:endParaRPr lang="en-US" sz="1200" dirty="0"/>
          </a:p>
          <a:p>
            <a:pPr marL="279400" indent="-279400">
              <a:spcAft>
                <a:spcPts val="400"/>
              </a:spcAft>
              <a:buSzPct val="100000"/>
              <a:buChar char="•"/>
            </a:pPr>
            <a:r>
              <a:rPr lang="en-US" sz="1200" dirty="0">
                <a:solidFill>
                  <a:srgbClr val="1F2933"/>
                </a:solidFill>
              </a:rPr>
              <a:t>Controladores SDN e protocolos de fabric Wi-Fi reutilizam a ideia de banco de dados de topologia sincronizado</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Sistema autônomo (AS)</a:t>
            </a:r>
            <a:endParaRPr lang="en-US" sz="3000" dirty="0"/>
          </a:p>
        </p:txBody>
      </p:sp>
      <p:sp>
        <p:nvSpPr>
          <p:cNvPr id="4" name="Text 1"/>
          <p:cNvSpPr/>
          <p:nvPr/>
        </p:nvSpPr>
        <p:spPr>
          <a:xfrm>
            <a:off x="731520" y="1371600"/>
            <a:ext cx="4754880" cy="329184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5" name="Text 2"/>
          <p:cNvSpPr txBox="1"/>
          <p:nvPr/>
        </p:nvSpPr>
        <p:spPr>
          <a:xfrm>
            <a:off x="731520" y="1691640"/>
            <a:ext cx="4754880" cy="274320"/>
          </a:xfrm>
          <a:prstGeom prst="rect">
            <a:avLst/>
          </a:prstGeom>
          <a:noFill/>
          <a:ln/>
        </p:spPr>
        <p:txBody>
          <a:bodyPr wrap="square" lIns="0" tIns="0" rIns="0" bIns="0" rtlCol="0" anchor="ctr"/>
          <a:lstStyle/>
          <a:p>
            <a:pPr marL="0" indent="0" algn="ctr">
              <a:buNone/>
            </a:pPr>
            <a:r>
              <a:rPr lang="en-US" sz="1200" b="1" dirty="0">
                <a:solidFill>
                  <a:srgbClr val="0B3C5D"/>
                </a:solidFill>
              </a:rPr>
              <a:t>AS 64512 (IGP: OSPF)</a:t>
            </a:r>
            <a:endParaRPr lang="en-US" sz="1200" dirty="0"/>
          </a:p>
        </p:txBody>
      </p:sp>
      <p:sp>
        <p:nvSpPr>
          <p:cNvPr id="6" name="Text 3"/>
          <p:cNvSpPr/>
          <p:nvPr/>
        </p:nvSpPr>
        <p:spPr>
          <a:xfrm>
            <a:off x="1773936" y="232257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Text 4"/>
          <p:cNvSpPr/>
          <p:nvPr/>
        </p:nvSpPr>
        <p:spPr>
          <a:xfrm>
            <a:off x="3054096" y="195681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8" name="Text 5"/>
          <p:cNvSpPr/>
          <p:nvPr/>
        </p:nvSpPr>
        <p:spPr>
          <a:xfrm>
            <a:off x="3968496" y="277977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9" name="Text 6"/>
          <p:cNvSpPr/>
          <p:nvPr/>
        </p:nvSpPr>
        <p:spPr>
          <a:xfrm>
            <a:off x="2322576" y="332841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0" name="Shape 7"/>
          <p:cNvSpPr/>
          <p:nvPr/>
        </p:nvSpPr>
        <p:spPr>
          <a:xfrm flipV="1">
            <a:off x="2240280" y="2240280"/>
            <a:ext cx="822960" cy="274320"/>
          </a:xfrm>
          <a:prstGeom prst="line">
            <a:avLst/>
          </a:prstGeom>
          <a:noFill/>
          <a:ln w="22225">
            <a:solidFill>
              <a:srgbClr val="6B7B8C"/>
            </a:solidFill>
            <a:prstDash val="solid"/>
          </a:ln>
        </p:spPr>
        <p:txBody>
          <a:bodyPr/>
          <a:lstStyle/>
          <a:p>
            <a:endParaRPr lang="en-US"/>
          </a:p>
        </p:txBody>
      </p:sp>
      <p:sp>
        <p:nvSpPr>
          <p:cNvPr id="11" name="Shape 8"/>
          <p:cNvSpPr/>
          <p:nvPr/>
        </p:nvSpPr>
        <p:spPr>
          <a:xfrm>
            <a:off x="3520440" y="2286000"/>
            <a:ext cx="502920" cy="594360"/>
          </a:xfrm>
          <a:prstGeom prst="line">
            <a:avLst/>
          </a:prstGeom>
          <a:noFill/>
          <a:ln w="22225">
            <a:solidFill>
              <a:srgbClr val="6B7B8C"/>
            </a:solidFill>
            <a:prstDash val="solid"/>
          </a:ln>
        </p:spPr>
        <p:txBody>
          <a:bodyPr/>
          <a:lstStyle/>
          <a:p>
            <a:endParaRPr lang="en-US"/>
          </a:p>
        </p:txBody>
      </p:sp>
      <p:sp>
        <p:nvSpPr>
          <p:cNvPr id="12" name="Shape 9"/>
          <p:cNvSpPr/>
          <p:nvPr/>
        </p:nvSpPr>
        <p:spPr>
          <a:xfrm>
            <a:off x="2194560" y="2743200"/>
            <a:ext cx="228600" cy="640080"/>
          </a:xfrm>
          <a:prstGeom prst="line">
            <a:avLst/>
          </a:prstGeom>
          <a:noFill/>
          <a:ln w="22225">
            <a:solidFill>
              <a:srgbClr val="6B7B8C"/>
            </a:solidFill>
            <a:prstDash val="solid"/>
          </a:ln>
        </p:spPr>
        <p:txBody>
          <a:bodyPr/>
          <a:lstStyle/>
          <a:p>
            <a:endParaRPr lang="en-US"/>
          </a:p>
        </p:txBody>
      </p:sp>
      <p:sp>
        <p:nvSpPr>
          <p:cNvPr id="13" name="Shape 10"/>
          <p:cNvSpPr/>
          <p:nvPr/>
        </p:nvSpPr>
        <p:spPr>
          <a:xfrm flipV="1">
            <a:off x="2788920" y="3108960"/>
            <a:ext cx="1188720" cy="411480"/>
          </a:xfrm>
          <a:prstGeom prst="line">
            <a:avLst/>
          </a:prstGeom>
          <a:noFill/>
          <a:ln w="22225">
            <a:solidFill>
              <a:srgbClr val="6B7B8C"/>
            </a:solidFill>
            <a:prstDash val="solid"/>
          </a:ln>
        </p:spPr>
        <p:txBody>
          <a:bodyPr/>
          <a:lstStyle/>
          <a:p>
            <a:endParaRPr lang="en-US"/>
          </a:p>
        </p:txBody>
      </p:sp>
      <p:sp>
        <p:nvSpPr>
          <p:cNvPr id="14" name="Shape 11"/>
          <p:cNvSpPr/>
          <p:nvPr/>
        </p:nvSpPr>
        <p:spPr>
          <a:xfrm flipH="1">
            <a:off x="2697480" y="2423160"/>
            <a:ext cx="594360" cy="960120"/>
          </a:xfrm>
          <a:prstGeom prst="line">
            <a:avLst/>
          </a:prstGeom>
          <a:noFill/>
          <a:ln w="22225">
            <a:solidFill>
              <a:srgbClr val="6B7B8C"/>
            </a:solidFill>
            <a:prstDash val="solid"/>
          </a:ln>
        </p:spPr>
        <p:txBody>
          <a:bodyPr/>
          <a:lstStyle/>
          <a:p>
            <a:endParaRPr lang="en-US"/>
          </a:p>
        </p:txBody>
      </p:sp>
      <p:sp>
        <p:nvSpPr>
          <p:cNvPr id="15" name="Text 12"/>
          <p:cNvSpPr/>
          <p:nvPr/>
        </p:nvSpPr>
        <p:spPr>
          <a:xfrm>
            <a:off x="6766560" y="1371600"/>
            <a:ext cx="4754880" cy="329184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16" name="Text 13"/>
          <p:cNvSpPr txBox="1"/>
          <p:nvPr/>
        </p:nvSpPr>
        <p:spPr>
          <a:xfrm>
            <a:off x="6766560" y="1691640"/>
            <a:ext cx="4754880" cy="274320"/>
          </a:xfrm>
          <a:prstGeom prst="rect">
            <a:avLst/>
          </a:prstGeom>
          <a:noFill/>
          <a:ln/>
        </p:spPr>
        <p:txBody>
          <a:bodyPr wrap="square" lIns="0" tIns="0" rIns="0" bIns="0" rtlCol="0" anchor="ctr"/>
          <a:lstStyle/>
          <a:p>
            <a:pPr marL="0" indent="0" algn="ctr">
              <a:buNone/>
            </a:pPr>
            <a:r>
              <a:rPr lang="en-US" sz="1200" b="1" dirty="0">
                <a:solidFill>
                  <a:srgbClr val="0B3C5D"/>
                </a:solidFill>
              </a:rPr>
              <a:t>AS 64513 (IGP: IS-IS)</a:t>
            </a:r>
            <a:endParaRPr lang="en-US" sz="1200" dirty="0"/>
          </a:p>
        </p:txBody>
      </p:sp>
      <p:sp>
        <p:nvSpPr>
          <p:cNvPr id="17" name="Text 14"/>
          <p:cNvSpPr/>
          <p:nvPr/>
        </p:nvSpPr>
        <p:spPr>
          <a:xfrm>
            <a:off x="7626096" y="232257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8" name="Text 15"/>
          <p:cNvSpPr/>
          <p:nvPr/>
        </p:nvSpPr>
        <p:spPr>
          <a:xfrm>
            <a:off x="8906256" y="195681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R6</a:t>
            </a:r>
            <a:endParaRPr lang="en-US" sz="1200" dirty="0"/>
          </a:p>
        </p:txBody>
      </p:sp>
      <p:sp>
        <p:nvSpPr>
          <p:cNvPr id="19" name="Text 16"/>
          <p:cNvSpPr/>
          <p:nvPr/>
        </p:nvSpPr>
        <p:spPr>
          <a:xfrm>
            <a:off x="10003536" y="277977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R7</a:t>
            </a:r>
            <a:endParaRPr lang="en-US" sz="1200" dirty="0"/>
          </a:p>
        </p:txBody>
      </p:sp>
      <p:sp>
        <p:nvSpPr>
          <p:cNvPr id="20" name="Text 17"/>
          <p:cNvSpPr/>
          <p:nvPr/>
        </p:nvSpPr>
        <p:spPr>
          <a:xfrm>
            <a:off x="8357616" y="332841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R8</a:t>
            </a:r>
            <a:endParaRPr lang="en-US" sz="1200" dirty="0"/>
          </a:p>
        </p:txBody>
      </p:sp>
      <p:sp>
        <p:nvSpPr>
          <p:cNvPr id="21" name="Shape 18"/>
          <p:cNvSpPr/>
          <p:nvPr/>
        </p:nvSpPr>
        <p:spPr>
          <a:xfrm flipV="1">
            <a:off x="8092440" y="2240280"/>
            <a:ext cx="822960" cy="274320"/>
          </a:xfrm>
          <a:prstGeom prst="line">
            <a:avLst/>
          </a:prstGeom>
          <a:noFill/>
          <a:ln w="22225">
            <a:solidFill>
              <a:srgbClr val="6B7B8C"/>
            </a:solidFill>
            <a:prstDash val="solid"/>
          </a:ln>
        </p:spPr>
        <p:txBody>
          <a:bodyPr/>
          <a:lstStyle/>
          <a:p>
            <a:endParaRPr lang="en-US"/>
          </a:p>
        </p:txBody>
      </p:sp>
      <p:sp>
        <p:nvSpPr>
          <p:cNvPr id="22" name="Shape 19"/>
          <p:cNvSpPr/>
          <p:nvPr/>
        </p:nvSpPr>
        <p:spPr>
          <a:xfrm>
            <a:off x="9372600" y="2286000"/>
            <a:ext cx="685800" cy="594360"/>
          </a:xfrm>
          <a:prstGeom prst="line">
            <a:avLst/>
          </a:prstGeom>
          <a:noFill/>
          <a:ln w="22225">
            <a:solidFill>
              <a:srgbClr val="6B7B8C"/>
            </a:solidFill>
            <a:prstDash val="solid"/>
          </a:ln>
        </p:spPr>
        <p:txBody>
          <a:bodyPr/>
          <a:lstStyle/>
          <a:p>
            <a:endParaRPr lang="en-US"/>
          </a:p>
        </p:txBody>
      </p:sp>
      <p:sp>
        <p:nvSpPr>
          <p:cNvPr id="23" name="Shape 20"/>
          <p:cNvSpPr/>
          <p:nvPr/>
        </p:nvSpPr>
        <p:spPr>
          <a:xfrm>
            <a:off x="8046720" y="2743200"/>
            <a:ext cx="320040" cy="640080"/>
          </a:xfrm>
          <a:prstGeom prst="line">
            <a:avLst/>
          </a:prstGeom>
          <a:noFill/>
          <a:ln w="22225">
            <a:solidFill>
              <a:srgbClr val="6B7B8C"/>
            </a:solidFill>
            <a:prstDash val="solid"/>
          </a:ln>
        </p:spPr>
        <p:txBody>
          <a:bodyPr/>
          <a:lstStyle/>
          <a:p>
            <a:endParaRPr lang="en-US"/>
          </a:p>
        </p:txBody>
      </p:sp>
      <p:sp>
        <p:nvSpPr>
          <p:cNvPr id="24" name="Shape 21"/>
          <p:cNvSpPr/>
          <p:nvPr/>
        </p:nvSpPr>
        <p:spPr>
          <a:xfrm flipV="1">
            <a:off x="8823960" y="3108960"/>
            <a:ext cx="1188720" cy="411480"/>
          </a:xfrm>
          <a:prstGeom prst="line">
            <a:avLst/>
          </a:prstGeom>
          <a:noFill/>
          <a:ln w="22225">
            <a:solidFill>
              <a:srgbClr val="6B7B8C"/>
            </a:solidFill>
            <a:prstDash val="solid"/>
          </a:ln>
        </p:spPr>
        <p:txBody>
          <a:bodyPr/>
          <a:lstStyle/>
          <a:p>
            <a:endParaRPr lang="en-US"/>
          </a:p>
        </p:txBody>
      </p:sp>
      <p:sp>
        <p:nvSpPr>
          <p:cNvPr id="25" name="Shape 22"/>
          <p:cNvSpPr/>
          <p:nvPr/>
        </p:nvSpPr>
        <p:spPr>
          <a:xfrm flipV="1">
            <a:off x="4443984" y="2560320"/>
            <a:ext cx="3182112" cy="457200"/>
          </a:xfrm>
          <a:prstGeom prst="line">
            <a:avLst/>
          </a:prstGeom>
          <a:noFill/>
          <a:ln w="38100">
            <a:solidFill>
              <a:srgbClr val="F0A332"/>
            </a:solidFill>
            <a:prstDash val="solid"/>
            <a:headEnd type="triangle"/>
            <a:tailEnd type="triangle"/>
          </a:ln>
        </p:spPr>
        <p:txBody>
          <a:bodyPr/>
          <a:lstStyle/>
          <a:p>
            <a:endParaRPr lang="en-US"/>
          </a:p>
        </p:txBody>
      </p:sp>
      <p:sp>
        <p:nvSpPr>
          <p:cNvPr id="26" name="Text 23"/>
          <p:cNvSpPr txBox="1"/>
          <p:nvPr/>
        </p:nvSpPr>
        <p:spPr>
          <a:xfrm>
            <a:off x="5212080" y="242316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eBGP entre os ASs</a:t>
            </a:r>
            <a:endParaRPr lang="en-US" sz="1000" dirty="0"/>
          </a:p>
        </p:txBody>
      </p:sp>
      <p:sp>
        <p:nvSpPr>
          <p:cNvPr id="27" name="Text 24"/>
          <p:cNvSpPr txBox="1"/>
          <p:nvPr/>
        </p:nvSpPr>
        <p:spPr>
          <a:xfrm>
            <a:off x="457200" y="4846320"/>
            <a:ext cx="11247120" cy="1554480"/>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Roteadores sob uma administração comum</a:t>
            </a:r>
            <a:r>
              <a:rPr lang="en-US" sz="1200" dirty="0">
                <a:solidFill>
                  <a:srgbClr val="1F2933"/>
                </a:solidFill>
              </a:rPr>
              <a:t>, com política de roteamento única para o exterior (RFC 1930)</a:t>
            </a:r>
            <a:endParaRPr lang="en-US" sz="1200" dirty="0"/>
          </a:p>
          <a:p>
            <a:pPr marL="279400" indent="-279400">
              <a:spcAft>
                <a:spcPts val="400"/>
              </a:spcAft>
              <a:buSzPct val="100000"/>
              <a:buChar char="•"/>
            </a:pPr>
            <a:r>
              <a:rPr lang="en-US" sz="1200" b="1" dirty="0">
                <a:solidFill>
                  <a:srgbClr val="1F2933"/>
                </a:solidFill>
              </a:rPr>
              <a:t>Dentro</a:t>
            </a:r>
            <a:r>
              <a:rPr lang="en-US" sz="1200" dirty="0">
                <a:solidFill>
                  <a:srgbClr val="1F2933"/>
                </a:solidFill>
              </a:rPr>
              <a:t> do AS: protocolo interior (IGP): OSPF, IS-IS, EIGRP, RIP; </a:t>
            </a:r>
            <a:r>
              <a:rPr lang="en-US" sz="1200" b="1" dirty="0">
                <a:solidFill>
                  <a:srgbClr val="1F2933"/>
                </a:solidFill>
              </a:rPr>
              <a:t>entre</a:t>
            </a:r>
            <a:r>
              <a:rPr lang="en-US" sz="1200" dirty="0">
                <a:solidFill>
                  <a:srgbClr val="1F2933"/>
                </a:solidFill>
              </a:rPr>
              <a:t> ASs: protocolo exterior (EGP): BGP-4</a:t>
            </a:r>
            <a:endParaRPr lang="en-US" sz="1200" dirty="0"/>
          </a:p>
          <a:p>
            <a:pPr marL="279400" indent="-279400">
              <a:spcAft>
                <a:spcPts val="400"/>
              </a:spcAft>
              <a:buSzPct val="100000"/>
              <a:buChar char="•"/>
            </a:pPr>
            <a:r>
              <a:rPr lang="en-US" sz="1200" dirty="0">
                <a:solidFill>
                  <a:srgbClr val="1F2933"/>
                </a:solidFill>
              </a:rPr>
              <a:t>Número de AS (ASN): 16 bits até 2007; </a:t>
            </a:r>
            <a:r>
              <a:rPr lang="en-US" sz="1200" b="1" dirty="0">
                <a:solidFill>
                  <a:srgbClr val="1F2933"/>
                </a:solidFill>
              </a:rPr>
              <a:t>32 bits</a:t>
            </a:r>
            <a:r>
              <a:rPr lang="en-US" sz="1200" dirty="0">
                <a:solidFill>
                  <a:srgbClr val="1F2933"/>
                </a:solidFill>
              </a:rPr>
              <a:t> desde a RFC 4893 / RFC 6793; privados: 64512 a 65534 e 4 200 000 000 a 4 294 967 294 (RFC 6996)</a:t>
            </a:r>
            <a:endParaRPr lang="en-US" sz="1200" dirty="0"/>
          </a:p>
          <a:p>
            <a:pPr marL="279400" indent="-279400">
              <a:spcAft>
                <a:spcPts val="400"/>
              </a:spcAft>
              <a:buSzPct val="100000"/>
              <a:buChar char="•"/>
            </a:pPr>
            <a:r>
              <a:rPr lang="en-US" sz="1200" dirty="0">
                <a:solidFill>
                  <a:srgbClr val="1F2933"/>
                </a:solidFill>
              </a:rPr>
              <a:t>Atribuídos pelos RIRs (LACNIC) e, no Brasil, pelo Registro.br / NIC.br</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Resumo do Módulo 1</a:t>
            </a:r>
            <a:endParaRPr lang="en-US" sz="3000" dirty="0"/>
          </a:p>
        </p:txBody>
      </p:sp>
      <p:sp>
        <p:nvSpPr>
          <p:cNvPr id="4" name="Shape 1"/>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Interconexão</a:t>
            </a:r>
            <a:endParaRPr lang="en-US" sz="1500" dirty="0"/>
          </a:p>
        </p:txBody>
      </p:sp>
      <p:sp>
        <p:nvSpPr>
          <p:cNvPr id="6" name="Text 3"/>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Switch L2 decide por MAC; roteador decide por IP; switch L3 faz os dois em ASIC</a:t>
            </a:r>
            <a:endParaRPr lang="en-US" sz="1300" dirty="0"/>
          </a:p>
          <a:p>
            <a:pPr marL="279400" indent="-279400">
              <a:spcAft>
                <a:spcPts val="400"/>
              </a:spcAft>
              <a:buSzPct val="100000"/>
              <a:buChar char="•"/>
            </a:pPr>
            <a:r>
              <a:rPr lang="en-US" sz="1300" dirty="0">
                <a:solidFill>
                  <a:srgbClr val="1F2933"/>
                </a:solidFill>
              </a:rPr>
              <a:t>Roteadores delimitam domínios de broadcast e permitem múltiplos caminhos</a:t>
            </a:r>
            <a:endParaRPr lang="en-US" sz="1300" dirty="0"/>
          </a:p>
          <a:p>
            <a:pPr marL="279400" indent="-279400">
              <a:spcAft>
                <a:spcPts val="400"/>
              </a:spcAft>
              <a:buSzPct val="100000"/>
              <a:buChar char="•"/>
            </a:pPr>
            <a:r>
              <a:rPr lang="en-US" sz="1300" dirty="0">
                <a:solidFill>
                  <a:srgbClr val="1F2933"/>
                </a:solidFill>
              </a:rPr>
              <a:t>Hoje só IPv4 e IPv6 são 'roteáveis'; ARP, STP e LLDP ficam no enlace</a:t>
            </a:r>
            <a:endParaRPr lang="en-US" sz="1300" dirty="0"/>
          </a:p>
        </p:txBody>
      </p:sp>
      <p:sp>
        <p:nvSpPr>
          <p:cNvPr id="7" name="Shape 4"/>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Endereçamento e encapsulamento</a:t>
            </a:r>
            <a:endParaRPr lang="en-US" sz="1500" dirty="0"/>
          </a:p>
        </p:txBody>
      </p:sp>
      <p:sp>
        <p:nvSpPr>
          <p:cNvPr id="9" name="Text 6"/>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MAC: plano, escopo de enlace; IP: hierárquico (prefixo + host), escopo global</a:t>
            </a:r>
            <a:endParaRPr lang="en-US" sz="1300" dirty="0"/>
          </a:p>
          <a:p>
            <a:pPr marL="279400" indent="-279400">
              <a:spcAft>
                <a:spcPts val="400"/>
              </a:spcAft>
              <a:buSzPct val="100000"/>
              <a:buChar char="•"/>
            </a:pPr>
            <a:r>
              <a:rPr lang="en-US" sz="1300" dirty="0">
                <a:solidFill>
                  <a:srgbClr val="1F2933"/>
                </a:solidFill>
              </a:rPr>
              <a:t>Cada camada acrescenta seu cabeçalho; EtherType identifica IPv4/IPv6/ARP</a:t>
            </a:r>
            <a:endParaRPr lang="en-US" sz="1300" dirty="0"/>
          </a:p>
          <a:p>
            <a:pPr marL="279400" indent="-279400">
              <a:spcAft>
                <a:spcPts val="400"/>
              </a:spcAft>
              <a:buSzPct val="100000"/>
              <a:buChar char="•"/>
            </a:pPr>
            <a:r>
              <a:rPr lang="en-US" sz="1300" dirty="0">
                <a:solidFill>
                  <a:srgbClr val="1F2933"/>
                </a:solidFill>
              </a:rPr>
              <a:t>Cabeçalho IPv4 mínimo de 20 bytes; MTU Ethernet de 1 500 bytes</a:t>
            </a:r>
            <a:endParaRPr lang="en-US" sz="1300" dirty="0"/>
          </a:p>
        </p:txBody>
      </p:sp>
      <p:sp>
        <p:nvSpPr>
          <p:cNvPr id="10" name="Shape 7"/>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Vetor de distância</a:t>
            </a:r>
            <a:endParaRPr lang="en-US" sz="1500" dirty="0"/>
          </a:p>
        </p:txBody>
      </p:sp>
      <p:sp>
        <p:nvSpPr>
          <p:cNvPr id="12" name="Text 9"/>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Anuncia a tabela aos vizinhos; Bellman-Ford; converge em N-1 ciclos</a:t>
            </a:r>
            <a:endParaRPr lang="en-US" sz="1300" dirty="0"/>
          </a:p>
          <a:p>
            <a:pPr marL="279400" indent="-279400">
              <a:spcAft>
                <a:spcPts val="400"/>
              </a:spcAft>
              <a:buSzPct val="100000"/>
              <a:buChar char="•"/>
            </a:pPr>
            <a:r>
              <a:rPr lang="en-US" sz="1300" dirty="0">
                <a:solidFill>
                  <a:srgbClr val="1F2933"/>
                </a:solidFill>
              </a:rPr>
              <a:t>Contagem ao infinito mitigada por horizonte dividido, reverso envenenado, hold-down e atualizações disparadas</a:t>
            </a:r>
            <a:endParaRPr lang="en-US" sz="1300" dirty="0"/>
          </a:p>
          <a:p>
            <a:pPr marL="279400" indent="-279400">
              <a:spcAft>
                <a:spcPts val="400"/>
              </a:spcAft>
              <a:buSzPct val="100000"/>
              <a:buChar char="•"/>
            </a:pPr>
            <a:r>
              <a:rPr lang="en-US" sz="1300" dirty="0">
                <a:solidFill>
                  <a:srgbClr val="1F2933"/>
                </a:solidFill>
              </a:rPr>
              <a:t>RIP (histórico/pequenas redes), EIGRP (avançado)</a:t>
            </a:r>
            <a:endParaRPr lang="en-US" sz="1300" dirty="0"/>
          </a:p>
        </p:txBody>
      </p:sp>
      <p:sp>
        <p:nvSpPr>
          <p:cNvPr id="13" name="Shape 10"/>
          <p:cNvSpPr/>
          <p:nvPr/>
        </p:nvSpPr>
        <p:spPr>
          <a:xfrm>
            <a:off x="6245352"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Estado de enlace e AS</a:t>
            </a:r>
            <a:endParaRPr lang="en-US" sz="1500" dirty="0"/>
          </a:p>
        </p:txBody>
      </p:sp>
      <p:sp>
        <p:nvSpPr>
          <p:cNvPr id="15" name="Text 12"/>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Inunda LSAs; LSDB idêntico; Dijkstra; converge rápido e escala com áreas</a:t>
            </a:r>
            <a:endParaRPr lang="en-US" sz="1300" dirty="0"/>
          </a:p>
          <a:p>
            <a:pPr marL="279400" indent="-279400">
              <a:spcAft>
                <a:spcPts val="400"/>
              </a:spcAft>
              <a:buSzPct val="100000"/>
              <a:buChar char="•"/>
            </a:pPr>
            <a:r>
              <a:rPr lang="en-US" sz="1300" dirty="0">
                <a:solidFill>
                  <a:srgbClr val="1F2933"/>
                </a:solidFill>
              </a:rPr>
              <a:t>OSPF e IS-IS em uso; NLSP extinto</a:t>
            </a:r>
            <a:endParaRPr lang="en-US" sz="1300" dirty="0"/>
          </a:p>
          <a:p>
            <a:pPr marL="279400" indent="-279400">
              <a:spcAft>
                <a:spcPts val="400"/>
              </a:spcAft>
              <a:buSzPct val="100000"/>
              <a:buChar char="•"/>
            </a:pPr>
            <a:r>
              <a:rPr lang="en-US" sz="1300" dirty="0">
                <a:solidFill>
                  <a:srgbClr val="1F2933"/>
                </a:solidFill>
              </a:rPr>
              <a:t>AS = administração comum; IGP dentro, BGP-4 entre ASs; ASN de 32 bits</a:t>
            </a:r>
            <a:endParaRPr lang="en-US" sz="13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2</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TCP/IP</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Pilha de protocolos, endereçamento IPv4 e sub-redes, comportamento do host (determinação de rota e ARP), roteamento em uma inter-rede, protocolos de roteamento (RIP, EIGRP, OSPF, BGP), controle de acesso, IPv6, multicast, MPLS e VRRP</a:t>
            </a:r>
            <a:endParaRPr lang="en-US" sz="1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Objetivos do Módulo 2 (1 de 2)</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Características do TCP/IP</a:t>
            </a:r>
            <a:endParaRPr lang="en-US" sz="1600" dirty="0"/>
          </a:p>
          <a:p>
            <a:pPr marL="0" indent="0">
              <a:buNone/>
            </a:pPr>
            <a:r>
              <a:rPr lang="en-US" sz="1400" dirty="0">
                <a:solidFill>
                  <a:srgbClr val="1F2933"/>
                </a:solidFill>
              </a:rPr>
              <a:t>Pilha de protocolos, datagrama IPv4, números de protocolo e de porta, endereçamento, sub-redes e VLSM, comunicação entre hosts, ARP e Proxy ARP.</a:t>
            </a:r>
            <a:endParaRPr lang="en-US" sz="1600" dirty="0"/>
          </a:p>
        </p:txBody>
      </p:sp>
      <p:sp>
        <p:nvSpPr>
          <p:cNvPr id="6" name="Text 3"/>
          <p:cNvSpPr/>
          <p:nvPr/>
        </p:nvSpPr>
        <p:spPr>
          <a:xfrm>
            <a:off x="457200" y="23774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33172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Processo de roteamento IP</a:t>
            </a:r>
            <a:endParaRPr lang="en-US" sz="1600" dirty="0"/>
          </a:p>
          <a:p>
            <a:pPr marL="0" indent="0">
              <a:buNone/>
            </a:pPr>
            <a:r>
              <a:rPr lang="en-US" sz="1400" dirty="0">
                <a:solidFill>
                  <a:srgbClr val="1F2933"/>
                </a:solidFill>
              </a:rPr>
              <a:t>Descrever em detalhe, passo a passo, o que acontece com um pacote entre a estação de origem e a de destino em uma inter-rede roteada.</a:t>
            </a:r>
            <a:endParaRPr lang="en-US" sz="1600" dirty="0"/>
          </a:p>
        </p:txBody>
      </p:sp>
      <p:sp>
        <p:nvSpPr>
          <p:cNvPr id="8" name="Text 5"/>
          <p:cNvSpPr/>
          <p:nvPr/>
        </p:nvSpPr>
        <p:spPr>
          <a:xfrm>
            <a:off x="457200" y="3474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42900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RIP e EIGRP</a:t>
            </a:r>
            <a:endParaRPr lang="en-US" sz="1600" dirty="0"/>
          </a:p>
          <a:p>
            <a:pPr marL="0" indent="0">
              <a:buNone/>
            </a:pPr>
            <a:r>
              <a:rPr lang="en-US" sz="1400" dirty="0">
                <a:solidFill>
                  <a:srgbClr val="1F2933"/>
                </a:solidFill>
              </a:rPr>
              <a:t>Lembrar os fundamentos do RIP (v1, v2, RIPng) e do EIGRP (métrica composta, DUAL, multicaminho) e o papel da distância administrativa.</a:t>
            </a:r>
            <a:endParaRPr lang="en-US" sz="1600" dirty="0"/>
          </a:p>
        </p:txBody>
      </p:sp>
      <p:sp>
        <p:nvSpPr>
          <p:cNvPr id="10" name="Text 7"/>
          <p:cNvSpPr/>
          <p:nvPr/>
        </p:nvSpPr>
        <p:spPr>
          <a:xfrm>
            <a:off x="457200" y="4572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52628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Redistribuição e OSPF</a:t>
            </a:r>
            <a:endParaRPr lang="en-US" sz="1600" dirty="0"/>
          </a:p>
          <a:p>
            <a:pPr marL="0" indent="0">
              <a:buNone/>
            </a:pPr>
            <a:r>
              <a:rPr lang="en-US" sz="1400" dirty="0">
                <a:solidFill>
                  <a:srgbClr val="1F2933"/>
                </a:solidFill>
              </a:rPr>
              <a:t>Discutir a redistribuição de rotas entre processos de roteamento e lembrar os princípios do OSPF (áreas, tipos de roteador, Hello, DR, LSAs).</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Objetivos do Módulo 2 (2 de 2)</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BGP-4</a:t>
            </a:r>
            <a:endParaRPr lang="en-US" sz="1600" dirty="0"/>
          </a:p>
          <a:p>
            <a:pPr marL="0" indent="0">
              <a:buNone/>
            </a:pPr>
            <a:r>
              <a:rPr lang="en-US" sz="1400" dirty="0">
                <a:solidFill>
                  <a:srgbClr val="1F2933"/>
                </a:solidFill>
              </a:rPr>
              <a:t>Distinguir protocolos interiores e exteriores e descrever os fundamentos do BGP-4 (vetor de caminho, eBGP/iBGP, atributos).</a:t>
            </a:r>
            <a:endParaRPr lang="en-US" sz="1600" dirty="0"/>
          </a:p>
        </p:txBody>
      </p:sp>
      <p:sp>
        <p:nvSpPr>
          <p:cNvPr id="6" name="Text 3"/>
          <p:cNvSpPr/>
          <p:nvPr/>
        </p:nvSpPr>
        <p:spPr>
          <a:xfrm>
            <a:off x="457200" y="23774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33172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Controle de acesso</a:t>
            </a:r>
            <a:endParaRPr lang="en-US" sz="1600" dirty="0"/>
          </a:p>
          <a:p>
            <a:pPr marL="0" indent="0">
              <a:buNone/>
            </a:pPr>
            <a:r>
              <a:rPr lang="en-US" sz="1400" dirty="0">
                <a:solidFill>
                  <a:srgbClr val="1F2933"/>
                </a:solidFill>
              </a:rPr>
              <a:t>Lembrar como listas de controle de acesso (ACLs) em roteadores filtram tráfego IP, e como evoluíram para firewalls stateful.</a:t>
            </a:r>
            <a:endParaRPr lang="en-US" sz="1600" dirty="0"/>
          </a:p>
        </p:txBody>
      </p:sp>
      <p:sp>
        <p:nvSpPr>
          <p:cNvPr id="8" name="Text 5"/>
          <p:cNvSpPr/>
          <p:nvPr/>
        </p:nvSpPr>
        <p:spPr>
          <a:xfrm>
            <a:off x="457200" y="3474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42900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Tópicos de operação</a:t>
            </a:r>
            <a:endParaRPr lang="en-US" sz="1600" dirty="0"/>
          </a:p>
          <a:p>
            <a:pPr marL="0" indent="0">
              <a:buNone/>
            </a:pPr>
            <a:r>
              <a:rPr lang="en-US" sz="1400" dirty="0">
                <a:solidFill>
                  <a:srgbClr val="1F2933"/>
                </a:solidFill>
              </a:rPr>
              <a:t>Tratamento de broadcasts (DHCP relay), endereços secundários, interfaces não numeradas, rotas estáticas e padrão.</a:t>
            </a:r>
            <a:endParaRPr lang="en-US" sz="1600" dirty="0"/>
          </a:p>
        </p:txBody>
      </p:sp>
      <p:sp>
        <p:nvSpPr>
          <p:cNvPr id="10" name="Text 7"/>
          <p:cNvSpPr/>
          <p:nvPr/>
        </p:nvSpPr>
        <p:spPr>
          <a:xfrm>
            <a:off x="457200" y="45720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526280"/>
            <a:ext cx="10698480" cy="1097280"/>
          </a:xfrm>
          <a:prstGeom prst="rect">
            <a:avLst/>
          </a:prstGeom>
          <a:noFill/>
          <a:ln/>
        </p:spPr>
        <p:txBody>
          <a:bodyPr wrap="square" lIns="0" tIns="0" rIns="0" bIns="0" rtlCol="0" anchor="t"/>
          <a:lstStyle/>
          <a:p>
            <a:pPr marL="0" indent="0">
              <a:buNone/>
            </a:pPr>
            <a:r>
              <a:rPr lang="en-US" sz="1600" b="1" dirty="0">
                <a:solidFill>
                  <a:srgbClr val="0B3C5D"/>
                </a:solidFill>
              </a:rPr>
              <a:t>IPv6 e tecnologias complementares</a:t>
            </a:r>
            <a:endParaRPr lang="en-US" sz="1600" dirty="0"/>
          </a:p>
          <a:p>
            <a:pPr marL="0" indent="0">
              <a:buNone/>
            </a:pPr>
            <a:r>
              <a:rPr lang="en-US" sz="1400" dirty="0">
                <a:solidFill>
                  <a:srgbClr val="1F2933"/>
                </a:solidFill>
              </a:rPr>
              <a:t>Entender IPv6 (cabeçalho, endereçamento, ND/SLAAC, roteamento, transição), multicast IP (IGMP/MLD, PIM), RSVP, MPLS e VRRP.</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TCP/IP: origem e governança</a:t>
            </a:r>
            <a:endParaRPr lang="en-US" sz="3000" dirty="0"/>
          </a:p>
        </p:txBody>
      </p:sp>
      <p:sp>
        <p:nvSpPr>
          <p:cNvPr id="4" name="Text 1"/>
          <p:cNvSpPr txBox="1"/>
          <p:nvPr/>
        </p:nvSpPr>
        <p:spPr>
          <a:xfrm>
            <a:off x="457200" y="1188720"/>
            <a:ext cx="6766560" cy="4937760"/>
          </a:xfrm>
          <a:prstGeom prst="rect">
            <a:avLst/>
          </a:prstGeom>
          <a:noFill/>
          <a:ln/>
        </p:spPr>
        <p:txBody>
          <a:bodyPr wrap="square" lIns="0" tIns="0" rIns="0" bIns="0" rtlCol="0" anchor="t"/>
          <a:lstStyle/>
          <a:p>
            <a:pPr marL="279400" indent="-279400">
              <a:spcAft>
                <a:spcPts val="800"/>
              </a:spcAft>
              <a:buSzPct val="100000"/>
              <a:buChar char="•"/>
            </a:pPr>
            <a:r>
              <a:rPr lang="en-US" sz="1600" dirty="0">
                <a:solidFill>
                  <a:srgbClr val="1F2933"/>
                </a:solidFill>
              </a:rPr>
              <a:t>O conjunto de protocolos mais usado do mundo: a base da Internet e das redes corporativas</a:t>
            </a:r>
            <a:endParaRPr lang="en-US" sz="1600" dirty="0"/>
          </a:p>
          <a:p>
            <a:pPr marL="279400" indent="-279400">
              <a:spcAft>
                <a:spcPts val="800"/>
              </a:spcAft>
              <a:buSzPct val="100000"/>
              <a:buChar char="•"/>
            </a:pPr>
            <a:r>
              <a:rPr lang="en-US" sz="1600" dirty="0">
                <a:solidFill>
                  <a:srgbClr val="1F2933"/>
                </a:solidFill>
              </a:rPr>
              <a:t>Desenvolvido em projeto financiado pela </a:t>
            </a:r>
            <a:r>
              <a:rPr lang="en-US" sz="1600" b="1" dirty="0">
                <a:solidFill>
                  <a:srgbClr val="1F2933"/>
                </a:solidFill>
              </a:rPr>
              <a:t>ARPA/DARPA</a:t>
            </a:r>
            <a:r>
              <a:rPr lang="en-US" sz="1600" dirty="0">
                <a:solidFill>
                  <a:srgbClr val="1F2933"/>
                </a:solidFill>
              </a:rPr>
              <a:t> (EUA); Cerf e Kahn, 1974; IP e TCP especificados em 1981 (RFC 791, RFC 793); ARPANET migra em 01/01/1983</a:t>
            </a:r>
            <a:endParaRPr lang="en-US" sz="1600" dirty="0"/>
          </a:p>
          <a:p>
            <a:pPr marL="279400" indent="-279400">
              <a:spcAft>
                <a:spcPts val="800"/>
              </a:spcAft>
              <a:buSzPct val="100000"/>
              <a:buChar char="•"/>
            </a:pPr>
            <a:r>
              <a:rPr lang="en-US" sz="1600" dirty="0">
                <a:solidFill>
                  <a:srgbClr val="1F2933"/>
                </a:solidFill>
              </a:rPr>
              <a:t>As </a:t>
            </a:r>
            <a:r>
              <a:rPr lang="en-US" sz="1600" b="1" dirty="0">
                <a:solidFill>
                  <a:srgbClr val="1F2933"/>
                </a:solidFill>
              </a:rPr>
              <a:t>RFCs</a:t>
            </a:r>
            <a:r>
              <a:rPr lang="en-US" sz="1600" dirty="0">
                <a:solidFill>
                  <a:srgbClr val="1F2933"/>
                </a:solidFill>
              </a:rPr>
              <a:t> (Requests for Comments) definem o processamento dos protocolos e são públicas; padronização pela </a:t>
            </a:r>
            <a:r>
              <a:rPr lang="en-US" sz="1600" b="1" dirty="0">
                <a:solidFill>
                  <a:srgbClr val="1F2933"/>
                </a:solidFill>
              </a:rPr>
              <a:t>IETF</a:t>
            </a:r>
            <a:r>
              <a:rPr lang="en-US" sz="1600" dirty="0">
                <a:solidFill>
                  <a:srgbClr val="1F2933"/>
                </a:solidFill>
              </a:rPr>
              <a:t>; números administrados pela </a:t>
            </a:r>
            <a:r>
              <a:rPr lang="en-US" sz="1600" b="1" dirty="0">
                <a:solidFill>
                  <a:srgbClr val="1F2933"/>
                </a:solidFill>
              </a:rPr>
              <a:t>IANA</a:t>
            </a:r>
            <a:endParaRPr lang="en-US" sz="1600" dirty="0"/>
          </a:p>
          <a:p>
            <a:pPr marL="279400" indent="-279400">
              <a:spcAft>
                <a:spcPts val="800"/>
              </a:spcAft>
              <a:buSzPct val="100000"/>
              <a:buChar char="•"/>
            </a:pPr>
            <a:r>
              <a:rPr lang="en-US" sz="1600" dirty="0">
                <a:solidFill>
                  <a:srgbClr val="1F2933"/>
                </a:solidFill>
              </a:rPr>
              <a:t>Inclui não só as camadas 3 e 4, mas também aplicações (DNS, HTTP, SMTP, SSH, SNMP) e protocolos auxiliares (ICMP, ARP, DHCP)</a:t>
            </a:r>
            <a:endParaRPr lang="en-US" sz="1600" dirty="0"/>
          </a:p>
          <a:p>
            <a:pPr marL="279400" indent="-279400">
              <a:spcAft>
                <a:spcPts val="800"/>
              </a:spcAft>
              <a:buSzPct val="100000"/>
              <a:buChar char="•"/>
            </a:pPr>
            <a:r>
              <a:rPr lang="en-US" sz="1600" dirty="0">
                <a:solidFill>
                  <a:srgbClr val="1F2933"/>
                </a:solidFill>
              </a:rPr>
              <a:t>TCP consolidado em 2022 na </a:t>
            </a:r>
            <a:r>
              <a:rPr lang="en-US" sz="1600" b="1" dirty="0">
                <a:solidFill>
                  <a:srgbClr val="1F2933"/>
                </a:solidFill>
              </a:rPr>
              <a:t>RFC 9293</a:t>
            </a:r>
            <a:r>
              <a:rPr lang="en-US" sz="1600" dirty="0">
                <a:solidFill>
                  <a:srgbClr val="1F2933"/>
                </a:solidFill>
              </a:rPr>
              <a:t>; IPv4 continua sendo a RFC 791; IPv6 é a </a:t>
            </a:r>
            <a:r>
              <a:rPr lang="en-US" sz="1600" b="1" dirty="0">
                <a:solidFill>
                  <a:srgbClr val="1F2933"/>
                </a:solidFill>
              </a:rPr>
              <a:t>RFC 8200</a:t>
            </a:r>
            <a:r>
              <a:rPr lang="en-US" sz="1600" dirty="0">
                <a:solidFill>
                  <a:srgbClr val="1F2933"/>
                </a:solidFill>
              </a:rPr>
              <a:t> (2017)</a:t>
            </a:r>
            <a:endParaRPr lang="en-US" sz="1600" dirty="0"/>
          </a:p>
        </p:txBody>
      </p:sp>
      <p:sp>
        <p:nvSpPr>
          <p:cNvPr id="5" name="Shape 2"/>
          <p:cNvSpPr/>
          <p:nvPr/>
        </p:nvSpPr>
        <p:spPr>
          <a:xfrm>
            <a:off x="7589520" y="1280160"/>
            <a:ext cx="4114800" cy="4846320"/>
          </a:xfrm>
          <a:prstGeom prst="roundRect">
            <a:avLst>
              <a:gd name="adj" fmla="val 2667"/>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Linha do tempo</a:t>
            </a:r>
            <a:endParaRPr lang="en-US" sz="1500" dirty="0"/>
          </a:p>
        </p:txBody>
      </p:sp>
      <p:sp>
        <p:nvSpPr>
          <p:cNvPr id="7" name="Text 4"/>
          <p:cNvSpPr txBox="1"/>
          <p:nvPr/>
        </p:nvSpPr>
        <p:spPr>
          <a:xfrm>
            <a:off x="7790688" y="1856232"/>
            <a:ext cx="371246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1969:</a:t>
            </a:r>
            <a:r>
              <a:rPr lang="en-US" sz="1200" dirty="0">
                <a:solidFill>
                  <a:srgbClr val="1F2933"/>
                </a:solidFill>
              </a:rPr>
              <a:t> primeiros nós da ARPANET</a:t>
            </a:r>
            <a:endParaRPr lang="en-US" sz="1200" dirty="0"/>
          </a:p>
          <a:p>
            <a:pPr marL="279400" indent="-279400">
              <a:spcAft>
                <a:spcPts val="400"/>
              </a:spcAft>
              <a:buSzPct val="100000"/>
              <a:buChar char="•"/>
            </a:pPr>
            <a:r>
              <a:rPr lang="en-US" sz="1200" b="1" dirty="0">
                <a:solidFill>
                  <a:srgbClr val="1F2933"/>
                </a:solidFill>
              </a:rPr>
              <a:t>1974:</a:t>
            </a:r>
            <a:r>
              <a:rPr lang="en-US" sz="1200" dirty="0">
                <a:solidFill>
                  <a:srgbClr val="1F2933"/>
                </a:solidFill>
              </a:rPr>
              <a:t> Cerf e Kahn, 'A Protocol for Packet Network Intercommunication'</a:t>
            </a:r>
            <a:endParaRPr lang="en-US" sz="1200" dirty="0"/>
          </a:p>
          <a:p>
            <a:pPr marL="279400" indent="-279400">
              <a:spcAft>
                <a:spcPts val="400"/>
              </a:spcAft>
              <a:buSzPct val="100000"/>
              <a:buChar char="•"/>
            </a:pPr>
            <a:r>
              <a:rPr lang="en-US" sz="1200" b="1" dirty="0">
                <a:solidFill>
                  <a:srgbClr val="1F2933"/>
                </a:solidFill>
              </a:rPr>
              <a:t>1981:</a:t>
            </a:r>
            <a:r>
              <a:rPr lang="en-US" sz="1200" dirty="0">
                <a:solidFill>
                  <a:srgbClr val="1F2933"/>
                </a:solidFill>
              </a:rPr>
              <a:t> RFC 791 (IP) e RFC 793 (TCP)</a:t>
            </a:r>
            <a:endParaRPr lang="en-US" sz="1200" dirty="0"/>
          </a:p>
          <a:p>
            <a:pPr marL="279400" indent="-279400">
              <a:spcAft>
                <a:spcPts val="400"/>
              </a:spcAft>
              <a:buSzPct val="100000"/>
              <a:buChar char="•"/>
            </a:pPr>
            <a:r>
              <a:rPr lang="en-US" sz="1200" b="1" dirty="0">
                <a:solidFill>
                  <a:srgbClr val="1F2933"/>
                </a:solidFill>
              </a:rPr>
              <a:t>1983:</a:t>
            </a:r>
            <a:r>
              <a:rPr lang="en-US" sz="1200" dirty="0">
                <a:solidFill>
                  <a:srgbClr val="1F2933"/>
                </a:solidFill>
              </a:rPr>
              <a:t> 'flag day' da ARPANET; DNS (RFC 882/883)</a:t>
            </a:r>
            <a:endParaRPr lang="en-US" sz="1200" dirty="0"/>
          </a:p>
          <a:p>
            <a:pPr marL="279400" indent="-279400">
              <a:spcAft>
                <a:spcPts val="400"/>
              </a:spcAft>
              <a:buSzPct val="100000"/>
              <a:buChar char="•"/>
            </a:pPr>
            <a:r>
              <a:rPr lang="en-US" sz="1200" b="1" dirty="0">
                <a:solidFill>
                  <a:srgbClr val="1F2933"/>
                </a:solidFill>
              </a:rPr>
              <a:t>1985:</a:t>
            </a:r>
            <a:r>
              <a:rPr lang="en-US" sz="1200" dirty="0">
                <a:solidFill>
                  <a:srgbClr val="1F2933"/>
                </a:solidFill>
              </a:rPr>
              <a:t> sub-redes (RFC 950); 1986: IETF</a:t>
            </a:r>
            <a:endParaRPr lang="en-US" sz="1200" dirty="0"/>
          </a:p>
          <a:p>
            <a:pPr marL="279400" indent="-279400">
              <a:spcAft>
                <a:spcPts val="400"/>
              </a:spcAft>
              <a:buSzPct val="100000"/>
              <a:buChar char="•"/>
            </a:pPr>
            <a:r>
              <a:rPr lang="en-US" sz="1200" b="1" dirty="0">
                <a:solidFill>
                  <a:srgbClr val="1F2933"/>
                </a:solidFill>
              </a:rPr>
              <a:t>1993:</a:t>
            </a:r>
            <a:r>
              <a:rPr lang="en-US" sz="1200" dirty="0">
                <a:solidFill>
                  <a:srgbClr val="1F2933"/>
                </a:solidFill>
              </a:rPr>
              <a:t> CIDR (RFC 1519); 1998: IPv6 (RFC 2460)</a:t>
            </a:r>
            <a:endParaRPr lang="en-US" sz="1200" dirty="0"/>
          </a:p>
          <a:p>
            <a:pPr marL="279400" indent="-279400">
              <a:spcAft>
                <a:spcPts val="400"/>
              </a:spcAft>
              <a:buSzPct val="100000"/>
              <a:buChar char="•"/>
            </a:pPr>
            <a:r>
              <a:rPr lang="en-US" sz="1200" b="1" dirty="0">
                <a:solidFill>
                  <a:srgbClr val="1F2933"/>
                </a:solidFill>
              </a:rPr>
              <a:t>2011:</a:t>
            </a:r>
            <a:r>
              <a:rPr lang="en-US" sz="1200" dirty="0">
                <a:solidFill>
                  <a:srgbClr val="1F2933"/>
                </a:solidFill>
              </a:rPr>
              <a:t> IANA esgota o IPv4 livre</a:t>
            </a:r>
            <a:endParaRPr lang="en-US" sz="1200" dirty="0"/>
          </a:p>
          <a:p>
            <a:pPr marL="279400" indent="-279400">
              <a:spcAft>
                <a:spcPts val="400"/>
              </a:spcAft>
              <a:buSzPct val="100000"/>
              <a:buChar char="•"/>
            </a:pPr>
            <a:r>
              <a:rPr lang="en-US" sz="1200" b="1" dirty="0">
                <a:solidFill>
                  <a:srgbClr val="1F2933"/>
                </a:solidFill>
              </a:rPr>
              <a:t>2017:</a:t>
            </a:r>
            <a:r>
              <a:rPr lang="en-US" sz="1200" dirty="0">
                <a:solidFill>
                  <a:srgbClr val="1F2933"/>
                </a:solidFill>
              </a:rPr>
              <a:t> IPv6 Internet Standard (RFC 8200)</a:t>
            </a:r>
            <a:endParaRPr lang="en-US" sz="1200" dirty="0"/>
          </a:p>
          <a:p>
            <a:pPr marL="279400" indent="-279400">
              <a:spcAft>
                <a:spcPts val="400"/>
              </a:spcAft>
              <a:buSzPct val="100000"/>
              <a:buChar char="•"/>
            </a:pPr>
            <a:r>
              <a:rPr lang="en-US" sz="1200" b="1" dirty="0">
                <a:solidFill>
                  <a:srgbClr val="1F2933"/>
                </a:solidFill>
              </a:rPr>
              <a:t>2026:</a:t>
            </a:r>
            <a:r>
              <a:rPr lang="en-US" sz="1200" dirty="0">
                <a:solidFill>
                  <a:srgbClr val="1F2933"/>
                </a:solidFill>
              </a:rPr>
              <a:t> &gt; 50 % dos acessos ao Google por IPv6</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 pilha de protocolos TCP/IP e o modelo OSI</a:t>
            </a:r>
            <a:endParaRPr lang="en-US" sz="3000" dirty="0"/>
          </a:p>
        </p:txBody>
      </p:sp>
      <p:sp>
        <p:nvSpPr>
          <p:cNvPr id="4" name="Text 1"/>
          <p:cNvSpPr/>
          <p:nvPr/>
        </p:nvSpPr>
        <p:spPr>
          <a:xfrm>
            <a:off x="822960" y="173736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7 Aplicação</a:t>
            </a:r>
            <a:endParaRPr lang="en-US" sz="1100" dirty="0"/>
          </a:p>
        </p:txBody>
      </p:sp>
      <p:sp>
        <p:nvSpPr>
          <p:cNvPr id="5" name="Text 2"/>
          <p:cNvSpPr/>
          <p:nvPr/>
        </p:nvSpPr>
        <p:spPr>
          <a:xfrm>
            <a:off x="822960" y="228600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6 Apresentação</a:t>
            </a:r>
            <a:endParaRPr lang="en-US" sz="1100" dirty="0"/>
          </a:p>
        </p:txBody>
      </p:sp>
      <p:sp>
        <p:nvSpPr>
          <p:cNvPr id="6" name="Text 3"/>
          <p:cNvSpPr/>
          <p:nvPr/>
        </p:nvSpPr>
        <p:spPr>
          <a:xfrm>
            <a:off x="822960" y="283464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5 Sessão</a:t>
            </a:r>
            <a:endParaRPr lang="en-US" sz="1100" dirty="0"/>
          </a:p>
        </p:txBody>
      </p:sp>
      <p:sp>
        <p:nvSpPr>
          <p:cNvPr id="7" name="Text 4"/>
          <p:cNvSpPr/>
          <p:nvPr/>
        </p:nvSpPr>
        <p:spPr>
          <a:xfrm>
            <a:off x="822960" y="338328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4 Transporte</a:t>
            </a:r>
            <a:endParaRPr lang="en-US" sz="1100" dirty="0"/>
          </a:p>
        </p:txBody>
      </p:sp>
      <p:sp>
        <p:nvSpPr>
          <p:cNvPr id="8" name="Text 5"/>
          <p:cNvSpPr/>
          <p:nvPr/>
        </p:nvSpPr>
        <p:spPr>
          <a:xfrm>
            <a:off x="822960" y="393192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3 Rede</a:t>
            </a:r>
            <a:endParaRPr lang="en-US" sz="1100" dirty="0"/>
          </a:p>
        </p:txBody>
      </p:sp>
      <p:sp>
        <p:nvSpPr>
          <p:cNvPr id="9" name="Text 6"/>
          <p:cNvSpPr/>
          <p:nvPr/>
        </p:nvSpPr>
        <p:spPr>
          <a:xfrm>
            <a:off x="822960" y="448056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2 Enlace</a:t>
            </a:r>
            <a:endParaRPr lang="en-US" sz="1100" dirty="0"/>
          </a:p>
        </p:txBody>
      </p:sp>
      <p:sp>
        <p:nvSpPr>
          <p:cNvPr id="10" name="Text 7"/>
          <p:cNvSpPr/>
          <p:nvPr/>
        </p:nvSpPr>
        <p:spPr>
          <a:xfrm>
            <a:off x="822960" y="5029200"/>
            <a:ext cx="237744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1 Física</a:t>
            </a:r>
            <a:endParaRPr lang="en-US" sz="1100" dirty="0"/>
          </a:p>
        </p:txBody>
      </p:sp>
      <p:sp>
        <p:nvSpPr>
          <p:cNvPr id="11" name="Text 8"/>
          <p:cNvSpPr txBox="1"/>
          <p:nvPr/>
        </p:nvSpPr>
        <p:spPr>
          <a:xfrm>
            <a:off x="822960" y="1444752"/>
            <a:ext cx="2377440" cy="256032"/>
          </a:xfrm>
          <a:prstGeom prst="rect">
            <a:avLst/>
          </a:prstGeom>
          <a:noFill/>
          <a:ln/>
        </p:spPr>
        <p:txBody>
          <a:bodyPr wrap="square" lIns="0" tIns="0" rIns="0" bIns="0" rtlCol="0" anchor="ctr"/>
          <a:lstStyle/>
          <a:p>
            <a:pPr marL="0" indent="0" algn="ctr">
              <a:buNone/>
            </a:pPr>
            <a:r>
              <a:rPr lang="en-US" sz="1100" b="1" dirty="0">
                <a:solidFill>
                  <a:srgbClr val="0B3C5D"/>
                </a:solidFill>
              </a:rPr>
              <a:t>Modelo OSI</a:t>
            </a:r>
            <a:endParaRPr lang="en-US" sz="1100" dirty="0"/>
          </a:p>
        </p:txBody>
      </p:sp>
      <p:sp>
        <p:nvSpPr>
          <p:cNvPr id="12" name="Text 9"/>
          <p:cNvSpPr txBox="1"/>
          <p:nvPr/>
        </p:nvSpPr>
        <p:spPr>
          <a:xfrm>
            <a:off x="4206240" y="1444752"/>
            <a:ext cx="2560320" cy="256032"/>
          </a:xfrm>
          <a:prstGeom prst="rect">
            <a:avLst/>
          </a:prstGeom>
          <a:noFill/>
          <a:ln/>
        </p:spPr>
        <p:txBody>
          <a:bodyPr wrap="square" lIns="0" tIns="0" rIns="0" bIns="0" rtlCol="0" anchor="ctr"/>
          <a:lstStyle/>
          <a:p>
            <a:pPr marL="0" indent="0" algn="ctr">
              <a:buNone/>
            </a:pPr>
            <a:r>
              <a:rPr lang="en-US" sz="1100" b="1" dirty="0">
                <a:solidFill>
                  <a:srgbClr val="0B3C5D"/>
                </a:solidFill>
              </a:rPr>
              <a:t>Pilha TCP/IP (RFC 1122)</a:t>
            </a:r>
            <a:endParaRPr lang="en-US" sz="1100" dirty="0"/>
          </a:p>
        </p:txBody>
      </p:sp>
      <p:sp>
        <p:nvSpPr>
          <p:cNvPr id="13" name="Text 10"/>
          <p:cNvSpPr txBox="1"/>
          <p:nvPr/>
        </p:nvSpPr>
        <p:spPr>
          <a:xfrm>
            <a:off x="4206240" y="1737360"/>
            <a:ext cx="2560320" cy="1645920"/>
          </a:xfrm>
          <a:prstGeom prst="rect">
            <a:avLst/>
          </a:prstGeom>
          <a:solidFill>
            <a:srgbClr val="8ECAE6"/>
          </a:solidFill>
          <a:ln w="9525">
            <a:solidFill>
              <a:srgbClr val="FFFFFF"/>
            </a:solidFill>
          </a:ln>
        </p:spPr>
        <p:txBody>
          <a:bodyPr wrap="square" lIns="0" tIns="0" rIns="0" bIns="0" rtlCol="0" anchor="ctr"/>
          <a:lstStyle/>
          <a:p>
            <a:pPr marL="0" indent="0" algn="ctr">
              <a:buNone/>
            </a:pPr>
            <a:r>
              <a:rPr lang="en-US" sz="1100" dirty="0">
                <a:solidFill>
                  <a:srgbClr val="1F2933"/>
                </a:solidFill>
              </a:rPr>
              <a:t>Aplicação</a:t>
            </a:r>
            <a:endParaRPr lang="en-US" sz="1100" dirty="0"/>
          </a:p>
        </p:txBody>
      </p:sp>
      <p:sp>
        <p:nvSpPr>
          <p:cNvPr id="14" name="Text 11"/>
          <p:cNvSpPr txBox="1"/>
          <p:nvPr/>
        </p:nvSpPr>
        <p:spPr>
          <a:xfrm>
            <a:off x="4206240" y="3383280"/>
            <a:ext cx="2560320" cy="548640"/>
          </a:xfrm>
          <a:prstGeom prst="rect">
            <a:avLst/>
          </a:prstGeom>
          <a:solidFill>
            <a:srgbClr val="8ECAE6"/>
          </a:solidFill>
          <a:ln w="9525">
            <a:solidFill>
              <a:srgbClr val="FFFFFF"/>
            </a:solidFill>
          </a:ln>
        </p:spPr>
        <p:txBody>
          <a:bodyPr wrap="square" lIns="0" tIns="0" rIns="0" bIns="0" rtlCol="0" anchor="ctr"/>
          <a:lstStyle/>
          <a:p>
            <a:pPr marL="0" indent="0" algn="ctr">
              <a:buNone/>
            </a:pPr>
            <a:r>
              <a:rPr lang="en-US" sz="1100" dirty="0">
                <a:solidFill>
                  <a:srgbClr val="1F2933"/>
                </a:solidFill>
              </a:rPr>
              <a:t>Transporte</a:t>
            </a:r>
            <a:endParaRPr lang="en-US" sz="1100" dirty="0"/>
          </a:p>
        </p:txBody>
      </p:sp>
      <p:sp>
        <p:nvSpPr>
          <p:cNvPr id="15" name="Text 12"/>
          <p:cNvSpPr txBox="1"/>
          <p:nvPr/>
        </p:nvSpPr>
        <p:spPr>
          <a:xfrm>
            <a:off x="4206240" y="3931920"/>
            <a:ext cx="2560320" cy="548640"/>
          </a:xfrm>
          <a:prstGeom prst="rect">
            <a:avLst/>
          </a:prstGeom>
          <a:solidFill>
            <a:srgbClr val="F0A332"/>
          </a:solidFill>
          <a:ln w="9525">
            <a:solidFill>
              <a:srgbClr val="FFFFFF"/>
            </a:solidFill>
          </a:ln>
        </p:spPr>
        <p:txBody>
          <a:bodyPr wrap="square" lIns="0" tIns="0" rIns="0" bIns="0" rtlCol="0" anchor="ctr"/>
          <a:lstStyle/>
          <a:p>
            <a:pPr marL="0" indent="0" algn="ctr">
              <a:buNone/>
            </a:pPr>
            <a:r>
              <a:rPr lang="en-US" sz="1100" b="1" dirty="0">
                <a:solidFill>
                  <a:srgbClr val="1F2933"/>
                </a:solidFill>
              </a:rPr>
              <a:t>Internet</a:t>
            </a:r>
            <a:endParaRPr lang="en-US" sz="1100" dirty="0"/>
          </a:p>
        </p:txBody>
      </p:sp>
      <p:sp>
        <p:nvSpPr>
          <p:cNvPr id="16" name="Text 13"/>
          <p:cNvSpPr txBox="1"/>
          <p:nvPr/>
        </p:nvSpPr>
        <p:spPr>
          <a:xfrm>
            <a:off x="4206240" y="4480560"/>
            <a:ext cx="2560320" cy="1097280"/>
          </a:xfrm>
          <a:prstGeom prst="rect">
            <a:avLst/>
          </a:prstGeom>
          <a:solidFill>
            <a:srgbClr val="8ECAE6"/>
          </a:solidFill>
          <a:ln w="9525">
            <a:solidFill>
              <a:srgbClr val="FFFFFF"/>
            </a:solidFill>
          </a:ln>
        </p:spPr>
        <p:txBody>
          <a:bodyPr wrap="square" lIns="0" tIns="0" rIns="0" bIns="0" rtlCol="0" anchor="ctr"/>
          <a:lstStyle/>
          <a:p>
            <a:pPr marL="0" indent="0" algn="ctr">
              <a:buNone/>
            </a:pPr>
            <a:r>
              <a:rPr lang="en-US" sz="1100" dirty="0">
                <a:solidFill>
                  <a:srgbClr val="1F2933"/>
                </a:solidFill>
              </a:rPr>
              <a:t>Interface de rede</a:t>
            </a:r>
            <a:endParaRPr lang="en-US" sz="1100" dirty="0"/>
          </a:p>
          <a:p>
            <a:pPr marL="0" indent="0" algn="ctr">
              <a:buNone/>
            </a:pPr>
            <a:r>
              <a:rPr lang="en-US" sz="1100" dirty="0">
                <a:solidFill>
                  <a:srgbClr val="1F2933"/>
                </a:solidFill>
              </a:rPr>
              <a:t>(enlace + física)</a:t>
            </a:r>
            <a:endParaRPr lang="en-US" sz="1100" dirty="0"/>
          </a:p>
        </p:txBody>
      </p:sp>
      <p:sp>
        <p:nvSpPr>
          <p:cNvPr id="17" name="Shape 14"/>
          <p:cNvSpPr/>
          <p:nvPr/>
        </p:nvSpPr>
        <p:spPr>
          <a:xfrm>
            <a:off x="3200400" y="2560320"/>
            <a:ext cx="1005840" cy="0"/>
          </a:xfrm>
          <a:prstGeom prst="line">
            <a:avLst/>
          </a:prstGeom>
          <a:noFill/>
          <a:ln w="15875">
            <a:solidFill>
              <a:srgbClr val="6B7B8C"/>
            </a:solidFill>
            <a:prstDash val="solid"/>
            <a:tailEnd type="triangle"/>
          </a:ln>
        </p:spPr>
        <p:txBody>
          <a:bodyPr/>
          <a:lstStyle/>
          <a:p>
            <a:endParaRPr lang="en-US"/>
          </a:p>
        </p:txBody>
      </p:sp>
      <p:sp>
        <p:nvSpPr>
          <p:cNvPr id="18" name="Shape 15"/>
          <p:cNvSpPr/>
          <p:nvPr/>
        </p:nvSpPr>
        <p:spPr>
          <a:xfrm>
            <a:off x="3200400" y="3657600"/>
            <a:ext cx="1005840" cy="0"/>
          </a:xfrm>
          <a:prstGeom prst="line">
            <a:avLst/>
          </a:prstGeom>
          <a:noFill/>
          <a:ln w="15875">
            <a:solidFill>
              <a:srgbClr val="6B7B8C"/>
            </a:solidFill>
            <a:prstDash val="solid"/>
            <a:tailEnd type="triangle"/>
          </a:ln>
        </p:spPr>
        <p:txBody>
          <a:bodyPr/>
          <a:lstStyle/>
          <a:p>
            <a:endParaRPr lang="en-US"/>
          </a:p>
        </p:txBody>
      </p:sp>
      <p:sp>
        <p:nvSpPr>
          <p:cNvPr id="19" name="Shape 16"/>
          <p:cNvSpPr/>
          <p:nvPr/>
        </p:nvSpPr>
        <p:spPr>
          <a:xfrm>
            <a:off x="3200400" y="4206240"/>
            <a:ext cx="1005840" cy="0"/>
          </a:xfrm>
          <a:prstGeom prst="line">
            <a:avLst/>
          </a:prstGeom>
          <a:noFill/>
          <a:ln w="15875">
            <a:solidFill>
              <a:srgbClr val="6B7B8C"/>
            </a:solidFill>
            <a:prstDash val="solid"/>
            <a:tailEnd type="triangle"/>
          </a:ln>
        </p:spPr>
        <p:txBody>
          <a:bodyPr/>
          <a:lstStyle/>
          <a:p>
            <a:endParaRPr lang="en-US"/>
          </a:p>
        </p:txBody>
      </p:sp>
      <p:sp>
        <p:nvSpPr>
          <p:cNvPr id="20" name="Shape 17"/>
          <p:cNvSpPr/>
          <p:nvPr/>
        </p:nvSpPr>
        <p:spPr>
          <a:xfrm>
            <a:off x="3200400" y="5029200"/>
            <a:ext cx="1005840" cy="0"/>
          </a:xfrm>
          <a:prstGeom prst="line">
            <a:avLst/>
          </a:prstGeom>
          <a:noFill/>
          <a:ln w="15875">
            <a:solidFill>
              <a:srgbClr val="6B7B8C"/>
            </a:solidFill>
            <a:prstDash val="solid"/>
            <a:tailEnd type="triangle"/>
          </a:ln>
        </p:spPr>
        <p:txBody>
          <a:bodyPr/>
          <a:lstStyle/>
          <a:p>
            <a:endParaRPr lang="en-US"/>
          </a:p>
        </p:txBody>
      </p:sp>
      <p:sp>
        <p:nvSpPr>
          <p:cNvPr id="21" name="Shape 18"/>
          <p:cNvSpPr/>
          <p:nvPr/>
        </p:nvSpPr>
        <p:spPr>
          <a:xfrm>
            <a:off x="7315200" y="1280160"/>
            <a:ext cx="4389120" cy="4937760"/>
          </a:xfrm>
          <a:prstGeom prst="roundRect">
            <a:avLst>
              <a:gd name="adj" fmla="val 2500"/>
            </a:avLst>
          </a:prstGeom>
          <a:solidFill>
            <a:srgbClr val="EEF3F7"/>
          </a:solidFill>
          <a:ln w="9525">
            <a:solidFill>
              <a:srgbClr val="EEF3F7"/>
            </a:solidFill>
            <a:prstDash val="solid"/>
          </a:ln>
        </p:spPr>
        <p:txBody>
          <a:bodyPr/>
          <a:lstStyle/>
          <a:p>
            <a:endParaRPr lang="en-US"/>
          </a:p>
        </p:txBody>
      </p:sp>
      <p:sp>
        <p:nvSpPr>
          <p:cNvPr id="22" name="Text 19"/>
          <p:cNvSpPr txBox="1"/>
          <p:nvPr/>
        </p:nvSpPr>
        <p:spPr>
          <a:xfrm>
            <a:off x="7516368" y="1444752"/>
            <a:ext cx="3986784" cy="365760"/>
          </a:xfrm>
          <a:prstGeom prst="rect">
            <a:avLst/>
          </a:prstGeom>
          <a:noFill/>
          <a:ln/>
        </p:spPr>
        <p:txBody>
          <a:bodyPr wrap="square" lIns="0" tIns="0" rIns="0" bIns="0" rtlCol="0" anchor="t"/>
          <a:lstStyle/>
          <a:p>
            <a:pPr marL="0" indent="0">
              <a:buNone/>
            </a:pPr>
            <a:r>
              <a:rPr lang="en-US" sz="1500" b="1" dirty="0">
                <a:solidFill>
                  <a:srgbClr val="0B3C5D"/>
                </a:solidFill>
              </a:rPr>
              <a:t>Exemplos em cada camada</a:t>
            </a:r>
            <a:endParaRPr lang="en-US" sz="1500" dirty="0"/>
          </a:p>
        </p:txBody>
      </p:sp>
      <p:sp>
        <p:nvSpPr>
          <p:cNvPr id="23" name="Text 20"/>
          <p:cNvSpPr txBox="1"/>
          <p:nvPr/>
        </p:nvSpPr>
        <p:spPr>
          <a:xfrm>
            <a:off x="7516368" y="1856232"/>
            <a:ext cx="3986784" cy="422452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Aplicação:</a:t>
            </a:r>
            <a:r>
              <a:rPr lang="en-US" sz="1200" dirty="0">
                <a:solidFill>
                  <a:srgbClr val="1F2933"/>
                </a:solidFill>
              </a:rPr>
              <a:t> HTTP/HTTPS, DNS, SMTP, IMAP, SSH, SNMP, NTP, DHCP, TLS (segurança entre aplicação e transporte)</a:t>
            </a:r>
            <a:endParaRPr lang="en-US" sz="1200" dirty="0"/>
          </a:p>
          <a:p>
            <a:pPr marL="279400" indent="-279400">
              <a:spcAft>
                <a:spcPts val="400"/>
              </a:spcAft>
              <a:buSzPct val="100000"/>
              <a:buChar char="•"/>
            </a:pPr>
            <a:r>
              <a:rPr lang="en-US" sz="1200" b="1" dirty="0">
                <a:solidFill>
                  <a:srgbClr val="1F2933"/>
                </a:solidFill>
              </a:rPr>
              <a:t>Transporte:</a:t>
            </a:r>
            <a:r>
              <a:rPr lang="en-US" sz="1200" dirty="0">
                <a:solidFill>
                  <a:srgbClr val="1F2933"/>
                </a:solidFill>
              </a:rPr>
              <a:t> TCP, UDP, QUIC (sobre UDP), SCTP</a:t>
            </a:r>
            <a:endParaRPr lang="en-US" sz="1200" dirty="0"/>
          </a:p>
          <a:p>
            <a:pPr marL="279400" indent="-279400">
              <a:spcAft>
                <a:spcPts val="400"/>
              </a:spcAft>
              <a:buSzPct val="100000"/>
              <a:buChar char="•"/>
            </a:pPr>
            <a:r>
              <a:rPr lang="en-US" sz="1200" b="1" dirty="0">
                <a:solidFill>
                  <a:srgbClr val="1F2933"/>
                </a:solidFill>
              </a:rPr>
              <a:t>Internet:</a:t>
            </a:r>
            <a:r>
              <a:rPr lang="en-US" sz="1200" dirty="0">
                <a:solidFill>
                  <a:srgbClr val="1F2933"/>
                </a:solidFill>
              </a:rPr>
              <a:t> IPv4, IPv6, ICMP/ICMPv6, IGMP/MLD, IPsec; protocolos de roteamento (OSPF, BGP) rodam sobre IP ou TCP</a:t>
            </a:r>
            <a:endParaRPr lang="en-US" sz="1200" dirty="0"/>
          </a:p>
          <a:p>
            <a:pPr marL="279400" indent="-279400">
              <a:spcAft>
                <a:spcPts val="400"/>
              </a:spcAft>
              <a:buSzPct val="100000"/>
              <a:buChar char="•"/>
            </a:pPr>
            <a:r>
              <a:rPr lang="en-US" sz="1200" b="1" dirty="0">
                <a:solidFill>
                  <a:srgbClr val="1F2933"/>
                </a:solidFill>
              </a:rPr>
              <a:t>Interface de rede:</a:t>
            </a:r>
            <a:r>
              <a:rPr lang="en-US" sz="1200" dirty="0">
                <a:solidFill>
                  <a:srgbClr val="1F2933"/>
                </a:solidFill>
              </a:rPr>
              <a:t> Ethernet, Wi-Fi, PPP/PPPoE, MPLS (camada '2,5'), VXLAN (encapsulamento sobre UDP)</a:t>
            </a:r>
            <a:endParaRPr lang="en-US" sz="1200" dirty="0"/>
          </a:p>
          <a:p>
            <a:pPr marL="279400" indent="-279400">
              <a:spcAft>
                <a:spcPts val="400"/>
              </a:spcAft>
              <a:buSzPct val="100000"/>
              <a:buChar char="•"/>
            </a:pPr>
            <a:r>
              <a:rPr lang="en-US" sz="1200" b="1" dirty="0">
                <a:solidFill>
                  <a:srgbClr val="1F2933"/>
                </a:solidFill>
              </a:rPr>
              <a:t>Histórico:</a:t>
            </a:r>
            <a:r>
              <a:rPr lang="en-US" sz="1200" dirty="0">
                <a:solidFill>
                  <a:srgbClr val="1F2933"/>
                </a:solidFill>
              </a:rPr>
              <a:t> Token Ring, FDDI, Frame Relay, ATM</a:t>
            </a:r>
            <a:endParaRPr lang="en-US" sz="1200" dirty="0"/>
          </a:p>
        </p:txBody>
      </p:sp>
      <p:sp>
        <p:nvSpPr>
          <p:cNvPr id="24" name="Text 21"/>
          <p:cNvSpPr txBox="1"/>
          <p:nvPr/>
        </p:nvSpPr>
        <p:spPr>
          <a:xfrm>
            <a:off x="822960" y="5760720"/>
            <a:ext cx="5943600" cy="457200"/>
          </a:xfrm>
          <a:prstGeom prst="rect">
            <a:avLst/>
          </a:prstGeom>
          <a:solidFill>
            <a:srgbClr val="FFF4E0"/>
          </a:solidFill>
          <a:ln/>
        </p:spPr>
        <p:txBody>
          <a:bodyPr wrap="square" lIns="0" tIns="0" rIns="0" bIns="0" rtlCol="0" anchor="ctr"/>
          <a:lstStyle/>
          <a:p>
            <a:pPr marL="0" indent="0" algn="l">
              <a:buNone/>
            </a:pPr>
            <a:r>
              <a:rPr lang="en-US" sz="1200" dirty="0">
                <a:solidFill>
                  <a:srgbClr val="1F2933"/>
                </a:solidFill>
              </a:rPr>
              <a:t>A camada Internet (IP) é o 'gargalo da ampulheta': tudo acima roda sobre IP, e IP roda sobre qualquer enlace.</a:t>
            </a:r>
            <a:endParaRPr lang="en-US" sz="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Camada de aplicação</a:t>
            </a:r>
            <a:endParaRPr lang="en-US" sz="3000" dirty="0"/>
          </a:p>
        </p:txBody>
      </p:sp>
      <p:sp>
        <p:nvSpPr>
          <p:cNvPr id="4" name="Text 1"/>
          <p:cNvSpPr/>
          <p:nvPr/>
        </p:nvSpPr>
        <p:spPr>
          <a:xfrm>
            <a:off x="731520" y="1554480"/>
            <a:ext cx="2194560"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Aplicação</a:t>
            </a:r>
            <a:endParaRPr lang="en-US" sz="1100" dirty="0"/>
          </a:p>
        </p:txBody>
      </p:sp>
      <p:sp>
        <p:nvSpPr>
          <p:cNvPr id="5" name="Text 2"/>
          <p:cNvSpPr/>
          <p:nvPr/>
        </p:nvSpPr>
        <p:spPr>
          <a:xfrm>
            <a:off x="731520" y="219456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Transporte</a:t>
            </a:r>
            <a:endParaRPr lang="en-US" sz="1100" dirty="0"/>
          </a:p>
        </p:txBody>
      </p:sp>
      <p:sp>
        <p:nvSpPr>
          <p:cNvPr id="6" name="Text 3"/>
          <p:cNvSpPr/>
          <p:nvPr/>
        </p:nvSpPr>
        <p:spPr>
          <a:xfrm>
            <a:off x="731520" y="283464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Internet</a:t>
            </a:r>
            <a:endParaRPr lang="en-US" sz="1100" dirty="0"/>
          </a:p>
        </p:txBody>
      </p:sp>
      <p:sp>
        <p:nvSpPr>
          <p:cNvPr id="7" name="Text 4"/>
          <p:cNvSpPr/>
          <p:nvPr/>
        </p:nvSpPr>
        <p:spPr>
          <a:xfrm>
            <a:off x="731520" y="347472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Interface de rede</a:t>
            </a:r>
            <a:endParaRPr lang="en-US" sz="11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3474720" y="1280160"/>
          <a:ext cx="8229600" cy="914400"/>
        </p:xfrm>
        <a:graphic>
          <a:graphicData uri="http://schemas.openxmlformats.org/drawingml/2006/table">
            <a:tbl>
              <a:tblPr/>
              <a:tblGrid>
                <a:gridCol w="164592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tblGrid>
              <a:tr h="502920">
                <a:tc>
                  <a:txBody>
                    <a:bodyPr/>
                    <a:lstStyle/>
                    <a:p>
                      <a:pPr marL="0" indent="0" algn="l">
                        <a:buNone/>
                      </a:pPr>
                      <a:r>
                        <a:rPr lang="en-US" sz="1100" b="1" dirty="0">
                          <a:solidFill>
                            <a:srgbClr val="FFFFFF"/>
                          </a:solidFill>
                        </a:rPr>
                        <a:t>Função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Protocolos atuais (porta)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Histórico / substituído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02920">
                <a:tc>
                  <a:txBody>
                    <a:bodyPr/>
                    <a:lstStyle/>
                    <a:p>
                      <a:pPr marL="0" indent="0" algn="l">
                        <a:buNone/>
                      </a:pPr>
                      <a:r>
                        <a:rPr lang="en-US" sz="1100" dirty="0">
                          <a:solidFill>
                            <a:srgbClr val="1F2933"/>
                          </a:solidFill>
                        </a:rPr>
                        <a:t>Web e APIs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HTTPS: HTTP/1.1 e HTTP/2 sobre TLS/TCP 443; HTTP/3 sobre QUIC/UDP 443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HTTP em texto claro (80)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lgn="l">
                        <a:buNone/>
                      </a:pPr>
                      <a:r>
                        <a:rPr lang="en-US" sz="1100" dirty="0">
                          <a:solidFill>
                            <a:srgbClr val="1F2933"/>
                          </a:solidFill>
                        </a:rPr>
                        <a:t>Nomes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DNS (UDP/TCP 53); DNS sobre TLS (853) e sobre HTTPS; DNSSEC</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Arquivo hosts, tabelas estáticas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02920">
                <a:tc>
                  <a:txBody>
                    <a:bodyPr/>
                    <a:lstStyle/>
                    <a:p>
                      <a:pPr marL="0" indent="0" algn="l">
                        <a:buNone/>
                      </a:pPr>
                      <a:r>
                        <a:rPr lang="en-US" sz="1100" dirty="0">
                          <a:solidFill>
                            <a:srgbClr val="1F2933"/>
                          </a:solidFill>
                        </a:rPr>
                        <a:t>Acesso remoto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SSH (TCP 22); RDP (3389)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Telnet (23), rlogin (513)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lgn="l">
                        <a:buNone/>
                      </a:pPr>
                      <a:r>
                        <a:rPr lang="en-US" sz="1100" dirty="0">
                          <a:solidFill>
                            <a:srgbClr val="1F2933"/>
                          </a:solidFill>
                        </a:rPr>
                        <a:t>Arquivos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SFTP/SCP (22), HTTPS, SMB (445), NFSv4 (2049)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FTP (20/21), TFTP (69) ainda em boot de rede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02920">
                <a:tc>
                  <a:txBody>
                    <a:bodyPr/>
                    <a:lstStyle/>
                    <a:p>
                      <a:pPr marL="0" indent="0" algn="l">
                        <a:buNone/>
                      </a:pPr>
                      <a:r>
                        <a:rPr lang="en-US" sz="1100" dirty="0">
                          <a:solidFill>
                            <a:srgbClr val="1F2933"/>
                          </a:solidFill>
                        </a:rPr>
                        <a:t>E-mail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SMTP submission (587, TLS), IMAPS (993), SMTP entre servidores (25)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POP3 (110), SMTP sem TLS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02920">
                <a:tc>
                  <a:txBody>
                    <a:bodyPr/>
                    <a:lstStyle/>
                    <a:p>
                      <a:pPr marL="0" indent="0" algn="l">
                        <a:buNone/>
                      </a:pPr>
                      <a:r>
                        <a:rPr lang="en-US" sz="1100" dirty="0">
                          <a:solidFill>
                            <a:srgbClr val="1F2933"/>
                          </a:solidFill>
                        </a:rPr>
                        <a:t>Gerência e tempo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SNMPv3 (UDP 161/162), NETCONF/RESTCONF, gNMI, syslog (514), NTP (123)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SNMPv1/v2c (comunidades em claro)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502920">
                <a:tc>
                  <a:txBody>
                    <a:bodyPr/>
                    <a:lstStyle/>
                    <a:p>
                      <a:pPr marL="0" indent="0" algn="l">
                        <a:buNone/>
                      </a:pPr>
                      <a:r>
                        <a:rPr lang="en-US" sz="1100" dirty="0">
                          <a:solidFill>
                            <a:srgbClr val="1F2933"/>
                          </a:solidFill>
                        </a:rPr>
                        <a:t>Configuração de hosts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DHCP (UDP 67/68), DHCPv6 (546/547), SLAAC (IPv6)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BOOTP, RARP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Camada de transporte</a:t>
            </a:r>
            <a:endParaRPr lang="en-US" sz="3000" dirty="0"/>
          </a:p>
        </p:txBody>
      </p:sp>
      <p:sp>
        <p:nvSpPr>
          <p:cNvPr id="4" name="Text 1"/>
          <p:cNvSpPr/>
          <p:nvPr/>
        </p:nvSpPr>
        <p:spPr>
          <a:xfrm>
            <a:off x="731520" y="155448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Aplicação</a:t>
            </a:r>
            <a:endParaRPr lang="en-US" sz="1100" dirty="0"/>
          </a:p>
        </p:txBody>
      </p:sp>
      <p:sp>
        <p:nvSpPr>
          <p:cNvPr id="5" name="Text 2"/>
          <p:cNvSpPr/>
          <p:nvPr/>
        </p:nvSpPr>
        <p:spPr>
          <a:xfrm>
            <a:off x="731520" y="2194560"/>
            <a:ext cx="2194560"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Transporte</a:t>
            </a:r>
            <a:endParaRPr lang="en-US" sz="1100" dirty="0"/>
          </a:p>
        </p:txBody>
      </p:sp>
      <p:sp>
        <p:nvSpPr>
          <p:cNvPr id="6" name="Text 3"/>
          <p:cNvSpPr/>
          <p:nvPr/>
        </p:nvSpPr>
        <p:spPr>
          <a:xfrm>
            <a:off x="731520" y="283464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Internet</a:t>
            </a:r>
            <a:endParaRPr lang="en-US" sz="1100" dirty="0"/>
          </a:p>
        </p:txBody>
      </p:sp>
      <p:sp>
        <p:nvSpPr>
          <p:cNvPr id="7" name="Text 4"/>
          <p:cNvSpPr/>
          <p:nvPr/>
        </p:nvSpPr>
        <p:spPr>
          <a:xfrm>
            <a:off x="731520" y="347472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Interface de rede</a:t>
            </a:r>
            <a:endParaRPr lang="en-US" sz="1100" dirty="0"/>
          </a:p>
        </p:txBody>
      </p:sp>
      <p:sp>
        <p:nvSpPr>
          <p:cNvPr id="8" name="Shape 5"/>
          <p:cNvSpPr/>
          <p:nvPr/>
        </p:nvSpPr>
        <p:spPr>
          <a:xfrm>
            <a:off x="3474720" y="1280160"/>
            <a:ext cx="402336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3675888" y="144475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TCP: Transmission Control Protocol</a:t>
            </a:r>
            <a:endParaRPr lang="en-US" sz="1500" dirty="0"/>
          </a:p>
        </p:txBody>
      </p:sp>
      <p:sp>
        <p:nvSpPr>
          <p:cNvPr id="10" name="Text 7"/>
          <p:cNvSpPr txBox="1"/>
          <p:nvPr/>
        </p:nvSpPr>
        <p:spPr>
          <a:xfrm>
            <a:off x="3675888" y="1856232"/>
            <a:ext cx="362102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Orientado a conexão (handshake de 3 vias), fluxo de bytes confiável e ordenado</a:t>
            </a:r>
            <a:endParaRPr lang="en-US" sz="1200" dirty="0"/>
          </a:p>
          <a:p>
            <a:pPr marL="279400" indent="-279400">
              <a:spcAft>
                <a:spcPts val="400"/>
              </a:spcAft>
              <a:buSzPct val="100000"/>
              <a:buChar char="•"/>
            </a:pPr>
            <a:r>
              <a:rPr lang="en-US" sz="1200" dirty="0">
                <a:solidFill>
                  <a:srgbClr val="1F2933"/>
                </a:solidFill>
              </a:rPr>
              <a:t>Controle de fluxo (janela) e de congestionamento</a:t>
            </a:r>
            <a:endParaRPr lang="en-US" sz="1200" dirty="0"/>
          </a:p>
          <a:p>
            <a:pPr marL="279400" indent="-279400">
              <a:spcAft>
                <a:spcPts val="400"/>
              </a:spcAft>
              <a:buSzPct val="100000"/>
              <a:buChar char="•"/>
            </a:pPr>
            <a:r>
              <a:rPr lang="en-US" sz="1200" dirty="0">
                <a:solidFill>
                  <a:srgbClr val="1F2933"/>
                </a:solidFill>
              </a:rPr>
              <a:t>Cabeçalho de 20 bytes ou mais; RFC 9293 (2022)</a:t>
            </a:r>
            <a:endParaRPr lang="en-US" sz="1200" dirty="0"/>
          </a:p>
        </p:txBody>
      </p:sp>
      <p:sp>
        <p:nvSpPr>
          <p:cNvPr id="11" name="Shape 8"/>
          <p:cNvSpPr/>
          <p:nvPr/>
        </p:nvSpPr>
        <p:spPr>
          <a:xfrm>
            <a:off x="7680960" y="1280160"/>
            <a:ext cx="402336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7882128" y="144475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UDP: User Datagram Protocol</a:t>
            </a:r>
            <a:endParaRPr lang="en-US" sz="1500" dirty="0"/>
          </a:p>
        </p:txBody>
      </p:sp>
      <p:sp>
        <p:nvSpPr>
          <p:cNvPr id="13" name="Text 10"/>
          <p:cNvSpPr txBox="1"/>
          <p:nvPr/>
        </p:nvSpPr>
        <p:spPr>
          <a:xfrm>
            <a:off x="7882128" y="1856232"/>
            <a:ext cx="362102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Sem conexão, sem garantia de entrega ou ordem</a:t>
            </a:r>
            <a:endParaRPr lang="en-US" sz="1200" dirty="0"/>
          </a:p>
          <a:p>
            <a:pPr marL="279400" indent="-279400">
              <a:spcAft>
                <a:spcPts val="400"/>
              </a:spcAft>
              <a:buSzPct val="100000"/>
              <a:buChar char="•"/>
            </a:pPr>
            <a:r>
              <a:rPr lang="en-US" sz="1200" dirty="0">
                <a:solidFill>
                  <a:srgbClr val="1F2933"/>
                </a:solidFill>
              </a:rPr>
              <a:t>Cabeçalho de 8 bytes; mínimo de latência</a:t>
            </a:r>
            <a:endParaRPr lang="en-US" sz="1200" dirty="0"/>
          </a:p>
          <a:p>
            <a:pPr marL="279400" indent="-279400">
              <a:spcAft>
                <a:spcPts val="400"/>
              </a:spcAft>
              <a:buSzPct val="100000"/>
              <a:buChar char="•"/>
            </a:pPr>
            <a:r>
              <a:rPr lang="en-US" sz="1200" dirty="0">
                <a:solidFill>
                  <a:srgbClr val="1F2933"/>
                </a:solidFill>
              </a:rPr>
              <a:t>DNS, DHCP, SNMP, NTP, voz e vídeo, QUIC; RFC 768</a:t>
            </a:r>
            <a:endParaRPr lang="en-US" sz="1200" dirty="0"/>
          </a:p>
        </p:txBody>
      </p:sp>
      <p:sp>
        <p:nvSpPr>
          <p:cNvPr id="14" name="Shape 11"/>
          <p:cNvSpPr/>
          <p:nvPr/>
        </p:nvSpPr>
        <p:spPr>
          <a:xfrm>
            <a:off x="3474720" y="3840480"/>
            <a:ext cx="4023360" cy="2286000"/>
          </a:xfrm>
          <a:prstGeom prst="roundRect">
            <a:avLst>
              <a:gd name="adj" fmla="val 4800"/>
            </a:avLst>
          </a:prstGeom>
          <a:solidFill>
            <a:srgbClr val="FFF4E0"/>
          </a:solidFill>
          <a:ln w="9525">
            <a:solidFill>
              <a:srgbClr val="EEF3F7"/>
            </a:solidFill>
            <a:prstDash val="solid"/>
          </a:ln>
        </p:spPr>
        <p:txBody>
          <a:bodyPr/>
          <a:lstStyle/>
          <a:p>
            <a:endParaRPr lang="en-US"/>
          </a:p>
        </p:txBody>
      </p:sp>
      <p:sp>
        <p:nvSpPr>
          <p:cNvPr id="15" name="Text 12"/>
          <p:cNvSpPr txBox="1"/>
          <p:nvPr/>
        </p:nvSpPr>
        <p:spPr>
          <a:xfrm>
            <a:off x="3675888" y="400507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QUIC: o transporte do HTTP/3</a:t>
            </a:r>
            <a:endParaRPr lang="en-US" sz="1500" dirty="0"/>
          </a:p>
        </p:txBody>
      </p:sp>
      <p:sp>
        <p:nvSpPr>
          <p:cNvPr id="16" name="Text 13"/>
          <p:cNvSpPr txBox="1"/>
          <p:nvPr/>
        </p:nvSpPr>
        <p:spPr>
          <a:xfrm>
            <a:off x="3675888" y="4416552"/>
            <a:ext cx="362102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Roda sobre UDP (porta 443) com TLS 1.3 integrado</a:t>
            </a:r>
            <a:endParaRPr lang="en-US" sz="1200" dirty="0"/>
          </a:p>
          <a:p>
            <a:pPr marL="279400" indent="-279400">
              <a:spcAft>
                <a:spcPts val="400"/>
              </a:spcAft>
              <a:buSzPct val="100000"/>
              <a:buChar char="•"/>
            </a:pPr>
            <a:r>
              <a:rPr lang="en-US" sz="1200" dirty="0">
                <a:solidFill>
                  <a:srgbClr val="1F2933"/>
                </a:solidFill>
              </a:rPr>
              <a:t>Múltiplos fluxos sem bloqueio de cabeça de fila; migração de conexão</a:t>
            </a:r>
            <a:endParaRPr lang="en-US" sz="1200" dirty="0"/>
          </a:p>
          <a:p>
            <a:pPr marL="279400" indent="-279400">
              <a:spcAft>
                <a:spcPts val="400"/>
              </a:spcAft>
              <a:buSzPct val="100000"/>
              <a:buChar char="•"/>
            </a:pPr>
            <a:r>
              <a:rPr lang="en-US" sz="1200" dirty="0">
                <a:solidFill>
                  <a:srgbClr val="1F2933"/>
                </a:solidFill>
              </a:rPr>
              <a:t>RFC 9000 (2021); parcela expressiva do tráfego web (HTTP/3)</a:t>
            </a:r>
            <a:endParaRPr lang="en-US" sz="1200" dirty="0"/>
          </a:p>
        </p:txBody>
      </p:sp>
      <p:sp>
        <p:nvSpPr>
          <p:cNvPr id="17" name="Shape 14"/>
          <p:cNvSpPr/>
          <p:nvPr/>
        </p:nvSpPr>
        <p:spPr>
          <a:xfrm>
            <a:off x="7680960" y="3840480"/>
            <a:ext cx="402336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8" name="Text 15"/>
          <p:cNvSpPr txBox="1"/>
          <p:nvPr/>
        </p:nvSpPr>
        <p:spPr>
          <a:xfrm>
            <a:off x="7882128" y="400507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SCTP e outros</a:t>
            </a:r>
            <a:endParaRPr lang="en-US" sz="1500" dirty="0"/>
          </a:p>
        </p:txBody>
      </p:sp>
      <p:sp>
        <p:nvSpPr>
          <p:cNvPr id="19" name="Text 16"/>
          <p:cNvSpPr txBox="1"/>
          <p:nvPr/>
        </p:nvSpPr>
        <p:spPr>
          <a:xfrm>
            <a:off x="7882128" y="4416552"/>
            <a:ext cx="362102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SCTP (RFC 9260): mensagens, multihoming; sinalização telefônica (SIGTRAN), redes 4G/5G</a:t>
            </a:r>
            <a:endParaRPr lang="en-US" sz="1200" dirty="0"/>
          </a:p>
          <a:p>
            <a:pPr marL="279400" indent="-279400">
              <a:spcAft>
                <a:spcPts val="400"/>
              </a:spcAft>
              <a:buSzPct val="100000"/>
              <a:buChar char="•"/>
            </a:pPr>
            <a:r>
              <a:rPr lang="en-US" sz="1200" dirty="0">
                <a:solidFill>
                  <a:srgbClr val="1F2933"/>
                </a:solidFill>
              </a:rPr>
              <a:t>DCCP (RFC 4340): pouco usado</a:t>
            </a:r>
            <a:endParaRPr lang="en-US" sz="1200" dirty="0"/>
          </a:p>
          <a:p>
            <a:pPr marL="279400" indent="-279400">
              <a:spcAft>
                <a:spcPts val="400"/>
              </a:spcAft>
              <a:buSzPct val="100000"/>
              <a:buChar char="•"/>
            </a:pPr>
            <a:r>
              <a:rPr lang="en-US" sz="1200" dirty="0">
                <a:solidFill>
                  <a:srgbClr val="1F2933"/>
                </a:solidFill>
              </a:rPr>
              <a:t>Portas de 16 bits identificam a aplicação em TCP, UDP, SCTP e QUIC</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Camada Internet</a:t>
            </a:r>
            <a:endParaRPr lang="en-US" sz="3000" dirty="0"/>
          </a:p>
        </p:txBody>
      </p:sp>
      <p:sp>
        <p:nvSpPr>
          <p:cNvPr id="4" name="Text 1"/>
          <p:cNvSpPr/>
          <p:nvPr/>
        </p:nvSpPr>
        <p:spPr>
          <a:xfrm>
            <a:off x="731520" y="155448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Aplicação</a:t>
            </a:r>
            <a:endParaRPr lang="en-US" sz="1100" dirty="0"/>
          </a:p>
        </p:txBody>
      </p:sp>
      <p:sp>
        <p:nvSpPr>
          <p:cNvPr id="5" name="Text 2"/>
          <p:cNvSpPr/>
          <p:nvPr/>
        </p:nvSpPr>
        <p:spPr>
          <a:xfrm>
            <a:off x="731520" y="219456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Transporte</a:t>
            </a:r>
            <a:endParaRPr lang="en-US" sz="1100" dirty="0"/>
          </a:p>
        </p:txBody>
      </p:sp>
      <p:sp>
        <p:nvSpPr>
          <p:cNvPr id="6" name="Text 3"/>
          <p:cNvSpPr/>
          <p:nvPr/>
        </p:nvSpPr>
        <p:spPr>
          <a:xfrm>
            <a:off x="731520" y="2834640"/>
            <a:ext cx="2194560"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Internet</a:t>
            </a:r>
            <a:endParaRPr lang="en-US" sz="1100" dirty="0"/>
          </a:p>
        </p:txBody>
      </p:sp>
      <p:sp>
        <p:nvSpPr>
          <p:cNvPr id="7" name="Text 4"/>
          <p:cNvSpPr/>
          <p:nvPr/>
        </p:nvSpPr>
        <p:spPr>
          <a:xfrm>
            <a:off x="731520" y="3474720"/>
            <a:ext cx="2194560"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Interface de rede</a:t>
            </a:r>
            <a:endParaRPr lang="en-US" sz="1100" dirty="0"/>
          </a:p>
        </p:txBody>
      </p:sp>
      <p:graphicFrame>
        <p:nvGraphicFramePr>
          <p:cNvPr id="50" name="Table 0"/>
          <p:cNvGraphicFramePr>
            <a:graphicFrameLocks noGrp="1"/>
          </p:cNvGraphicFramePr>
          <p:nvPr>
            <p:extLst>
              <p:ext uri="{D42A27DB-BD31-4B8C-83A1-F6EECF244321}">
                <p14:modId xmlns:p14="http://schemas.microsoft.com/office/powerpoint/2010/main" val="1579011935"/>
              </p:ext>
            </p:extLst>
          </p:nvPr>
        </p:nvGraphicFramePr>
        <p:xfrm>
          <a:off x="3474720" y="1280160"/>
          <a:ext cx="8229600" cy="914400"/>
        </p:xfrm>
        <a:graphic>
          <a:graphicData uri="http://schemas.openxmlformats.org/drawingml/2006/table">
            <a:tbl>
              <a:tblPr/>
              <a:tblGrid>
                <a:gridCol w="155448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tblGrid>
              <a:tr h="502920">
                <a:tc>
                  <a:txBody>
                    <a:bodyPr/>
                    <a:lstStyle/>
                    <a:p>
                      <a:pPr marL="0" indent="0" algn="l">
                        <a:buNone/>
                      </a:pPr>
                      <a:r>
                        <a:rPr lang="en-US" sz="1100" b="1" dirty="0">
                          <a:solidFill>
                            <a:srgbClr val="FFFFFF"/>
                          </a:solidFill>
                        </a:rPr>
                        <a:t>Protocolo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Função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Referência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02920">
                <a:tc>
                  <a:txBody>
                    <a:bodyPr/>
                    <a:lstStyle/>
                    <a:p>
                      <a:pPr marL="0" indent="0" algn="l">
                        <a:buNone/>
                      </a:pPr>
                      <a:r>
                        <a:rPr lang="en-US" sz="1100" b="1" dirty="0">
                          <a:solidFill>
                            <a:srgbClr val="1F2933"/>
                          </a:solidFill>
                        </a:rPr>
                        <a:t>IPv4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Endereçamento de 32 bits, encaminhamento, fragmentação; sem conexão, melhor esforço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791 (1981)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lgn="l">
                        <a:buNone/>
                      </a:pPr>
                      <a:r>
                        <a:rPr lang="en-US" sz="1100" b="1" dirty="0">
                          <a:solidFill>
                            <a:srgbClr val="1F2933"/>
                          </a:solidFill>
                        </a:rPr>
                        <a:t>IPv6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Endereçamento de 128 bits, cabeçalho simplificado, cabeçalhos de extensão, sem fragmentação em roteadores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8200 (2017)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02920">
                <a:tc>
                  <a:txBody>
                    <a:bodyPr/>
                    <a:lstStyle/>
                    <a:p>
                      <a:pPr marL="0" indent="0" algn="l">
                        <a:buNone/>
                      </a:pPr>
                      <a:r>
                        <a:rPr lang="en-US" sz="1100" b="1" dirty="0">
                          <a:solidFill>
                            <a:srgbClr val="1F2933"/>
                          </a:solidFill>
                        </a:rPr>
                        <a:t>ICMP / ICMPv6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Erros (destino inalcançável, TTL expirado), diagnóstico (echo), MTU (Packet Too Big); ICMPv6 inclui ND e MLD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792 / RFC 4443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lgn="l">
                        <a:buNone/>
                      </a:pPr>
                      <a:r>
                        <a:rPr lang="en-US" sz="1100" b="1" dirty="0">
                          <a:solidFill>
                            <a:srgbClr val="1F2933"/>
                          </a:solidFill>
                        </a:rPr>
                        <a:t>ARP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Resolução IPv4 → MAC em enlaces de broadcast (encapsulado direto em Ethernet, 0x0806)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826 (1982)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02920">
                <a:tc>
                  <a:txBody>
                    <a:bodyPr/>
                    <a:lstStyle/>
                    <a:p>
                      <a:pPr marL="0" indent="0" algn="l">
                        <a:buNone/>
                      </a:pPr>
                      <a:r>
                        <a:rPr lang="en-US" sz="1100" b="1" dirty="0">
                          <a:solidFill>
                            <a:srgbClr val="1F2933"/>
                          </a:solidFill>
                        </a:rPr>
                        <a:t>ND (IPv6)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Descoberta de vizinhos e de roteadores, resolução de endereços, SLAAC; substitui ARP e parte do ICMP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4861, RFC 4862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02920">
                <a:tc>
                  <a:txBody>
                    <a:bodyPr/>
                    <a:lstStyle/>
                    <a:p>
                      <a:pPr marL="0" indent="0" algn="l">
                        <a:buNone/>
                      </a:pPr>
                      <a:r>
                        <a:rPr lang="en-US" sz="1100" b="1" dirty="0">
                          <a:solidFill>
                            <a:srgbClr val="1F2933"/>
                          </a:solidFill>
                        </a:rPr>
                        <a:t>IGMP / MLD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Hosts informam aos roteadores os grupos multicast que desejam receber</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3376 / RFC 3810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502920">
                <a:tc>
                  <a:txBody>
                    <a:bodyPr/>
                    <a:lstStyle/>
                    <a:p>
                      <a:pPr marL="0" indent="0" algn="l">
                        <a:buNone/>
                      </a:pPr>
                      <a:r>
                        <a:rPr lang="en-US" sz="1100" b="1" dirty="0">
                          <a:solidFill>
                            <a:srgbClr val="1F2933"/>
                          </a:solidFill>
                        </a:rPr>
                        <a:t>IPsec (AH, ESP)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Autenticação, integridade e confidencialidade na camada de rede; VPNs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4301 a 4303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502920">
                <a:tc>
                  <a:txBody>
                    <a:bodyPr/>
                    <a:lstStyle/>
                    <a:p>
                      <a:pPr marL="0" indent="0" algn="l">
                        <a:buNone/>
                      </a:pPr>
                      <a:r>
                        <a:rPr lang="en-US" sz="1100" b="1" dirty="0">
                          <a:solidFill>
                            <a:srgbClr val="6B7B8C"/>
                          </a:solidFill>
                        </a:rPr>
                        <a:t>RARP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Resolução MAC → IP para estações sem disco; substituído por BOOTP e DHCP (histórico)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RFC 903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 datagrama IPv4 em detalhe</a:t>
            </a:r>
            <a:endParaRPr lang="en-US" sz="3000" dirty="0"/>
          </a:p>
        </p:txBody>
      </p:sp>
      <p:sp>
        <p:nvSpPr>
          <p:cNvPr id="4" name="Text 1"/>
          <p:cNvSpPr txBox="1"/>
          <p:nvPr/>
        </p:nvSpPr>
        <p:spPr>
          <a:xfrm>
            <a:off x="548640" y="1316736"/>
            <a:ext cx="914400" cy="201168"/>
          </a:xfrm>
          <a:prstGeom prst="rect">
            <a:avLst/>
          </a:prstGeom>
          <a:noFill/>
          <a:ln/>
        </p:spPr>
        <p:txBody>
          <a:bodyPr wrap="square" lIns="0" tIns="0" rIns="0" bIns="0" rtlCol="0" anchor="ctr"/>
          <a:lstStyle/>
          <a:p>
            <a:pPr marL="0" indent="0" algn="l">
              <a:buNone/>
            </a:pPr>
            <a:r>
              <a:rPr lang="en-US" sz="900" dirty="0">
                <a:solidFill>
                  <a:srgbClr val="6B7B8C"/>
                </a:solidFill>
              </a:rPr>
              <a:t>bit 0</a:t>
            </a:r>
            <a:endParaRPr lang="en-US" sz="900" dirty="0"/>
          </a:p>
        </p:txBody>
      </p:sp>
      <p:sp>
        <p:nvSpPr>
          <p:cNvPr id="5" name="Text 2"/>
          <p:cNvSpPr txBox="1"/>
          <p:nvPr/>
        </p:nvSpPr>
        <p:spPr>
          <a:xfrm>
            <a:off x="6400800" y="1316736"/>
            <a:ext cx="914400" cy="201168"/>
          </a:xfrm>
          <a:prstGeom prst="rect">
            <a:avLst/>
          </a:prstGeom>
          <a:noFill/>
          <a:ln/>
        </p:spPr>
        <p:txBody>
          <a:bodyPr wrap="square" lIns="0" tIns="0" rIns="0" bIns="0" rtlCol="0" anchor="ctr"/>
          <a:lstStyle/>
          <a:p>
            <a:pPr marL="0" indent="0" algn="r">
              <a:buNone/>
            </a:pPr>
            <a:r>
              <a:rPr lang="en-US" sz="900" dirty="0">
                <a:solidFill>
                  <a:srgbClr val="6B7B8C"/>
                </a:solidFill>
              </a:rPr>
              <a:t>bit 31</a:t>
            </a:r>
            <a:endParaRPr lang="en-US" sz="900" dirty="0"/>
          </a:p>
        </p:txBody>
      </p:sp>
      <p:sp>
        <p:nvSpPr>
          <p:cNvPr id="6" name="Text 3"/>
          <p:cNvSpPr/>
          <p:nvPr/>
        </p:nvSpPr>
        <p:spPr>
          <a:xfrm>
            <a:off x="548640" y="1554480"/>
            <a:ext cx="84582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Versão</a:t>
            </a:r>
            <a:endParaRPr lang="en-US" sz="1000" dirty="0"/>
          </a:p>
          <a:p>
            <a:pPr marL="0" indent="0" algn="ctr">
              <a:buNone/>
            </a:pPr>
            <a:r>
              <a:rPr lang="en-US" sz="1000" dirty="0">
                <a:solidFill>
                  <a:srgbClr val="1F2933"/>
                </a:solidFill>
              </a:rPr>
              <a:t>4</a:t>
            </a:r>
            <a:endParaRPr lang="en-US" sz="1000" dirty="0"/>
          </a:p>
        </p:txBody>
      </p:sp>
      <p:sp>
        <p:nvSpPr>
          <p:cNvPr id="7" name="Text 4"/>
          <p:cNvSpPr/>
          <p:nvPr/>
        </p:nvSpPr>
        <p:spPr>
          <a:xfrm>
            <a:off x="1394460" y="1554480"/>
            <a:ext cx="84582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IHL</a:t>
            </a:r>
            <a:endParaRPr lang="en-US" sz="1000" dirty="0"/>
          </a:p>
          <a:p>
            <a:pPr marL="0" indent="0" algn="ctr">
              <a:buNone/>
            </a:pPr>
            <a:r>
              <a:rPr lang="en-US" sz="1000" dirty="0">
                <a:solidFill>
                  <a:srgbClr val="1F2933"/>
                </a:solidFill>
              </a:rPr>
              <a:t>4</a:t>
            </a:r>
            <a:endParaRPr lang="en-US" sz="1000" dirty="0"/>
          </a:p>
        </p:txBody>
      </p:sp>
      <p:sp>
        <p:nvSpPr>
          <p:cNvPr id="8" name="Text 5"/>
          <p:cNvSpPr/>
          <p:nvPr/>
        </p:nvSpPr>
        <p:spPr>
          <a:xfrm>
            <a:off x="2240280" y="1554480"/>
            <a:ext cx="126873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DSCP</a:t>
            </a:r>
            <a:endParaRPr lang="en-US" sz="1000" dirty="0"/>
          </a:p>
          <a:p>
            <a:pPr marL="0" indent="0" algn="ctr">
              <a:buNone/>
            </a:pPr>
            <a:r>
              <a:rPr lang="en-US" sz="1000" dirty="0">
                <a:solidFill>
                  <a:srgbClr val="1F2933"/>
                </a:solidFill>
              </a:rPr>
              <a:t>6</a:t>
            </a:r>
            <a:endParaRPr lang="en-US" sz="1000" dirty="0"/>
          </a:p>
        </p:txBody>
      </p:sp>
      <p:sp>
        <p:nvSpPr>
          <p:cNvPr id="9" name="Text 6"/>
          <p:cNvSpPr/>
          <p:nvPr/>
        </p:nvSpPr>
        <p:spPr>
          <a:xfrm>
            <a:off x="3509010" y="1554480"/>
            <a:ext cx="42291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ECN</a:t>
            </a:r>
            <a:endParaRPr lang="en-US" sz="1000" dirty="0"/>
          </a:p>
          <a:p>
            <a:pPr marL="0" indent="0" algn="ctr">
              <a:buNone/>
            </a:pPr>
            <a:r>
              <a:rPr lang="en-US" sz="1000" dirty="0">
                <a:solidFill>
                  <a:srgbClr val="1F2933"/>
                </a:solidFill>
              </a:rPr>
              <a:t>2</a:t>
            </a:r>
            <a:endParaRPr lang="en-US" sz="1000" dirty="0"/>
          </a:p>
        </p:txBody>
      </p:sp>
      <p:sp>
        <p:nvSpPr>
          <p:cNvPr id="10" name="Text 7"/>
          <p:cNvSpPr/>
          <p:nvPr/>
        </p:nvSpPr>
        <p:spPr>
          <a:xfrm>
            <a:off x="3931920" y="1554480"/>
            <a:ext cx="338328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Comprimento total</a:t>
            </a:r>
            <a:endParaRPr lang="en-US" sz="1000" dirty="0"/>
          </a:p>
          <a:p>
            <a:pPr marL="0" indent="0" algn="ctr">
              <a:buNone/>
            </a:pPr>
            <a:r>
              <a:rPr lang="en-US" sz="1000" dirty="0">
                <a:solidFill>
                  <a:srgbClr val="1F2933"/>
                </a:solidFill>
              </a:rPr>
              <a:t>16</a:t>
            </a:r>
            <a:endParaRPr lang="en-US" sz="1000" dirty="0"/>
          </a:p>
        </p:txBody>
      </p:sp>
      <p:sp>
        <p:nvSpPr>
          <p:cNvPr id="11" name="Text 8"/>
          <p:cNvSpPr/>
          <p:nvPr/>
        </p:nvSpPr>
        <p:spPr>
          <a:xfrm>
            <a:off x="548640" y="2121408"/>
            <a:ext cx="338328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Identificação</a:t>
            </a:r>
            <a:endParaRPr lang="en-US" sz="1000" dirty="0"/>
          </a:p>
          <a:p>
            <a:pPr marL="0" indent="0" algn="ctr">
              <a:buNone/>
            </a:pPr>
            <a:r>
              <a:rPr lang="en-US" sz="1000" dirty="0">
                <a:solidFill>
                  <a:srgbClr val="1F2933"/>
                </a:solidFill>
              </a:rPr>
              <a:t>16</a:t>
            </a:r>
            <a:endParaRPr lang="en-US" sz="1000" dirty="0"/>
          </a:p>
        </p:txBody>
      </p:sp>
      <p:sp>
        <p:nvSpPr>
          <p:cNvPr id="12" name="Text 9"/>
          <p:cNvSpPr/>
          <p:nvPr/>
        </p:nvSpPr>
        <p:spPr>
          <a:xfrm>
            <a:off x="3931920" y="2121408"/>
            <a:ext cx="634365"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Flags</a:t>
            </a:r>
            <a:endParaRPr lang="en-US" sz="1000" dirty="0"/>
          </a:p>
          <a:p>
            <a:pPr marL="0" indent="0" algn="ctr">
              <a:buNone/>
            </a:pPr>
            <a:r>
              <a:rPr lang="en-US" sz="1000" dirty="0">
                <a:solidFill>
                  <a:srgbClr val="1F2933"/>
                </a:solidFill>
              </a:rPr>
              <a:t>3</a:t>
            </a:r>
            <a:endParaRPr lang="en-US" sz="1000" dirty="0"/>
          </a:p>
        </p:txBody>
      </p:sp>
      <p:sp>
        <p:nvSpPr>
          <p:cNvPr id="13" name="Text 10"/>
          <p:cNvSpPr/>
          <p:nvPr/>
        </p:nvSpPr>
        <p:spPr>
          <a:xfrm>
            <a:off x="4566285" y="2121408"/>
            <a:ext cx="2748915"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Deslocamento do fragmento</a:t>
            </a:r>
            <a:endParaRPr lang="en-US" sz="1000" dirty="0"/>
          </a:p>
          <a:p>
            <a:pPr marL="0" indent="0" algn="ctr">
              <a:buNone/>
            </a:pPr>
            <a:r>
              <a:rPr lang="en-US" sz="1000" dirty="0">
                <a:solidFill>
                  <a:srgbClr val="1F2933"/>
                </a:solidFill>
              </a:rPr>
              <a:t>13</a:t>
            </a:r>
            <a:endParaRPr lang="en-US" sz="1000" dirty="0"/>
          </a:p>
        </p:txBody>
      </p:sp>
      <p:sp>
        <p:nvSpPr>
          <p:cNvPr id="14" name="Text 11"/>
          <p:cNvSpPr/>
          <p:nvPr/>
        </p:nvSpPr>
        <p:spPr>
          <a:xfrm>
            <a:off x="548640" y="2688336"/>
            <a:ext cx="169164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TTL</a:t>
            </a:r>
            <a:endParaRPr lang="en-US" sz="1000" dirty="0"/>
          </a:p>
          <a:p>
            <a:pPr marL="0" indent="0" algn="ctr">
              <a:buNone/>
            </a:pPr>
            <a:r>
              <a:rPr lang="en-US" sz="1000" dirty="0">
                <a:solidFill>
                  <a:srgbClr val="1F2933"/>
                </a:solidFill>
              </a:rPr>
              <a:t>8</a:t>
            </a:r>
            <a:endParaRPr lang="en-US" sz="1000" dirty="0"/>
          </a:p>
        </p:txBody>
      </p:sp>
      <p:sp>
        <p:nvSpPr>
          <p:cNvPr id="15" name="Text 12"/>
          <p:cNvSpPr/>
          <p:nvPr/>
        </p:nvSpPr>
        <p:spPr>
          <a:xfrm>
            <a:off x="2240280" y="2688336"/>
            <a:ext cx="169164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Protocolo</a:t>
            </a:r>
            <a:endParaRPr lang="en-US" sz="1000" dirty="0"/>
          </a:p>
          <a:p>
            <a:pPr marL="0" indent="0" algn="ctr">
              <a:buNone/>
            </a:pPr>
            <a:r>
              <a:rPr lang="en-US" sz="1000" dirty="0">
                <a:solidFill>
                  <a:srgbClr val="1F2933"/>
                </a:solidFill>
              </a:rPr>
              <a:t>8</a:t>
            </a:r>
            <a:endParaRPr lang="en-US" sz="1000" dirty="0"/>
          </a:p>
        </p:txBody>
      </p:sp>
      <p:sp>
        <p:nvSpPr>
          <p:cNvPr id="16" name="Text 13"/>
          <p:cNvSpPr/>
          <p:nvPr/>
        </p:nvSpPr>
        <p:spPr>
          <a:xfrm>
            <a:off x="3931920" y="2688336"/>
            <a:ext cx="338328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Checksum do cabeçalho</a:t>
            </a:r>
            <a:endParaRPr lang="en-US" sz="1000" dirty="0"/>
          </a:p>
          <a:p>
            <a:pPr marL="0" indent="0" algn="ctr">
              <a:buNone/>
            </a:pPr>
            <a:r>
              <a:rPr lang="en-US" sz="1000" dirty="0">
                <a:solidFill>
                  <a:srgbClr val="1F2933"/>
                </a:solidFill>
              </a:rPr>
              <a:t>16</a:t>
            </a:r>
            <a:endParaRPr lang="en-US" sz="1000" dirty="0"/>
          </a:p>
        </p:txBody>
      </p:sp>
      <p:sp>
        <p:nvSpPr>
          <p:cNvPr id="17" name="Text 14"/>
          <p:cNvSpPr/>
          <p:nvPr/>
        </p:nvSpPr>
        <p:spPr>
          <a:xfrm>
            <a:off x="548640" y="3255264"/>
            <a:ext cx="6766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Endereço de origem (32)</a:t>
            </a:r>
            <a:endParaRPr lang="en-US" sz="1000" dirty="0"/>
          </a:p>
        </p:txBody>
      </p:sp>
      <p:sp>
        <p:nvSpPr>
          <p:cNvPr id="18" name="Text 15"/>
          <p:cNvSpPr/>
          <p:nvPr/>
        </p:nvSpPr>
        <p:spPr>
          <a:xfrm>
            <a:off x="548640" y="3822192"/>
            <a:ext cx="6766560" cy="56692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Endereço de destino (32)</a:t>
            </a:r>
            <a:endParaRPr lang="en-US" sz="1000" dirty="0"/>
          </a:p>
        </p:txBody>
      </p:sp>
      <p:sp>
        <p:nvSpPr>
          <p:cNvPr id="19" name="Text 16"/>
          <p:cNvSpPr/>
          <p:nvPr/>
        </p:nvSpPr>
        <p:spPr>
          <a:xfrm>
            <a:off x="548640" y="4389120"/>
            <a:ext cx="6766560" cy="56692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Opções (0 a 40 bytes) + preenchimento</a:t>
            </a:r>
            <a:endParaRPr lang="en-US" sz="100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7589520" y="1280160"/>
          <a:ext cx="4114800" cy="914400"/>
        </p:xfrm>
        <a:graphic>
          <a:graphicData uri="http://schemas.openxmlformats.org/drawingml/2006/table">
            <a:tbl>
              <a:tblPr/>
              <a:tblGrid>
                <a:gridCol w="118872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tblGrid>
              <a:tr h="457200">
                <a:tc>
                  <a:txBody>
                    <a:bodyPr/>
                    <a:lstStyle/>
                    <a:p>
                      <a:pPr marL="0" indent="0" algn="l">
                        <a:buNone/>
                      </a:pPr>
                      <a:r>
                        <a:rPr lang="en-US" sz="1000" b="1" dirty="0">
                          <a:solidFill>
                            <a:srgbClr val="FFFFFF"/>
                          </a:solidFill>
                        </a:rPr>
                        <a:t>Campo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Observação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dirty="0">
                          <a:solidFill>
                            <a:srgbClr val="1F2933"/>
                          </a:solidFill>
                        </a:rPr>
                        <a:t>IHL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Palavras de 32 bits; 5 = 20 bytes (sem opções)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dirty="0">
                          <a:solidFill>
                            <a:srgbClr val="1F2933"/>
                          </a:solidFill>
                        </a:rPr>
                        <a:t>DSCP / ECN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Ex-ToS; QoS (RFC 2474) e congestionamento (RFC 3168)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000" dirty="0">
                          <a:solidFill>
                            <a:srgbClr val="1F2933"/>
                          </a:solidFill>
                        </a:rPr>
                        <a:t>Flags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bit 1 DF (não fragmentar), bit 2 MF (mais fragmentos)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000" dirty="0">
                          <a:solidFill>
                            <a:srgbClr val="1F2933"/>
                          </a:solidFill>
                        </a:rPr>
                        <a:t>TTL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Saltos restantes; 0 → descarte + ICMP; traceroute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000" dirty="0">
                          <a:solidFill>
                            <a:srgbClr val="1F2933"/>
                          </a:solidFill>
                        </a:rPr>
                        <a:t>Protocolo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6 TCP, 17 UDP, 1 ICMP, 89 OSPF...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000" dirty="0">
                          <a:solidFill>
                            <a:srgbClr val="1F2933"/>
                          </a:solidFill>
                        </a:rPr>
                        <a:t>Checksum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Só do cabeçalho; recalculado a cada salto (TTL muda)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57200">
                <a:tc>
                  <a:txBody>
                    <a:bodyPr/>
                    <a:lstStyle/>
                    <a:p>
                      <a:pPr marL="0" indent="0" algn="l">
                        <a:buNone/>
                      </a:pPr>
                      <a:r>
                        <a:rPr lang="en-US" sz="1000" dirty="0">
                          <a:solidFill>
                            <a:srgbClr val="1F2933"/>
                          </a:solidFill>
                        </a:rPr>
                        <a:t>Opções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Raras; muitas redes descartam pacotes com opções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21" name="Text 17"/>
          <p:cNvSpPr/>
          <p:nvPr/>
        </p:nvSpPr>
        <p:spPr>
          <a:xfrm>
            <a:off x="548640" y="5120640"/>
            <a:ext cx="6766560" cy="1005840"/>
          </a:xfrm>
          <a:prstGeom prst="roundRect">
            <a:avLst>
              <a:gd name="adj" fmla="val 9091"/>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Fragmentação: um pacote maior que a MTU do enlace de saída é dividido pelo roteador (IPv4) usando Identificação, MF e Deslocamento; com DF ligado, é descartado com ICMP 'Fragmentation Needed', base do Path MTU Discovery (RFC 1191). No IPv6 só a origem fragmenta.</a:t>
            </a:r>
            <a:endParaRPr lang="en-US" sz="11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Números de protocolo: identificando a carga do IP</a:t>
            </a:r>
            <a:endParaRPr lang="en-US" sz="3000" dirty="0"/>
          </a:p>
        </p:txBody>
      </p:sp>
      <p:graphicFrame>
        <p:nvGraphicFramePr>
          <p:cNvPr id="52"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512064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Nº</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Protocolo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Uso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ICMP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Erros e diagnóstico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IGMP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Associação a grupos multicast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Transporte confiável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000" dirty="0">
                          <a:solidFill>
                            <a:srgbClr val="1F2933"/>
                          </a:solidFill>
                        </a:rPr>
                        <a:t>17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Transporte sem conexão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74320">
                <a:tc>
                  <a:txBody>
                    <a:bodyPr/>
                    <a:lstStyle/>
                    <a:p>
                      <a:pPr marL="0" indent="0" algn="l">
                        <a:buNone/>
                      </a:pPr>
                      <a:r>
                        <a:rPr lang="en-US" sz="1000" dirty="0">
                          <a:solidFill>
                            <a:srgbClr val="1F2933"/>
                          </a:solidFill>
                        </a:rPr>
                        <a:t>41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IPv6 encapsulado em IPv4 (6in4)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320">
                <a:tc>
                  <a:txBody>
                    <a:bodyPr/>
                    <a:lstStyle/>
                    <a:p>
                      <a:pPr marL="0" indent="0" algn="l">
                        <a:buNone/>
                      </a:pPr>
                      <a:r>
                        <a:rPr lang="en-US" sz="1000" dirty="0">
                          <a:solidFill>
                            <a:srgbClr val="1F2933"/>
                          </a:solidFill>
                        </a:rPr>
                        <a:t>47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GRE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Túneis genéricos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274320">
                <a:tc>
                  <a:txBody>
                    <a:bodyPr/>
                    <a:lstStyle/>
                    <a:p>
                      <a:pPr marL="0" indent="0" algn="l">
                        <a:buNone/>
                      </a:pPr>
                      <a:r>
                        <a:rPr lang="en-US" sz="1000" dirty="0">
                          <a:solidFill>
                            <a:srgbClr val="1F2933"/>
                          </a:solidFill>
                        </a:rPr>
                        <a:t>50 / 51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ESP / AH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IPsec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274320">
                <a:tc>
                  <a:txBody>
                    <a:bodyPr/>
                    <a:lstStyle/>
                    <a:p>
                      <a:pPr marL="0" indent="0" algn="l">
                        <a:buNone/>
                      </a:pPr>
                      <a:r>
                        <a:rPr lang="en-US" sz="1000" dirty="0">
                          <a:solidFill>
                            <a:srgbClr val="1F2933"/>
                          </a:solidFill>
                        </a:rPr>
                        <a:t>58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ICMPv6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ICMP para IPv6 (inclui ND, MLD)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274320">
                <a:tc>
                  <a:txBody>
                    <a:bodyPr/>
                    <a:lstStyle/>
                    <a:p>
                      <a:pPr marL="0" indent="0" algn="l">
                        <a:buNone/>
                      </a:pPr>
                      <a:r>
                        <a:rPr lang="en-US" sz="1000" dirty="0">
                          <a:solidFill>
                            <a:srgbClr val="1F2933"/>
                          </a:solidFill>
                        </a:rPr>
                        <a:t>88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EIGRP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Roteamento (Cisco, RFC 7868)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274320">
                <a:tc>
                  <a:txBody>
                    <a:bodyPr/>
                    <a:lstStyle/>
                    <a:p>
                      <a:pPr marL="0" indent="0" algn="l">
                        <a:buNone/>
                      </a:pPr>
                      <a:r>
                        <a:rPr lang="en-US" sz="1000" dirty="0">
                          <a:solidFill>
                            <a:srgbClr val="1F2933"/>
                          </a:solidFill>
                        </a:rPr>
                        <a:t>89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OSPF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Roteamento estado de enlace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0"/>
                  </a:ext>
                </a:extLst>
              </a:tr>
              <a:tr h="274320">
                <a:tc>
                  <a:txBody>
                    <a:bodyPr/>
                    <a:lstStyle/>
                    <a:p>
                      <a:pPr marL="0" indent="0" algn="l">
                        <a:buNone/>
                      </a:pPr>
                      <a:r>
                        <a:rPr lang="en-US" sz="1000" dirty="0">
                          <a:solidFill>
                            <a:srgbClr val="1F2933"/>
                          </a:solidFill>
                        </a:rPr>
                        <a:t>103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PIM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Roteamento multicast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274320">
                <a:tc>
                  <a:txBody>
                    <a:bodyPr/>
                    <a:lstStyle/>
                    <a:p>
                      <a:pPr marL="0" indent="0" algn="l">
                        <a:buNone/>
                      </a:pPr>
                      <a:r>
                        <a:rPr lang="en-US" sz="1000" dirty="0">
                          <a:solidFill>
                            <a:srgbClr val="1F2933"/>
                          </a:solidFill>
                        </a:rPr>
                        <a:t>112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VRRP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Redundância de gateway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2"/>
                  </a:ext>
                </a:extLst>
              </a:tr>
              <a:tr h="274320">
                <a:tc>
                  <a:txBody>
                    <a:bodyPr/>
                    <a:lstStyle/>
                    <a:p>
                      <a:pPr marL="0" indent="0" algn="l">
                        <a:buNone/>
                      </a:pPr>
                      <a:r>
                        <a:rPr lang="en-US" sz="1000" dirty="0">
                          <a:solidFill>
                            <a:srgbClr val="1F2933"/>
                          </a:solidFill>
                        </a:rPr>
                        <a:t>132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SCTP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Transporte multistream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bl>
          </a:graphicData>
        </a:graphic>
      </p:graphicFrame>
      <p:sp>
        <p:nvSpPr>
          <p:cNvPr id="5" name="Text 1"/>
          <p:cNvSpPr txBox="1"/>
          <p:nvPr/>
        </p:nvSpPr>
        <p:spPr>
          <a:xfrm>
            <a:off x="6035040" y="1280160"/>
            <a:ext cx="5669280" cy="320040"/>
          </a:xfrm>
          <a:prstGeom prst="rect">
            <a:avLst/>
          </a:prstGeom>
          <a:noFill/>
          <a:ln/>
        </p:spPr>
        <p:txBody>
          <a:bodyPr wrap="square" lIns="0" tIns="0" rIns="0" bIns="0" rtlCol="0" anchor="ctr"/>
          <a:lstStyle/>
          <a:p>
            <a:pPr marL="0" indent="0" algn="l">
              <a:buNone/>
            </a:pPr>
            <a:r>
              <a:rPr lang="en-US" sz="1300" b="1" dirty="0">
                <a:solidFill>
                  <a:srgbClr val="0B3C5D"/>
                </a:solidFill>
              </a:rPr>
              <a:t>Demultiplexação na camada Internet</a:t>
            </a:r>
            <a:endParaRPr lang="en-US" sz="1300" dirty="0"/>
          </a:p>
        </p:txBody>
      </p:sp>
      <p:sp>
        <p:nvSpPr>
          <p:cNvPr id="6" name="Text 2"/>
          <p:cNvSpPr txBox="1"/>
          <p:nvPr/>
        </p:nvSpPr>
        <p:spPr>
          <a:xfrm>
            <a:off x="7680960" y="4023360"/>
            <a:ext cx="2377440" cy="548640"/>
          </a:xfrm>
          <a:prstGeom prst="rect">
            <a:avLst/>
          </a:prstGeom>
          <a:solidFill>
            <a:srgbClr val="8ECAE6"/>
          </a:solidFill>
          <a:ln/>
        </p:spPr>
        <p:txBody>
          <a:bodyPr wrap="square" lIns="0" tIns="0" rIns="0" bIns="0" rtlCol="0" anchor="ctr"/>
          <a:lstStyle/>
          <a:p>
            <a:pPr marL="0" indent="0" algn="ctr">
              <a:buNone/>
            </a:pPr>
            <a:r>
              <a:rPr lang="en-US" sz="1200" b="1" dirty="0">
                <a:solidFill>
                  <a:srgbClr val="1F2933"/>
                </a:solidFill>
              </a:rPr>
              <a:t>IP</a:t>
            </a:r>
            <a:endParaRPr lang="en-US" sz="1200" dirty="0"/>
          </a:p>
          <a:p>
            <a:pPr marL="0" indent="0" algn="ctr">
              <a:buNone/>
            </a:pPr>
            <a:r>
              <a:rPr lang="en-US" sz="1200" b="1" dirty="0">
                <a:solidFill>
                  <a:srgbClr val="1F2933"/>
                </a:solidFill>
              </a:rPr>
              <a:t>Protocolo = ?</a:t>
            </a:r>
            <a:endParaRPr lang="en-US" sz="1200" dirty="0"/>
          </a:p>
        </p:txBody>
      </p:sp>
      <p:sp>
        <p:nvSpPr>
          <p:cNvPr id="7" name="Text 3"/>
          <p:cNvSpPr txBox="1"/>
          <p:nvPr/>
        </p:nvSpPr>
        <p:spPr>
          <a:xfrm>
            <a:off x="6035040" y="2103120"/>
            <a:ext cx="155448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ICMP</a:t>
            </a:r>
            <a:endParaRPr lang="en-US" sz="1100" dirty="0"/>
          </a:p>
          <a:p>
            <a:pPr marL="0" indent="0" algn="ctr">
              <a:buNone/>
            </a:pPr>
            <a:r>
              <a:rPr lang="en-US" sz="1100" dirty="0">
                <a:solidFill>
                  <a:srgbClr val="1F2933"/>
                </a:solidFill>
              </a:rPr>
              <a:t>(1)</a:t>
            </a:r>
            <a:endParaRPr lang="en-US" sz="1100" dirty="0"/>
          </a:p>
        </p:txBody>
      </p:sp>
      <p:sp>
        <p:nvSpPr>
          <p:cNvPr id="8" name="Text 4"/>
          <p:cNvSpPr txBox="1"/>
          <p:nvPr/>
        </p:nvSpPr>
        <p:spPr>
          <a:xfrm>
            <a:off x="7818120" y="2103120"/>
            <a:ext cx="1554480" cy="548640"/>
          </a:xfrm>
          <a:prstGeom prst="rect">
            <a:avLst/>
          </a:prstGeom>
          <a:solidFill>
            <a:srgbClr val="F0A332"/>
          </a:solidFill>
          <a:ln/>
        </p:spPr>
        <p:txBody>
          <a:bodyPr wrap="square" lIns="0" tIns="0" rIns="0" bIns="0" rtlCol="0" anchor="ctr"/>
          <a:lstStyle/>
          <a:p>
            <a:pPr marL="0" indent="0" algn="ctr">
              <a:buNone/>
            </a:pPr>
            <a:r>
              <a:rPr lang="en-US" sz="1100" b="1" dirty="0">
                <a:solidFill>
                  <a:srgbClr val="1F2933"/>
                </a:solidFill>
              </a:rPr>
              <a:t>TCP</a:t>
            </a:r>
            <a:endParaRPr lang="en-US" sz="1100" dirty="0"/>
          </a:p>
          <a:p>
            <a:pPr marL="0" indent="0" algn="ctr">
              <a:buNone/>
            </a:pPr>
            <a:r>
              <a:rPr lang="en-US" sz="1100" b="1" dirty="0">
                <a:solidFill>
                  <a:srgbClr val="1F2933"/>
                </a:solidFill>
              </a:rPr>
              <a:t>(6)</a:t>
            </a:r>
            <a:endParaRPr lang="en-US" sz="1100" dirty="0"/>
          </a:p>
        </p:txBody>
      </p:sp>
      <p:sp>
        <p:nvSpPr>
          <p:cNvPr id="9" name="Text 5"/>
          <p:cNvSpPr txBox="1"/>
          <p:nvPr/>
        </p:nvSpPr>
        <p:spPr>
          <a:xfrm>
            <a:off x="9601200" y="2103120"/>
            <a:ext cx="1554480" cy="548640"/>
          </a:xfrm>
          <a:prstGeom prst="rect">
            <a:avLst/>
          </a:prstGeom>
          <a:solidFill>
            <a:srgbClr val="F0A332"/>
          </a:solidFill>
          <a:ln/>
        </p:spPr>
        <p:txBody>
          <a:bodyPr wrap="square" lIns="0" tIns="0" rIns="0" bIns="0" rtlCol="0" anchor="ctr"/>
          <a:lstStyle/>
          <a:p>
            <a:pPr marL="0" indent="0" algn="ctr">
              <a:buNone/>
            </a:pPr>
            <a:r>
              <a:rPr lang="en-US" sz="1100" b="1" dirty="0">
                <a:solidFill>
                  <a:srgbClr val="1F2933"/>
                </a:solidFill>
              </a:rPr>
              <a:t>UDP</a:t>
            </a:r>
            <a:endParaRPr lang="en-US" sz="1100" dirty="0"/>
          </a:p>
          <a:p>
            <a:pPr marL="0" indent="0" algn="ctr">
              <a:buNone/>
            </a:pPr>
            <a:r>
              <a:rPr lang="en-US" sz="1100" b="1" dirty="0">
                <a:solidFill>
                  <a:srgbClr val="1F2933"/>
                </a:solidFill>
              </a:rPr>
              <a:t>(17)</a:t>
            </a:r>
            <a:endParaRPr lang="en-US" sz="1100" dirty="0"/>
          </a:p>
        </p:txBody>
      </p:sp>
      <p:sp>
        <p:nvSpPr>
          <p:cNvPr id="10" name="Text 6"/>
          <p:cNvSpPr txBox="1"/>
          <p:nvPr/>
        </p:nvSpPr>
        <p:spPr>
          <a:xfrm>
            <a:off x="11247120" y="2103120"/>
            <a:ext cx="82296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OSPF</a:t>
            </a:r>
            <a:endParaRPr lang="en-US" sz="1000" dirty="0"/>
          </a:p>
          <a:p>
            <a:pPr marL="0" indent="0" algn="ctr">
              <a:buNone/>
            </a:pPr>
            <a:r>
              <a:rPr lang="en-US" sz="1000" dirty="0">
                <a:solidFill>
                  <a:srgbClr val="1F2933"/>
                </a:solidFill>
              </a:rPr>
              <a:t>(89)</a:t>
            </a:r>
            <a:endParaRPr lang="en-US" sz="1000" dirty="0"/>
          </a:p>
        </p:txBody>
      </p:sp>
      <p:sp>
        <p:nvSpPr>
          <p:cNvPr id="11" name="Shape 7"/>
          <p:cNvSpPr/>
          <p:nvPr/>
        </p:nvSpPr>
        <p:spPr>
          <a:xfrm flipH="1" flipV="1">
            <a:off x="6812280" y="2651760"/>
            <a:ext cx="1417320" cy="1371600"/>
          </a:xfrm>
          <a:prstGeom prst="line">
            <a:avLst/>
          </a:prstGeom>
          <a:noFill/>
          <a:ln w="25400">
            <a:solidFill>
              <a:srgbClr val="0B3C5D"/>
            </a:solidFill>
            <a:prstDash val="solid"/>
            <a:tailEnd type="triangle"/>
          </a:ln>
        </p:spPr>
        <p:txBody>
          <a:bodyPr/>
          <a:lstStyle/>
          <a:p>
            <a:endParaRPr lang="en-US"/>
          </a:p>
        </p:txBody>
      </p:sp>
      <p:sp>
        <p:nvSpPr>
          <p:cNvPr id="12" name="Shape 8"/>
          <p:cNvSpPr/>
          <p:nvPr/>
        </p:nvSpPr>
        <p:spPr>
          <a:xfrm flipH="1" flipV="1">
            <a:off x="8595360" y="2651760"/>
            <a:ext cx="91440" cy="1371600"/>
          </a:xfrm>
          <a:prstGeom prst="line">
            <a:avLst/>
          </a:prstGeom>
          <a:noFill/>
          <a:ln w="25400">
            <a:solidFill>
              <a:srgbClr val="0B3C5D"/>
            </a:solidFill>
            <a:prstDash val="solid"/>
            <a:tailEnd type="triangle"/>
          </a:ln>
        </p:spPr>
        <p:txBody>
          <a:bodyPr/>
          <a:lstStyle/>
          <a:p>
            <a:endParaRPr lang="en-US"/>
          </a:p>
        </p:txBody>
      </p:sp>
      <p:sp>
        <p:nvSpPr>
          <p:cNvPr id="13" name="Shape 9"/>
          <p:cNvSpPr/>
          <p:nvPr/>
        </p:nvSpPr>
        <p:spPr>
          <a:xfrm flipV="1">
            <a:off x="9326880" y="2651760"/>
            <a:ext cx="1051560" cy="1371600"/>
          </a:xfrm>
          <a:prstGeom prst="line">
            <a:avLst/>
          </a:prstGeom>
          <a:noFill/>
          <a:ln w="25400">
            <a:solidFill>
              <a:srgbClr val="0B3C5D"/>
            </a:solidFill>
            <a:prstDash val="solid"/>
            <a:tailEnd type="triangle"/>
          </a:ln>
        </p:spPr>
        <p:txBody>
          <a:bodyPr/>
          <a:lstStyle/>
          <a:p>
            <a:endParaRPr lang="en-US"/>
          </a:p>
        </p:txBody>
      </p:sp>
      <p:sp>
        <p:nvSpPr>
          <p:cNvPr id="14" name="Shape 10"/>
          <p:cNvSpPr/>
          <p:nvPr/>
        </p:nvSpPr>
        <p:spPr>
          <a:xfrm flipV="1">
            <a:off x="9692640" y="2651760"/>
            <a:ext cx="1828800" cy="1371600"/>
          </a:xfrm>
          <a:prstGeom prst="line">
            <a:avLst/>
          </a:prstGeom>
          <a:noFill/>
          <a:ln w="25400">
            <a:solidFill>
              <a:srgbClr val="0B3C5D"/>
            </a:solidFill>
            <a:prstDash val="solid"/>
            <a:tailEnd type="triangle"/>
          </a:ln>
        </p:spPr>
        <p:txBody>
          <a:bodyPr/>
          <a:lstStyle/>
          <a:p>
            <a:endParaRPr lang="en-US"/>
          </a:p>
        </p:txBody>
      </p:sp>
      <p:sp>
        <p:nvSpPr>
          <p:cNvPr id="15" name="Text 11"/>
          <p:cNvSpPr txBox="1"/>
          <p:nvPr/>
        </p:nvSpPr>
        <p:spPr>
          <a:xfrm>
            <a:off x="7680960" y="5029200"/>
            <a:ext cx="2377440" cy="45720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Pacote recebido</a:t>
            </a:r>
            <a:endParaRPr lang="en-US" sz="1100" dirty="0"/>
          </a:p>
        </p:txBody>
      </p:sp>
      <p:sp>
        <p:nvSpPr>
          <p:cNvPr id="16" name="Shape 12"/>
          <p:cNvSpPr/>
          <p:nvPr/>
        </p:nvSpPr>
        <p:spPr>
          <a:xfrm flipV="1">
            <a:off x="8869680" y="4572000"/>
            <a:ext cx="0" cy="457200"/>
          </a:xfrm>
          <a:prstGeom prst="line">
            <a:avLst/>
          </a:prstGeom>
          <a:noFill/>
          <a:ln w="25400">
            <a:solidFill>
              <a:srgbClr val="0B3C5D"/>
            </a:solidFill>
            <a:prstDash val="solid"/>
            <a:tailEnd type="triangle"/>
          </a:ln>
        </p:spPr>
        <p:txBody>
          <a:bodyPr/>
          <a:lstStyle/>
          <a:p>
            <a:endParaRPr lang="en-US"/>
          </a:p>
        </p:txBody>
      </p:sp>
      <p:sp>
        <p:nvSpPr>
          <p:cNvPr id="17" name="Text 13"/>
          <p:cNvSpPr/>
          <p:nvPr/>
        </p:nvSpPr>
        <p:spPr>
          <a:xfrm>
            <a:off x="6035040" y="5669280"/>
            <a:ext cx="566928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Registro oficial: IANA, 'Assigned Internet Protocol Numbers' (substitui a RFC 1700 de 1994).</a:t>
            </a:r>
            <a:endParaRPr lang="en-US" sz="11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Números de porta: identificando a aplicação</a:t>
            </a:r>
            <a:endParaRPr lang="en-US" sz="3000" dirty="0"/>
          </a:p>
        </p:txBody>
      </p:sp>
      <p:sp>
        <p:nvSpPr>
          <p:cNvPr id="4" name="Shape 1"/>
          <p:cNvSpPr/>
          <p:nvPr/>
        </p:nvSpPr>
        <p:spPr>
          <a:xfrm>
            <a:off x="457200" y="1280160"/>
            <a:ext cx="3566160" cy="2651760"/>
          </a:xfrm>
          <a:prstGeom prst="roundRect">
            <a:avLst>
              <a:gd name="adj" fmla="val 4138"/>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Faixas (RFC 6335)</a:t>
            </a:r>
            <a:endParaRPr lang="en-US" sz="1500" dirty="0"/>
          </a:p>
        </p:txBody>
      </p:sp>
      <p:sp>
        <p:nvSpPr>
          <p:cNvPr id="6" name="Text 3"/>
          <p:cNvSpPr txBox="1"/>
          <p:nvPr/>
        </p:nvSpPr>
        <p:spPr>
          <a:xfrm>
            <a:off x="658368" y="1856232"/>
            <a:ext cx="3163824" cy="193852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0 a 1023:</a:t>
            </a:r>
            <a:r>
              <a:rPr lang="en-US" sz="1200" dirty="0">
                <a:solidFill>
                  <a:srgbClr val="1F2933"/>
                </a:solidFill>
              </a:rPr>
              <a:t> portas de sistema ('bem conhecidas')</a:t>
            </a:r>
            <a:endParaRPr lang="en-US" sz="1200" dirty="0"/>
          </a:p>
          <a:p>
            <a:pPr marL="279400" indent="-279400">
              <a:spcAft>
                <a:spcPts val="400"/>
              </a:spcAft>
              <a:buSzPct val="100000"/>
              <a:buChar char="•"/>
            </a:pPr>
            <a:r>
              <a:rPr lang="en-US" sz="1200" b="1" dirty="0">
                <a:solidFill>
                  <a:srgbClr val="1F2933"/>
                </a:solidFill>
              </a:rPr>
              <a:t>1024 a 49151:</a:t>
            </a:r>
            <a:r>
              <a:rPr lang="en-US" sz="1200" dirty="0">
                <a:solidFill>
                  <a:srgbClr val="1F2933"/>
                </a:solidFill>
              </a:rPr>
              <a:t> portas de usuário (registradas)</a:t>
            </a:r>
            <a:endParaRPr lang="en-US" sz="1200" dirty="0"/>
          </a:p>
          <a:p>
            <a:pPr marL="279400" indent="-279400">
              <a:spcAft>
                <a:spcPts val="400"/>
              </a:spcAft>
              <a:buSzPct val="100000"/>
              <a:buChar char="•"/>
            </a:pPr>
            <a:r>
              <a:rPr lang="en-US" sz="1200" b="1" dirty="0">
                <a:solidFill>
                  <a:srgbClr val="1F2933"/>
                </a:solidFill>
              </a:rPr>
              <a:t>49152 a 65535:</a:t>
            </a:r>
            <a:r>
              <a:rPr lang="en-US" sz="1200" dirty="0">
                <a:solidFill>
                  <a:srgbClr val="1F2933"/>
                </a:solidFill>
              </a:rPr>
              <a:t> dinâmicas / efêmeras (lado cliente)</a:t>
            </a:r>
            <a:endParaRPr lang="en-US" sz="1200" dirty="0"/>
          </a:p>
        </p:txBody>
      </p:sp>
      <p:sp>
        <p:nvSpPr>
          <p:cNvPr id="7" name="Shape 4"/>
          <p:cNvSpPr/>
          <p:nvPr/>
        </p:nvSpPr>
        <p:spPr>
          <a:xfrm>
            <a:off x="457200" y="4114800"/>
            <a:ext cx="3566160" cy="2103120"/>
          </a:xfrm>
          <a:prstGeom prst="roundRect">
            <a:avLst>
              <a:gd name="adj" fmla="val 5217"/>
            </a:avLst>
          </a:prstGeom>
          <a:solidFill>
            <a:srgbClr val="FFF4E0"/>
          </a:solidFill>
          <a:ln w="9525">
            <a:solidFill>
              <a:srgbClr val="EEF3F7"/>
            </a:solidFill>
            <a:prstDash val="solid"/>
          </a:ln>
        </p:spPr>
        <p:txBody>
          <a:bodyPr/>
          <a:lstStyle/>
          <a:p>
            <a:endParaRPr lang="en-US"/>
          </a:p>
        </p:txBody>
      </p:sp>
      <p:sp>
        <p:nvSpPr>
          <p:cNvPr id="8" name="Text 5"/>
          <p:cNvSpPr txBox="1"/>
          <p:nvPr/>
        </p:nvSpPr>
        <p:spPr>
          <a:xfrm>
            <a:off x="658368" y="427939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Socket = 5-tupla</a:t>
            </a:r>
            <a:endParaRPr lang="en-US" sz="1500" dirty="0"/>
          </a:p>
        </p:txBody>
      </p:sp>
      <p:sp>
        <p:nvSpPr>
          <p:cNvPr id="9" name="Text 6"/>
          <p:cNvSpPr txBox="1"/>
          <p:nvPr/>
        </p:nvSpPr>
        <p:spPr>
          <a:xfrm>
            <a:off x="658368" y="4690872"/>
            <a:ext cx="3163824" cy="1389888"/>
          </a:xfrm>
          <a:prstGeom prst="rect">
            <a:avLst/>
          </a:prstGeom>
          <a:noFill/>
          <a:ln/>
        </p:spPr>
        <p:txBody>
          <a:bodyPr wrap="square" lIns="0" tIns="0" rIns="0" bIns="0" rtlCol="0" anchor="t"/>
          <a:lstStyle/>
          <a:p>
            <a:pPr marL="0" indent="0">
              <a:buNone/>
            </a:pPr>
            <a:r>
              <a:rPr lang="en-US" sz="1200" dirty="0">
                <a:solidFill>
                  <a:srgbClr val="1F2933"/>
                </a:solidFill>
              </a:rPr>
              <a:t>protocolo + IP origem + porta origem + IP destino + porta destino. É o que NAT, firewalls stateful e balanceadores rastreiam.</a:t>
            </a:r>
            <a:endParaRPr lang="en-US" sz="1200" dirty="0"/>
          </a:p>
        </p:txBody>
      </p:sp>
      <p:graphicFrame>
        <p:nvGraphicFramePr>
          <p:cNvPr id="53" name="Table 0"/>
          <p:cNvGraphicFramePr>
            <a:graphicFrameLocks noGrp="1"/>
          </p:cNvGraphicFramePr>
          <p:nvPr>
            <p:extLst>
              <p:ext uri="{D42A27DB-BD31-4B8C-83A1-F6EECF244321}">
                <p14:modId xmlns:p14="http://schemas.microsoft.com/office/powerpoint/2010/main" val="1579011935"/>
              </p:ext>
            </p:extLst>
          </p:nvPr>
        </p:nvGraphicFramePr>
        <p:xfrm>
          <a:off x="4297680" y="1280160"/>
          <a:ext cx="7406640" cy="914400"/>
        </p:xfrm>
        <a:graphic>
          <a:graphicData uri="http://schemas.openxmlformats.org/drawingml/2006/table">
            <a:tbl>
              <a:tblPr/>
              <a:tblGrid>
                <a:gridCol w="91440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gridCol w="1554480">
                  <a:extLst>
                    <a:ext uri="{9D8B030D-6E8A-4147-A177-3AD203B41FA5}">
                      <a16:colId xmlns:a16="http://schemas.microsoft.com/office/drawing/2014/main" val="20005"/>
                    </a:ext>
                  </a:extLst>
                </a:gridCol>
              </a:tblGrid>
              <a:tr h="384048">
                <a:tc>
                  <a:txBody>
                    <a:bodyPr/>
                    <a:lstStyle/>
                    <a:p>
                      <a:pPr marL="0" indent="0" algn="l">
                        <a:buNone/>
                      </a:pPr>
                      <a:r>
                        <a:rPr lang="en-US" sz="1000" b="1" dirty="0">
                          <a:solidFill>
                            <a:srgbClr val="FFFFFF"/>
                          </a:solidFill>
                        </a:rPr>
                        <a:t>Porta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Transporte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Serviço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Porta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Transporte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Serviço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000" dirty="0">
                          <a:solidFill>
                            <a:srgbClr val="1F2933"/>
                          </a:solidFill>
                        </a:rPr>
                        <a:t>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SSH, SFTP, SCP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161 / 162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SNMP / traps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000" dirty="0">
                          <a:solidFill>
                            <a:srgbClr val="1F2933"/>
                          </a:solidFill>
                        </a:rPr>
                        <a:t>25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SMTP (entre servidores)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179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000" dirty="0">
                          <a:solidFill>
                            <a:srgbClr val="1F2933"/>
                          </a:solidFill>
                        </a:rPr>
                        <a:t>53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 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443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TCP, 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HTTPS; HTTP/3 (QUIC)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000" dirty="0">
                          <a:solidFill>
                            <a:srgbClr val="1F2933"/>
                          </a:solidFill>
                        </a:rPr>
                        <a:t>67 / 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DHCP servidor / cliente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445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SMB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000" dirty="0">
                          <a:solidFill>
                            <a:srgbClr val="1F2933"/>
                          </a:solidFill>
                        </a:rPr>
                        <a:t>69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TFTP (boot de 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500 / 4500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IKE / IPsec NAT-T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000" dirty="0">
                          <a:solidFill>
                            <a:srgbClr val="1F2933"/>
                          </a:solidFill>
                        </a:rPr>
                        <a:t>80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HTTP (texto claro)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514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syslog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84048">
                <a:tc>
                  <a:txBody>
                    <a:bodyPr/>
                    <a:lstStyle/>
                    <a:p>
                      <a:pPr marL="0" indent="0" algn="l">
                        <a:buNone/>
                      </a:pPr>
                      <a:r>
                        <a:rPr lang="en-US" sz="1000" dirty="0">
                          <a:solidFill>
                            <a:srgbClr val="1F2933"/>
                          </a:solidFill>
                        </a:rPr>
                        <a:t>123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NTP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520 / 521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RIP / RIPng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84048">
                <a:tc>
                  <a:txBody>
                    <a:bodyPr/>
                    <a:lstStyle/>
                    <a:p>
                      <a:pPr marL="0" indent="0" algn="l">
                        <a:buNone/>
                      </a:pPr>
                      <a:r>
                        <a:rPr lang="en-US" sz="1000" dirty="0">
                          <a:solidFill>
                            <a:srgbClr val="1F2933"/>
                          </a:solidFill>
                        </a:rPr>
                        <a:t>143 / 993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IMAP / IMAPS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587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SMTP submission (TLS)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384048">
                <a:tc>
                  <a:txBody>
                    <a:bodyPr/>
                    <a:lstStyle/>
                    <a:p>
                      <a:pPr marL="0" indent="0" algn="l">
                        <a:buNone/>
                      </a:pPr>
                      <a:r>
                        <a:rPr lang="en-US" sz="1000" dirty="0">
                          <a:solidFill>
                            <a:srgbClr val="6B7B8C"/>
                          </a:solidFill>
                        </a:rPr>
                        <a:t>23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Telnet (histórico)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20 / 21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TCP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FTP (histórico)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11" name="Text 7"/>
          <p:cNvSpPr txBox="1"/>
          <p:nvPr/>
        </p:nvSpPr>
        <p:spPr>
          <a:xfrm>
            <a:off x="4297680" y="5394960"/>
            <a:ext cx="7406640" cy="365760"/>
          </a:xfrm>
          <a:prstGeom prst="rect">
            <a:avLst/>
          </a:prstGeom>
          <a:noFill/>
          <a:ln/>
        </p:spPr>
        <p:txBody>
          <a:bodyPr wrap="square" lIns="0" tIns="0" rIns="0" bIns="0" rtlCol="0" anchor="ctr"/>
          <a:lstStyle/>
          <a:p>
            <a:pPr marL="0" indent="0" algn="l">
              <a:buNone/>
            </a:pPr>
            <a:r>
              <a:rPr lang="en-US" sz="1000" dirty="0">
                <a:solidFill>
                  <a:srgbClr val="6B7B8C"/>
                </a:solidFill>
              </a:rPr>
              <a:t>Registro oficial: IANA Service Name and Transport Protocol Port Number Registry (sucessor da RFC 1060 / RFC 1700).</a:t>
            </a:r>
            <a:endParaRPr lang="en-US"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Recepção de um quadro: demultiplexação em três níveis</a:t>
            </a:r>
            <a:endParaRPr lang="en-US" sz="3000" dirty="0"/>
          </a:p>
        </p:txBody>
      </p:sp>
      <p:sp>
        <p:nvSpPr>
          <p:cNvPr id="4" name="Text 1"/>
          <p:cNvSpPr txBox="1"/>
          <p:nvPr/>
        </p:nvSpPr>
        <p:spPr>
          <a:xfrm>
            <a:off x="4023360" y="5394960"/>
            <a:ext cx="411480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100" dirty="0">
                <a:solidFill>
                  <a:srgbClr val="1F2933"/>
                </a:solidFill>
              </a:rPr>
              <a:t>Quadro Ethernet (FCS ok, MAC destino = meu ou broadcast/multicast)</a:t>
            </a:r>
            <a:endParaRPr lang="en-US" sz="1100" dirty="0"/>
          </a:p>
        </p:txBody>
      </p:sp>
      <p:sp>
        <p:nvSpPr>
          <p:cNvPr id="5" name="Shape 2"/>
          <p:cNvSpPr/>
          <p:nvPr/>
        </p:nvSpPr>
        <p:spPr>
          <a:xfrm flipV="1">
            <a:off x="6080760" y="4846320"/>
            <a:ext cx="0" cy="548640"/>
          </a:xfrm>
          <a:prstGeom prst="line">
            <a:avLst/>
          </a:prstGeom>
          <a:noFill/>
          <a:ln w="25400">
            <a:solidFill>
              <a:srgbClr val="0B3C5D"/>
            </a:solidFill>
            <a:prstDash val="solid"/>
            <a:tailEnd type="triangle"/>
          </a:ln>
        </p:spPr>
        <p:txBody>
          <a:bodyPr/>
          <a:lstStyle/>
          <a:p>
            <a:endParaRPr lang="en-US"/>
          </a:p>
        </p:txBody>
      </p:sp>
      <p:sp>
        <p:nvSpPr>
          <p:cNvPr id="6" name="Text 3"/>
          <p:cNvSpPr txBox="1"/>
          <p:nvPr/>
        </p:nvSpPr>
        <p:spPr>
          <a:xfrm>
            <a:off x="4023360" y="4297680"/>
            <a:ext cx="4114800" cy="548640"/>
          </a:xfrm>
          <a:prstGeom prst="rect">
            <a:avLst/>
          </a:prstGeom>
          <a:solidFill>
            <a:srgbClr val="8ECAE6"/>
          </a:solidFill>
          <a:ln/>
        </p:spPr>
        <p:txBody>
          <a:bodyPr wrap="square" lIns="0" tIns="0" rIns="0" bIns="0" rtlCol="0" anchor="ctr"/>
          <a:lstStyle/>
          <a:p>
            <a:pPr marL="0" indent="0" algn="ctr">
              <a:buNone/>
            </a:pPr>
            <a:r>
              <a:rPr lang="en-US" sz="1200" b="1" dirty="0">
                <a:solidFill>
                  <a:srgbClr val="1F2933"/>
                </a:solidFill>
              </a:rPr>
              <a:t>Enlace: EtherType</a:t>
            </a:r>
            <a:endParaRPr lang="en-US" sz="1200" dirty="0"/>
          </a:p>
        </p:txBody>
      </p:sp>
      <p:sp>
        <p:nvSpPr>
          <p:cNvPr id="7" name="Text 4"/>
          <p:cNvSpPr txBox="1"/>
          <p:nvPr/>
        </p:nvSpPr>
        <p:spPr>
          <a:xfrm>
            <a:off x="548640" y="429768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ARP</a:t>
            </a:r>
            <a:endParaRPr lang="en-US" sz="1000" dirty="0"/>
          </a:p>
          <a:p>
            <a:pPr marL="0" indent="0" algn="ctr">
              <a:buNone/>
            </a:pPr>
            <a:r>
              <a:rPr lang="en-US" sz="1000" dirty="0">
                <a:solidFill>
                  <a:srgbClr val="1F2933"/>
                </a:solidFill>
              </a:rPr>
              <a:t>0x0806</a:t>
            </a:r>
            <a:endParaRPr lang="en-US" sz="1000" dirty="0"/>
          </a:p>
        </p:txBody>
      </p:sp>
      <p:sp>
        <p:nvSpPr>
          <p:cNvPr id="8" name="Text 5"/>
          <p:cNvSpPr txBox="1"/>
          <p:nvPr/>
        </p:nvSpPr>
        <p:spPr>
          <a:xfrm>
            <a:off x="2286000" y="429768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IPv6</a:t>
            </a:r>
            <a:endParaRPr lang="en-US" sz="1000" dirty="0"/>
          </a:p>
          <a:p>
            <a:pPr marL="0" indent="0" algn="ctr">
              <a:buNone/>
            </a:pPr>
            <a:r>
              <a:rPr lang="en-US" sz="1000" dirty="0">
                <a:solidFill>
                  <a:srgbClr val="1F2933"/>
                </a:solidFill>
              </a:rPr>
              <a:t>0x86DD</a:t>
            </a:r>
            <a:endParaRPr lang="en-US" sz="1000" dirty="0"/>
          </a:p>
        </p:txBody>
      </p:sp>
      <p:sp>
        <p:nvSpPr>
          <p:cNvPr id="9" name="Text 6"/>
          <p:cNvSpPr txBox="1"/>
          <p:nvPr/>
        </p:nvSpPr>
        <p:spPr>
          <a:xfrm>
            <a:off x="8412480" y="429768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802.1Q</a:t>
            </a:r>
            <a:endParaRPr lang="en-US" sz="1000" dirty="0"/>
          </a:p>
          <a:p>
            <a:pPr marL="0" indent="0" algn="ctr">
              <a:buNone/>
            </a:pPr>
            <a:r>
              <a:rPr lang="en-US" sz="1000" dirty="0">
                <a:solidFill>
                  <a:srgbClr val="1F2933"/>
                </a:solidFill>
              </a:rPr>
              <a:t>0x8100</a:t>
            </a:r>
            <a:endParaRPr lang="en-US" sz="1000" dirty="0"/>
          </a:p>
        </p:txBody>
      </p:sp>
      <p:sp>
        <p:nvSpPr>
          <p:cNvPr id="10" name="Text 7"/>
          <p:cNvSpPr txBox="1"/>
          <p:nvPr/>
        </p:nvSpPr>
        <p:spPr>
          <a:xfrm>
            <a:off x="10149840" y="429768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MPLS</a:t>
            </a:r>
            <a:endParaRPr lang="en-US" sz="1000" dirty="0"/>
          </a:p>
          <a:p>
            <a:pPr marL="0" indent="0" algn="ctr">
              <a:buNone/>
            </a:pPr>
            <a:r>
              <a:rPr lang="en-US" sz="1000" dirty="0">
                <a:solidFill>
                  <a:srgbClr val="1F2933"/>
                </a:solidFill>
              </a:rPr>
              <a:t>0x8847</a:t>
            </a:r>
            <a:endParaRPr lang="en-US" sz="1000" dirty="0"/>
          </a:p>
        </p:txBody>
      </p:sp>
      <p:sp>
        <p:nvSpPr>
          <p:cNvPr id="11" name="Shape 8"/>
          <p:cNvSpPr/>
          <p:nvPr/>
        </p:nvSpPr>
        <p:spPr>
          <a:xfrm flipH="1">
            <a:off x="3749040" y="4572000"/>
            <a:ext cx="274320" cy="0"/>
          </a:xfrm>
          <a:prstGeom prst="line">
            <a:avLst/>
          </a:prstGeom>
          <a:noFill/>
          <a:ln w="22225">
            <a:solidFill>
              <a:srgbClr val="6B7B8C"/>
            </a:solidFill>
            <a:prstDash val="solid"/>
            <a:tailEnd type="triangle"/>
          </a:ln>
        </p:spPr>
        <p:txBody>
          <a:bodyPr/>
          <a:lstStyle/>
          <a:p>
            <a:endParaRPr lang="en-US"/>
          </a:p>
        </p:txBody>
      </p:sp>
      <p:sp>
        <p:nvSpPr>
          <p:cNvPr id="12" name="Shape 9"/>
          <p:cNvSpPr/>
          <p:nvPr/>
        </p:nvSpPr>
        <p:spPr>
          <a:xfrm>
            <a:off x="8138160" y="4572000"/>
            <a:ext cx="274320" cy="0"/>
          </a:xfrm>
          <a:prstGeom prst="line">
            <a:avLst/>
          </a:prstGeom>
          <a:noFill/>
          <a:ln w="22225">
            <a:solidFill>
              <a:srgbClr val="6B7B8C"/>
            </a:solidFill>
            <a:prstDash val="solid"/>
            <a:tailEnd type="triangle"/>
          </a:ln>
        </p:spPr>
        <p:txBody>
          <a:bodyPr/>
          <a:lstStyle/>
          <a:p>
            <a:endParaRPr lang="en-US"/>
          </a:p>
        </p:txBody>
      </p:sp>
      <p:sp>
        <p:nvSpPr>
          <p:cNvPr id="13" name="Shape 10"/>
          <p:cNvSpPr/>
          <p:nvPr/>
        </p:nvSpPr>
        <p:spPr>
          <a:xfrm flipV="1">
            <a:off x="6080760" y="3749040"/>
            <a:ext cx="0" cy="548640"/>
          </a:xfrm>
          <a:prstGeom prst="line">
            <a:avLst/>
          </a:prstGeom>
          <a:noFill/>
          <a:ln w="25400">
            <a:solidFill>
              <a:srgbClr val="0B3C5D"/>
            </a:solidFill>
            <a:prstDash val="solid"/>
            <a:tailEnd type="triangle"/>
          </a:ln>
        </p:spPr>
        <p:txBody>
          <a:bodyPr/>
          <a:lstStyle/>
          <a:p>
            <a:endParaRPr lang="en-US"/>
          </a:p>
        </p:txBody>
      </p:sp>
      <p:sp>
        <p:nvSpPr>
          <p:cNvPr id="14" name="Text 11"/>
          <p:cNvSpPr txBox="1"/>
          <p:nvPr/>
        </p:nvSpPr>
        <p:spPr>
          <a:xfrm>
            <a:off x="5257800" y="406908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0x0800 = IPv4</a:t>
            </a:r>
            <a:endParaRPr lang="en-US" sz="1000" dirty="0"/>
          </a:p>
        </p:txBody>
      </p:sp>
      <p:sp>
        <p:nvSpPr>
          <p:cNvPr id="15" name="Text 12"/>
          <p:cNvSpPr txBox="1"/>
          <p:nvPr/>
        </p:nvSpPr>
        <p:spPr>
          <a:xfrm>
            <a:off x="4023360" y="3200400"/>
            <a:ext cx="4114800" cy="548640"/>
          </a:xfrm>
          <a:prstGeom prst="rect">
            <a:avLst/>
          </a:prstGeom>
          <a:solidFill>
            <a:srgbClr val="8ECAE6"/>
          </a:solidFill>
          <a:ln/>
        </p:spPr>
        <p:txBody>
          <a:bodyPr wrap="square" lIns="0" tIns="0" rIns="0" bIns="0" rtlCol="0" anchor="ctr"/>
          <a:lstStyle/>
          <a:p>
            <a:pPr marL="0" indent="0" algn="ctr">
              <a:buNone/>
            </a:pPr>
            <a:r>
              <a:rPr lang="en-US" sz="1200" b="1" dirty="0">
                <a:solidFill>
                  <a:srgbClr val="1F2933"/>
                </a:solidFill>
              </a:rPr>
              <a:t>Internet: campo Protocolo</a:t>
            </a:r>
            <a:endParaRPr lang="en-US" sz="1200" dirty="0"/>
          </a:p>
        </p:txBody>
      </p:sp>
      <p:sp>
        <p:nvSpPr>
          <p:cNvPr id="16" name="Text 13"/>
          <p:cNvSpPr txBox="1"/>
          <p:nvPr/>
        </p:nvSpPr>
        <p:spPr>
          <a:xfrm>
            <a:off x="548640" y="320040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ICMP (1)</a:t>
            </a:r>
            <a:endParaRPr lang="en-US" sz="1000" dirty="0"/>
          </a:p>
        </p:txBody>
      </p:sp>
      <p:sp>
        <p:nvSpPr>
          <p:cNvPr id="17" name="Text 14"/>
          <p:cNvSpPr txBox="1"/>
          <p:nvPr/>
        </p:nvSpPr>
        <p:spPr>
          <a:xfrm>
            <a:off x="2286000" y="320040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OSPF (89)</a:t>
            </a:r>
            <a:endParaRPr lang="en-US" sz="1000" dirty="0"/>
          </a:p>
        </p:txBody>
      </p:sp>
      <p:sp>
        <p:nvSpPr>
          <p:cNvPr id="18" name="Text 15"/>
          <p:cNvSpPr txBox="1"/>
          <p:nvPr/>
        </p:nvSpPr>
        <p:spPr>
          <a:xfrm>
            <a:off x="8412480" y="3200400"/>
            <a:ext cx="1463040" cy="548640"/>
          </a:xfrm>
          <a:prstGeom prst="rect">
            <a:avLst/>
          </a:prstGeom>
          <a:solidFill>
            <a:srgbClr val="F0A332"/>
          </a:solidFill>
          <a:ln/>
        </p:spPr>
        <p:txBody>
          <a:bodyPr wrap="square" lIns="0" tIns="0" rIns="0" bIns="0" rtlCol="0" anchor="ctr"/>
          <a:lstStyle/>
          <a:p>
            <a:pPr marL="0" indent="0" algn="ctr">
              <a:buNone/>
            </a:pPr>
            <a:r>
              <a:rPr lang="en-US" sz="1000" b="1" dirty="0">
                <a:solidFill>
                  <a:srgbClr val="1F2933"/>
                </a:solidFill>
              </a:rPr>
              <a:t>UDP (17)</a:t>
            </a:r>
            <a:endParaRPr lang="en-US" sz="1000" dirty="0"/>
          </a:p>
        </p:txBody>
      </p:sp>
      <p:sp>
        <p:nvSpPr>
          <p:cNvPr id="19" name="Text 16"/>
          <p:cNvSpPr txBox="1"/>
          <p:nvPr/>
        </p:nvSpPr>
        <p:spPr>
          <a:xfrm>
            <a:off x="10149840" y="320040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ESP (50)</a:t>
            </a:r>
            <a:endParaRPr lang="en-US" sz="1000" dirty="0"/>
          </a:p>
        </p:txBody>
      </p:sp>
      <p:sp>
        <p:nvSpPr>
          <p:cNvPr id="20" name="Shape 17"/>
          <p:cNvSpPr/>
          <p:nvPr/>
        </p:nvSpPr>
        <p:spPr>
          <a:xfrm flipH="1">
            <a:off x="3749040" y="3474720"/>
            <a:ext cx="274320" cy="0"/>
          </a:xfrm>
          <a:prstGeom prst="line">
            <a:avLst/>
          </a:prstGeom>
          <a:noFill/>
          <a:ln w="22225">
            <a:solidFill>
              <a:srgbClr val="6B7B8C"/>
            </a:solidFill>
            <a:prstDash val="solid"/>
            <a:tailEnd type="triangle"/>
          </a:ln>
        </p:spPr>
        <p:txBody>
          <a:bodyPr/>
          <a:lstStyle/>
          <a:p>
            <a:endParaRPr lang="en-US"/>
          </a:p>
        </p:txBody>
      </p:sp>
      <p:sp>
        <p:nvSpPr>
          <p:cNvPr id="21" name="Shape 18"/>
          <p:cNvSpPr/>
          <p:nvPr/>
        </p:nvSpPr>
        <p:spPr>
          <a:xfrm>
            <a:off x="8138160" y="3474720"/>
            <a:ext cx="274320" cy="0"/>
          </a:xfrm>
          <a:prstGeom prst="line">
            <a:avLst/>
          </a:prstGeom>
          <a:noFill/>
          <a:ln w="22225">
            <a:solidFill>
              <a:srgbClr val="6B7B8C"/>
            </a:solidFill>
            <a:prstDash val="solid"/>
            <a:tailEnd type="triangle"/>
          </a:ln>
        </p:spPr>
        <p:txBody>
          <a:bodyPr/>
          <a:lstStyle/>
          <a:p>
            <a:endParaRPr lang="en-US"/>
          </a:p>
        </p:txBody>
      </p:sp>
      <p:sp>
        <p:nvSpPr>
          <p:cNvPr id="22" name="Shape 19"/>
          <p:cNvSpPr/>
          <p:nvPr/>
        </p:nvSpPr>
        <p:spPr>
          <a:xfrm flipV="1">
            <a:off x="6080760" y="2651760"/>
            <a:ext cx="0" cy="548640"/>
          </a:xfrm>
          <a:prstGeom prst="line">
            <a:avLst/>
          </a:prstGeom>
          <a:noFill/>
          <a:ln w="25400">
            <a:solidFill>
              <a:srgbClr val="0B3C5D"/>
            </a:solidFill>
            <a:prstDash val="solid"/>
            <a:tailEnd type="triangle"/>
          </a:ln>
        </p:spPr>
        <p:txBody>
          <a:bodyPr/>
          <a:lstStyle/>
          <a:p>
            <a:endParaRPr lang="en-US"/>
          </a:p>
        </p:txBody>
      </p:sp>
      <p:sp>
        <p:nvSpPr>
          <p:cNvPr id="23" name="Text 20"/>
          <p:cNvSpPr txBox="1"/>
          <p:nvPr/>
        </p:nvSpPr>
        <p:spPr>
          <a:xfrm>
            <a:off x="5257800" y="29718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6 = TCP</a:t>
            </a:r>
            <a:endParaRPr lang="en-US" sz="1000" dirty="0"/>
          </a:p>
        </p:txBody>
      </p:sp>
      <p:sp>
        <p:nvSpPr>
          <p:cNvPr id="24" name="Text 21"/>
          <p:cNvSpPr txBox="1"/>
          <p:nvPr/>
        </p:nvSpPr>
        <p:spPr>
          <a:xfrm>
            <a:off x="4023360" y="2103120"/>
            <a:ext cx="4114800" cy="548640"/>
          </a:xfrm>
          <a:prstGeom prst="rect">
            <a:avLst/>
          </a:prstGeom>
          <a:solidFill>
            <a:srgbClr val="8ECAE6"/>
          </a:solidFill>
          <a:ln/>
        </p:spPr>
        <p:txBody>
          <a:bodyPr wrap="square" lIns="0" tIns="0" rIns="0" bIns="0" rtlCol="0" anchor="ctr"/>
          <a:lstStyle/>
          <a:p>
            <a:pPr marL="0" indent="0" algn="ctr">
              <a:buNone/>
            </a:pPr>
            <a:r>
              <a:rPr lang="en-US" sz="1200" b="1" dirty="0">
                <a:solidFill>
                  <a:srgbClr val="1F2933"/>
                </a:solidFill>
              </a:rPr>
              <a:t>Transporte: porta de destino</a:t>
            </a:r>
            <a:endParaRPr lang="en-US" sz="1200" dirty="0"/>
          </a:p>
        </p:txBody>
      </p:sp>
      <p:sp>
        <p:nvSpPr>
          <p:cNvPr id="25" name="Text 22"/>
          <p:cNvSpPr txBox="1"/>
          <p:nvPr/>
        </p:nvSpPr>
        <p:spPr>
          <a:xfrm>
            <a:off x="548640" y="210312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SSH</a:t>
            </a:r>
            <a:endParaRPr lang="en-US" sz="1000" dirty="0"/>
          </a:p>
          <a:p>
            <a:pPr marL="0" indent="0" algn="ctr">
              <a:buNone/>
            </a:pPr>
            <a:r>
              <a:rPr lang="en-US" sz="1000" dirty="0">
                <a:solidFill>
                  <a:srgbClr val="1F2933"/>
                </a:solidFill>
              </a:rPr>
              <a:t>TCP 22</a:t>
            </a:r>
            <a:endParaRPr lang="en-US" sz="1000" dirty="0"/>
          </a:p>
        </p:txBody>
      </p:sp>
      <p:sp>
        <p:nvSpPr>
          <p:cNvPr id="26" name="Text 23"/>
          <p:cNvSpPr txBox="1"/>
          <p:nvPr/>
        </p:nvSpPr>
        <p:spPr>
          <a:xfrm>
            <a:off x="2286000" y="210312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HTTPS</a:t>
            </a:r>
            <a:endParaRPr lang="en-US" sz="1000" dirty="0"/>
          </a:p>
          <a:p>
            <a:pPr marL="0" indent="0" algn="ctr">
              <a:buNone/>
            </a:pPr>
            <a:r>
              <a:rPr lang="en-US" sz="1000" dirty="0">
                <a:solidFill>
                  <a:srgbClr val="1F2933"/>
                </a:solidFill>
              </a:rPr>
              <a:t>TCP 443</a:t>
            </a:r>
            <a:endParaRPr lang="en-US" sz="1000" dirty="0"/>
          </a:p>
        </p:txBody>
      </p:sp>
      <p:sp>
        <p:nvSpPr>
          <p:cNvPr id="27" name="Text 24"/>
          <p:cNvSpPr txBox="1"/>
          <p:nvPr/>
        </p:nvSpPr>
        <p:spPr>
          <a:xfrm>
            <a:off x="8412480" y="210312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DNS</a:t>
            </a:r>
            <a:endParaRPr lang="en-US" sz="1000" dirty="0"/>
          </a:p>
          <a:p>
            <a:pPr marL="0" indent="0" algn="ctr">
              <a:buNone/>
            </a:pPr>
            <a:r>
              <a:rPr lang="en-US" sz="1000" dirty="0">
                <a:solidFill>
                  <a:srgbClr val="1F2933"/>
                </a:solidFill>
              </a:rPr>
              <a:t>UDP 53</a:t>
            </a:r>
            <a:endParaRPr lang="en-US" sz="1000" dirty="0"/>
          </a:p>
        </p:txBody>
      </p:sp>
      <p:sp>
        <p:nvSpPr>
          <p:cNvPr id="28" name="Text 25"/>
          <p:cNvSpPr txBox="1"/>
          <p:nvPr/>
        </p:nvSpPr>
        <p:spPr>
          <a:xfrm>
            <a:off x="10149840" y="2103120"/>
            <a:ext cx="146304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NTP</a:t>
            </a:r>
            <a:endParaRPr lang="en-US" sz="1000" dirty="0"/>
          </a:p>
          <a:p>
            <a:pPr marL="0" indent="0" algn="ctr">
              <a:buNone/>
            </a:pPr>
            <a:r>
              <a:rPr lang="en-US" sz="1000" dirty="0">
                <a:solidFill>
                  <a:srgbClr val="1F2933"/>
                </a:solidFill>
              </a:rPr>
              <a:t>UDP 123</a:t>
            </a:r>
            <a:endParaRPr lang="en-US" sz="1000" dirty="0"/>
          </a:p>
        </p:txBody>
      </p:sp>
      <p:sp>
        <p:nvSpPr>
          <p:cNvPr id="29" name="Shape 26"/>
          <p:cNvSpPr/>
          <p:nvPr/>
        </p:nvSpPr>
        <p:spPr>
          <a:xfrm flipH="1">
            <a:off x="3749040" y="2377440"/>
            <a:ext cx="274320" cy="0"/>
          </a:xfrm>
          <a:prstGeom prst="line">
            <a:avLst/>
          </a:prstGeom>
          <a:noFill/>
          <a:ln w="22225">
            <a:solidFill>
              <a:srgbClr val="6B7B8C"/>
            </a:solidFill>
            <a:prstDash val="solid"/>
            <a:tailEnd type="triangle"/>
          </a:ln>
        </p:spPr>
        <p:txBody>
          <a:bodyPr/>
          <a:lstStyle/>
          <a:p>
            <a:endParaRPr lang="en-US"/>
          </a:p>
        </p:txBody>
      </p:sp>
      <p:sp>
        <p:nvSpPr>
          <p:cNvPr id="30" name="Shape 27"/>
          <p:cNvSpPr/>
          <p:nvPr/>
        </p:nvSpPr>
        <p:spPr>
          <a:xfrm>
            <a:off x="8138160" y="2377440"/>
            <a:ext cx="274320" cy="0"/>
          </a:xfrm>
          <a:prstGeom prst="line">
            <a:avLst/>
          </a:prstGeom>
          <a:noFill/>
          <a:ln w="22225">
            <a:solidFill>
              <a:srgbClr val="6B7B8C"/>
            </a:solidFill>
            <a:prstDash val="solid"/>
            <a:tailEnd type="triangle"/>
          </a:ln>
        </p:spPr>
        <p:txBody>
          <a:bodyPr/>
          <a:lstStyle/>
          <a:p>
            <a:endParaRPr lang="en-US"/>
          </a:p>
        </p:txBody>
      </p:sp>
      <p:sp>
        <p:nvSpPr>
          <p:cNvPr id="31" name="Text 28"/>
          <p:cNvSpPr txBox="1"/>
          <p:nvPr/>
        </p:nvSpPr>
        <p:spPr>
          <a:xfrm>
            <a:off x="4023360" y="1280160"/>
            <a:ext cx="4114800" cy="548640"/>
          </a:xfrm>
          <a:prstGeom prst="rect">
            <a:avLst/>
          </a:prstGeom>
          <a:solidFill>
            <a:srgbClr val="F0A332"/>
          </a:solidFill>
          <a:ln/>
        </p:spPr>
        <p:txBody>
          <a:bodyPr wrap="square" lIns="0" tIns="0" rIns="0" bIns="0" rtlCol="0" anchor="ctr"/>
          <a:lstStyle/>
          <a:p>
            <a:pPr marL="0" indent="0" algn="ctr">
              <a:buNone/>
            </a:pPr>
            <a:r>
              <a:rPr lang="en-US" sz="1200" b="1" dirty="0">
                <a:solidFill>
                  <a:srgbClr val="1F2933"/>
                </a:solidFill>
              </a:rPr>
              <a:t>Aplicação (processo / socket)</a:t>
            </a:r>
            <a:endParaRPr lang="en-US" sz="1200" dirty="0"/>
          </a:p>
        </p:txBody>
      </p:sp>
      <p:sp>
        <p:nvSpPr>
          <p:cNvPr id="32" name="Shape 29"/>
          <p:cNvSpPr/>
          <p:nvPr/>
        </p:nvSpPr>
        <p:spPr>
          <a:xfrm flipV="1">
            <a:off x="6080760" y="1828800"/>
            <a:ext cx="0" cy="274320"/>
          </a:xfrm>
          <a:prstGeom prst="line">
            <a:avLst/>
          </a:prstGeom>
          <a:noFill/>
          <a:ln w="25400">
            <a:solidFill>
              <a:srgbClr val="0B3C5D"/>
            </a:solidFill>
            <a:prstDash val="solid"/>
            <a:tailEnd type="triangle"/>
          </a:ln>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Conversão decimal-binário</a:t>
            </a:r>
            <a:endParaRPr lang="en-US" sz="3000" dirty="0"/>
          </a:p>
        </p:txBody>
      </p:sp>
      <p:graphicFrame>
        <p:nvGraphicFramePr>
          <p:cNvPr id="5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58368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685800">
                  <a:extLst>
                    <a:ext uri="{9D8B030D-6E8A-4147-A177-3AD203B41FA5}">
                      <a16:colId xmlns:a16="http://schemas.microsoft.com/office/drawing/2014/main" val="20006"/>
                    </a:ext>
                  </a:extLst>
                </a:gridCol>
                <a:gridCol w="685800">
                  <a:extLst>
                    <a:ext uri="{9D8B030D-6E8A-4147-A177-3AD203B41FA5}">
                      <a16:colId xmlns:a16="http://schemas.microsoft.com/office/drawing/2014/main" val="20007"/>
                    </a:ext>
                  </a:extLst>
                </a:gridCol>
                <a:gridCol w="685800">
                  <a:extLst>
                    <a:ext uri="{9D8B030D-6E8A-4147-A177-3AD203B41FA5}">
                      <a16:colId xmlns:a16="http://schemas.microsoft.com/office/drawing/2014/main" val="20008"/>
                    </a:ext>
                  </a:extLst>
                </a:gridCol>
              </a:tblGrid>
              <a:tr h="365760">
                <a:tc>
                  <a:txBody>
                    <a:bodyPr/>
                    <a:lstStyle/>
                    <a:p>
                      <a:pPr marL="0" indent="0" algn="ctr">
                        <a:buNone/>
                      </a:pPr>
                      <a:r>
                        <a:rPr lang="en-US" sz="1200" b="1" dirty="0">
                          <a:solidFill>
                            <a:srgbClr val="FFFFFF"/>
                          </a:solidFill>
                        </a:rPr>
                        <a:t>Posição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7</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65760">
                <a:tc>
                  <a:txBody>
                    <a:bodyPr/>
                    <a:lstStyle/>
                    <a:p>
                      <a:pPr marL="0" indent="0" algn="ctr">
                        <a:buNone/>
                      </a:pPr>
                      <a:r>
                        <a:rPr lang="en-US" sz="1200" b="1" dirty="0">
                          <a:solidFill>
                            <a:srgbClr val="1F2933"/>
                          </a:solidFill>
                        </a:rPr>
                        <a:t>Peso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128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64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32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lgn="ctr">
                        <a:buNone/>
                      </a:pPr>
                      <a:r>
                        <a:rPr lang="en-US" sz="1200" b="1" dirty="0">
                          <a:solidFill>
                            <a:srgbClr val="1F2933"/>
                          </a:solidFill>
                        </a:rPr>
                        <a:t>172 =</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b="1"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4E0"/>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b="1"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4E0"/>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b="1"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4E0"/>
                    </a:solidFill>
                  </a:tcPr>
                </a:tc>
                <a:tc>
                  <a:txBody>
                    <a:bodyPr/>
                    <a:lstStyle/>
                    <a:p>
                      <a:pPr marL="0" indent="0" algn="ctr">
                        <a:buNone/>
                      </a:pPr>
                      <a:r>
                        <a:rPr lang="en-US" sz="1200" b="1"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4E0"/>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65760">
                <a:tc>
                  <a:txBody>
                    <a:bodyPr/>
                    <a:lstStyle/>
                    <a:p>
                      <a:pPr marL="0" indent="0" algn="ctr">
                        <a:buNone/>
                      </a:pPr>
                      <a:r>
                        <a:rPr lang="en-US" sz="1200" b="1" dirty="0">
                          <a:solidFill>
                            <a:srgbClr val="1F2933"/>
                          </a:solidFill>
                        </a:rPr>
                        <a:t>255 =</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Shape 1"/>
          <p:cNvSpPr/>
          <p:nvPr/>
        </p:nvSpPr>
        <p:spPr>
          <a:xfrm>
            <a:off x="457200" y="2926080"/>
            <a:ext cx="6583680" cy="3200400"/>
          </a:xfrm>
          <a:prstGeom prst="roundRect">
            <a:avLst>
              <a:gd name="adj" fmla="val 3429"/>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658368" y="3090672"/>
            <a:ext cx="6181344" cy="365760"/>
          </a:xfrm>
          <a:prstGeom prst="rect">
            <a:avLst/>
          </a:prstGeom>
          <a:noFill/>
          <a:ln/>
        </p:spPr>
        <p:txBody>
          <a:bodyPr wrap="square" lIns="0" tIns="0" rIns="0" bIns="0" rtlCol="0" anchor="t"/>
          <a:lstStyle/>
          <a:p>
            <a:pPr marL="0" indent="0">
              <a:buNone/>
            </a:pPr>
            <a:r>
              <a:rPr lang="en-US" sz="1500" b="1" dirty="0">
                <a:solidFill>
                  <a:srgbClr val="0B3C5D"/>
                </a:solidFill>
              </a:rPr>
              <a:t>Método da subtração</a:t>
            </a:r>
            <a:endParaRPr lang="en-US" sz="1500" dirty="0"/>
          </a:p>
        </p:txBody>
      </p:sp>
      <p:sp>
        <p:nvSpPr>
          <p:cNvPr id="7" name="Text 3"/>
          <p:cNvSpPr txBox="1"/>
          <p:nvPr/>
        </p:nvSpPr>
        <p:spPr>
          <a:xfrm>
            <a:off x="658368" y="3502152"/>
            <a:ext cx="6181344" cy="248716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172 - 128 = 44 → bit 128 ligado</a:t>
            </a:r>
            <a:endParaRPr lang="en-US" sz="1300" dirty="0"/>
          </a:p>
          <a:p>
            <a:pPr marL="279400" indent="-279400">
              <a:spcAft>
                <a:spcPts val="400"/>
              </a:spcAft>
              <a:buSzPct val="100000"/>
              <a:buChar char="•"/>
            </a:pPr>
            <a:r>
              <a:rPr lang="en-US" sz="1300" dirty="0">
                <a:solidFill>
                  <a:srgbClr val="1F2933"/>
                </a:solidFill>
              </a:rPr>
              <a:t>44 - 64 &lt; 0 → bit 64 desligado</a:t>
            </a:r>
            <a:endParaRPr lang="en-US" sz="1300" dirty="0"/>
          </a:p>
          <a:p>
            <a:pPr marL="279400" indent="-279400">
              <a:spcAft>
                <a:spcPts val="400"/>
              </a:spcAft>
              <a:buSzPct val="100000"/>
              <a:buChar char="•"/>
            </a:pPr>
            <a:r>
              <a:rPr lang="en-US" sz="1300" dirty="0">
                <a:solidFill>
                  <a:srgbClr val="1F2933"/>
                </a:solidFill>
              </a:rPr>
              <a:t>44 - 32 = 12 → bit 32 ligado</a:t>
            </a:r>
            <a:endParaRPr lang="en-US" sz="1300" dirty="0"/>
          </a:p>
          <a:p>
            <a:pPr marL="279400" indent="-279400">
              <a:spcAft>
                <a:spcPts val="400"/>
              </a:spcAft>
              <a:buSzPct val="100000"/>
              <a:buChar char="•"/>
            </a:pPr>
            <a:r>
              <a:rPr lang="en-US" sz="1300" dirty="0">
                <a:solidFill>
                  <a:srgbClr val="1F2933"/>
                </a:solidFill>
              </a:rPr>
              <a:t>12 - 16 &lt; 0 → bit 16 desligado</a:t>
            </a:r>
            <a:endParaRPr lang="en-US" sz="1300" dirty="0"/>
          </a:p>
          <a:p>
            <a:pPr marL="279400" indent="-279400">
              <a:spcAft>
                <a:spcPts val="400"/>
              </a:spcAft>
              <a:buSzPct val="100000"/>
              <a:buChar char="•"/>
            </a:pPr>
            <a:r>
              <a:rPr lang="en-US" sz="1300" dirty="0">
                <a:solidFill>
                  <a:srgbClr val="1F2933"/>
                </a:solidFill>
              </a:rPr>
              <a:t>12 - 8 = 4 → bit 8 ligado</a:t>
            </a:r>
            <a:endParaRPr lang="en-US" sz="1300" dirty="0"/>
          </a:p>
          <a:p>
            <a:pPr marL="279400" indent="-279400">
              <a:spcAft>
                <a:spcPts val="400"/>
              </a:spcAft>
              <a:buSzPct val="100000"/>
              <a:buChar char="•"/>
            </a:pPr>
            <a:r>
              <a:rPr lang="en-US" sz="1300" dirty="0">
                <a:solidFill>
                  <a:srgbClr val="1F2933"/>
                </a:solidFill>
              </a:rPr>
              <a:t>4 - 4 = 0 → bit 4 ligado; bits 2 e 1 desligados</a:t>
            </a:r>
            <a:endParaRPr lang="en-US" sz="1300" dirty="0"/>
          </a:p>
          <a:p>
            <a:pPr marL="279400" indent="-279400">
              <a:spcAft>
                <a:spcPts val="400"/>
              </a:spcAft>
              <a:buSzPct val="100000"/>
              <a:buChar char="•"/>
            </a:pPr>
            <a:r>
              <a:rPr lang="en-US" sz="1300" b="1" dirty="0">
                <a:solidFill>
                  <a:srgbClr val="1F2933"/>
                </a:solidFill>
              </a:rPr>
              <a:t>Resultado: 172 = 10101100</a:t>
            </a:r>
            <a:endParaRPr lang="en-US" sz="1300" dirty="0"/>
          </a:p>
        </p:txBody>
      </p:sp>
      <p:graphicFrame>
        <p:nvGraphicFramePr>
          <p:cNvPr id="109" name="Table 1"/>
          <p:cNvGraphicFramePr>
            <a:graphicFrameLocks noGrp="1"/>
          </p:cNvGraphicFramePr>
          <p:nvPr>
            <p:extLst>
              <p:ext uri="{D42A27DB-BD31-4B8C-83A1-F6EECF244321}">
                <p14:modId xmlns:p14="http://schemas.microsoft.com/office/powerpoint/2010/main" val="1579011935"/>
              </p:ext>
            </p:extLst>
          </p:nvPr>
        </p:nvGraphicFramePr>
        <p:xfrm>
          <a:off x="7315200" y="1280160"/>
          <a:ext cx="4389120" cy="914400"/>
        </p:xfrm>
        <a:graphic>
          <a:graphicData uri="http://schemas.openxmlformats.org/drawingml/2006/table">
            <a:tbl>
              <a:tblPr/>
              <a:tblGrid>
                <a:gridCol w="155448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tblGrid>
              <a:tr h="301752">
                <a:tc>
                  <a:txBody>
                    <a:bodyPr/>
                    <a:lstStyle/>
                    <a:p>
                      <a:pPr marL="0" indent="0" algn="ctr">
                        <a:buNone/>
                      </a:pPr>
                      <a:r>
                        <a:rPr lang="en-US" sz="1100" b="1" dirty="0">
                          <a:solidFill>
                            <a:srgbClr val="FFFFFF"/>
                          </a:solidFill>
                        </a:rPr>
                        <a:t>Máscara (octeto)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100" b="1" dirty="0">
                          <a:solidFill>
                            <a:srgbClr val="FFFFFF"/>
                          </a:solidFill>
                        </a:rPr>
                        <a:t>Binário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100" b="1" dirty="0">
                          <a:solidFill>
                            <a:srgbClr val="FFFFFF"/>
                          </a:solidFill>
                        </a:rPr>
                        <a:t>Bits 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01752">
                <a:tc>
                  <a:txBody>
                    <a:bodyPr/>
                    <a:lstStyle/>
                    <a:p>
                      <a:pPr marL="0" indent="0" algn="ctr">
                        <a:buNone/>
                      </a:pPr>
                      <a:r>
                        <a:rPr lang="en-US" sz="1100" dirty="0">
                          <a:solidFill>
                            <a:srgbClr val="1F2933"/>
                          </a:solidFill>
                        </a:rPr>
                        <a:t>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00000000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1752">
                <a:tc>
                  <a:txBody>
                    <a:bodyPr/>
                    <a:lstStyle/>
                    <a:p>
                      <a:pPr marL="0" indent="0" algn="ctr">
                        <a:buNone/>
                      </a:pPr>
                      <a:r>
                        <a:rPr lang="en-US" sz="1100" dirty="0">
                          <a:solidFill>
                            <a:srgbClr val="1F2933"/>
                          </a:solidFill>
                        </a:rPr>
                        <a:t>128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10000000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01752">
                <a:tc>
                  <a:txBody>
                    <a:bodyPr/>
                    <a:lstStyle/>
                    <a:p>
                      <a:pPr marL="0" indent="0" algn="ctr">
                        <a:buNone/>
                      </a:pPr>
                      <a:r>
                        <a:rPr lang="en-US" sz="1100" dirty="0">
                          <a:solidFill>
                            <a:srgbClr val="1F2933"/>
                          </a:solidFill>
                        </a:rPr>
                        <a:t>192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11000000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1752">
                <a:tc>
                  <a:txBody>
                    <a:bodyPr/>
                    <a:lstStyle/>
                    <a:p>
                      <a:pPr marL="0" indent="0" algn="ctr">
                        <a:buNone/>
                      </a:pPr>
                      <a:r>
                        <a:rPr lang="en-US" sz="1100" dirty="0">
                          <a:solidFill>
                            <a:srgbClr val="1F2933"/>
                          </a:solidFill>
                        </a:rPr>
                        <a:t>224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11100000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01752">
                <a:tc>
                  <a:txBody>
                    <a:bodyPr/>
                    <a:lstStyle/>
                    <a:p>
                      <a:pPr marL="0" indent="0" algn="ctr">
                        <a:buNone/>
                      </a:pPr>
                      <a:r>
                        <a:rPr lang="en-US" sz="1100" dirty="0">
                          <a:solidFill>
                            <a:srgbClr val="1F2933"/>
                          </a:solidFill>
                        </a:rPr>
                        <a:t>240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11110000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01752">
                <a:tc>
                  <a:txBody>
                    <a:bodyPr/>
                    <a:lstStyle/>
                    <a:p>
                      <a:pPr marL="0" indent="0" algn="ctr">
                        <a:buNone/>
                      </a:pPr>
                      <a:r>
                        <a:rPr lang="en-US" sz="1100" dirty="0">
                          <a:solidFill>
                            <a:srgbClr val="1F2933"/>
                          </a:solidFill>
                        </a:rPr>
                        <a:t>248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11111000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01752">
                <a:tc>
                  <a:txBody>
                    <a:bodyPr/>
                    <a:lstStyle/>
                    <a:p>
                      <a:pPr marL="0" indent="0" algn="ctr">
                        <a:buNone/>
                      </a:pPr>
                      <a:r>
                        <a:rPr lang="en-US" sz="1100" dirty="0">
                          <a:solidFill>
                            <a:srgbClr val="1F2933"/>
                          </a:solidFill>
                        </a:rPr>
                        <a:t>252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11111100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01752">
                <a:tc>
                  <a:txBody>
                    <a:bodyPr/>
                    <a:lstStyle/>
                    <a:p>
                      <a:pPr marL="0" indent="0" algn="ctr">
                        <a:buNone/>
                      </a:pPr>
                      <a:r>
                        <a:rPr lang="en-US" sz="1100" dirty="0">
                          <a:solidFill>
                            <a:srgbClr val="1F2933"/>
                          </a:solidFill>
                        </a:rPr>
                        <a:t>254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11111110</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301752">
                <a:tc>
                  <a:txBody>
                    <a:bodyPr/>
                    <a:lstStyle/>
                    <a:p>
                      <a:pPr marL="0" indent="0" algn="ctr">
                        <a:buNone/>
                      </a:pPr>
                      <a:r>
                        <a:rPr lang="en-US" sz="1100" dirty="0">
                          <a:solidFill>
                            <a:srgbClr val="1F2933"/>
                          </a:solidFill>
                        </a:rPr>
                        <a:t>255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latin typeface="Courier New" pitchFamily="34" charset="0"/>
                          <a:ea typeface="Courier New" pitchFamily="34" charset="-122"/>
                          <a:cs typeface="Courier New" pitchFamily="34" charset="-120"/>
                        </a:rPr>
                        <a:t>11111111</a:t>
                      </a:r>
                      <a:endParaRPr lang="en-US" sz="11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9" name="Text 4"/>
          <p:cNvSpPr txBox="1"/>
          <p:nvPr/>
        </p:nvSpPr>
        <p:spPr>
          <a:xfrm>
            <a:off x="7315200" y="4389120"/>
            <a:ext cx="4389120" cy="82296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Soma de todos os pesos = 255. Se uma posição vale 0, nada é somado. Os nove valores da tabela são os únicos que aparecem em máscaras contíguas.</a:t>
            </a:r>
            <a:endParaRPr lang="en-US" sz="11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 endereço IPv4</a:t>
            </a:r>
            <a:endParaRPr lang="en-US" sz="3000" dirty="0"/>
          </a:p>
        </p:txBody>
      </p:sp>
      <p:sp>
        <p:nvSpPr>
          <p:cNvPr id="4" name="Text 1"/>
          <p:cNvSpPr txBox="1"/>
          <p:nvPr/>
        </p:nvSpPr>
        <p:spPr>
          <a:xfrm>
            <a:off x="457200" y="1188720"/>
            <a:ext cx="603504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Cada interface IPv4 é identificada por um endereço de </a:t>
            </a:r>
            <a:r>
              <a:rPr lang="en-US" sz="1500" b="1" dirty="0">
                <a:solidFill>
                  <a:srgbClr val="1F2933"/>
                </a:solidFill>
              </a:rPr>
              <a:t>32 bits</a:t>
            </a:r>
            <a:endParaRPr lang="en-US" sz="1500" dirty="0"/>
          </a:p>
          <a:p>
            <a:pPr marL="279400" indent="-279400">
              <a:spcAft>
                <a:spcPts val="800"/>
              </a:spcAft>
              <a:buSzPct val="100000"/>
              <a:buChar char="•"/>
            </a:pPr>
            <a:r>
              <a:rPr lang="en-US" sz="1500" dirty="0">
                <a:solidFill>
                  <a:srgbClr val="1F2933"/>
                </a:solidFill>
              </a:rPr>
              <a:t>Definido em 1981 (RFC 791) com duas partes: </a:t>
            </a:r>
            <a:r>
              <a:rPr lang="en-US" sz="1500" b="1" dirty="0">
                <a:solidFill>
                  <a:srgbClr val="1F2933"/>
                </a:solidFill>
              </a:rPr>
              <a:t>identificador de rede</a:t>
            </a:r>
            <a:r>
              <a:rPr lang="en-US" sz="1500" dirty="0">
                <a:solidFill>
                  <a:srgbClr val="1F2933"/>
                </a:solidFill>
              </a:rPr>
              <a:t> e </a:t>
            </a:r>
            <a:r>
              <a:rPr lang="en-US" sz="1500" b="1" dirty="0">
                <a:solidFill>
                  <a:srgbClr val="1F2933"/>
                </a:solidFill>
              </a:rPr>
              <a:t>número de host</a:t>
            </a:r>
            <a:endParaRPr lang="en-US" sz="1500" dirty="0"/>
          </a:p>
          <a:p>
            <a:pPr marL="279400" indent="-279400">
              <a:spcAft>
                <a:spcPts val="800"/>
              </a:spcAft>
              <a:buSzPct val="100000"/>
              <a:buChar char="•"/>
            </a:pPr>
            <a:r>
              <a:rPr lang="en-US" sz="1500" dirty="0">
                <a:solidFill>
                  <a:srgbClr val="1F2933"/>
                </a:solidFill>
              </a:rPr>
              <a:t>Parte de rede atribuída pela hierarquia de numeração: </a:t>
            </a:r>
            <a:r>
              <a:rPr lang="en-US" sz="1500" b="1" dirty="0">
                <a:solidFill>
                  <a:srgbClr val="1F2933"/>
                </a:solidFill>
              </a:rPr>
              <a:t>IANA → RIRs</a:t>
            </a:r>
            <a:r>
              <a:rPr lang="en-US" sz="1500" dirty="0">
                <a:solidFill>
                  <a:srgbClr val="1F2933"/>
                </a:solidFill>
              </a:rPr>
              <a:t> (LACNIC no Brasil, com o NIC.br) → provedores → organizações</a:t>
            </a:r>
            <a:endParaRPr lang="en-US" sz="1500" dirty="0"/>
          </a:p>
          <a:p>
            <a:pPr marL="279400" indent="-279400">
              <a:spcAft>
                <a:spcPts val="800"/>
              </a:spcAft>
              <a:buSzPct val="100000"/>
              <a:buChar char="•"/>
            </a:pPr>
            <a:r>
              <a:rPr lang="en-US" sz="1500" dirty="0">
                <a:solidFill>
                  <a:srgbClr val="1F2933"/>
                </a:solidFill>
              </a:rPr>
              <a:t>Parte de host atribuída pelo administrador da rede (ou por DHCP)</a:t>
            </a:r>
            <a:endParaRPr lang="en-US" sz="1500" dirty="0"/>
          </a:p>
          <a:p>
            <a:pPr marL="279400" indent="-279400">
              <a:spcAft>
                <a:spcPts val="800"/>
              </a:spcAft>
              <a:buSzPct val="100000"/>
              <a:buChar char="•"/>
            </a:pPr>
            <a:r>
              <a:rPr lang="en-US" sz="1500" dirty="0">
                <a:solidFill>
                  <a:srgbClr val="1F2933"/>
                </a:solidFill>
              </a:rPr>
              <a:t>Representado como </a:t>
            </a:r>
            <a:r>
              <a:rPr lang="en-US" sz="1500" b="1" dirty="0">
                <a:solidFill>
                  <a:srgbClr val="1F2933"/>
                </a:solidFill>
              </a:rPr>
              <a:t>quatro números decimais separados por pontos</a:t>
            </a:r>
            <a:r>
              <a:rPr lang="en-US" sz="1500" dirty="0">
                <a:solidFill>
                  <a:srgbClr val="1F2933"/>
                </a:solidFill>
              </a:rPr>
              <a:t>; cada número é um octeto (0 a 255)</a:t>
            </a:r>
            <a:endParaRPr lang="en-US" sz="1500" dirty="0"/>
          </a:p>
        </p:txBody>
      </p:sp>
      <p:sp>
        <p:nvSpPr>
          <p:cNvPr id="5" name="Text 2"/>
          <p:cNvSpPr/>
          <p:nvPr/>
        </p:nvSpPr>
        <p:spPr>
          <a:xfrm>
            <a:off x="6858000" y="1463040"/>
            <a:ext cx="24231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rPr>
              <a:t>Rede</a:t>
            </a:r>
            <a:endParaRPr lang="en-US" sz="1200" dirty="0"/>
          </a:p>
        </p:txBody>
      </p:sp>
      <p:sp>
        <p:nvSpPr>
          <p:cNvPr id="6" name="Text 3"/>
          <p:cNvSpPr/>
          <p:nvPr/>
        </p:nvSpPr>
        <p:spPr>
          <a:xfrm>
            <a:off x="9281160" y="1463040"/>
            <a:ext cx="242316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rPr>
              <a:t>Host</a:t>
            </a:r>
            <a:endParaRPr lang="en-US" sz="1200" dirty="0"/>
          </a:p>
        </p:txBody>
      </p:sp>
      <p:sp>
        <p:nvSpPr>
          <p:cNvPr id="7" name="Text 4"/>
          <p:cNvSpPr txBox="1"/>
          <p:nvPr/>
        </p:nvSpPr>
        <p:spPr>
          <a:xfrm>
            <a:off x="6858000" y="1938528"/>
            <a:ext cx="4846320" cy="274320"/>
          </a:xfrm>
          <a:prstGeom prst="rect">
            <a:avLst/>
          </a:prstGeom>
          <a:noFill/>
          <a:ln/>
        </p:spPr>
        <p:txBody>
          <a:bodyPr wrap="square" lIns="0" tIns="0" rIns="0" bIns="0" rtlCol="0" anchor="ctr"/>
          <a:lstStyle/>
          <a:p>
            <a:pPr marL="0" indent="0" algn="ctr">
              <a:buNone/>
            </a:pPr>
            <a:r>
              <a:rPr lang="en-US" sz="1000" dirty="0">
                <a:solidFill>
                  <a:srgbClr val="6B7B8C"/>
                </a:solidFill>
              </a:rPr>
              <a:t>32 bits</a:t>
            </a:r>
            <a:endParaRPr lang="en-US" sz="1000" dirty="0"/>
          </a:p>
        </p:txBody>
      </p:sp>
      <p:sp>
        <p:nvSpPr>
          <p:cNvPr id="8" name="Text 5"/>
          <p:cNvSpPr/>
          <p:nvPr/>
        </p:nvSpPr>
        <p:spPr>
          <a:xfrm>
            <a:off x="6858000" y="2468880"/>
            <a:ext cx="121158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9" name="Text 6"/>
          <p:cNvSpPr/>
          <p:nvPr/>
        </p:nvSpPr>
        <p:spPr>
          <a:xfrm>
            <a:off x="8069580" y="2468880"/>
            <a:ext cx="121158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10" name="Text 7"/>
          <p:cNvSpPr/>
          <p:nvPr/>
        </p:nvSpPr>
        <p:spPr>
          <a:xfrm>
            <a:off x="9281160" y="2468880"/>
            <a:ext cx="121158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00010100</a:t>
            </a:r>
            <a:endParaRPr lang="en-US" sz="1200" dirty="0"/>
          </a:p>
        </p:txBody>
      </p:sp>
      <p:sp>
        <p:nvSpPr>
          <p:cNvPr id="11" name="Text 8"/>
          <p:cNvSpPr/>
          <p:nvPr/>
        </p:nvSpPr>
        <p:spPr>
          <a:xfrm>
            <a:off x="10492740" y="2468880"/>
            <a:ext cx="1211580" cy="54864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00001010</a:t>
            </a:r>
            <a:endParaRPr lang="en-US" sz="1200" dirty="0"/>
          </a:p>
        </p:txBody>
      </p:sp>
      <p:sp>
        <p:nvSpPr>
          <p:cNvPr id="12" name="Text 9"/>
          <p:cNvSpPr/>
          <p:nvPr/>
        </p:nvSpPr>
        <p:spPr>
          <a:xfrm>
            <a:off x="6858000" y="3017520"/>
            <a:ext cx="1211580" cy="54864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800" b="1" dirty="0">
                <a:solidFill>
                  <a:srgbClr val="1F2933"/>
                </a:solidFill>
              </a:rPr>
              <a:t>172</a:t>
            </a:r>
            <a:endParaRPr lang="en-US" sz="1800" dirty="0"/>
          </a:p>
        </p:txBody>
      </p:sp>
      <p:sp>
        <p:nvSpPr>
          <p:cNvPr id="13" name="Text 10"/>
          <p:cNvSpPr/>
          <p:nvPr/>
        </p:nvSpPr>
        <p:spPr>
          <a:xfrm>
            <a:off x="8069580" y="3017520"/>
            <a:ext cx="1211580" cy="54864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800" b="1" dirty="0">
                <a:solidFill>
                  <a:srgbClr val="1F2933"/>
                </a:solidFill>
              </a:rPr>
              <a:t>16</a:t>
            </a:r>
            <a:endParaRPr lang="en-US" sz="1800" dirty="0"/>
          </a:p>
        </p:txBody>
      </p:sp>
      <p:sp>
        <p:nvSpPr>
          <p:cNvPr id="14" name="Text 11"/>
          <p:cNvSpPr/>
          <p:nvPr/>
        </p:nvSpPr>
        <p:spPr>
          <a:xfrm>
            <a:off x="9281160" y="3017520"/>
            <a:ext cx="1211580" cy="54864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800" b="1" dirty="0">
                <a:solidFill>
                  <a:srgbClr val="1F2933"/>
                </a:solidFill>
              </a:rPr>
              <a:t>20</a:t>
            </a:r>
            <a:endParaRPr lang="en-US" sz="1800" dirty="0"/>
          </a:p>
        </p:txBody>
      </p:sp>
      <p:sp>
        <p:nvSpPr>
          <p:cNvPr id="15" name="Text 12"/>
          <p:cNvSpPr/>
          <p:nvPr/>
        </p:nvSpPr>
        <p:spPr>
          <a:xfrm>
            <a:off x="10492740" y="3017520"/>
            <a:ext cx="1211580" cy="54864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800" b="1" dirty="0">
                <a:solidFill>
                  <a:srgbClr val="1F2933"/>
                </a:solidFill>
              </a:rPr>
              <a:t>10</a:t>
            </a:r>
            <a:endParaRPr lang="en-US" sz="1800" dirty="0"/>
          </a:p>
        </p:txBody>
      </p:sp>
      <p:sp>
        <p:nvSpPr>
          <p:cNvPr id="16" name="Text 13"/>
          <p:cNvSpPr txBox="1"/>
          <p:nvPr/>
        </p:nvSpPr>
        <p:spPr>
          <a:xfrm>
            <a:off x="6858000" y="3611880"/>
            <a:ext cx="4846320" cy="274320"/>
          </a:xfrm>
          <a:prstGeom prst="rect">
            <a:avLst/>
          </a:prstGeom>
          <a:noFill/>
          <a:ln/>
        </p:spPr>
        <p:txBody>
          <a:bodyPr wrap="square" lIns="0" tIns="0" rIns="0" bIns="0" rtlCol="0" anchor="ctr"/>
          <a:lstStyle/>
          <a:p>
            <a:pPr marL="0" indent="0" algn="ctr">
              <a:buNone/>
            </a:pPr>
            <a:r>
              <a:rPr lang="en-US" sz="1400" b="1" dirty="0">
                <a:solidFill>
                  <a:srgbClr val="0B3C5D"/>
                </a:solidFill>
              </a:rPr>
              <a:t>172 . 16 . 20 . 10</a:t>
            </a:r>
            <a:endParaRPr lang="en-US" sz="1400" dirty="0"/>
          </a:p>
        </p:txBody>
      </p:sp>
      <p:sp>
        <p:nvSpPr>
          <p:cNvPr id="17" name="Shape 14"/>
          <p:cNvSpPr/>
          <p:nvPr/>
        </p:nvSpPr>
        <p:spPr>
          <a:xfrm>
            <a:off x="6858000" y="4206240"/>
            <a:ext cx="4846320" cy="1920240"/>
          </a:xfrm>
          <a:prstGeom prst="roundRect">
            <a:avLst>
              <a:gd name="adj" fmla="val 5714"/>
            </a:avLst>
          </a:prstGeom>
          <a:solidFill>
            <a:srgbClr val="EEF3F7"/>
          </a:solidFill>
          <a:ln w="9525">
            <a:solidFill>
              <a:srgbClr val="EEF3F7"/>
            </a:solidFill>
            <a:prstDash val="solid"/>
          </a:ln>
        </p:spPr>
        <p:txBody>
          <a:bodyPr/>
          <a:lstStyle/>
          <a:p>
            <a:endParaRPr lang="en-US"/>
          </a:p>
        </p:txBody>
      </p:sp>
      <p:sp>
        <p:nvSpPr>
          <p:cNvPr id="18" name="Text 15"/>
          <p:cNvSpPr txBox="1"/>
          <p:nvPr/>
        </p:nvSpPr>
        <p:spPr>
          <a:xfrm>
            <a:off x="7059168" y="437083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Onde está a fronteira rede/host?</a:t>
            </a:r>
            <a:endParaRPr lang="en-US" sz="1500" dirty="0"/>
          </a:p>
        </p:txBody>
      </p:sp>
      <p:sp>
        <p:nvSpPr>
          <p:cNvPr id="19" name="Text 16"/>
          <p:cNvSpPr txBox="1"/>
          <p:nvPr/>
        </p:nvSpPr>
        <p:spPr>
          <a:xfrm>
            <a:off x="7059168" y="4782312"/>
            <a:ext cx="4443984" cy="12070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1981 a 1993: definida pela </a:t>
            </a:r>
            <a:r>
              <a:rPr lang="en-US" sz="1200" b="1" dirty="0">
                <a:solidFill>
                  <a:srgbClr val="1F2933"/>
                </a:solidFill>
              </a:rPr>
              <a:t>classe</a:t>
            </a:r>
            <a:r>
              <a:rPr lang="en-US" sz="1200" dirty="0">
                <a:solidFill>
                  <a:srgbClr val="1F2933"/>
                </a:solidFill>
              </a:rPr>
              <a:t> (primeiros bits)</a:t>
            </a:r>
            <a:endParaRPr lang="en-US" sz="1200" dirty="0"/>
          </a:p>
          <a:p>
            <a:pPr marL="279400" indent="-279400">
              <a:spcAft>
                <a:spcPts val="400"/>
              </a:spcAft>
              <a:buSzPct val="100000"/>
              <a:buChar char="•"/>
            </a:pPr>
            <a:r>
              <a:rPr lang="en-US" sz="1200" dirty="0">
                <a:solidFill>
                  <a:srgbClr val="1F2933"/>
                </a:solidFill>
              </a:rPr>
              <a:t>Desde 1993: definida pela </a:t>
            </a:r>
            <a:r>
              <a:rPr lang="en-US" sz="1200" b="1" dirty="0">
                <a:solidFill>
                  <a:srgbClr val="1F2933"/>
                </a:solidFill>
              </a:rPr>
              <a:t>máscara</a:t>
            </a:r>
            <a:r>
              <a:rPr lang="en-US" sz="1200" dirty="0">
                <a:solidFill>
                  <a:srgbClr val="1F2933"/>
                </a:solidFill>
              </a:rPr>
              <a:t> ou pelo </a:t>
            </a:r>
            <a:r>
              <a:rPr lang="en-US" sz="1200" b="1" dirty="0">
                <a:solidFill>
                  <a:srgbClr val="1F2933"/>
                </a:solidFill>
              </a:rPr>
              <a:t>comprimento do prefixo</a:t>
            </a:r>
            <a:r>
              <a:rPr lang="en-US" sz="1200" dirty="0">
                <a:solidFill>
                  <a:srgbClr val="1F2933"/>
                </a:solidFill>
              </a:rPr>
              <a:t> (CIDR), ex.: 172.16.20.10/24</a:t>
            </a:r>
            <a:endParaRPr lang="en-US" sz="1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Endereçamento por classes (1981 a 1993)</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HISTÓRICO</a:t>
            </a:r>
            <a:endParaRPr lang="en-US" sz="1000" dirty="0"/>
          </a:p>
        </p:txBody>
      </p:sp>
      <p:graphicFrame>
        <p:nvGraphicFramePr>
          <p:cNvPr id="57"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gridCol w="356616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2377440">
                  <a:extLst>
                    <a:ext uri="{9D8B030D-6E8A-4147-A177-3AD203B41FA5}">
                      <a16:colId xmlns:a16="http://schemas.microsoft.com/office/drawing/2014/main" val="20005"/>
                    </a:ext>
                  </a:extLst>
                </a:gridCol>
              </a:tblGrid>
              <a:tr h="438912">
                <a:tc>
                  <a:txBody>
                    <a:bodyPr/>
                    <a:lstStyle/>
                    <a:p>
                      <a:pPr marL="0" indent="0" algn="l">
                        <a:buNone/>
                      </a:pPr>
                      <a:r>
                        <a:rPr lang="en-US" sz="1200" b="1" dirty="0">
                          <a:solidFill>
                            <a:srgbClr val="FFFFFF"/>
                          </a:solidFill>
                        </a:rPr>
                        <a:t>Classe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Bits iniciais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1º octeto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Formato (N = rede, H = host)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Máscara natural</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Redes × hosts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200" dirty="0">
                          <a:solidFill>
                            <a:srgbClr val="1F2933"/>
                          </a:solidFill>
                        </a:rPr>
                        <a:t>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0xxxxxxx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 a 126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N.H.H.H (8 + 24 bits)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255.0.0.0 (/8)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126 × 16 777 214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200" dirty="0">
                          <a:solidFill>
                            <a:srgbClr val="1F2933"/>
                          </a:solidFill>
                        </a:rPr>
                        <a:t>B</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10xxxxxx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128 a 191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N.N.H.H (16 + 16 bits)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255.255.0.0 (/16)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16 384 × 65 534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200" dirty="0">
                          <a:solidFill>
                            <a:srgbClr val="1F2933"/>
                          </a:solidFill>
                        </a:rPr>
                        <a:t>C</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110xxxxx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192 a 223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N.N.N.H (24 + 8 bits)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255.255.255.0 (/24)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2 097 152 × 254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200" dirty="0">
                          <a:solidFill>
                            <a:srgbClr val="1F2933"/>
                          </a:solidFill>
                        </a:rPr>
                        <a:t>D</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1110xxxx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224 a 239</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Multicast (RFC 1112): 28 bits de grupo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n/a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Grupos multicast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200" dirty="0">
                          <a:solidFill>
                            <a:srgbClr val="1F2933"/>
                          </a:solidFill>
                        </a:rPr>
                        <a:t>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latin typeface="Courier New" pitchFamily="34" charset="0"/>
                          <a:ea typeface="Courier New" pitchFamily="34" charset="-122"/>
                          <a:cs typeface="Courier New" pitchFamily="34" charset="-120"/>
                        </a:rPr>
                        <a:t>1111xxxx</a:t>
                      </a:r>
                      <a:endParaRPr lang="en-US" sz="12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240 a 255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Reservada / experimental</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Não roteada na Internet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Text 2"/>
          <p:cNvSpPr txBox="1"/>
          <p:nvPr/>
        </p:nvSpPr>
        <p:spPr>
          <a:xfrm>
            <a:off x="457200" y="4023360"/>
            <a:ext cx="11247120" cy="274320"/>
          </a:xfrm>
          <a:prstGeom prst="rect">
            <a:avLst/>
          </a:prstGeom>
          <a:noFill/>
          <a:ln/>
        </p:spPr>
        <p:txBody>
          <a:bodyPr wrap="square" lIns="0" tIns="0" rIns="0" bIns="0" rtlCol="0" anchor="ctr"/>
          <a:lstStyle/>
          <a:p>
            <a:pPr marL="0" indent="0" algn="l">
              <a:buNone/>
            </a:pPr>
            <a:r>
              <a:rPr lang="en-US" sz="1100" dirty="0">
                <a:solidFill>
                  <a:srgbClr val="6B7B8C"/>
                </a:solidFill>
              </a:rPr>
              <a:t>Regra do primeiro octeto: o valor do primeiro octeto revela a classe e, portanto, a máscara 'natural'. 0.0.0.0/8 e 127.0.0.0/8 (loopback) são reservados.</a:t>
            </a:r>
            <a:endParaRPr lang="en-US" sz="1100" dirty="0"/>
          </a:p>
        </p:txBody>
      </p:sp>
      <p:sp>
        <p:nvSpPr>
          <p:cNvPr id="7" name="Shape 3"/>
          <p:cNvSpPr/>
          <p:nvPr/>
        </p:nvSpPr>
        <p:spPr>
          <a:xfrm>
            <a:off x="457200" y="4480560"/>
            <a:ext cx="5486400" cy="173736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8" name="Text 4"/>
          <p:cNvSpPr txBox="1"/>
          <p:nvPr/>
        </p:nvSpPr>
        <p:spPr>
          <a:xfrm>
            <a:off x="658368" y="46451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Por que acabou</a:t>
            </a:r>
            <a:endParaRPr lang="en-US" sz="1500" dirty="0"/>
          </a:p>
        </p:txBody>
      </p:sp>
      <p:sp>
        <p:nvSpPr>
          <p:cNvPr id="9" name="Text 5"/>
          <p:cNvSpPr txBox="1"/>
          <p:nvPr/>
        </p:nvSpPr>
        <p:spPr>
          <a:xfrm>
            <a:off x="658368" y="5056632"/>
            <a:ext cx="5084064" cy="10241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Desperdício: uma classe B (65 534 hosts) para uma empresa de 300 máquinas</a:t>
            </a:r>
            <a:endParaRPr lang="en-US" sz="1200" dirty="0"/>
          </a:p>
          <a:p>
            <a:pPr marL="279400" indent="-279400">
              <a:spcAft>
                <a:spcPts val="400"/>
              </a:spcAft>
              <a:buSzPct val="100000"/>
              <a:buChar char="•"/>
            </a:pPr>
            <a:r>
              <a:rPr lang="en-US" sz="1200" dirty="0">
                <a:solidFill>
                  <a:srgbClr val="1F2933"/>
                </a:solidFill>
              </a:rPr>
              <a:t>Explosão da tabela de roteamento da Internet com milhares de classes C</a:t>
            </a:r>
            <a:endParaRPr lang="en-US" sz="1200" dirty="0"/>
          </a:p>
        </p:txBody>
      </p:sp>
      <p:sp>
        <p:nvSpPr>
          <p:cNvPr id="10" name="Shape 6"/>
          <p:cNvSpPr/>
          <p:nvPr/>
        </p:nvSpPr>
        <p:spPr>
          <a:xfrm>
            <a:off x="6245352" y="4480560"/>
            <a:ext cx="5486400" cy="173736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11" name="Text 7"/>
          <p:cNvSpPr txBox="1"/>
          <p:nvPr/>
        </p:nvSpPr>
        <p:spPr>
          <a:xfrm>
            <a:off x="6446520" y="46451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O que a substituiu</a:t>
            </a:r>
            <a:endParaRPr lang="en-US" sz="1500" dirty="0"/>
          </a:p>
        </p:txBody>
      </p:sp>
      <p:sp>
        <p:nvSpPr>
          <p:cNvPr id="12" name="Text 8"/>
          <p:cNvSpPr txBox="1"/>
          <p:nvPr/>
        </p:nvSpPr>
        <p:spPr>
          <a:xfrm>
            <a:off x="6446520" y="5056632"/>
            <a:ext cx="5084064" cy="10241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CIDR (RFC 1519, 1993; atual RFC 4632) e VLSM: a máscara define a fronteira</a:t>
            </a:r>
            <a:endParaRPr lang="en-US" sz="1200" dirty="0"/>
          </a:p>
          <a:p>
            <a:pPr marL="279400" indent="-279400">
              <a:spcAft>
                <a:spcPts val="400"/>
              </a:spcAft>
              <a:buSzPct val="100000"/>
              <a:buChar char="•"/>
            </a:pPr>
            <a:r>
              <a:rPr lang="en-US" sz="1200" dirty="0">
                <a:solidFill>
                  <a:srgbClr val="1F2933"/>
                </a:solidFill>
              </a:rPr>
              <a:t>Endereços privados (RFC 1918) + NAT; depois IPv6</a:t>
            </a:r>
            <a:endParaRPr lang="en-US" sz="1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CIDR: roteamento sem classes e notação de prefixo</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Shape 2"/>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Notação de prefixo</a:t>
            </a:r>
            <a:endParaRPr lang="en-US" sz="1500" dirty="0"/>
          </a:p>
        </p:txBody>
      </p:sp>
      <p:sp>
        <p:nvSpPr>
          <p:cNvPr id="7" name="Text 4"/>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b="1" dirty="0">
                <a:solidFill>
                  <a:srgbClr val="1F2933"/>
                </a:solidFill>
              </a:rPr>
              <a:t>172.16.20.10/24</a:t>
            </a:r>
            <a:r>
              <a:rPr lang="en-US" sz="1300" dirty="0">
                <a:solidFill>
                  <a:srgbClr val="1F2933"/>
                </a:solidFill>
              </a:rPr>
              <a:t> = máscara 255.255.255.0 (24 bits 1)</a:t>
            </a:r>
            <a:endParaRPr lang="en-US" sz="1300" dirty="0"/>
          </a:p>
          <a:p>
            <a:pPr marL="279400" indent="-279400">
              <a:spcAft>
                <a:spcPts val="400"/>
              </a:spcAft>
              <a:buSzPct val="100000"/>
              <a:buChar char="•"/>
            </a:pPr>
            <a:r>
              <a:rPr lang="en-US" sz="1300" b="1" dirty="0">
                <a:solidFill>
                  <a:srgbClr val="1F2933"/>
                </a:solidFill>
              </a:rPr>
              <a:t>/n</a:t>
            </a:r>
            <a:r>
              <a:rPr lang="en-US" sz="1300" dirty="0">
                <a:solidFill>
                  <a:srgbClr val="1F2933"/>
                </a:solidFill>
              </a:rPr>
              <a:t>: os n bits mais à esquerda identificam a rede; os 32 - n restantes, o host</a:t>
            </a:r>
            <a:endParaRPr lang="en-US" sz="1300" dirty="0"/>
          </a:p>
          <a:p>
            <a:pPr marL="279400" indent="-279400">
              <a:spcAft>
                <a:spcPts val="400"/>
              </a:spcAft>
              <a:buSzPct val="100000"/>
              <a:buChar char="•"/>
            </a:pPr>
            <a:r>
              <a:rPr lang="en-US" sz="1300" dirty="0">
                <a:solidFill>
                  <a:srgbClr val="1F2933"/>
                </a:solidFill>
              </a:rPr>
              <a:t>Hosts utilizáveis = 2^(32-n) - 2 (exceto /31 e /32)</a:t>
            </a:r>
            <a:endParaRPr lang="en-US" sz="1300" dirty="0"/>
          </a:p>
        </p:txBody>
      </p:sp>
      <p:sp>
        <p:nvSpPr>
          <p:cNvPr id="8" name="Shape 5"/>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Agregação (supernetting)</a:t>
            </a:r>
            <a:endParaRPr lang="en-US" sz="1500" dirty="0"/>
          </a:p>
        </p:txBody>
      </p:sp>
      <p:sp>
        <p:nvSpPr>
          <p:cNvPr id="10" name="Text 7"/>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192.0.2.0/24 + 192.0.3.0/24 → anunciados como </a:t>
            </a:r>
            <a:r>
              <a:rPr lang="en-US" sz="1300" b="1" dirty="0">
                <a:solidFill>
                  <a:srgbClr val="1F2933"/>
                </a:solidFill>
              </a:rPr>
              <a:t>192.0.2.0/23</a:t>
            </a:r>
            <a:endParaRPr lang="en-US" sz="1300" dirty="0"/>
          </a:p>
          <a:p>
            <a:pPr marL="279400" indent="-279400">
              <a:spcAft>
                <a:spcPts val="400"/>
              </a:spcAft>
              <a:buSzPct val="100000"/>
              <a:buChar char="•"/>
            </a:pPr>
            <a:r>
              <a:rPr lang="en-US" sz="1300" dirty="0">
                <a:solidFill>
                  <a:srgbClr val="1F2933"/>
                </a:solidFill>
              </a:rPr>
              <a:t>Um provedor com 198.51.100.0/22 anuncia um único prefixo para 1 022 hosts de clientes</a:t>
            </a:r>
            <a:endParaRPr lang="en-US" sz="1300" dirty="0"/>
          </a:p>
          <a:p>
            <a:pPr marL="279400" indent="-279400">
              <a:spcAft>
                <a:spcPts val="400"/>
              </a:spcAft>
              <a:buSzPct val="100000"/>
              <a:buChar char="•"/>
            </a:pPr>
            <a:r>
              <a:rPr lang="en-US" sz="1300" dirty="0">
                <a:solidFill>
                  <a:srgbClr val="1F2933"/>
                </a:solidFill>
              </a:rPr>
              <a:t>Tabela IPv4 global ≈ 1 milhão de prefixos (2026); sem CIDR seria inviável</a:t>
            </a:r>
            <a:endParaRPr lang="en-US" sz="1300" dirty="0"/>
          </a:p>
        </p:txBody>
      </p:sp>
      <p:graphicFrame>
        <p:nvGraphicFramePr>
          <p:cNvPr id="58" name="Table 0"/>
          <p:cNvGraphicFramePr>
            <a:graphicFrameLocks noGrp="1"/>
          </p:cNvGraphicFramePr>
          <p:nvPr>
            <p:extLst>
              <p:ext uri="{D42A27DB-BD31-4B8C-83A1-F6EECF244321}">
                <p14:modId xmlns:p14="http://schemas.microsoft.com/office/powerpoint/2010/main" val="1579011935"/>
              </p:ext>
            </p:extLst>
          </p:nvPr>
        </p:nvGraphicFramePr>
        <p:xfrm>
          <a:off x="457200" y="3840480"/>
          <a:ext cx="1124712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gridCol w="4389120">
                  <a:extLst>
                    <a:ext uri="{9D8B030D-6E8A-4147-A177-3AD203B41FA5}">
                      <a16:colId xmlns:a16="http://schemas.microsoft.com/office/drawing/2014/main" val="20005"/>
                    </a:ext>
                  </a:extLst>
                </a:gridCol>
              </a:tblGrid>
              <a:tr h="274320">
                <a:tc>
                  <a:txBody>
                    <a:bodyPr/>
                    <a:lstStyle/>
                    <a:p>
                      <a:pPr marL="0" indent="0" algn="l">
                        <a:buNone/>
                      </a:pPr>
                      <a:r>
                        <a:rPr lang="en-US" sz="1100" b="1" dirty="0">
                          <a:solidFill>
                            <a:srgbClr val="FFFFFF"/>
                          </a:solidFill>
                        </a:rPr>
                        <a:t>Prefixo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Máscara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Bits de host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Endereços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Hosts utilizáveis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Uso típico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100" dirty="0">
                          <a:solidFill>
                            <a:srgbClr val="1F2933"/>
                          </a:solidFill>
                        </a:rPr>
                        <a:t>/8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255.0.0.0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16 777 216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16 777 214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Ex-classe A; 10.0.0.0/8 privado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100" dirty="0">
                          <a:solidFill>
                            <a:srgbClr val="1F2933"/>
                          </a:solidFill>
                        </a:rPr>
                        <a:t>/16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255.255.0.0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65 536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65 534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Ex-classe B; campus grande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100" dirty="0">
                          <a:solidFill>
                            <a:srgbClr val="1F2933"/>
                          </a:solidFill>
                        </a:rPr>
                        <a:t>/24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255.255.255.0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Sub-rede de usuários / VLAN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100" dirty="0">
                          <a:solidFill>
                            <a:srgbClr val="1F2933"/>
                          </a:solidFill>
                        </a:rPr>
                        <a:t>/26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255.255.255.192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62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Sub-rede pequena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74320">
                <a:tc>
                  <a:txBody>
                    <a:bodyPr/>
                    <a:lstStyle/>
                    <a:p>
                      <a:pPr marL="0" indent="0" algn="l">
                        <a:buNone/>
                      </a:pPr>
                      <a:r>
                        <a:rPr lang="en-US" sz="1100" dirty="0">
                          <a:solidFill>
                            <a:srgbClr val="1F2933"/>
                          </a:solidFill>
                        </a:rPr>
                        <a:t>/30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255.255.255.252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Enlace ponto a ponto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320">
                <a:tc>
                  <a:txBody>
                    <a:bodyPr/>
                    <a:lstStyle/>
                    <a:p>
                      <a:pPr marL="0" indent="0" algn="l">
                        <a:buNone/>
                      </a:pPr>
                      <a:r>
                        <a:rPr lang="en-US" sz="1100" dirty="0">
                          <a:solidFill>
                            <a:srgbClr val="1F2933"/>
                          </a:solidFill>
                        </a:rPr>
                        <a:t>/31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255.255.255.254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 (RFC 3021)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Enlace ponto a ponto sem desperdício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274320">
                <a:tc>
                  <a:txBody>
                    <a:bodyPr/>
                    <a:lstStyle/>
                    <a:p>
                      <a:pPr marL="0" indent="0" algn="l">
                        <a:buNone/>
                      </a:pPr>
                      <a:r>
                        <a:rPr lang="en-US" sz="1100" dirty="0">
                          <a:solidFill>
                            <a:srgbClr val="1F2933"/>
                          </a:solidFill>
                        </a:rPr>
                        <a:t>/32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255.255.255.255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Loopback de roteador; rota de host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Endereços IPv4 de propósito especial</a:t>
            </a:r>
            <a:endParaRPr lang="en-US" sz="3000" dirty="0"/>
          </a:p>
        </p:txBody>
      </p:sp>
      <p:graphicFrame>
        <p:nvGraphicFramePr>
          <p:cNvPr id="59"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3017520">
                  <a:extLst>
                    <a:ext uri="{9D8B030D-6E8A-4147-A177-3AD203B41FA5}">
                      <a16:colId xmlns:a16="http://schemas.microsoft.com/office/drawing/2014/main" val="20000"/>
                    </a:ext>
                  </a:extLst>
                </a:gridCol>
                <a:gridCol w="6400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384048">
                <a:tc>
                  <a:txBody>
                    <a:bodyPr/>
                    <a:lstStyle/>
                    <a:p>
                      <a:pPr marL="0" indent="0" algn="l">
                        <a:buNone/>
                      </a:pPr>
                      <a:r>
                        <a:rPr lang="en-US" sz="1100" b="1" dirty="0">
                          <a:solidFill>
                            <a:srgbClr val="FFFFFF"/>
                          </a:solidFill>
                        </a:rPr>
                        <a:t>Bloco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Significado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Referência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100" dirty="0">
                          <a:solidFill>
                            <a:srgbClr val="1F2933"/>
                          </a:solidFill>
                        </a:rPr>
                        <a:t>0.0.0.0/8 (0.0.0.0)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'Este host nesta rede'; só como origem (ex.: cliente DHCP sem endereço)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1122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100" dirty="0">
                          <a:solidFill>
                            <a:srgbClr val="1F2933"/>
                          </a:solidFill>
                        </a:rPr>
                        <a:t>127.0.0.0/8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Loopback: pacotes nunca saem do host (127.0.0.1; IPv6 ::1)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1122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100" dirty="0">
                          <a:solidFill>
                            <a:srgbClr val="1F2933"/>
                          </a:solidFill>
                        </a:rPr>
                        <a:t>10/8, 172.16/12, 192.168/16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Endereços privados: não roteados na Internet; usados com NAT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1918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100" dirty="0">
                          <a:solidFill>
                            <a:srgbClr val="1F2933"/>
                          </a:solidFill>
                        </a:rPr>
                        <a:t>100.64.0.0/10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Espaço compartilhado para CGNAT de provedores (entre o cliente e o NAT da operadora)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6598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100" dirty="0">
                          <a:solidFill>
                            <a:srgbClr val="1F2933"/>
                          </a:solidFill>
                        </a:rPr>
                        <a:t>169.254.0.0/16</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Link-local (autoconfiguração sem DHCP, 'APIPA'); não roteado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3927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100" dirty="0">
                          <a:solidFill>
                            <a:srgbClr val="1F2933"/>
                          </a:solidFill>
                        </a:rPr>
                        <a:t>192.0.2/24, 198.51.100/24, 203.0.113/24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Documentação e exemplos (usados neste curso)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5737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84048">
                <a:tc>
                  <a:txBody>
                    <a:bodyPr/>
                    <a:lstStyle/>
                    <a:p>
                      <a:pPr marL="0" indent="0" algn="l">
                        <a:buNone/>
                      </a:pPr>
                      <a:r>
                        <a:rPr lang="en-US" sz="1100" dirty="0">
                          <a:solidFill>
                            <a:srgbClr val="1F2933"/>
                          </a:solidFill>
                        </a:rPr>
                        <a:t>224.0.0.0/4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Multicast (ex-classe D); 224.0.0.0/24 é local ao enlace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5771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84048">
                <a:tc>
                  <a:txBody>
                    <a:bodyPr/>
                    <a:lstStyle/>
                    <a:p>
                      <a:pPr marL="0" indent="0" algn="l">
                        <a:buNone/>
                      </a:pPr>
                      <a:r>
                        <a:rPr lang="en-US" sz="1100" dirty="0">
                          <a:solidFill>
                            <a:srgbClr val="1F2933"/>
                          </a:solidFill>
                        </a:rPr>
                        <a:t>240.0.0.0/4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Reservado (ex-classe E); não utilizável na Internet pública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1112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384048">
                <a:tc>
                  <a:txBody>
                    <a:bodyPr/>
                    <a:lstStyle/>
                    <a:p>
                      <a:pPr marL="0" indent="0" algn="l">
                        <a:buNone/>
                      </a:pPr>
                      <a:r>
                        <a:rPr lang="en-US" sz="1100" dirty="0">
                          <a:solidFill>
                            <a:srgbClr val="1F2933"/>
                          </a:solidFill>
                        </a:rPr>
                        <a:t>255.255.255.255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Broadcast limitado: só como destino; não atravessa roteadores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919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84048">
                <a:tc>
                  <a:txBody>
                    <a:bodyPr/>
                    <a:lstStyle/>
                    <a:p>
                      <a:pPr marL="0" indent="0" algn="l">
                        <a:buNone/>
                      </a:pPr>
                      <a:r>
                        <a:rPr lang="en-US" sz="1100" dirty="0">
                          <a:solidFill>
                            <a:srgbClr val="1F2933"/>
                          </a:solidFill>
                        </a:rPr>
                        <a:t>x.y.z.255 (/24)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Broadcast dirigido: todos os bits de host em 1; roteadores não o encaminham por padrão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2644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0"/>
                  </a:ext>
                </a:extLst>
              </a:tr>
            </a:tbl>
          </a:graphicData>
        </a:graphic>
      </p:graphicFrame>
      <p:sp>
        <p:nvSpPr>
          <p:cNvPr id="5" name="Text 1"/>
          <p:cNvSpPr txBox="1"/>
          <p:nvPr/>
        </p:nvSpPr>
        <p:spPr>
          <a:xfrm>
            <a:off x="457200" y="5852160"/>
            <a:ext cx="11247120" cy="365760"/>
          </a:xfrm>
          <a:prstGeom prst="rect">
            <a:avLst/>
          </a:prstGeom>
          <a:noFill/>
          <a:ln/>
        </p:spPr>
        <p:txBody>
          <a:bodyPr wrap="square" lIns="0" tIns="0" rIns="0" bIns="0" rtlCol="0" anchor="ctr"/>
          <a:lstStyle/>
          <a:p>
            <a:pPr marL="0" indent="0" algn="l">
              <a:buNone/>
            </a:pPr>
            <a:r>
              <a:rPr lang="en-US" sz="1100" dirty="0">
                <a:solidFill>
                  <a:srgbClr val="6B7B8C"/>
                </a:solidFill>
              </a:rPr>
              <a:t>Registro consolidado: RFC 6890 e IANA IPv4 Special-Purpose Address Registry. Exaustão: IANA em 2011, LACNIC em 2020 (última fase); daí NAT, CGNAT e IPv6.</a:t>
            </a:r>
            <a:endParaRPr lang="en-US" sz="11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Sub-redes: um terceiro nível de hierarquia</a:t>
            </a:r>
            <a:endParaRPr lang="en-US" sz="3000" dirty="0"/>
          </a:p>
        </p:txBody>
      </p:sp>
      <p:sp>
        <p:nvSpPr>
          <p:cNvPr id="4" name="Text 1"/>
          <p:cNvSpPr txBox="1"/>
          <p:nvPr/>
        </p:nvSpPr>
        <p:spPr>
          <a:xfrm>
            <a:off x="457200" y="137160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Antes das sub-redes (1981)</a:t>
            </a:r>
            <a:endParaRPr lang="en-US" sz="1300" dirty="0"/>
          </a:p>
        </p:txBody>
      </p:sp>
      <p:sp>
        <p:nvSpPr>
          <p:cNvPr id="5" name="Text 2"/>
          <p:cNvSpPr/>
          <p:nvPr/>
        </p:nvSpPr>
        <p:spPr>
          <a:xfrm>
            <a:off x="457200" y="1737360"/>
            <a:ext cx="5623560" cy="54864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Número de rede</a:t>
            </a:r>
            <a:endParaRPr lang="en-US" sz="1300" dirty="0"/>
          </a:p>
        </p:txBody>
      </p:sp>
      <p:sp>
        <p:nvSpPr>
          <p:cNvPr id="6" name="Text 3"/>
          <p:cNvSpPr/>
          <p:nvPr/>
        </p:nvSpPr>
        <p:spPr>
          <a:xfrm>
            <a:off x="6080760" y="1737360"/>
            <a:ext cx="5623560" cy="54864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Host</a:t>
            </a:r>
            <a:endParaRPr lang="en-US" sz="1300" dirty="0"/>
          </a:p>
        </p:txBody>
      </p:sp>
      <p:sp>
        <p:nvSpPr>
          <p:cNvPr id="7" name="Text 4"/>
          <p:cNvSpPr txBox="1"/>
          <p:nvPr/>
        </p:nvSpPr>
        <p:spPr>
          <a:xfrm>
            <a:off x="457200" y="256032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Com sub-redes (RFC 950, 1985): bits emprestados da parte de host</a:t>
            </a:r>
            <a:endParaRPr lang="en-US" sz="1300" dirty="0"/>
          </a:p>
        </p:txBody>
      </p:sp>
      <p:sp>
        <p:nvSpPr>
          <p:cNvPr id="8" name="Text 5"/>
          <p:cNvSpPr/>
          <p:nvPr/>
        </p:nvSpPr>
        <p:spPr>
          <a:xfrm>
            <a:off x="457200" y="2926080"/>
            <a:ext cx="5623560" cy="54864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Número de rede</a:t>
            </a:r>
            <a:endParaRPr lang="en-US" sz="1300" dirty="0"/>
          </a:p>
        </p:txBody>
      </p:sp>
      <p:sp>
        <p:nvSpPr>
          <p:cNvPr id="9" name="Text 6"/>
          <p:cNvSpPr/>
          <p:nvPr/>
        </p:nvSpPr>
        <p:spPr>
          <a:xfrm>
            <a:off x="6080760" y="2926080"/>
            <a:ext cx="2811780" cy="548640"/>
          </a:xfrm>
          <a:prstGeom prst="rect">
            <a:avLst/>
          </a:prstGeom>
          <a:solidFill>
            <a:srgbClr val="2A9D6F"/>
          </a:solidFill>
          <a:ln w="12700">
            <a:solidFill>
              <a:srgbClr val="FFFFFF"/>
            </a:solidFill>
          </a:ln>
        </p:spPr>
        <p:txBody>
          <a:bodyPr wrap="square" lIns="25400" tIns="25400" rIns="25400" bIns="25400" rtlCol="0" anchor="ctr"/>
          <a:lstStyle/>
          <a:p>
            <a:pPr marL="0" indent="0" algn="ctr">
              <a:buNone/>
            </a:pPr>
            <a:r>
              <a:rPr lang="en-US" sz="1300" b="1" dirty="0">
                <a:solidFill>
                  <a:srgbClr val="FFFFFF"/>
                </a:solidFill>
              </a:rPr>
              <a:t>Sub-rede</a:t>
            </a:r>
            <a:endParaRPr lang="en-US" sz="1300" dirty="0"/>
          </a:p>
        </p:txBody>
      </p:sp>
      <p:sp>
        <p:nvSpPr>
          <p:cNvPr id="10" name="Text 7"/>
          <p:cNvSpPr/>
          <p:nvPr/>
        </p:nvSpPr>
        <p:spPr>
          <a:xfrm>
            <a:off x="8892540" y="2926080"/>
            <a:ext cx="2811780" cy="54864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rPr>
              <a:t>Host</a:t>
            </a:r>
            <a:endParaRPr lang="en-US" sz="1300" dirty="0"/>
          </a:p>
        </p:txBody>
      </p:sp>
      <p:sp>
        <p:nvSpPr>
          <p:cNvPr id="11" name="Text 8"/>
          <p:cNvSpPr txBox="1"/>
          <p:nvPr/>
        </p:nvSpPr>
        <p:spPr>
          <a:xfrm>
            <a:off x="457200" y="3520440"/>
            <a:ext cx="11247120" cy="274320"/>
          </a:xfrm>
          <a:prstGeom prst="rect">
            <a:avLst/>
          </a:prstGeom>
          <a:noFill/>
          <a:ln/>
        </p:spPr>
        <p:txBody>
          <a:bodyPr wrap="square" lIns="0" tIns="0" rIns="0" bIns="0" rtlCol="0" anchor="ctr"/>
          <a:lstStyle/>
          <a:p>
            <a:pPr marL="0" indent="0" algn="l">
              <a:buNone/>
            </a:pPr>
            <a:r>
              <a:rPr lang="en-US" sz="1100" dirty="0">
                <a:solidFill>
                  <a:srgbClr val="6B7B8C"/>
                </a:solidFill>
              </a:rPr>
              <a:t>Exemplo: 172.16.0.0/16 dividido com 8 bits de sub-rede → 256 sub-redes /24 (172.16.0.0/24 a 172.16.255.0/24), 254 hosts cada</a:t>
            </a:r>
            <a:endParaRPr lang="en-US" sz="1100" dirty="0"/>
          </a:p>
        </p:txBody>
      </p:sp>
      <p:sp>
        <p:nvSpPr>
          <p:cNvPr id="12" name="Text 9"/>
          <p:cNvSpPr txBox="1"/>
          <p:nvPr/>
        </p:nvSpPr>
        <p:spPr>
          <a:xfrm>
            <a:off x="457200" y="4023360"/>
            <a:ext cx="11247120" cy="2194560"/>
          </a:xfrm>
          <a:prstGeom prst="rect">
            <a:avLst/>
          </a:prstGeom>
          <a:noFill/>
          <a:ln/>
        </p:spPr>
        <p:txBody>
          <a:bodyPr wrap="square" lIns="0" tIns="0" rIns="0" bIns="0" rtlCol="0" anchor="t"/>
          <a:lstStyle/>
          <a:p>
            <a:pPr marL="279400" indent="-279400">
              <a:spcAft>
                <a:spcPts val="600"/>
              </a:spcAft>
              <a:buSzPct val="100000"/>
              <a:buChar char="•"/>
            </a:pPr>
            <a:r>
              <a:rPr lang="en-US" sz="1400" dirty="0">
                <a:solidFill>
                  <a:srgbClr val="1F2933"/>
                </a:solidFill>
              </a:rPr>
              <a:t>Uma sub-rede é uma divisão do espaço reservado a hosts, feita pela própria organização; </a:t>
            </a:r>
            <a:r>
              <a:rPr lang="en-US" sz="1400" b="1" dirty="0">
                <a:solidFill>
                  <a:srgbClr val="1F2933"/>
                </a:solidFill>
              </a:rPr>
              <a:t>uma sub-rede por enlace</a:t>
            </a:r>
            <a:r>
              <a:rPr lang="en-US" sz="1400" dirty="0">
                <a:solidFill>
                  <a:srgbClr val="1F2933"/>
                </a:solidFill>
              </a:rPr>
              <a:t> (VLAN, segmento, enlace WAN)</a:t>
            </a:r>
            <a:endParaRPr lang="en-US" sz="1400" dirty="0"/>
          </a:p>
          <a:p>
            <a:pPr marL="279400" indent="-279400">
              <a:spcAft>
                <a:spcPts val="600"/>
              </a:spcAft>
              <a:buSzPct val="100000"/>
              <a:buChar char="•"/>
            </a:pPr>
            <a:r>
              <a:rPr lang="en-US" sz="1400" dirty="0">
                <a:solidFill>
                  <a:srgbClr val="1F2933"/>
                </a:solidFill>
              </a:rPr>
              <a:t>Para o exterior, a rede continua sendo </a:t>
            </a:r>
            <a:r>
              <a:rPr lang="en-US" sz="1400" b="1" dirty="0">
                <a:solidFill>
                  <a:srgbClr val="1F2933"/>
                </a:solidFill>
              </a:rPr>
              <a:t>um único prefixo</a:t>
            </a:r>
            <a:r>
              <a:rPr lang="en-US" sz="1400" dirty="0">
                <a:solidFill>
                  <a:srgbClr val="1F2933"/>
                </a:solidFill>
              </a:rPr>
              <a:t> (agregação); só os roteadores internos conhecem as sub-redes</a:t>
            </a:r>
            <a:endParaRPr lang="en-US" sz="1400" dirty="0"/>
          </a:p>
          <a:p>
            <a:pPr marL="279400" indent="-279400">
              <a:spcAft>
                <a:spcPts val="600"/>
              </a:spcAft>
              <a:buSzPct val="100000"/>
              <a:buChar char="•"/>
            </a:pPr>
            <a:r>
              <a:rPr lang="en-US" sz="1400" dirty="0">
                <a:solidFill>
                  <a:srgbClr val="1F2933"/>
                </a:solidFill>
              </a:rPr>
              <a:t>O campo de sub-rede pode ter </a:t>
            </a:r>
            <a:r>
              <a:rPr lang="en-US" sz="1400" b="1" dirty="0">
                <a:solidFill>
                  <a:srgbClr val="1F2933"/>
                </a:solidFill>
              </a:rPr>
              <a:t>qualquer tamanho</a:t>
            </a:r>
            <a:r>
              <a:rPr lang="en-US" sz="1400" dirty="0">
                <a:solidFill>
                  <a:srgbClr val="1F2933"/>
                </a:solidFill>
              </a:rPr>
              <a:t>; é especificado por uma </a:t>
            </a:r>
            <a:r>
              <a:rPr lang="en-US" sz="1400" b="1" dirty="0">
                <a:solidFill>
                  <a:srgbClr val="1F2933"/>
                </a:solidFill>
              </a:rPr>
              <a:t>máscara de 32 bits</a:t>
            </a:r>
            <a:r>
              <a:rPr lang="en-US" sz="1400" dirty="0">
                <a:solidFill>
                  <a:srgbClr val="1F2933"/>
                </a:solidFill>
              </a:rPr>
              <a:t> (ou pelo comprimento do prefixo)</a:t>
            </a:r>
            <a:endParaRPr lang="en-US" sz="1400" dirty="0"/>
          </a:p>
          <a:p>
            <a:pPr marL="279400" indent="-279400">
              <a:spcAft>
                <a:spcPts val="600"/>
              </a:spcAft>
              <a:buSzPct val="100000"/>
              <a:buChar char="•"/>
            </a:pPr>
            <a:r>
              <a:rPr lang="en-US" sz="1400" dirty="0">
                <a:solidFill>
                  <a:srgbClr val="1F2933"/>
                </a:solidFill>
              </a:rPr>
              <a:t>Com CIDR/VLSM a distinção 'rede x sub-rede' perdeu sentido técnico: tudo é prefixo; o termo sub-rede permanece no uso corrente</a:t>
            </a:r>
            <a:endParaRPr lang="en-US" sz="1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 máscara de sub-rede e a comparação sob máscara</a:t>
            </a:r>
            <a:endParaRPr lang="en-US" sz="3000" dirty="0"/>
          </a:p>
        </p:txBody>
      </p:sp>
      <p:sp>
        <p:nvSpPr>
          <p:cNvPr id="4" name="Text 1"/>
          <p:cNvSpPr txBox="1"/>
          <p:nvPr/>
        </p:nvSpPr>
        <p:spPr>
          <a:xfrm>
            <a:off x="457200" y="1188720"/>
            <a:ext cx="576072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Máscara: </a:t>
            </a:r>
            <a:r>
              <a:rPr lang="en-US" sz="1400" b="1" dirty="0">
                <a:solidFill>
                  <a:srgbClr val="1F2933"/>
                </a:solidFill>
              </a:rPr>
              <a:t>32 bits</a:t>
            </a:r>
            <a:r>
              <a:rPr lang="en-US" sz="1400" dirty="0">
                <a:solidFill>
                  <a:srgbClr val="1F2933"/>
                </a:solidFill>
              </a:rPr>
              <a:t>, com 1 nas posições de rede e sub-rede e 0 nas de host; sempre </a:t>
            </a:r>
            <a:r>
              <a:rPr lang="en-US" sz="1400" b="1" dirty="0">
                <a:solidFill>
                  <a:srgbClr val="1F2933"/>
                </a:solidFill>
              </a:rPr>
              <a:t>contígua</a:t>
            </a:r>
            <a:r>
              <a:rPr lang="en-US" sz="1400" dirty="0">
                <a:solidFill>
                  <a:srgbClr val="1F2933"/>
                </a:solidFill>
              </a:rPr>
              <a:t> (ex.: 255.255.255.0 = /24)</a:t>
            </a:r>
            <a:endParaRPr lang="en-US" sz="1400" dirty="0"/>
          </a:p>
          <a:p>
            <a:pPr marL="279400" indent="-279400">
              <a:spcAft>
                <a:spcPts val="800"/>
              </a:spcAft>
              <a:buSzPct val="100000"/>
              <a:buChar char="•"/>
            </a:pPr>
            <a:r>
              <a:rPr lang="en-US" sz="1400" b="1" dirty="0">
                <a:solidFill>
                  <a:srgbClr val="1F2933"/>
                </a:solidFill>
              </a:rPr>
              <a:t>Comparação sob máscara:</a:t>
            </a:r>
            <a:r>
              <a:rPr lang="en-US" sz="1400" dirty="0">
                <a:solidFill>
                  <a:srgbClr val="1F2933"/>
                </a:solidFill>
              </a:rPr>
              <a:t> AND bit a bit entre endereço e máscara; os bits de host são zerados e sobra o identificador da sub-rede</a:t>
            </a:r>
            <a:endParaRPr lang="en-US" sz="1400" dirty="0"/>
          </a:p>
          <a:p>
            <a:pPr marL="279400" indent="-279400">
              <a:spcAft>
                <a:spcPts val="800"/>
              </a:spcAft>
              <a:buSzPct val="100000"/>
              <a:buChar char="•"/>
            </a:pPr>
            <a:r>
              <a:rPr lang="en-US" sz="1400" dirty="0">
                <a:solidFill>
                  <a:srgbClr val="1F2933"/>
                </a:solidFill>
              </a:rPr>
              <a:t>O campo de sub-rede pode ter qualquer tamanho; </a:t>
            </a:r>
            <a:r>
              <a:rPr lang="en-US" sz="1400" b="1" dirty="0">
                <a:solidFill>
                  <a:srgbClr val="1F2933"/>
                </a:solidFill>
              </a:rPr>
              <a:t>/n</a:t>
            </a:r>
            <a:r>
              <a:rPr lang="en-US" sz="1400" dirty="0">
                <a:solidFill>
                  <a:srgbClr val="1F2933"/>
                </a:solidFill>
              </a:rPr>
              <a:t> diz quantos bits são 1</a:t>
            </a:r>
            <a:endParaRPr lang="en-US" sz="1400" dirty="0"/>
          </a:p>
          <a:p>
            <a:pPr marL="279400" indent="-279400">
              <a:spcAft>
                <a:spcPts val="800"/>
              </a:spcAft>
              <a:buSzPct val="100000"/>
              <a:buChar char="•"/>
            </a:pPr>
            <a:r>
              <a:rPr lang="en-US" sz="1400" dirty="0">
                <a:solidFill>
                  <a:srgbClr val="1F2933"/>
                </a:solidFill>
              </a:rPr>
              <a:t>Usada pelo host (destino local ou remoto?) e pelo roteador (que rota casa com o destino? </a:t>
            </a:r>
            <a:r>
              <a:rPr lang="en-US" sz="1400" b="1" dirty="0">
                <a:solidFill>
                  <a:srgbClr val="1F2933"/>
                </a:solidFill>
              </a:rPr>
              <a:t>prefixo mais longo</a:t>
            </a:r>
            <a:r>
              <a:rPr lang="en-US" sz="1400" dirty="0">
                <a:solidFill>
                  <a:srgbClr val="1F2933"/>
                </a:solidFill>
              </a:rPr>
              <a:t>)</a:t>
            </a:r>
            <a:endParaRPr lang="en-US" sz="1400" dirty="0"/>
          </a:p>
        </p:txBody>
      </p:sp>
      <p:graphicFrame>
        <p:nvGraphicFramePr>
          <p:cNvPr id="61" name="Table 0"/>
          <p:cNvGraphicFramePr>
            <a:graphicFrameLocks noGrp="1"/>
          </p:cNvGraphicFramePr>
          <p:nvPr>
            <p:extLst>
              <p:ext uri="{D42A27DB-BD31-4B8C-83A1-F6EECF244321}">
                <p14:modId xmlns:p14="http://schemas.microsoft.com/office/powerpoint/2010/main" val="1579011935"/>
              </p:ext>
            </p:extLst>
          </p:nvPr>
        </p:nvGraphicFramePr>
        <p:xfrm>
          <a:off x="6583680" y="1371600"/>
          <a:ext cx="5120640" cy="914400"/>
        </p:xfrm>
        <a:graphic>
          <a:graphicData uri="http://schemas.openxmlformats.org/drawingml/2006/table">
            <a:tbl>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292608">
                <a:tc>
                  <a:txBody>
                    <a:bodyPr/>
                    <a:lstStyle/>
                    <a:p>
                      <a:pPr marL="0" indent="0" algn="ctr">
                        <a:buNone/>
                      </a:pPr>
                      <a:r>
                        <a:rPr lang="en-US" sz="1200" b="1" dirty="0">
                          <a:solidFill>
                            <a:srgbClr val="FFFFFF"/>
                          </a:solidFill>
                        </a:rPr>
                        <a:t>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B</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200" b="1" dirty="0">
                          <a:solidFill>
                            <a:srgbClr val="FFFFFF"/>
                          </a:solidFill>
                        </a:rPr>
                        <a:t>A AND B</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92608">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F2933"/>
                          </a:solidFill>
                        </a:rPr>
                        <a:t>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200" dirty="0">
                          <a:solidFill>
                            <a:srgbClr val="1F2933"/>
                          </a:solidFill>
                        </a:rPr>
                        <a:t>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6" name="Text 2"/>
          <p:cNvSpPr txBox="1"/>
          <p:nvPr/>
        </p:nvSpPr>
        <p:spPr>
          <a:xfrm>
            <a:off x="6583680" y="2926080"/>
            <a:ext cx="5120640" cy="274320"/>
          </a:xfrm>
          <a:prstGeom prst="rect">
            <a:avLst/>
          </a:prstGeom>
          <a:noFill/>
          <a:ln/>
        </p:spPr>
        <p:txBody>
          <a:bodyPr wrap="square" lIns="0" tIns="0" rIns="0" bIns="0" rtlCol="0" anchor="ctr"/>
          <a:lstStyle/>
          <a:p>
            <a:pPr marL="0" indent="0" algn="ctr">
              <a:buNone/>
            </a:pPr>
            <a:r>
              <a:rPr lang="en-US" sz="1000" dirty="0">
                <a:solidFill>
                  <a:srgbClr val="6B7B8C"/>
                </a:solidFill>
              </a:rPr>
              <a:t>Tabela-verdade do AND: só 1 AND 1 dá 1</a:t>
            </a:r>
            <a:endParaRPr lang="en-US" sz="1000" dirty="0"/>
          </a:p>
        </p:txBody>
      </p:sp>
      <p:sp>
        <p:nvSpPr>
          <p:cNvPr id="7" name="Shape 3"/>
          <p:cNvSpPr/>
          <p:nvPr/>
        </p:nvSpPr>
        <p:spPr>
          <a:xfrm>
            <a:off x="6583680" y="3383280"/>
            <a:ext cx="512064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8" name="Text 4"/>
          <p:cNvSpPr txBox="1"/>
          <p:nvPr/>
        </p:nvSpPr>
        <p:spPr>
          <a:xfrm>
            <a:off x="6784848" y="354787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Regras práticas</a:t>
            </a:r>
            <a:endParaRPr lang="en-US" sz="1500" dirty="0"/>
          </a:p>
        </p:txBody>
      </p:sp>
      <p:sp>
        <p:nvSpPr>
          <p:cNvPr id="9" name="Text 5"/>
          <p:cNvSpPr txBox="1"/>
          <p:nvPr/>
        </p:nvSpPr>
        <p:spPr>
          <a:xfrm>
            <a:off x="6784848" y="3959352"/>
            <a:ext cx="4718304" cy="20299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Máscara 255 em um octeto: copia o octeto do endereço</a:t>
            </a:r>
            <a:endParaRPr lang="en-US" sz="1200" dirty="0"/>
          </a:p>
          <a:p>
            <a:pPr marL="279400" indent="-279400">
              <a:spcAft>
                <a:spcPts val="400"/>
              </a:spcAft>
              <a:buSzPct val="100000"/>
              <a:buChar char="•"/>
            </a:pPr>
            <a:r>
              <a:rPr lang="en-US" sz="1200" dirty="0">
                <a:solidFill>
                  <a:srgbClr val="1F2933"/>
                </a:solidFill>
              </a:rPr>
              <a:t>Máscara 0: zera o octeto</a:t>
            </a:r>
            <a:endParaRPr lang="en-US" sz="1200" dirty="0"/>
          </a:p>
          <a:p>
            <a:pPr marL="279400" indent="-279400">
              <a:spcAft>
                <a:spcPts val="400"/>
              </a:spcAft>
              <a:buSzPct val="100000"/>
              <a:buChar char="•"/>
            </a:pPr>
            <a:r>
              <a:rPr lang="en-US" sz="1200" dirty="0">
                <a:solidFill>
                  <a:srgbClr val="1F2933"/>
                </a:solidFill>
              </a:rPr>
              <a:t>Máscara intermediária (128 a 254): converta para binário e aplique o AND bit a bit</a:t>
            </a:r>
            <a:endParaRPr lang="en-US" sz="1200" dirty="0"/>
          </a:p>
          <a:p>
            <a:pPr marL="279400" indent="-279400">
              <a:spcAft>
                <a:spcPts val="400"/>
              </a:spcAft>
              <a:buSzPct val="100000"/>
              <a:buChar char="•"/>
            </a:pPr>
            <a:r>
              <a:rPr lang="en-US" sz="1200" dirty="0">
                <a:solidFill>
                  <a:srgbClr val="1F2933"/>
                </a:solidFill>
              </a:rPr>
              <a:t>Prefixo /n ⇔ máscara com n bits 1 à esquerda</a:t>
            </a:r>
            <a:endParaRPr lang="en-US" sz="12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Comparação sob máscara: exemplo</a:t>
            </a:r>
            <a:endParaRPr lang="en-US" sz="3000" dirty="0"/>
          </a:p>
        </p:txBody>
      </p:sp>
      <p:sp>
        <p:nvSpPr>
          <p:cNvPr id="4" name="Text 1"/>
          <p:cNvSpPr txBox="1"/>
          <p:nvPr/>
        </p:nvSpPr>
        <p:spPr>
          <a:xfrm>
            <a:off x="548640" y="1463040"/>
            <a:ext cx="2651760" cy="457200"/>
          </a:xfrm>
          <a:prstGeom prst="rect">
            <a:avLst/>
          </a:prstGeom>
          <a:noFill/>
          <a:ln/>
        </p:spPr>
        <p:txBody>
          <a:bodyPr wrap="square" lIns="0" tIns="0" rIns="0" bIns="0" rtlCol="0" anchor="ctr"/>
          <a:lstStyle/>
          <a:p>
            <a:pPr marL="0" indent="0" algn="r">
              <a:buNone/>
            </a:pPr>
            <a:r>
              <a:rPr lang="en-US" sz="1200" b="1" dirty="0">
                <a:solidFill>
                  <a:srgbClr val="1F2933"/>
                </a:solidFill>
              </a:rPr>
              <a:t>172.16.128.2</a:t>
            </a:r>
            <a:endParaRPr lang="en-US" sz="1200" dirty="0"/>
          </a:p>
        </p:txBody>
      </p:sp>
      <p:sp>
        <p:nvSpPr>
          <p:cNvPr id="5" name="Text 2"/>
          <p:cNvSpPr/>
          <p:nvPr/>
        </p:nvSpPr>
        <p:spPr>
          <a:xfrm>
            <a:off x="3383280" y="146304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10101100</a:t>
            </a:r>
            <a:endParaRPr lang="en-US" sz="1300" dirty="0"/>
          </a:p>
        </p:txBody>
      </p:sp>
      <p:sp>
        <p:nvSpPr>
          <p:cNvPr id="6" name="Text 3"/>
          <p:cNvSpPr/>
          <p:nvPr/>
        </p:nvSpPr>
        <p:spPr>
          <a:xfrm>
            <a:off x="5120640" y="146304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00010000</a:t>
            </a:r>
            <a:endParaRPr lang="en-US" sz="1300" dirty="0"/>
          </a:p>
        </p:txBody>
      </p:sp>
      <p:sp>
        <p:nvSpPr>
          <p:cNvPr id="7" name="Text 4"/>
          <p:cNvSpPr/>
          <p:nvPr/>
        </p:nvSpPr>
        <p:spPr>
          <a:xfrm>
            <a:off x="6858000" y="146304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10000000</a:t>
            </a:r>
            <a:endParaRPr lang="en-US" sz="1300" dirty="0"/>
          </a:p>
        </p:txBody>
      </p:sp>
      <p:sp>
        <p:nvSpPr>
          <p:cNvPr id="8" name="Text 5"/>
          <p:cNvSpPr/>
          <p:nvPr/>
        </p:nvSpPr>
        <p:spPr>
          <a:xfrm>
            <a:off x="8595360" y="146304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00000010</a:t>
            </a:r>
            <a:endParaRPr lang="en-US" sz="1300" dirty="0"/>
          </a:p>
        </p:txBody>
      </p:sp>
      <p:sp>
        <p:nvSpPr>
          <p:cNvPr id="9" name="Text 6"/>
          <p:cNvSpPr txBox="1"/>
          <p:nvPr/>
        </p:nvSpPr>
        <p:spPr>
          <a:xfrm>
            <a:off x="10515600" y="1463040"/>
            <a:ext cx="1371600" cy="457200"/>
          </a:xfrm>
          <a:prstGeom prst="rect">
            <a:avLst/>
          </a:prstGeom>
          <a:noFill/>
          <a:ln/>
        </p:spPr>
        <p:txBody>
          <a:bodyPr wrap="square" lIns="0" tIns="0" rIns="0" bIns="0" rtlCol="0" anchor="ctr"/>
          <a:lstStyle/>
          <a:p>
            <a:pPr marL="0" indent="0" algn="l">
              <a:buNone/>
            </a:pPr>
            <a:r>
              <a:rPr lang="en-US" sz="1200" dirty="0">
                <a:solidFill>
                  <a:srgbClr val="1F2933"/>
                </a:solidFill>
              </a:rPr>
              <a:t>endereço</a:t>
            </a:r>
            <a:endParaRPr lang="en-US" sz="1200" dirty="0"/>
          </a:p>
        </p:txBody>
      </p:sp>
      <p:sp>
        <p:nvSpPr>
          <p:cNvPr id="10" name="Text 7"/>
          <p:cNvSpPr txBox="1"/>
          <p:nvPr/>
        </p:nvSpPr>
        <p:spPr>
          <a:xfrm>
            <a:off x="548640" y="2011680"/>
            <a:ext cx="2651760" cy="365760"/>
          </a:xfrm>
          <a:prstGeom prst="rect">
            <a:avLst/>
          </a:prstGeom>
          <a:noFill/>
          <a:ln/>
        </p:spPr>
        <p:txBody>
          <a:bodyPr wrap="square" lIns="0" tIns="0" rIns="0" bIns="0" rtlCol="0" anchor="ctr"/>
          <a:lstStyle/>
          <a:p>
            <a:pPr marL="0" indent="0" algn="r">
              <a:buNone/>
            </a:pPr>
            <a:r>
              <a:rPr lang="en-US" sz="1400" b="1" dirty="0">
                <a:solidFill>
                  <a:srgbClr val="0B3C5D"/>
                </a:solidFill>
              </a:rPr>
              <a:t>AND</a:t>
            </a:r>
            <a:endParaRPr lang="en-US" sz="1400" dirty="0"/>
          </a:p>
        </p:txBody>
      </p:sp>
      <p:sp>
        <p:nvSpPr>
          <p:cNvPr id="11" name="Text 8"/>
          <p:cNvSpPr txBox="1"/>
          <p:nvPr/>
        </p:nvSpPr>
        <p:spPr>
          <a:xfrm>
            <a:off x="548640" y="2423160"/>
            <a:ext cx="2651760" cy="457200"/>
          </a:xfrm>
          <a:prstGeom prst="rect">
            <a:avLst/>
          </a:prstGeom>
          <a:noFill/>
          <a:ln/>
        </p:spPr>
        <p:txBody>
          <a:bodyPr wrap="square" lIns="0" tIns="0" rIns="0" bIns="0" rtlCol="0" anchor="ctr"/>
          <a:lstStyle/>
          <a:p>
            <a:pPr marL="0" indent="0" algn="r">
              <a:buNone/>
            </a:pPr>
            <a:r>
              <a:rPr lang="en-US" sz="1200" b="1" dirty="0">
                <a:solidFill>
                  <a:srgbClr val="1F2933"/>
                </a:solidFill>
              </a:rPr>
              <a:t>255.255.255.0</a:t>
            </a:r>
            <a:endParaRPr lang="en-US" sz="1200" dirty="0"/>
          </a:p>
        </p:txBody>
      </p:sp>
      <p:sp>
        <p:nvSpPr>
          <p:cNvPr id="12" name="Text 9"/>
          <p:cNvSpPr/>
          <p:nvPr/>
        </p:nvSpPr>
        <p:spPr>
          <a:xfrm>
            <a:off x="3383280" y="242316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3" name="Text 10"/>
          <p:cNvSpPr/>
          <p:nvPr/>
        </p:nvSpPr>
        <p:spPr>
          <a:xfrm>
            <a:off x="5120640" y="242316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4" name="Text 11"/>
          <p:cNvSpPr/>
          <p:nvPr/>
        </p:nvSpPr>
        <p:spPr>
          <a:xfrm>
            <a:off x="6858000" y="242316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5" name="Text 12"/>
          <p:cNvSpPr/>
          <p:nvPr/>
        </p:nvSpPr>
        <p:spPr>
          <a:xfrm>
            <a:off x="8595360" y="2423160"/>
            <a:ext cx="173736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00000000</a:t>
            </a:r>
            <a:endParaRPr lang="en-US" sz="1300" dirty="0"/>
          </a:p>
        </p:txBody>
      </p:sp>
      <p:sp>
        <p:nvSpPr>
          <p:cNvPr id="16" name="Text 13"/>
          <p:cNvSpPr txBox="1"/>
          <p:nvPr/>
        </p:nvSpPr>
        <p:spPr>
          <a:xfrm>
            <a:off x="10515600" y="2423160"/>
            <a:ext cx="1371600" cy="457200"/>
          </a:xfrm>
          <a:prstGeom prst="rect">
            <a:avLst/>
          </a:prstGeom>
          <a:noFill/>
          <a:ln/>
        </p:spPr>
        <p:txBody>
          <a:bodyPr wrap="square" lIns="0" tIns="0" rIns="0" bIns="0" rtlCol="0" anchor="ctr"/>
          <a:lstStyle/>
          <a:p>
            <a:pPr marL="0" indent="0" algn="l">
              <a:buNone/>
            </a:pPr>
            <a:r>
              <a:rPr lang="en-US" sz="1200" dirty="0">
                <a:solidFill>
                  <a:srgbClr val="1F2933"/>
                </a:solidFill>
              </a:rPr>
              <a:t>máscara /24</a:t>
            </a:r>
            <a:endParaRPr lang="en-US" sz="1200" dirty="0"/>
          </a:p>
        </p:txBody>
      </p:sp>
      <p:sp>
        <p:nvSpPr>
          <p:cNvPr id="17" name="Shape 14"/>
          <p:cNvSpPr/>
          <p:nvPr/>
        </p:nvSpPr>
        <p:spPr>
          <a:xfrm>
            <a:off x="3383280" y="3017520"/>
            <a:ext cx="6949440" cy="0"/>
          </a:xfrm>
          <a:prstGeom prst="line">
            <a:avLst/>
          </a:prstGeom>
          <a:noFill/>
          <a:ln w="25400">
            <a:solidFill>
              <a:srgbClr val="0B3C5D"/>
            </a:solidFill>
            <a:prstDash val="solid"/>
          </a:ln>
        </p:spPr>
        <p:txBody>
          <a:bodyPr/>
          <a:lstStyle/>
          <a:p>
            <a:endParaRPr lang="en-US"/>
          </a:p>
        </p:txBody>
      </p:sp>
      <p:sp>
        <p:nvSpPr>
          <p:cNvPr id="18" name="Text 15"/>
          <p:cNvSpPr txBox="1"/>
          <p:nvPr/>
        </p:nvSpPr>
        <p:spPr>
          <a:xfrm>
            <a:off x="548640" y="3154680"/>
            <a:ext cx="2651760" cy="457200"/>
          </a:xfrm>
          <a:prstGeom prst="rect">
            <a:avLst/>
          </a:prstGeom>
          <a:noFill/>
          <a:ln/>
        </p:spPr>
        <p:txBody>
          <a:bodyPr wrap="square" lIns="0" tIns="0" rIns="0" bIns="0" rtlCol="0" anchor="ctr"/>
          <a:lstStyle/>
          <a:p>
            <a:pPr marL="0" indent="0" algn="r">
              <a:buNone/>
            </a:pPr>
            <a:r>
              <a:rPr lang="en-US" sz="1200" b="1" dirty="0">
                <a:solidFill>
                  <a:srgbClr val="0B3C5D"/>
                </a:solidFill>
              </a:rPr>
              <a:t>resultado</a:t>
            </a:r>
            <a:endParaRPr lang="en-US" sz="1200" dirty="0"/>
          </a:p>
        </p:txBody>
      </p:sp>
      <p:sp>
        <p:nvSpPr>
          <p:cNvPr id="19" name="Text 16"/>
          <p:cNvSpPr/>
          <p:nvPr/>
        </p:nvSpPr>
        <p:spPr>
          <a:xfrm>
            <a:off x="3383280" y="3154680"/>
            <a:ext cx="17373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10101100</a:t>
            </a:r>
            <a:endParaRPr lang="en-US" sz="1300" dirty="0"/>
          </a:p>
        </p:txBody>
      </p:sp>
      <p:sp>
        <p:nvSpPr>
          <p:cNvPr id="20" name="Text 17"/>
          <p:cNvSpPr/>
          <p:nvPr/>
        </p:nvSpPr>
        <p:spPr>
          <a:xfrm>
            <a:off x="5120640" y="3154680"/>
            <a:ext cx="17373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00010000</a:t>
            </a:r>
            <a:endParaRPr lang="en-US" sz="1300" dirty="0"/>
          </a:p>
        </p:txBody>
      </p:sp>
      <p:sp>
        <p:nvSpPr>
          <p:cNvPr id="21" name="Text 18"/>
          <p:cNvSpPr/>
          <p:nvPr/>
        </p:nvSpPr>
        <p:spPr>
          <a:xfrm>
            <a:off x="6858000" y="3154680"/>
            <a:ext cx="17373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10000000</a:t>
            </a:r>
            <a:endParaRPr lang="en-US" sz="1300" dirty="0"/>
          </a:p>
        </p:txBody>
      </p:sp>
      <p:sp>
        <p:nvSpPr>
          <p:cNvPr id="22" name="Text 19"/>
          <p:cNvSpPr/>
          <p:nvPr/>
        </p:nvSpPr>
        <p:spPr>
          <a:xfrm>
            <a:off x="8595360" y="3154680"/>
            <a:ext cx="173736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00000000</a:t>
            </a:r>
            <a:endParaRPr lang="en-US" sz="1300" dirty="0"/>
          </a:p>
        </p:txBody>
      </p:sp>
      <p:sp>
        <p:nvSpPr>
          <p:cNvPr id="23" name="Text 20"/>
          <p:cNvSpPr txBox="1"/>
          <p:nvPr/>
        </p:nvSpPr>
        <p:spPr>
          <a:xfrm>
            <a:off x="10515600" y="3154680"/>
            <a:ext cx="1371600" cy="457200"/>
          </a:xfrm>
          <a:prstGeom prst="rect">
            <a:avLst/>
          </a:prstGeom>
          <a:noFill/>
          <a:ln/>
        </p:spPr>
        <p:txBody>
          <a:bodyPr wrap="square" lIns="0" tIns="0" rIns="0" bIns="0" rtlCol="0" anchor="ctr"/>
          <a:lstStyle/>
          <a:p>
            <a:pPr marL="0" indent="0" algn="l">
              <a:buNone/>
            </a:pPr>
            <a:r>
              <a:rPr lang="en-US" sz="1200" b="1" dirty="0">
                <a:solidFill>
                  <a:srgbClr val="0B3C5D"/>
                </a:solidFill>
              </a:rPr>
              <a:t>= 172.16.128.0</a:t>
            </a:r>
            <a:endParaRPr lang="en-US" sz="1200" dirty="0"/>
          </a:p>
        </p:txBody>
      </p:sp>
      <p:sp>
        <p:nvSpPr>
          <p:cNvPr id="24" name="Text 21"/>
          <p:cNvSpPr txBox="1"/>
          <p:nvPr/>
        </p:nvSpPr>
        <p:spPr>
          <a:xfrm>
            <a:off x="3383280" y="3703320"/>
            <a:ext cx="1737360" cy="274320"/>
          </a:xfrm>
          <a:prstGeom prst="rect">
            <a:avLst/>
          </a:prstGeom>
          <a:noFill/>
          <a:ln/>
        </p:spPr>
        <p:txBody>
          <a:bodyPr wrap="square" lIns="0" tIns="0" rIns="0" bIns="0" rtlCol="0" anchor="ctr"/>
          <a:lstStyle/>
          <a:p>
            <a:pPr marL="0" indent="0" algn="ctr">
              <a:buNone/>
            </a:pPr>
            <a:r>
              <a:rPr lang="en-US" sz="1400" b="1" dirty="0">
                <a:solidFill>
                  <a:srgbClr val="0B3C5D"/>
                </a:solidFill>
              </a:rPr>
              <a:t>172</a:t>
            </a:r>
            <a:endParaRPr lang="en-US" sz="1400" dirty="0"/>
          </a:p>
        </p:txBody>
      </p:sp>
      <p:sp>
        <p:nvSpPr>
          <p:cNvPr id="25" name="Text 22"/>
          <p:cNvSpPr txBox="1"/>
          <p:nvPr/>
        </p:nvSpPr>
        <p:spPr>
          <a:xfrm>
            <a:off x="5120640" y="3703320"/>
            <a:ext cx="1737360" cy="274320"/>
          </a:xfrm>
          <a:prstGeom prst="rect">
            <a:avLst/>
          </a:prstGeom>
          <a:noFill/>
          <a:ln/>
        </p:spPr>
        <p:txBody>
          <a:bodyPr wrap="square" lIns="0" tIns="0" rIns="0" bIns="0" rtlCol="0" anchor="ctr"/>
          <a:lstStyle/>
          <a:p>
            <a:pPr marL="0" indent="0" algn="ctr">
              <a:buNone/>
            </a:pPr>
            <a:r>
              <a:rPr lang="en-US" sz="1400" b="1" dirty="0">
                <a:solidFill>
                  <a:srgbClr val="0B3C5D"/>
                </a:solidFill>
              </a:rPr>
              <a:t>16</a:t>
            </a:r>
            <a:endParaRPr lang="en-US" sz="1400" dirty="0"/>
          </a:p>
        </p:txBody>
      </p:sp>
      <p:sp>
        <p:nvSpPr>
          <p:cNvPr id="26" name="Text 23"/>
          <p:cNvSpPr txBox="1"/>
          <p:nvPr/>
        </p:nvSpPr>
        <p:spPr>
          <a:xfrm>
            <a:off x="6858000" y="3703320"/>
            <a:ext cx="1737360" cy="274320"/>
          </a:xfrm>
          <a:prstGeom prst="rect">
            <a:avLst/>
          </a:prstGeom>
          <a:noFill/>
          <a:ln/>
        </p:spPr>
        <p:txBody>
          <a:bodyPr wrap="square" lIns="0" tIns="0" rIns="0" bIns="0" rtlCol="0" anchor="ctr"/>
          <a:lstStyle/>
          <a:p>
            <a:pPr marL="0" indent="0" algn="ctr">
              <a:buNone/>
            </a:pPr>
            <a:r>
              <a:rPr lang="en-US" sz="1400" b="1" dirty="0">
                <a:solidFill>
                  <a:srgbClr val="0B3C5D"/>
                </a:solidFill>
              </a:rPr>
              <a:t>128</a:t>
            </a:r>
            <a:endParaRPr lang="en-US" sz="1400" dirty="0"/>
          </a:p>
        </p:txBody>
      </p:sp>
      <p:sp>
        <p:nvSpPr>
          <p:cNvPr id="27" name="Text 24"/>
          <p:cNvSpPr txBox="1"/>
          <p:nvPr/>
        </p:nvSpPr>
        <p:spPr>
          <a:xfrm>
            <a:off x="8595360" y="3703320"/>
            <a:ext cx="1737360" cy="274320"/>
          </a:xfrm>
          <a:prstGeom prst="rect">
            <a:avLst/>
          </a:prstGeom>
          <a:noFill/>
          <a:ln/>
        </p:spPr>
        <p:txBody>
          <a:bodyPr wrap="square" lIns="0" tIns="0" rIns="0" bIns="0" rtlCol="0" anchor="ctr"/>
          <a:lstStyle/>
          <a:p>
            <a:pPr marL="0" indent="0" algn="ctr">
              <a:buNone/>
            </a:pPr>
            <a:r>
              <a:rPr lang="en-US" sz="1400" b="1" dirty="0">
                <a:solidFill>
                  <a:srgbClr val="0B3C5D"/>
                </a:solidFill>
              </a:rPr>
              <a:t>0</a:t>
            </a:r>
            <a:endParaRPr lang="en-US" sz="1400" dirty="0"/>
          </a:p>
        </p:txBody>
      </p:sp>
      <p:sp>
        <p:nvSpPr>
          <p:cNvPr id="28" name="Shape 25"/>
          <p:cNvSpPr/>
          <p:nvPr/>
        </p:nvSpPr>
        <p:spPr>
          <a:xfrm>
            <a:off x="548640" y="4389120"/>
            <a:ext cx="5394960" cy="173736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29" name="Text 26"/>
          <p:cNvSpPr txBox="1"/>
          <p:nvPr/>
        </p:nvSpPr>
        <p:spPr>
          <a:xfrm>
            <a:off x="749808" y="4553712"/>
            <a:ext cx="4992624" cy="365760"/>
          </a:xfrm>
          <a:prstGeom prst="rect">
            <a:avLst/>
          </a:prstGeom>
          <a:noFill/>
          <a:ln/>
        </p:spPr>
        <p:txBody>
          <a:bodyPr wrap="square" lIns="0" tIns="0" rIns="0" bIns="0" rtlCol="0" anchor="t"/>
          <a:lstStyle/>
          <a:p>
            <a:pPr marL="0" indent="0">
              <a:buNone/>
            </a:pPr>
            <a:r>
              <a:rPr lang="en-US" sz="1500" b="1" dirty="0">
                <a:solidFill>
                  <a:srgbClr val="0B3C5D"/>
                </a:solidFill>
              </a:rPr>
              <a:t>Leitura clássica (1999)</a:t>
            </a:r>
            <a:endParaRPr lang="en-US" sz="1500" dirty="0"/>
          </a:p>
        </p:txBody>
      </p:sp>
      <p:sp>
        <p:nvSpPr>
          <p:cNvPr id="30" name="Text 27"/>
          <p:cNvSpPr txBox="1"/>
          <p:nvPr/>
        </p:nvSpPr>
        <p:spPr>
          <a:xfrm>
            <a:off x="749808" y="4965192"/>
            <a:ext cx="4992624" cy="10241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Rede (classe B): 172.16.0.0</a:t>
            </a:r>
            <a:endParaRPr lang="en-US" sz="1200" dirty="0"/>
          </a:p>
          <a:p>
            <a:pPr marL="279400" indent="-279400">
              <a:spcAft>
                <a:spcPts val="400"/>
              </a:spcAft>
              <a:buSzPct val="100000"/>
              <a:buChar char="•"/>
            </a:pPr>
            <a:r>
              <a:rPr lang="en-US" sz="1200" dirty="0">
                <a:solidFill>
                  <a:srgbClr val="1F2933"/>
                </a:solidFill>
              </a:rPr>
              <a:t>Sub-rede: 172.16.128.0 (8 bits emprestados)</a:t>
            </a:r>
            <a:endParaRPr lang="en-US" sz="1200" dirty="0"/>
          </a:p>
          <a:p>
            <a:pPr marL="279400" indent="-279400">
              <a:spcAft>
                <a:spcPts val="400"/>
              </a:spcAft>
              <a:buSzPct val="100000"/>
              <a:buChar char="•"/>
            </a:pPr>
            <a:r>
              <a:rPr lang="en-US" sz="1200" dirty="0">
                <a:solidFill>
                  <a:srgbClr val="1F2933"/>
                </a:solidFill>
              </a:rPr>
              <a:t>Host: .2</a:t>
            </a:r>
            <a:endParaRPr lang="en-US" sz="1200" dirty="0"/>
          </a:p>
        </p:txBody>
      </p:sp>
      <p:sp>
        <p:nvSpPr>
          <p:cNvPr id="31" name="Shape 28"/>
          <p:cNvSpPr/>
          <p:nvPr/>
        </p:nvSpPr>
        <p:spPr>
          <a:xfrm>
            <a:off x="6309360" y="4389120"/>
            <a:ext cx="5394960" cy="1737360"/>
          </a:xfrm>
          <a:prstGeom prst="roundRect">
            <a:avLst>
              <a:gd name="adj" fmla="val 6316"/>
            </a:avLst>
          </a:prstGeom>
          <a:solidFill>
            <a:srgbClr val="FFF4E0"/>
          </a:solidFill>
          <a:ln w="9525">
            <a:solidFill>
              <a:srgbClr val="EEF3F7"/>
            </a:solidFill>
            <a:prstDash val="solid"/>
          </a:ln>
        </p:spPr>
        <p:txBody>
          <a:bodyPr/>
          <a:lstStyle/>
          <a:p>
            <a:endParaRPr lang="en-US"/>
          </a:p>
        </p:txBody>
      </p:sp>
      <p:sp>
        <p:nvSpPr>
          <p:cNvPr id="32" name="Text 29"/>
          <p:cNvSpPr txBox="1"/>
          <p:nvPr/>
        </p:nvSpPr>
        <p:spPr>
          <a:xfrm>
            <a:off x="6510528" y="4553712"/>
            <a:ext cx="4992624" cy="365760"/>
          </a:xfrm>
          <a:prstGeom prst="rect">
            <a:avLst/>
          </a:prstGeom>
          <a:noFill/>
          <a:ln/>
        </p:spPr>
        <p:txBody>
          <a:bodyPr wrap="square" lIns="0" tIns="0" rIns="0" bIns="0" rtlCol="0" anchor="t"/>
          <a:lstStyle/>
          <a:p>
            <a:pPr marL="0" indent="0">
              <a:buNone/>
            </a:pPr>
            <a:r>
              <a:rPr lang="en-US" sz="1500" b="1" dirty="0">
                <a:solidFill>
                  <a:srgbClr val="0B3C5D"/>
                </a:solidFill>
              </a:rPr>
              <a:t>Leitura CIDR (2026)</a:t>
            </a:r>
            <a:endParaRPr lang="en-US" sz="1500" dirty="0"/>
          </a:p>
        </p:txBody>
      </p:sp>
      <p:sp>
        <p:nvSpPr>
          <p:cNvPr id="33" name="Text 30"/>
          <p:cNvSpPr txBox="1"/>
          <p:nvPr/>
        </p:nvSpPr>
        <p:spPr>
          <a:xfrm>
            <a:off x="6510528" y="4965192"/>
            <a:ext cx="4992624" cy="10241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O host pertence ao prefixo </a:t>
            </a:r>
            <a:r>
              <a:rPr lang="en-US" sz="1200" b="1" dirty="0">
                <a:solidFill>
                  <a:srgbClr val="1F2933"/>
                </a:solidFill>
              </a:rPr>
              <a:t>172.16.128.0/24</a:t>
            </a:r>
            <a:endParaRPr lang="en-US" sz="1200" dirty="0"/>
          </a:p>
          <a:p>
            <a:pPr marL="279400" indent="-279400">
              <a:spcAft>
                <a:spcPts val="400"/>
              </a:spcAft>
              <a:buSzPct val="100000"/>
              <a:buChar char="•"/>
            </a:pPr>
            <a:r>
              <a:rPr lang="en-US" sz="1200" dirty="0">
                <a:solidFill>
                  <a:srgbClr val="1F2933"/>
                </a:solidFill>
              </a:rPr>
              <a:t>Faixa de hosts: 172.16.128.1 a 172.16.128.254</a:t>
            </a:r>
            <a:endParaRPr lang="en-US" sz="1200" dirty="0"/>
          </a:p>
          <a:p>
            <a:pPr marL="279400" indent="-279400">
              <a:spcAft>
                <a:spcPts val="400"/>
              </a:spcAft>
              <a:buSzPct val="100000"/>
              <a:buChar char="•"/>
            </a:pPr>
            <a:r>
              <a:rPr lang="en-US" sz="1200" dirty="0">
                <a:solidFill>
                  <a:srgbClr val="1F2933"/>
                </a:solidFill>
              </a:rPr>
              <a:t>Broadcast dirigido: 172.16.128.255</a:t>
            </a:r>
            <a:endParaRPr lang="en-US" sz="12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Endereçamento com sub-redes em uma inter-rede</a:t>
            </a:r>
            <a:endParaRPr lang="en-US" sz="3000" dirty="0"/>
          </a:p>
        </p:txBody>
      </p:sp>
      <p:sp>
        <p:nvSpPr>
          <p:cNvPr id="4" name="Text 1"/>
          <p:cNvSpPr/>
          <p:nvPr/>
        </p:nvSpPr>
        <p:spPr>
          <a:xfrm>
            <a:off x="3840480" y="1188720"/>
            <a:ext cx="448056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400" b="1" dirty="0">
                <a:solidFill>
                  <a:srgbClr val="0B3C5D"/>
                </a:solidFill>
              </a:rPr>
              <a:t>Internet</a:t>
            </a:r>
            <a:endParaRPr lang="en-US" sz="1400" dirty="0"/>
          </a:p>
        </p:txBody>
      </p:sp>
      <p:sp>
        <p:nvSpPr>
          <p:cNvPr id="5" name="Shape 2"/>
          <p:cNvSpPr/>
          <p:nvPr/>
        </p:nvSpPr>
        <p:spPr>
          <a:xfrm>
            <a:off x="6080760" y="2560320"/>
            <a:ext cx="0" cy="548640"/>
          </a:xfrm>
          <a:prstGeom prst="line">
            <a:avLst/>
          </a:prstGeom>
          <a:noFill/>
          <a:ln w="38100">
            <a:solidFill>
              <a:srgbClr val="F0A332"/>
            </a:solidFill>
            <a:prstDash val="solid"/>
            <a:headEnd type="triangle"/>
            <a:tailEnd type="triangle"/>
          </a:ln>
        </p:spPr>
        <p:txBody>
          <a:bodyPr/>
          <a:lstStyle/>
          <a:p>
            <a:endParaRPr lang="en-US"/>
          </a:p>
        </p:txBody>
      </p:sp>
      <p:sp>
        <p:nvSpPr>
          <p:cNvPr id="6" name="Text 3"/>
          <p:cNvSpPr txBox="1"/>
          <p:nvPr/>
        </p:nvSpPr>
        <p:spPr>
          <a:xfrm>
            <a:off x="5257800" y="2907792"/>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anuncia só 172.16.0.0/16</a:t>
            </a:r>
            <a:endParaRPr lang="en-US" sz="1000" dirty="0"/>
          </a:p>
        </p:txBody>
      </p:sp>
      <p:sp>
        <p:nvSpPr>
          <p:cNvPr id="7" name="Shape 4"/>
          <p:cNvSpPr/>
          <p:nvPr/>
        </p:nvSpPr>
        <p:spPr>
          <a:xfrm>
            <a:off x="731520" y="2834640"/>
            <a:ext cx="10698480" cy="3383280"/>
          </a:xfrm>
          <a:prstGeom prst="roundRect">
            <a:avLst>
              <a:gd name="adj" fmla="val 3243"/>
            </a:avLst>
          </a:prstGeom>
          <a:solidFill>
            <a:srgbClr val="EEF3F7"/>
          </a:solidFill>
          <a:ln w="9525">
            <a:solidFill>
              <a:srgbClr val="C9D3DC"/>
            </a:solidFill>
            <a:prstDash val="solid"/>
          </a:ln>
        </p:spPr>
        <p:txBody>
          <a:bodyPr/>
          <a:lstStyle/>
          <a:p>
            <a:endParaRPr lang="en-US"/>
          </a:p>
        </p:txBody>
      </p:sp>
      <p:sp>
        <p:nvSpPr>
          <p:cNvPr id="8" name="Text 5"/>
          <p:cNvSpPr txBox="1"/>
          <p:nvPr/>
        </p:nvSpPr>
        <p:spPr>
          <a:xfrm>
            <a:off x="7955280" y="2971800"/>
            <a:ext cx="3291840" cy="274320"/>
          </a:xfrm>
          <a:prstGeom prst="rect">
            <a:avLst/>
          </a:prstGeom>
          <a:noFill/>
          <a:ln/>
        </p:spPr>
        <p:txBody>
          <a:bodyPr wrap="square" lIns="0" tIns="0" rIns="0" bIns="0" rtlCol="0" anchor="ctr"/>
          <a:lstStyle/>
          <a:p>
            <a:pPr marL="0" indent="0" algn="ctr">
              <a:buNone/>
            </a:pPr>
            <a:r>
              <a:rPr lang="en-US" sz="1200" b="1" dirty="0">
                <a:solidFill>
                  <a:srgbClr val="0B3C5D"/>
                </a:solidFill>
              </a:rPr>
              <a:t>Sistema autônomo: 172.16.0.0/16</a:t>
            </a:r>
            <a:endParaRPr lang="en-US" sz="1200" dirty="0"/>
          </a:p>
        </p:txBody>
      </p:sp>
      <p:sp>
        <p:nvSpPr>
          <p:cNvPr id="9" name="Text 6"/>
          <p:cNvSpPr/>
          <p:nvPr/>
        </p:nvSpPr>
        <p:spPr>
          <a:xfrm>
            <a:off x="5806440" y="32918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0" name="Shape 7"/>
          <p:cNvSpPr/>
          <p:nvPr/>
        </p:nvSpPr>
        <p:spPr>
          <a:xfrm>
            <a:off x="4480560" y="4206240"/>
            <a:ext cx="320040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4480560" y="4261104"/>
            <a:ext cx="320040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12" name="Shape 9"/>
          <p:cNvSpPr/>
          <p:nvPr/>
        </p:nvSpPr>
        <p:spPr>
          <a:xfrm>
            <a:off x="6080760" y="3840480"/>
            <a:ext cx="0" cy="365760"/>
          </a:xfrm>
          <a:prstGeom prst="line">
            <a:avLst/>
          </a:prstGeom>
          <a:noFill/>
          <a:ln w="19050">
            <a:solidFill>
              <a:srgbClr val="0B3C5D"/>
            </a:solidFill>
            <a:prstDash val="solid"/>
          </a:ln>
        </p:spPr>
        <p:txBody>
          <a:bodyPr/>
          <a:lstStyle/>
          <a:p>
            <a:endParaRPr lang="en-US"/>
          </a:p>
        </p:txBody>
      </p:sp>
      <p:sp>
        <p:nvSpPr>
          <p:cNvPr id="13" name="Text 10"/>
          <p:cNvSpPr/>
          <p:nvPr/>
        </p:nvSpPr>
        <p:spPr>
          <a:xfrm>
            <a:off x="3749040" y="47548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4" name="Text 11"/>
          <p:cNvSpPr/>
          <p:nvPr/>
        </p:nvSpPr>
        <p:spPr>
          <a:xfrm>
            <a:off x="7863840" y="47548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5" name="Shape 12"/>
          <p:cNvSpPr/>
          <p:nvPr/>
        </p:nvSpPr>
        <p:spPr>
          <a:xfrm>
            <a:off x="4023360" y="4206240"/>
            <a:ext cx="0" cy="548640"/>
          </a:xfrm>
          <a:prstGeom prst="line">
            <a:avLst/>
          </a:prstGeom>
          <a:noFill/>
          <a:ln w="19050">
            <a:solidFill>
              <a:srgbClr val="0B3C5D"/>
            </a:solidFill>
            <a:prstDash val="solid"/>
          </a:ln>
        </p:spPr>
        <p:txBody>
          <a:bodyPr/>
          <a:lstStyle/>
          <a:p>
            <a:endParaRPr lang="en-US"/>
          </a:p>
        </p:txBody>
      </p:sp>
      <p:sp>
        <p:nvSpPr>
          <p:cNvPr id="16" name="Shape 13"/>
          <p:cNvSpPr/>
          <p:nvPr/>
        </p:nvSpPr>
        <p:spPr>
          <a:xfrm>
            <a:off x="8138160" y="4206240"/>
            <a:ext cx="0" cy="548640"/>
          </a:xfrm>
          <a:prstGeom prst="line">
            <a:avLst/>
          </a:prstGeom>
          <a:noFill/>
          <a:ln w="19050">
            <a:solidFill>
              <a:srgbClr val="0B3C5D"/>
            </a:solidFill>
            <a:prstDash val="solid"/>
          </a:ln>
        </p:spPr>
        <p:txBody>
          <a:bodyPr/>
          <a:lstStyle/>
          <a:p>
            <a:endParaRPr lang="en-US"/>
          </a:p>
        </p:txBody>
      </p:sp>
      <p:sp>
        <p:nvSpPr>
          <p:cNvPr id="17" name="Shape 14"/>
          <p:cNvSpPr/>
          <p:nvPr/>
        </p:nvSpPr>
        <p:spPr>
          <a:xfrm>
            <a:off x="1188720" y="5029200"/>
            <a:ext cx="2103120" cy="0"/>
          </a:xfrm>
          <a:prstGeom prst="line">
            <a:avLst/>
          </a:prstGeom>
          <a:noFill/>
          <a:ln w="50800">
            <a:solidFill>
              <a:srgbClr val="0B3C5D"/>
            </a:solidFill>
            <a:prstDash val="solid"/>
          </a:ln>
        </p:spPr>
        <p:txBody>
          <a:bodyPr/>
          <a:lstStyle/>
          <a:p>
            <a:endParaRPr lang="en-US"/>
          </a:p>
        </p:txBody>
      </p:sp>
      <p:sp>
        <p:nvSpPr>
          <p:cNvPr id="18" name="Text 15"/>
          <p:cNvSpPr txBox="1"/>
          <p:nvPr/>
        </p:nvSpPr>
        <p:spPr>
          <a:xfrm>
            <a:off x="1188720" y="5084064"/>
            <a:ext cx="210312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19" name="Shape 16"/>
          <p:cNvSpPr/>
          <p:nvPr/>
        </p:nvSpPr>
        <p:spPr>
          <a:xfrm>
            <a:off x="3291840" y="5029200"/>
            <a:ext cx="457200" cy="0"/>
          </a:xfrm>
          <a:prstGeom prst="line">
            <a:avLst/>
          </a:prstGeom>
          <a:noFill/>
          <a:ln w="25400">
            <a:solidFill>
              <a:srgbClr val="0B3C5D"/>
            </a:solidFill>
            <a:prstDash val="solid"/>
          </a:ln>
        </p:spPr>
        <p:txBody>
          <a:bodyPr/>
          <a:lstStyle/>
          <a:p>
            <a:endParaRPr lang="en-US"/>
          </a:p>
        </p:txBody>
      </p:sp>
      <p:sp>
        <p:nvSpPr>
          <p:cNvPr id="20" name="Shape 17"/>
          <p:cNvSpPr/>
          <p:nvPr/>
        </p:nvSpPr>
        <p:spPr>
          <a:xfrm>
            <a:off x="8869680" y="5029200"/>
            <a:ext cx="2103120" cy="0"/>
          </a:xfrm>
          <a:prstGeom prst="line">
            <a:avLst/>
          </a:prstGeom>
          <a:noFill/>
          <a:ln w="50800">
            <a:solidFill>
              <a:srgbClr val="0B3C5D"/>
            </a:solidFill>
            <a:prstDash val="solid"/>
          </a:ln>
        </p:spPr>
        <p:txBody>
          <a:bodyPr/>
          <a:lstStyle/>
          <a:p>
            <a:endParaRPr lang="en-US"/>
          </a:p>
        </p:txBody>
      </p:sp>
      <p:sp>
        <p:nvSpPr>
          <p:cNvPr id="21" name="Text 18"/>
          <p:cNvSpPr txBox="1"/>
          <p:nvPr/>
        </p:nvSpPr>
        <p:spPr>
          <a:xfrm>
            <a:off x="8869680" y="5084064"/>
            <a:ext cx="2103120" cy="256032"/>
          </a:xfrm>
          <a:prstGeom prst="rect">
            <a:avLst/>
          </a:prstGeom>
          <a:noFill/>
          <a:ln/>
        </p:spPr>
        <p:txBody>
          <a:bodyPr wrap="square" lIns="0" tIns="0" rIns="0" bIns="0" rtlCol="0" anchor="ctr"/>
          <a:lstStyle/>
          <a:p>
            <a:pPr marL="0" indent="0" algn="ctr">
              <a:buNone/>
            </a:pPr>
            <a:r>
              <a:rPr lang="en-US" sz="1000" dirty="0">
                <a:solidFill>
                  <a:srgbClr val="6B7B8C"/>
                </a:solidFill>
              </a:rPr>
              <a:t>172.16.30.0/24</a:t>
            </a:r>
            <a:endParaRPr lang="en-US" sz="1000" dirty="0"/>
          </a:p>
        </p:txBody>
      </p:sp>
      <p:sp>
        <p:nvSpPr>
          <p:cNvPr id="22" name="Shape 19"/>
          <p:cNvSpPr/>
          <p:nvPr/>
        </p:nvSpPr>
        <p:spPr>
          <a:xfrm>
            <a:off x="8412480" y="5029200"/>
            <a:ext cx="457200" cy="0"/>
          </a:xfrm>
          <a:prstGeom prst="line">
            <a:avLst/>
          </a:prstGeom>
          <a:noFill/>
          <a:ln w="25400">
            <a:solidFill>
              <a:srgbClr val="0B3C5D"/>
            </a:solidFill>
            <a:prstDash val="solid"/>
          </a:ln>
        </p:spPr>
        <p:txBody>
          <a:bodyPr/>
          <a:lstStyle/>
          <a:p>
            <a:endParaRPr lang="en-US"/>
          </a:p>
        </p:txBody>
      </p:sp>
      <p:sp>
        <p:nvSpPr>
          <p:cNvPr id="23" name="Shape 20"/>
          <p:cNvSpPr/>
          <p:nvPr/>
        </p:nvSpPr>
        <p:spPr>
          <a:xfrm>
            <a:off x="3017520" y="5852160"/>
            <a:ext cx="2011680" cy="0"/>
          </a:xfrm>
          <a:prstGeom prst="line">
            <a:avLst/>
          </a:prstGeom>
          <a:noFill/>
          <a:ln w="50800">
            <a:solidFill>
              <a:srgbClr val="0B3C5D"/>
            </a:solidFill>
            <a:prstDash val="solid"/>
          </a:ln>
        </p:spPr>
        <p:txBody>
          <a:bodyPr/>
          <a:lstStyle/>
          <a:p>
            <a:endParaRPr lang="en-US"/>
          </a:p>
        </p:txBody>
      </p:sp>
      <p:sp>
        <p:nvSpPr>
          <p:cNvPr id="24" name="Text 21"/>
          <p:cNvSpPr txBox="1"/>
          <p:nvPr/>
        </p:nvSpPr>
        <p:spPr>
          <a:xfrm>
            <a:off x="3017520" y="5907024"/>
            <a:ext cx="2011680" cy="256032"/>
          </a:xfrm>
          <a:prstGeom prst="rect">
            <a:avLst/>
          </a:prstGeom>
          <a:noFill/>
          <a:ln/>
        </p:spPr>
        <p:txBody>
          <a:bodyPr wrap="square" lIns="0" tIns="0" rIns="0" bIns="0" rtlCol="0" anchor="ctr"/>
          <a:lstStyle/>
          <a:p>
            <a:pPr marL="0" indent="0" algn="ctr">
              <a:buNone/>
            </a:pPr>
            <a:r>
              <a:rPr lang="en-US" sz="1000" dirty="0">
                <a:solidFill>
                  <a:srgbClr val="6B7B8C"/>
                </a:solidFill>
              </a:rPr>
              <a:t>172.16.40.0/24</a:t>
            </a:r>
            <a:endParaRPr lang="en-US" sz="1000" dirty="0"/>
          </a:p>
        </p:txBody>
      </p:sp>
      <p:sp>
        <p:nvSpPr>
          <p:cNvPr id="25" name="Shape 22"/>
          <p:cNvSpPr/>
          <p:nvPr/>
        </p:nvSpPr>
        <p:spPr>
          <a:xfrm>
            <a:off x="4023360" y="5303520"/>
            <a:ext cx="0" cy="548640"/>
          </a:xfrm>
          <a:prstGeom prst="line">
            <a:avLst/>
          </a:prstGeom>
          <a:noFill/>
          <a:ln w="19050">
            <a:solidFill>
              <a:srgbClr val="0B3C5D"/>
            </a:solidFill>
            <a:prstDash val="solid"/>
          </a:ln>
        </p:spPr>
        <p:txBody>
          <a:bodyPr/>
          <a:lstStyle/>
          <a:p>
            <a:endParaRPr lang="en-US"/>
          </a:p>
        </p:txBody>
      </p:sp>
      <p:sp>
        <p:nvSpPr>
          <p:cNvPr id="26" name="Shape 23"/>
          <p:cNvSpPr/>
          <p:nvPr/>
        </p:nvSpPr>
        <p:spPr>
          <a:xfrm>
            <a:off x="7132320" y="5852160"/>
            <a:ext cx="2011680" cy="0"/>
          </a:xfrm>
          <a:prstGeom prst="line">
            <a:avLst/>
          </a:prstGeom>
          <a:noFill/>
          <a:ln w="50800">
            <a:solidFill>
              <a:srgbClr val="0B3C5D"/>
            </a:solidFill>
            <a:prstDash val="solid"/>
          </a:ln>
        </p:spPr>
        <p:txBody>
          <a:bodyPr/>
          <a:lstStyle/>
          <a:p>
            <a:endParaRPr lang="en-US"/>
          </a:p>
        </p:txBody>
      </p:sp>
      <p:sp>
        <p:nvSpPr>
          <p:cNvPr id="27" name="Text 24"/>
          <p:cNvSpPr txBox="1"/>
          <p:nvPr/>
        </p:nvSpPr>
        <p:spPr>
          <a:xfrm>
            <a:off x="7132320" y="5907024"/>
            <a:ext cx="2011680" cy="256032"/>
          </a:xfrm>
          <a:prstGeom prst="rect">
            <a:avLst/>
          </a:prstGeom>
          <a:noFill/>
          <a:ln/>
        </p:spPr>
        <p:txBody>
          <a:bodyPr wrap="square" lIns="0" tIns="0" rIns="0" bIns="0" rtlCol="0" anchor="ctr"/>
          <a:lstStyle/>
          <a:p>
            <a:pPr marL="0" indent="0" algn="ctr">
              <a:buNone/>
            </a:pPr>
            <a:r>
              <a:rPr lang="en-US" sz="1000" dirty="0">
                <a:solidFill>
                  <a:srgbClr val="6B7B8C"/>
                </a:solidFill>
              </a:rPr>
              <a:t>172.16.50.0/24</a:t>
            </a:r>
            <a:endParaRPr lang="en-US" sz="1000" dirty="0"/>
          </a:p>
        </p:txBody>
      </p:sp>
      <p:sp>
        <p:nvSpPr>
          <p:cNvPr id="28" name="Shape 25"/>
          <p:cNvSpPr/>
          <p:nvPr/>
        </p:nvSpPr>
        <p:spPr>
          <a:xfrm>
            <a:off x="8138160" y="5303520"/>
            <a:ext cx="0" cy="548640"/>
          </a:xfrm>
          <a:prstGeom prst="line">
            <a:avLst/>
          </a:prstGeom>
          <a:noFill/>
          <a:ln w="19050">
            <a:solidFill>
              <a:srgbClr val="0B3C5D"/>
            </a:solidFill>
            <a:prstDash val="solid"/>
          </a:ln>
        </p:spPr>
        <p:txBody>
          <a:bodyPr/>
          <a:lstStyle/>
          <a:p>
            <a:endParaRPr lang="en-US"/>
          </a:p>
        </p:txBody>
      </p:sp>
      <p:sp>
        <p:nvSpPr>
          <p:cNvPr id="29" name="Text 26"/>
          <p:cNvSpPr txBox="1"/>
          <p:nvPr/>
        </p:nvSpPr>
        <p:spPr>
          <a:xfrm>
            <a:off x="457200" y="1234440"/>
            <a:ext cx="3200400" cy="137160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Uma sub-rede por enlace; cada interface de roteador recebe um endereço da sub-rede do enlace</a:t>
            </a:r>
            <a:endParaRPr lang="en-US" sz="11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Endereçamento de hosts com sub-redes</a:t>
            </a:r>
            <a:endParaRPr lang="en-US" sz="3000" dirty="0"/>
          </a:p>
        </p:txBody>
      </p:sp>
      <p:sp>
        <p:nvSpPr>
          <p:cNvPr id="4" name="Text 1"/>
          <p:cNvSpPr/>
          <p:nvPr/>
        </p:nvSpPr>
        <p:spPr>
          <a:xfrm>
            <a:off x="5760720" y="205740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5" name="Text 2"/>
          <p:cNvSpPr txBox="1"/>
          <p:nvPr/>
        </p:nvSpPr>
        <p:spPr>
          <a:xfrm>
            <a:off x="4572000" y="2697480"/>
            <a:ext cx="1097280" cy="274320"/>
          </a:xfrm>
          <a:prstGeom prst="rect">
            <a:avLst/>
          </a:prstGeom>
          <a:noFill/>
          <a:ln/>
        </p:spPr>
        <p:txBody>
          <a:bodyPr wrap="square" lIns="0" tIns="0" rIns="0" bIns="0" rtlCol="0" anchor="ctr"/>
          <a:lstStyle/>
          <a:p>
            <a:pPr marL="0" indent="0" algn="ctr">
              <a:buNone/>
            </a:pPr>
            <a:r>
              <a:rPr lang="en-US" sz="1100" b="1" dirty="0">
                <a:solidFill>
                  <a:srgbClr val="0B3C5D"/>
                </a:solidFill>
              </a:rPr>
              <a:t>E0</a:t>
            </a:r>
            <a:endParaRPr lang="en-US" sz="1100" dirty="0"/>
          </a:p>
        </p:txBody>
      </p:sp>
      <p:sp>
        <p:nvSpPr>
          <p:cNvPr id="6" name="Text 3"/>
          <p:cNvSpPr txBox="1"/>
          <p:nvPr/>
        </p:nvSpPr>
        <p:spPr>
          <a:xfrm>
            <a:off x="6492240" y="2697480"/>
            <a:ext cx="1097280" cy="274320"/>
          </a:xfrm>
          <a:prstGeom prst="rect">
            <a:avLst/>
          </a:prstGeom>
          <a:noFill/>
          <a:ln/>
        </p:spPr>
        <p:txBody>
          <a:bodyPr wrap="square" lIns="0" tIns="0" rIns="0" bIns="0" rtlCol="0" anchor="ctr"/>
          <a:lstStyle/>
          <a:p>
            <a:pPr marL="0" indent="0" algn="ctr">
              <a:buNone/>
            </a:pPr>
            <a:r>
              <a:rPr lang="en-US" sz="1100" b="1" dirty="0">
                <a:solidFill>
                  <a:srgbClr val="0B3C5D"/>
                </a:solidFill>
              </a:rPr>
              <a:t>E1</a:t>
            </a:r>
            <a:endParaRPr lang="en-US" sz="1100" dirty="0"/>
          </a:p>
        </p:txBody>
      </p:sp>
      <p:sp>
        <p:nvSpPr>
          <p:cNvPr id="7" name="Text 4"/>
          <p:cNvSpPr txBox="1"/>
          <p:nvPr/>
        </p:nvSpPr>
        <p:spPr>
          <a:xfrm>
            <a:off x="3840480" y="2971800"/>
            <a:ext cx="2103120" cy="274320"/>
          </a:xfrm>
          <a:prstGeom prst="rect">
            <a:avLst/>
          </a:prstGeom>
          <a:noFill/>
          <a:ln/>
        </p:spPr>
        <p:txBody>
          <a:bodyPr wrap="square" lIns="0" tIns="0" rIns="0" bIns="0" rtlCol="0" anchor="ctr"/>
          <a:lstStyle/>
          <a:p>
            <a:pPr marL="0" indent="0" algn="ctr">
              <a:buNone/>
            </a:pPr>
            <a:r>
              <a:rPr lang="en-US" sz="1100" dirty="0">
                <a:solidFill>
                  <a:srgbClr val="6B7B8C"/>
                </a:solidFill>
              </a:rPr>
              <a:t>172.16.128.1 /24</a:t>
            </a:r>
            <a:endParaRPr lang="en-US" sz="1100" dirty="0"/>
          </a:p>
        </p:txBody>
      </p:sp>
      <p:sp>
        <p:nvSpPr>
          <p:cNvPr id="8" name="Text 5"/>
          <p:cNvSpPr txBox="1"/>
          <p:nvPr/>
        </p:nvSpPr>
        <p:spPr>
          <a:xfrm>
            <a:off x="6217920" y="2971800"/>
            <a:ext cx="2103120" cy="274320"/>
          </a:xfrm>
          <a:prstGeom prst="rect">
            <a:avLst/>
          </a:prstGeom>
          <a:noFill/>
          <a:ln/>
        </p:spPr>
        <p:txBody>
          <a:bodyPr wrap="square" lIns="0" tIns="0" rIns="0" bIns="0" rtlCol="0" anchor="ctr"/>
          <a:lstStyle/>
          <a:p>
            <a:pPr marL="0" indent="0" algn="ctr">
              <a:buNone/>
            </a:pPr>
            <a:r>
              <a:rPr lang="en-US" sz="1100" dirty="0">
                <a:solidFill>
                  <a:srgbClr val="6B7B8C"/>
                </a:solidFill>
              </a:rPr>
              <a:t>172.16.64.1 /24</a:t>
            </a:r>
            <a:endParaRPr lang="en-US" sz="1100" dirty="0"/>
          </a:p>
        </p:txBody>
      </p:sp>
      <p:sp>
        <p:nvSpPr>
          <p:cNvPr id="9" name="Shape 6"/>
          <p:cNvSpPr/>
          <p:nvPr/>
        </p:nvSpPr>
        <p:spPr>
          <a:xfrm>
            <a:off x="914400" y="1828800"/>
            <a:ext cx="3931920" cy="0"/>
          </a:xfrm>
          <a:prstGeom prst="line">
            <a:avLst/>
          </a:prstGeom>
          <a:noFill/>
          <a:ln w="50800">
            <a:solidFill>
              <a:srgbClr val="0B3C5D"/>
            </a:solidFill>
            <a:prstDash val="solid"/>
          </a:ln>
        </p:spPr>
        <p:txBody>
          <a:bodyPr/>
          <a:lstStyle/>
          <a:p>
            <a:endParaRPr lang="en-US"/>
          </a:p>
        </p:txBody>
      </p:sp>
      <p:sp>
        <p:nvSpPr>
          <p:cNvPr id="10" name="Text 7"/>
          <p:cNvSpPr txBox="1"/>
          <p:nvPr/>
        </p:nvSpPr>
        <p:spPr>
          <a:xfrm>
            <a:off x="914400" y="1883664"/>
            <a:ext cx="3931920" cy="256032"/>
          </a:xfrm>
          <a:prstGeom prst="rect">
            <a:avLst/>
          </a:prstGeom>
          <a:noFill/>
          <a:ln/>
        </p:spPr>
        <p:txBody>
          <a:bodyPr wrap="square" lIns="0" tIns="0" rIns="0" bIns="0" rtlCol="0" anchor="ctr"/>
          <a:lstStyle/>
          <a:p>
            <a:pPr marL="0" indent="0" algn="ctr">
              <a:buNone/>
            </a:pPr>
            <a:r>
              <a:rPr lang="en-US" sz="1000" dirty="0">
                <a:solidFill>
                  <a:srgbClr val="6B7B8C"/>
                </a:solidFill>
              </a:rPr>
              <a:t>Sub-rede 172.16.128.0/24</a:t>
            </a:r>
            <a:endParaRPr lang="en-US" sz="1000" dirty="0"/>
          </a:p>
        </p:txBody>
      </p:sp>
      <p:sp>
        <p:nvSpPr>
          <p:cNvPr id="11" name="Shape 8"/>
          <p:cNvSpPr/>
          <p:nvPr/>
        </p:nvSpPr>
        <p:spPr>
          <a:xfrm>
            <a:off x="7315200" y="1828800"/>
            <a:ext cx="3931920" cy="0"/>
          </a:xfrm>
          <a:prstGeom prst="line">
            <a:avLst/>
          </a:prstGeom>
          <a:noFill/>
          <a:ln w="50800">
            <a:solidFill>
              <a:srgbClr val="0B3C5D"/>
            </a:solidFill>
            <a:prstDash val="solid"/>
          </a:ln>
        </p:spPr>
        <p:txBody>
          <a:bodyPr/>
          <a:lstStyle/>
          <a:p>
            <a:endParaRPr lang="en-US"/>
          </a:p>
        </p:txBody>
      </p:sp>
      <p:sp>
        <p:nvSpPr>
          <p:cNvPr id="12" name="Text 9"/>
          <p:cNvSpPr txBox="1"/>
          <p:nvPr/>
        </p:nvSpPr>
        <p:spPr>
          <a:xfrm>
            <a:off x="7315200" y="1883664"/>
            <a:ext cx="3931920" cy="256032"/>
          </a:xfrm>
          <a:prstGeom prst="rect">
            <a:avLst/>
          </a:prstGeom>
          <a:noFill/>
          <a:ln/>
        </p:spPr>
        <p:txBody>
          <a:bodyPr wrap="square" lIns="0" tIns="0" rIns="0" bIns="0" rtlCol="0" anchor="ctr"/>
          <a:lstStyle/>
          <a:p>
            <a:pPr marL="0" indent="0" algn="ctr">
              <a:buNone/>
            </a:pPr>
            <a:r>
              <a:rPr lang="en-US" sz="1000" dirty="0">
                <a:solidFill>
                  <a:srgbClr val="6B7B8C"/>
                </a:solidFill>
              </a:rPr>
              <a:t>Sub-rede 172.16.64.0/24</a:t>
            </a:r>
            <a:endParaRPr lang="en-US" sz="1000" dirty="0"/>
          </a:p>
        </p:txBody>
      </p:sp>
      <p:sp>
        <p:nvSpPr>
          <p:cNvPr id="13" name="Shape 10"/>
          <p:cNvSpPr/>
          <p:nvPr/>
        </p:nvSpPr>
        <p:spPr>
          <a:xfrm>
            <a:off x="4846320" y="1828800"/>
            <a:ext cx="914400" cy="548640"/>
          </a:xfrm>
          <a:prstGeom prst="line">
            <a:avLst/>
          </a:prstGeom>
          <a:noFill/>
          <a:ln w="25400">
            <a:solidFill>
              <a:srgbClr val="0B3C5D"/>
            </a:solidFill>
            <a:prstDash val="solid"/>
          </a:ln>
        </p:spPr>
        <p:txBody>
          <a:bodyPr/>
          <a:lstStyle/>
          <a:p>
            <a:endParaRPr lang="en-US"/>
          </a:p>
        </p:txBody>
      </p:sp>
      <p:sp>
        <p:nvSpPr>
          <p:cNvPr id="14" name="Shape 11"/>
          <p:cNvSpPr/>
          <p:nvPr/>
        </p:nvSpPr>
        <p:spPr>
          <a:xfrm flipH="1">
            <a:off x="6400800" y="1828800"/>
            <a:ext cx="914400" cy="548640"/>
          </a:xfrm>
          <a:prstGeom prst="line">
            <a:avLst/>
          </a:prstGeom>
          <a:noFill/>
          <a:ln w="25400">
            <a:solidFill>
              <a:srgbClr val="0B3C5D"/>
            </a:solidFill>
            <a:prstDash val="solid"/>
          </a:ln>
        </p:spPr>
        <p:txBody>
          <a:bodyPr/>
          <a:lstStyle/>
          <a:p>
            <a:endParaRPr lang="en-US"/>
          </a:p>
        </p:txBody>
      </p:sp>
      <p:sp>
        <p:nvSpPr>
          <p:cNvPr id="15" name="Text 12"/>
          <p:cNvSpPr/>
          <p:nvPr/>
        </p:nvSpPr>
        <p:spPr>
          <a:xfrm>
            <a:off x="123444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16" name="Shape 13"/>
          <p:cNvSpPr/>
          <p:nvPr/>
        </p:nvSpPr>
        <p:spPr>
          <a:xfrm>
            <a:off x="133502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17" name="Text 14"/>
          <p:cNvSpPr txBox="1"/>
          <p:nvPr/>
        </p:nvSpPr>
        <p:spPr>
          <a:xfrm>
            <a:off x="91440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172.16.128.2</a:t>
            </a:r>
            <a:endParaRPr lang="en-US" sz="900" dirty="0"/>
          </a:p>
        </p:txBody>
      </p:sp>
      <p:sp>
        <p:nvSpPr>
          <p:cNvPr id="18" name="Shape 15"/>
          <p:cNvSpPr/>
          <p:nvPr/>
        </p:nvSpPr>
        <p:spPr>
          <a:xfrm>
            <a:off x="1463040" y="1691640"/>
            <a:ext cx="0" cy="137160"/>
          </a:xfrm>
          <a:prstGeom prst="line">
            <a:avLst/>
          </a:prstGeom>
          <a:noFill/>
          <a:ln w="19050">
            <a:solidFill>
              <a:srgbClr val="0B3C5D"/>
            </a:solidFill>
            <a:prstDash val="solid"/>
          </a:ln>
        </p:spPr>
        <p:txBody>
          <a:bodyPr/>
          <a:lstStyle/>
          <a:p>
            <a:endParaRPr lang="en-US"/>
          </a:p>
        </p:txBody>
      </p:sp>
      <p:sp>
        <p:nvSpPr>
          <p:cNvPr id="19" name="Text 16"/>
          <p:cNvSpPr/>
          <p:nvPr/>
        </p:nvSpPr>
        <p:spPr>
          <a:xfrm>
            <a:off x="260604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0" name="Shape 17"/>
          <p:cNvSpPr/>
          <p:nvPr/>
        </p:nvSpPr>
        <p:spPr>
          <a:xfrm>
            <a:off x="270662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21" name="Text 18"/>
          <p:cNvSpPr txBox="1"/>
          <p:nvPr/>
        </p:nvSpPr>
        <p:spPr>
          <a:xfrm>
            <a:off x="228600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172.16.128.3</a:t>
            </a:r>
            <a:endParaRPr lang="en-US" sz="900" dirty="0"/>
          </a:p>
        </p:txBody>
      </p:sp>
      <p:sp>
        <p:nvSpPr>
          <p:cNvPr id="22" name="Shape 19"/>
          <p:cNvSpPr/>
          <p:nvPr/>
        </p:nvSpPr>
        <p:spPr>
          <a:xfrm>
            <a:off x="2834640" y="1691640"/>
            <a:ext cx="0" cy="137160"/>
          </a:xfrm>
          <a:prstGeom prst="line">
            <a:avLst/>
          </a:prstGeom>
          <a:noFill/>
          <a:ln w="19050">
            <a:solidFill>
              <a:srgbClr val="0B3C5D"/>
            </a:solidFill>
            <a:prstDash val="solid"/>
          </a:ln>
        </p:spPr>
        <p:txBody>
          <a:bodyPr/>
          <a:lstStyle/>
          <a:p>
            <a:endParaRPr lang="en-US"/>
          </a:p>
        </p:txBody>
      </p:sp>
      <p:sp>
        <p:nvSpPr>
          <p:cNvPr id="23" name="Text 20"/>
          <p:cNvSpPr/>
          <p:nvPr/>
        </p:nvSpPr>
        <p:spPr>
          <a:xfrm>
            <a:off x="397764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4" name="Shape 21"/>
          <p:cNvSpPr/>
          <p:nvPr/>
        </p:nvSpPr>
        <p:spPr>
          <a:xfrm>
            <a:off x="407822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25" name="Text 22"/>
          <p:cNvSpPr txBox="1"/>
          <p:nvPr/>
        </p:nvSpPr>
        <p:spPr>
          <a:xfrm>
            <a:off x="365760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172.16.128.4</a:t>
            </a:r>
            <a:endParaRPr lang="en-US" sz="900" dirty="0"/>
          </a:p>
        </p:txBody>
      </p:sp>
      <p:sp>
        <p:nvSpPr>
          <p:cNvPr id="26" name="Shape 23"/>
          <p:cNvSpPr/>
          <p:nvPr/>
        </p:nvSpPr>
        <p:spPr>
          <a:xfrm>
            <a:off x="4206240" y="1691640"/>
            <a:ext cx="0" cy="137160"/>
          </a:xfrm>
          <a:prstGeom prst="line">
            <a:avLst/>
          </a:prstGeom>
          <a:noFill/>
          <a:ln w="19050">
            <a:solidFill>
              <a:srgbClr val="0B3C5D"/>
            </a:solidFill>
            <a:prstDash val="solid"/>
          </a:ln>
        </p:spPr>
        <p:txBody>
          <a:bodyPr/>
          <a:lstStyle/>
          <a:p>
            <a:endParaRPr lang="en-US"/>
          </a:p>
        </p:txBody>
      </p:sp>
      <p:sp>
        <p:nvSpPr>
          <p:cNvPr id="27" name="Text 24"/>
          <p:cNvSpPr/>
          <p:nvPr/>
        </p:nvSpPr>
        <p:spPr>
          <a:xfrm>
            <a:off x="772668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8" name="Shape 25"/>
          <p:cNvSpPr/>
          <p:nvPr/>
        </p:nvSpPr>
        <p:spPr>
          <a:xfrm>
            <a:off x="782726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29" name="Text 26"/>
          <p:cNvSpPr txBox="1"/>
          <p:nvPr/>
        </p:nvSpPr>
        <p:spPr>
          <a:xfrm>
            <a:off x="740664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172.16.64.2</a:t>
            </a:r>
            <a:endParaRPr lang="en-US" sz="900" dirty="0"/>
          </a:p>
        </p:txBody>
      </p:sp>
      <p:sp>
        <p:nvSpPr>
          <p:cNvPr id="30" name="Shape 27"/>
          <p:cNvSpPr/>
          <p:nvPr/>
        </p:nvSpPr>
        <p:spPr>
          <a:xfrm>
            <a:off x="7955280" y="1691640"/>
            <a:ext cx="0" cy="137160"/>
          </a:xfrm>
          <a:prstGeom prst="line">
            <a:avLst/>
          </a:prstGeom>
          <a:noFill/>
          <a:ln w="19050">
            <a:solidFill>
              <a:srgbClr val="0B3C5D"/>
            </a:solidFill>
            <a:prstDash val="solid"/>
          </a:ln>
        </p:spPr>
        <p:txBody>
          <a:bodyPr/>
          <a:lstStyle/>
          <a:p>
            <a:endParaRPr lang="en-US"/>
          </a:p>
        </p:txBody>
      </p:sp>
      <p:sp>
        <p:nvSpPr>
          <p:cNvPr id="31" name="Text 28"/>
          <p:cNvSpPr/>
          <p:nvPr/>
        </p:nvSpPr>
        <p:spPr>
          <a:xfrm>
            <a:off x="909828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32" name="Shape 29"/>
          <p:cNvSpPr/>
          <p:nvPr/>
        </p:nvSpPr>
        <p:spPr>
          <a:xfrm>
            <a:off x="919886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33" name="Text 30"/>
          <p:cNvSpPr txBox="1"/>
          <p:nvPr/>
        </p:nvSpPr>
        <p:spPr>
          <a:xfrm>
            <a:off x="877824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172.16.64.3</a:t>
            </a:r>
            <a:endParaRPr lang="en-US" sz="900" dirty="0"/>
          </a:p>
        </p:txBody>
      </p:sp>
      <p:sp>
        <p:nvSpPr>
          <p:cNvPr id="34" name="Shape 31"/>
          <p:cNvSpPr/>
          <p:nvPr/>
        </p:nvSpPr>
        <p:spPr>
          <a:xfrm>
            <a:off x="9326880" y="1691640"/>
            <a:ext cx="0" cy="137160"/>
          </a:xfrm>
          <a:prstGeom prst="line">
            <a:avLst/>
          </a:prstGeom>
          <a:noFill/>
          <a:ln w="19050">
            <a:solidFill>
              <a:srgbClr val="0B3C5D"/>
            </a:solidFill>
            <a:prstDash val="solid"/>
          </a:ln>
        </p:spPr>
        <p:txBody>
          <a:bodyPr/>
          <a:lstStyle/>
          <a:p>
            <a:endParaRPr lang="en-US"/>
          </a:p>
        </p:txBody>
      </p:sp>
      <p:sp>
        <p:nvSpPr>
          <p:cNvPr id="35" name="Text 32"/>
          <p:cNvSpPr/>
          <p:nvPr/>
        </p:nvSpPr>
        <p:spPr>
          <a:xfrm>
            <a:off x="10469880" y="1316736"/>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36" name="Shape 33"/>
          <p:cNvSpPr/>
          <p:nvPr/>
        </p:nvSpPr>
        <p:spPr>
          <a:xfrm>
            <a:off x="10570464" y="1645920"/>
            <a:ext cx="256032" cy="64008"/>
          </a:xfrm>
          <a:prstGeom prst="rect">
            <a:avLst/>
          </a:prstGeom>
          <a:solidFill>
            <a:srgbClr val="2A9D6F"/>
          </a:solidFill>
          <a:ln w="12700">
            <a:solidFill>
              <a:srgbClr val="2A9D6F"/>
            </a:solidFill>
            <a:prstDash val="solid"/>
          </a:ln>
        </p:spPr>
        <p:txBody>
          <a:bodyPr/>
          <a:lstStyle/>
          <a:p>
            <a:endParaRPr lang="en-US"/>
          </a:p>
        </p:txBody>
      </p:sp>
      <p:sp>
        <p:nvSpPr>
          <p:cNvPr id="37" name="Text 34"/>
          <p:cNvSpPr txBox="1"/>
          <p:nvPr/>
        </p:nvSpPr>
        <p:spPr>
          <a:xfrm>
            <a:off x="10149840" y="100584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172.16.64.4</a:t>
            </a:r>
            <a:endParaRPr lang="en-US" sz="900" dirty="0"/>
          </a:p>
        </p:txBody>
      </p:sp>
      <p:sp>
        <p:nvSpPr>
          <p:cNvPr id="38" name="Shape 35"/>
          <p:cNvSpPr/>
          <p:nvPr/>
        </p:nvSpPr>
        <p:spPr>
          <a:xfrm>
            <a:off x="10698480" y="1691640"/>
            <a:ext cx="0" cy="137160"/>
          </a:xfrm>
          <a:prstGeom prst="line">
            <a:avLst/>
          </a:prstGeom>
          <a:noFill/>
          <a:ln w="19050">
            <a:solidFill>
              <a:srgbClr val="0B3C5D"/>
            </a:solidFill>
            <a:prstDash val="solid"/>
          </a:ln>
        </p:spPr>
        <p:txBody>
          <a:bodyPr/>
          <a:lstStyle/>
          <a:p>
            <a:endParaRPr lang="en-US"/>
          </a:p>
        </p:txBody>
      </p:sp>
      <p:sp>
        <p:nvSpPr>
          <p:cNvPr id="39" name="Text 36"/>
          <p:cNvSpPr txBox="1"/>
          <p:nvPr/>
        </p:nvSpPr>
        <p:spPr>
          <a:xfrm>
            <a:off x="457200" y="356616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Decomposição de 172.16.128.2 /24</a:t>
            </a:r>
            <a:endParaRPr lang="en-US" sz="1300" dirty="0"/>
          </a:p>
        </p:txBody>
      </p:sp>
      <p:sp>
        <p:nvSpPr>
          <p:cNvPr id="40" name="Text 37"/>
          <p:cNvSpPr/>
          <p:nvPr/>
        </p:nvSpPr>
        <p:spPr>
          <a:xfrm>
            <a:off x="1828800" y="3931920"/>
            <a:ext cx="2125980"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2000" b="1" dirty="0">
                <a:solidFill>
                  <a:srgbClr val="1F2933"/>
                </a:solidFill>
              </a:rPr>
              <a:t>172</a:t>
            </a:r>
            <a:endParaRPr lang="en-US" sz="2000" dirty="0"/>
          </a:p>
        </p:txBody>
      </p:sp>
      <p:sp>
        <p:nvSpPr>
          <p:cNvPr id="41" name="Text 38"/>
          <p:cNvSpPr/>
          <p:nvPr/>
        </p:nvSpPr>
        <p:spPr>
          <a:xfrm>
            <a:off x="3954780" y="3931920"/>
            <a:ext cx="2125980"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2000" b="1" dirty="0">
                <a:solidFill>
                  <a:srgbClr val="1F2933"/>
                </a:solidFill>
              </a:rPr>
              <a:t>16</a:t>
            </a:r>
            <a:endParaRPr lang="en-US" sz="2000" dirty="0"/>
          </a:p>
        </p:txBody>
      </p:sp>
      <p:sp>
        <p:nvSpPr>
          <p:cNvPr id="42" name="Text 39"/>
          <p:cNvSpPr/>
          <p:nvPr/>
        </p:nvSpPr>
        <p:spPr>
          <a:xfrm>
            <a:off x="6080760" y="3931920"/>
            <a:ext cx="2125980" cy="640080"/>
          </a:xfrm>
          <a:prstGeom prst="rect">
            <a:avLst/>
          </a:prstGeom>
          <a:solidFill>
            <a:srgbClr val="2A9D6F"/>
          </a:solidFill>
          <a:ln w="12700">
            <a:solidFill>
              <a:srgbClr val="FFFFFF"/>
            </a:solidFill>
          </a:ln>
        </p:spPr>
        <p:txBody>
          <a:bodyPr wrap="square" lIns="25400" tIns="25400" rIns="25400" bIns="25400" rtlCol="0" anchor="ctr"/>
          <a:lstStyle/>
          <a:p>
            <a:pPr marL="0" indent="0" algn="ctr">
              <a:buNone/>
            </a:pPr>
            <a:r>
              <a:rPr lang="en-US" sz="2000" b="1" dirty="0">
                <a:solidFill>
                  <a:srgbClr val="FFFFFF"/>
                </a:solidFill>
              </a:rPr>
              <a:t>128</a:t>
            </a:r>
            <a:endParaRPr lang="en-US" sz="2000" dirty="0"/>
          </a:p>
        </p:txBody>
      </p:sp>
      <p:sp>
        <p:nvSpPr>
          <p:cNvPr id="43" name="Text 40"/>
          <p:cNvSpPr/>
          <p:nvPr/>
        </p:nvSpPr>
        <p:spPr>
          <a:xfrm>
            <a:off x="8206740" y="3931920"/>
            <a:ext cx="2125980"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2000" b="1" dirty="0">
                <a:solidFill>
                  <a:srgbClr val="1F2933"/>
                </a:solidFill>
              </a:rPr>
              <a:t>2</a:t>
            </a:r>
            <a:endParaRPr lang="en-US" sz="2000" dirty="0"/>
          </a:p>
        </p:txBody>
      </p:sp>
      <p:sp>
        <p:nvSpPr>
          <p:cNvPr id="44" name="Text 41"/>
          <p:cNvSpPr/>
          <p:nvPr/>
        </p:nvSpPr>
        <p:spPr>
          <a:xfrm>
            <a:off x="1828800" y="4572000"/>
            <a:ext cx="4251960" cy="3657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100" dirty="0">
                <a:solidFill>
                  <a:srgbClr val="1F2933"/>
                </a:solidFill>
              </a:rPr>
              <a:t>Rede (16 bits, classe B histórica)</a:t>
            </a:r>
            <a:endParaRPr lang="en-US" sz="1100" dirty="0"/>
          </a:p>
        </p:txBody>
      </p:sp>
      <p:sp>
        <p:nvSpPr>
          <p:cNvPr id="45" name="Text 42"/>
          <p:cNvSpPr/>
          <p:nvPr/>
        </p:nvSpPr>
        <p:spPr>
          <a:xfrm>
            <a:off x="6080760" y="4572000"/>
            <a:ext cx="2125980" cy="3657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100" dirty="0">
                <a:solidFill>
                  <a:srgbClr val="1F2933"/>
                </a:solidFill>
              </a:rPr>
              <a:t>Sub-rede (8 bits)</a:t>
            </a:r>
            <a:endParaRPr lang="en-US" sz="1100" dirty="0"/>
          </a:p>
        </p:txBody>
      </p:sp>
      <p:sp>
        <p:nvSpPr>
          <p:cNvPr id="46" name="Text 43"/>
          <p:cNvSpPr/>
          <p:nvPr/>
        </p:nvSpPr>
        <p:spPr>
          <a:xfrm>
            <a:off x="8206740" y="4572000"/>
            <a:ext cx="2125980" cy="3657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1100" dirty="0">
                <a:solidFill>
                  <a:srgbClr val="1F2933"/>
                </a:solidFill>
              </a:rPr>
              <a:t>Host (8 bits)</a:t>
            </a:r>
            <a:endParaRPr lang="en-US" sz="1100" dirty="0"/>
          </a:p>
        </p:txBody>
      </p:sp>
      <p:sp>
        <p:nvSpPr>
          <p:cNvPr id="47" name="Text 44"/>
          <p:cNvSpPr/>
          <p:nvPr/>
        </p:nvSpPr>
        <p:spPr>
          <a:xfrm>
            <a:off x="457200" y="5212080"/>
            <a:ext cx="11247120" cy="914400"/>
          </a:xfrm>
          <a:prstGeom prst="roundRect">
            <a:avLst>
              <a:gd name="adj" fmla="val 1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Cada host precisa de três parâmetros: endereço, máscara (ou prefixo) e gateway padrão (o endereço do roteador na sua sub-rede). Hoje o DHCP entrega os três; no IPv6, RA/SLAAC entrega prefixo e roteador e o DHCPv6 complementa.</a:t>
            </a:r>
            <a:endParaRPr lang="en-US" sz="12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Endereços especiais em ambiente de sub-redes</a:t>
            </a:r>
            <a:endParaRPr lang="en-US" sz="3000" dirty="0"/>
          </a:p>
        </p:txBody>
      </p:sp>
      <p:sp>
        <p:nvSpPr>
          <p:cNvPr id="4" name="Shape 1"/>
          <p:cNvSpPr/>
          <p:nvPr/>
        </p:nvSpPr>
        <p:spPr>
          <a:xfrm>
            <a:off x="457200" y="128016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Em cada sub-rede</a:t>
            </a:r>
            <a:endParaRPr lang="en-US" sz="1500" dirty="0"/>
          </a:p>
        </p:txBody>
      </p:sp>
      <p:sp>
        <p:nvSpPr>
          <p:cNvPr id="6" name="Text 3"/>
          <p:cNvSpPr txBox="1"/>
          <p:nvPr/>
        </p:nvSpPr>
        <p:spPr>
          <a:xfrm>
            <a:off x="658368" y="185623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300" b="1" dirty="0">
                <a:solidFill>
                  <a:srgbClr val="1F2933"/>
                </a:solidFill>
              </a:rPr>
              <a:t>Todos os bits de host = 1:</a:t>
            </a:r>
            <a:r>
              <a:rPr lang="en-US" sz="1300" dirty="0">
                <a:solidFill>
                  <a:srgbClr val="1F2933"/>
                </a:solidFill>
              </a:rPr>
              <a:t> broadcast dirigido da sub-rede (172.16.128.255 para 172.16.128.0/24)</a:t>
            </a:r>
            <a:endParaRPr lang="en-US" sz="1300" dirty="0"/>
          </a:p>
          <a:p>
            <a:pPr marL="279400" indent="-279400">
              <a:spcAft>
                <a:spcPts val="400"/>
              </a:spcAft>
              <a:buSzPct val="100000"/>
              <a:buChar char="•"/>
            </a:pPr>
            <a:r>
              <a:rPr lang="en-US" sz="1300" b="1" dirty="0">
                <a:solidFill>
                  <a:srgbClr val="1F2933"/>
                </a:solidFill>
              </a:rPr>
              <a:t>Todos os bits de host = 0:</a:t>
            </a:r>
            <a:r>
              <a:rPr lang="en-US" sz="1300" dirty="0">
                <a:solidFill>
                  <a:srgbClr val="1F2933"/>
                </a:solidFill>
              </a:rPr>
              <a:t> identificador da sub-rede (172.16.128.0)</a:t>
            </a:r>
            <a:endParaRPr lang="en-US" sz="1300" dirty="0"/>
          </a:p>
          <a:p>
            <a:pPr marL="279400" indent="-279400">
              <a:spcAft>
                <a:spcPts val="400"/>
              </a:spcAft>
              <a:buSzPct val="100000"/>
              <a:buChar char="•"/>
            </a:pPr>
            <a:r>
              <a:rPr lang="en-US" sz="1300" dirty="0">
                <a:solidFill>
                  <a:srgbClr val="1F2933"/>
                </a:solidFill>
              </a:rPr>
              <a:t>Nenhum dos dois pode ser atribuído a um host: utilizáveis = 2^h - 2</a:t>
            </a:r>
            <a:endParaRPr lang="en-US" sz="1300" dirty="0"/>
          </a:p>
        </p:txBody>
      </p:sp>
      <p:sp>
        <p:nvSpPr>
          <p:cNvPr id="7" name="Shape 4"/>
          <p:cNvSpPr/>
          <p:nvPr/>
        </p:nvSpPr>
        <p:spPr>
          <a:xfrm>
            <a:off x="6245352" y="128016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Exemplo: 172.16.128.0/24</a:t>
            </a:r>
            <a:endParaRPr lang="en-US" sz="1500" dirty="0"/>
          </a:p>
        </p:txBody>
      </p:sp>
      <p:sp>
        <p:nvSpPr>
          <p:cNvPr id="9" name="Text 6"/>
          <p:cNvSpPr txBox="1"/>
          <p:nvPr/>
        </p:nvSpPr>
        <p:spPr>
          <a:xfrm>
            <a:off x="6446520" y="185623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Sub-rede: 172.16.128.0</a:t>
            </a:r>
            <a:endParaRPr lang="en-US" sz="1300" dirty="0"/>
          </a:p>
          <a:p>
            <a:pPr marL="279400" indent="-279400">
              <a:spcAft>
                <a:spcPts val="400"/>
              </a:spcAft>
              <a:buSzPct val="100000"/>
              <a:buChar char="•"/>
            </a:pPr>
            <a:r>
              <a:rPr lang="en-US" sz="1300" dirty="0">
                <a:solidFill>
                  <a:srgbClr val="1F2933"/>
                </a:solidFill>
              </a:rPr>
              <a:t>Hosts: 172.16.128.1 a 172.16.128.254 (254)</a:t>
            </a:r>
            <a:endParaRPr lang="en-US" sz="1300" dirty="0"/>
          </a:p>
          <a:p>
            <a:pPr marL="279400" indent="-279400">
              <a:spcAft>
                <a:spcPts val="400"/>
              </a:spcAft>
              <a:buSzPct val="100000"/>
              <a:buChar char="•"/>
            </a:pPr>
            <a:r>
              <a:rPr lang="en-US" sz="1300" dirty="0">
                <a:solidFill>
                  <a:srgbClr val="1F2933"/>
                </a:solidFill>
              </a:rPr>
              <a:t>Broadcast dirigido: 172.16.128.255</a:t>
            </a:r>
            <a:endParaRPr lang="en-US" sz="1300" dirty="0"/>
          </a:p>
          <a:p>
            <a:pPr marL="279400" indent="-279400">
              <a:spcAft>
                <a:spcPts val="400"/>
              </a:spcAft>
              <a:buSzPct val="100000"/>
              <a:buChar char="•"/>
            </a:pPr>
            <a:r>
              <a:rPr lang="en-US" sz="1300" dirty="0">
                <a:solidFill>
                  <a:srgbClr val="1F2933"/>
                </a:solidFill>
              </a:rPr>
              <a:t>Gateway (convenção): .1 ou .254</a:t>
            </a:r>
            <a:endParaRPr lang="en-US" sz="1300" dirty="0"/>
          </a:p>
        </p:txBody>
      </p:sp>
      <p:graphicFrame>
        <p:nvGraphicFramePr>
          <p:cNvPr id="65" name="Table 0"/>
          <p:cNvGraphicFramePr>
            <a:graphicFrameLocks noGrp="1"/>
          </p:cNvGraphicFramePr>
          <p:nvPr>
            <p:extLst>
              <p:ext uri="{D42A27DB-BD31-4B8C-83A1-F6EECF244321}">
                <p14:modId xmlns:p14="http://schemas.microsoft.com/office/powerpoint/2010/main" val="1579011935"/>
              </p:ext>
            </p:extLst>
          </p:nvPr>
        </p:nvGraphicFramePr>
        <p:xfrm>
          <a:off x="457200" y="3931920"/>
          <a:ext cx="11247120" cy="914400"/>
        </p:xfrm>
        <a:graphic>
          <a:graphicData uri="http://schemas.openxmlformats.org/drawingml/2006/table">
            <a:tbl>
              <a:tblPr/>
              <a:tblGrid>
                <a:gridCol w="4206240">
                  <a:extLst>
                    <a:ext uri="{9D8B030D-6E8A-4147-A177-3AD203B41FA5}">
                      <a16:colId xmlns:a16="http://schemas.microsoft.com/office/drawing/2014/main" val="20000"/>
                    </a:ext>
                  </a:extLst>
                </a:gridCol>
                <a:gridCol w="475488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384048">
                <a:tc>
                  <a:txBody>
                    <a:bodyPr/>
                    <a:lstStyle/>
                    <a:p>
                      <a:pPr marL="0" indent="0" algn="l">
                        <a:buNone/>
                      </a:pPr>
                      <a:r>
                        <a:rPr lang="en-US" sz="1100" b="1" dirty="0">
                          <a:solidFill>
                            <a:srgbClr val="FFFFFF"/>
                          </a:solidFill>
                        </a:rPr>
                        <a:t>Regra antiga (RFC 950, 1985)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Regra atual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Referência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100" dirty="0">
                          <a:solidFill>
                            <a:srgbClr val="1F2933"/>
                          </a:solidFill>
                        </a:rPr>
                        <a:t>Não usar a primeira sub-rede ('subnet zero') nem a última ('all-ones')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Ambas utilizáveis; padrão em todos os equipamentos modernos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RFC 1878 (1995)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100" dirty="0">
                          <a:solidFill>
                            <a:srgbClr val="1F2933"/>
                          </a:solidFill>
                        </a:rPr>
                        <a:t>Enlaces ponto a ponto com /30 (4 endereços, 2 utilizáveis)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/31 permitido: 2 endereços, ambos utilizáveis, sem broadcast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3021 (2000)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100" dirty="0">
                          <a:solidFill>
                            <a:srgbClr val="1F2933"/>
                          </a:solidFill>
                        </a:rPr>
                        <a:t>Loopback de roteador em uma sub-rede comum</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/32 por loopback; rota de host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Prática corrente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100" dirty="0">
                          <a:solidFill>
                            <a:srgbClr val="1F2933"/>
                          </a:solidFill>
                        </a:rPr>
                        <a:t>Broadcast dirigido encaminhado por roteadores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Desabilitado por padrão (ataques 'smurf')</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RFC 2644 (1999)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Máscaras fora da fronteira do octeto (VLSM)</a:t>
            </a:r>
            <a:endParaRPr lang="en-US" sz="3000" dirty="0"/>
          </a:p>
        </p:txBody>
      </p:sp>
      <p:sp>
        <p:nvSpPr>
          <p:cNvPr id="4" name="Text 1"/>
          <p:cNvSpPr txBox="1"/>
          <p:nvPr/>
        </p:nvSpPr>
        <p:spPr>
          <a:xfrm>
            <a:off x="548640" y="132588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Exemplo: 203.0.113.77 /29 (máscara 255.255.255.248)</a:t>
            </a:r>
            <a:endParaRPr lang="en-US" sz="1300" dirty="0"/>
          </a:p>
        </p:txBody>
      </p:sp>
      <p:sp>
        <p:nvSpPr>
          <p:cNvPr id="5" name="Text 2"/>
          <p:cNvSpPr txBox="1"/>
          <p:nvPr/>
        </p:nvSpPr>
        <p:spPr>
          <a:xfrm>
            <a:off x="548640" y="1737360"/>
            <a:ext cx="2377440" cy="457200"/>
          </a:xfrm>
          <a:prstGeom prst="rect">
            <a:avLst/>
          </a:prstGeom>
          <a:noFill/>
          <a:ln/>
        </p:spPr>
        <p:txBody>
          <a:bodyPr wrap="square" lIns="0" tIns="0" rIns="0" bIns="0" rtlCol="0" anchor="ctr"/>
          <a:lstStyle/>
          <a:p>
            <a:pPr marL="0" indent="0" algn="r">
              <a:buNone/>
            </a:pPr>
            <a:r>
              <a:rPr lang="en-US" sz="1200" b="1" dirty="0">
                <a:solidFill>
                  <a:srgbClr val="1F2933"/>
                </a:solidFill>
              </a:rPr>
              <a:t>203.0.113.77</a:t>
            </a:r>
            <a:endParaRPr lang="en-US" sz="1200" dirty="0"/>
          </a:p>
        </p:txBody>
      </p:sp>
      <p:sp>
        <p:nvSpPr>
          <p:cNvPr id="6" name="Text 3"/>
          <p:cNvSpPr/>
          <p:nvPr/>
        </p:nvSpPr>
        <p:spPr>
          <a:xfrm>
            <a:off x="3108960" y="17373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11001011</a:t>
            </a:r>
            <a:endParaRPr lang="en-US" sz="1300" dirty="0"/>
          </a:p>
        </p:txBody>
      </p:sp>
      <p:sp>
        <p:nvSpPr>
          <p:cNvPr id="7" name="Text 4"/>
          <p:cNvSpPr/>
          <p:nvPr/>
        </p:nvSpPr>
        <p:spPr>
          <a:xfrm>
            <a:off x="4709160" y="17373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00000000</a:t>
            </a:r>
            <a:endParaRPr lang="en-US" sz="1300" dirty="0"/>
          </a:p>
        </p:txBody>
      </p:sp>
      <p:sp>
        <p:nvSpPr>
          <p:cNvPr id="8" name="Text 5"/>
          <p:cNvSpPr/>
          <p:nvPr/>
        </p:nvSpPr>
        <p:spPr>
          <a:xfrm>
            <a:off x="6309360" y="17373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01110001</a:t>
            </a:r>
            <a:endParaRPr lang="en-US" sz="1300" dirty="0"/>
          </a:p>
        </p:txBody>
      </p:sp>
      <p:sp>
        <p:nvSpPr>
          <p:cNvPr id="9" name="Text 6"/>
          <p:cNvSpPr/>
          <p:nvPr/>
        </p:nvSpPr>
        <p:spPr>
          <a:xfrm>
            <a:off x="7909560" y="17373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01001|101</a:t>
            </a:r>
            <a:endParaRPr lang="en-US" sz="1300" dirty="0"/>
          </a:p>
        </p:txBody>
      </p:sp>
      <p:sp>
        <p:nvSpPr>
          <p:cNvPr id="10" name="Text 7"/>
          <p:cNvSpPr txBox="1"/>
          <p:nvPr/>
        </p:nvSpPr>
        <p:spPr>
          <a:xfrm>
            <a:off x="9692640" y="1737360"/>
            <a:ext cx="2103120" cy="457200"/>
          </a:xfrm>
          <a:prstGeom prst="rect">
            <a:avLst/>
          </a:prstGeom>
          <a:noFill/>
          <a:ln/>
        </p:spPr>
        <p:txBody>
          <a:bodyPr wrap="square" lIns="0" tIns="0" rIns="0" bIns="0" rtlCol="0" anchor="ctr"/>
          <a:lstStyle/>
          <a:p>
            <a:pPr marL="0" indent="0" algn="l">
              <a:buNone/>
            </a:pPr>
            <a:r>
              <a:rPr lang="en-US" sz="1200" dirty="0">
                <a:solidFill>
                  <a:srgbClr val="1F2933"/>
                </a:solidFill>
              </a:rPr>
              <a:t>endereço</a:t>
            </a:r>
            <a:endParaRPr lang="en-US" sz="1200" dirty="0"/>
          </a:p>
        </p:txBody>
      </p:sp>
      <p:sp>
        <p:nvSpPr>
          <p:cNvPr id="11" name="Text 8"/>
          <p:cNvSpPr txBox="1"/>
          <p:nvPr/>
        </p:nvSpPr>
        <p:spPr>
          <a:xfrm>
            <a:off x="548640" y="2240280"/>
            <a:ext cx="2377440" cy="365760"/>
          </a:xfrm>
          <a:prstGeom prst="rect">
            <a:avLst/>
          </a:prstGeom>
          <a:noFill/>
          <a:ln/>
        </p:spPr>
        <p:txBody>
          <a:bodyPr wrap="square" lIns="0" tIns="0" rIns="0" bIns="0" rtlCol="0" anchor="ctr"/>
          <a:lstStyle/>
          <a:p>
            <a:pPr marL="0" indent="0" algn="r">
              <a:buNone/>
            </a:pPr>
            <a:r>
              <a:rPr lang="en-US" sz="1400" b="1" dirty="0">
                <a:solidFill>
                  <a:srgbClr val="0B3C5D"/>
                </a:solidFill>
              </a:rPr>
              <a:t>AND</a:t>
            </a:r>
            <a:endParaRPr lang="en-US" sz="1400" dirty="0"/>
          </a:p>
        </p:txBody>
      </p:sp>
      <p:sp>
        <p:nvSpPr>
          <p:cNvPr id="12" name="Text 9"/>
          <p:cNvSpPr txBox="1"/>
          <p:nvPr/>
        </p:nvSpPr>
        <p:spPr>
          <a:xfrm>
            <a:off x="548640" y="2651760"/>
            <a:ext cx="2377440" cy="457200"/>
          </a:xfrm>
          <a:prstGeom prst="rect">
            <a:avLst/>
          </a:prstGeom>
          <a:noFill/>
          <a:ln/>
        </p:spPr>
        <p:txBody>
          <a:bodyPr wrap="square" lIns="0" tIns="0" rIns="0" bIns="0" rtlCol="0" anchor="ctr"/>
          <a:lstStyle/>
          <a:p>
            <a:pPr marL="0" indent="0" algn="r">
              <a:buNone/>
            </a:pPr>
            <a:r>
              <a:rPr lang="en-US" sz="1200" b="1" dirty="0">
                <a:solidFill>
                  <a:srgbClr val="1F2933"/>
                </a:solidFill>
              </a:rPr>
              <a:t>255.255.255.248</a:t>
            </a:r>
            <a:endParaRPr lang="en-US" sz="1200" dirty="0"/>
          </a:p>
        </p:txBody>
      </p:sp>
      <p:sp>
        <p:nvSpPr>
          <p:cNvPr id="13" name="Text 10"/>
          <p:cNvSpPr/>
          <p:nvPr/>
        </p:nvSpPr>
        <p:spPr>
          <a:xfrm>
            <a:off x="3108960" y="26517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4" name="Text 11"/>
          <p:cNvSpPr/>
          <p:nvPr/>
        </p:nvSpPr>
        <p:spPr>
          <a:xfrm>
            <a:off x="4709160" y="26517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5" name="Text 12"/>
          <p:cNvSpPr/>
          <p:nvPr/>
        </p:nvSpPr>
        <p:spPr>
          <a:xfrm>
            <a:off x="6309360" y="26517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11111111</a:t>
            </a:r>
            <a:endParaRPr lang="en-US" sz="1300" dirty="0"/>
          </a:p>
        </p:txBody>
      </p:sp>
      <p:sp>
        <p:nvSpPr>
          <p:cNvPr id="16" name="Text 13"/>
          <p:cNvSpPr/>
          <p:nvPr/>
        </p:nvSpPr>
        <p:spPr>
          <a:xfrm>
            <a:off x="7909560" y="2651760"/>
            <a:ext cx="16002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300" dirty="0">
                <a:solidFill>
                  <a:srgbClr val="1F2933"/>
                </a:solidFill>
                <a:latin typeface="Courier New" pitchFamily="34" charset="0"/>
                <a:ea typeface="Courier New" pitchFamily="34" charset="-122"/>
                <a:cs typeface="Courier New" pitchFamily="34" charset="-120"/>
              </a:rPr>
              <a:t>11111|000</a:t>
            </a:r>
            <a:endParaRPr lang="en-US" sz="1300" dirty="0"/>
          </a:p>
        </p:txBody>
      </p:sp>
      <p:sp>
        <p:nvSpPr>
          <p:cNvPr id="17" name="Text 14"/>
          <p:cNvSpPr txBox="1"/>
          <p:nvPr/>
        </p:nvSpPr>
        <p:spPr>
          <a:xfrm>
            <a:off x="9692640" y="2651760"/>
            <a:ext cx="2103120" cy="457200"/>
          </a:xfrm>
          <a:prstGeom prst="rect">
            <a:avLst/>
          </a:prstGeom>
          <a:noFill/>
          <a:ln/>
        </p:spPr>
        <p:txBody>
          <a:bodyPr wrap="square" lIns="0" tIns="0" rIns="0" bIns="0" rtlCol="0" anchor="ctr"/>
          <a:lstStyle/>
          <a:p>
            <a:pPr marL="0" indent="0" algn="l">
              <a:buNone/>
            </a:pPr>
            <a:r>
              <a:rPr lang="en-US" sz="1200" dirty="0">
                <a:solidFill>
                  <a:srgbClr val="1F2933"/>
                </a:solidFill>
              </a:rPr>
              <a:t>máscara /29</a:t>
            </a:r>
            <a:endParaRPr lang="en-US" sz="1200" dirty="0"/>
          </a:p>
        </p:txBody>
      </p:sp>
      <p:sp>
        <p:nvSpPr>
          <p:cNvPr id="18" name="Shape 15"/>
          <p:cNvSpPr/>
          <p:nvPr/>
        </p:nvSpPr>
        <p:spPr>
          <a:xfrm>
            <a:off x="3108960" y="3200400"/>
            <a:ext cx="6400800" cy="0"/>
          </a:xfrm>
          <a:prstGeom prst="line">
            <a:avLst/>
          </a:prstGeom>
          <a:noFill/>
          <a:ln w="25400">
            <a:solidFill>
              <a:srgbClr val="0B3C5D"/>
            </a:solidFill>
            <a:prstDash val="solid"/>
          </a:ln>
        </p:spPr>
        <p:txBody>
          <a:bodyPr/>
          <a:lstStyle/>
          <a:p>
            <a:endParaRPr lang="en-US"/>
          </a:p>
        </p:txBody>
      </p:sp>
      <p:sp>
        <p:nvSpPr>
          <p:cNvPr id="19" name="Text 16"/>
          <p:cNvSpPr txBox="1"/>
          <p:nvPr/>
        </p:nvSpPr>
        <p:spPr>
          <a:xfrm>
            <a:off x="548640" y="3337560"/>
            <a:ext cx="2377440" cy="457200"/>
          </a:xfrm>
          <a:prstGeom prst="rect">
            <a:avLst/>
          </a:prstGeom>
          <a:noFill/>
          <a:ln/>
        </p:spPr>
        <p:txBody>
          <a:bodyPr wrap="square" lIns="0" tIns="0" rIns="0" bIns="0" rtlCol="0" anchor="ctr"/>
          <a:lstStyle/>
          <a:p>
            <a:pPr marL="0" indent="0" algn="r">
              <a:buNone/>
            </a:pPr>
            <a:r>
              <a:rPr lang="en-US" sz="1200" b="1" dirty="0">
                <a:solidFill>
                  <a:srgbClr val="0B3C5D"/>
                </a:solidFill>
              </a:rPr>
              <a:t>sub-rede</a:t>
            </a:r>
            <a:endParaRPr lang="en-US" sz="1200" dirty="0"/>
          </a:p>
        </p:txBody>
      </p:sp>
      <p:sp>
        <p:nvSpPr>
          <p:cNvPr id="20" name="Text 17"/>
          <p:cNvSpPr/>
          <p:nvPr/>
        </p:nvSpPr>
        <p:spPr>
          <a:xfrm>
            <a:off x="3108960" y="3337560"/>
            <a:ext cx="16002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11001011</a:t>
            </a:r>
            <a:endParaRPr lang="en-US" sz="1300" dirty="0"/>
          </a:p>
        </p:txBody>
      </p:sp>
      <p:sp>
        <p:nvSpPr>
          <p:cNvPr id="21" name="Text 18"/>
          <p:cNvSpPr/>
          <p:nvPr/>
        </p:nvSpPr>
        <p:spPr>
          <a:xfrm>
            <a:off x="4709160" y="3337560"/>
            <a:ext cx="16002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00000000</a:t>
            </a:r>
            <a:endParaRPr lang="en-US" sz="1300" dirty="0"/>
          </a:p>
        </p:txBody>
      </p:sp>
      <p:sp>
        <p:nvSpPr>
          <p:cNvPr id="22" name="Text 19"/>
          <p:cNvSpPr/>
          <p:nvPr/>
        </p:nvSpPr>
        <p:spPr>
          <a:xfrm>
            <a:off x="6309360" y="3337560"/>
            <a:ext cx="16002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01110001</a:t>
            </a:r>
            <a:endParaRPr lang="en-US" sz="1300" dirty="0"/>
          </a:p>
        </p:txBody>
      </p:sp>
      <p:sp>
        <p:nvSpPr>
          <p:cNvPr id="23" name="Text 20"/>
          <p:cNvSpPr/>
          <p:nvPr/>
        </p:nvSpPr>
        <p:spPr>
          <a:xfrm>
            <a:off x="7909560" y="3337560"/>
            <a:ext cx="16002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300" b="1" dirty="0">
                <a:solidFill>
                  <a:srgbClr val="1F2933"/>
                </a:solidFill>
                <a:latin typeface="Courier New" pitchFamily="34" charset="0"/>
                <a:ea typeface="Courier New" pitchFamily="34" charset="-122"/>
                <a:cs typeface="Courier New" pitchFamily="34" charset="-120"/>
              </a:rPr>
              <a:t>01001|000</a:t>
            </a:r>
            <a:endParaRPr lang="en-US" sz="1300" dirty="0"/>
          </a:p>
        </p:txBody>
      </p:sp>
      <p:sp>
        <p:nvSpPr>
          <p:cNvPr id="24" name="Text 21"/>
          <p:cNvSpPr txBox="1"/>
          <p:nvPr/>
        </p:nvSpPr>
        <p:spPr>
          <a:xfrm>
            <a:off x="9692640" y="3337560"/>
            <a:ext cx="2103120" cy="457200"/>
          </a:xfrm>
          <a:prstGeom prst="rect">
            <a:avLst/>
          </a:prstGeom>
          <a:noFill/>
          <a:ln/>
        </p:spPr>
        <p:txBody>
          <a:bodyPr wrap="square" lIns="0" tIns="0" rIns="0" bIns="0" rtlCol="0" anchor="ctr"/>
          <a:lstStyle/>
          <a:p>
            <a:pPr marL="0" indent="0" algn="l">
              <a:buNone/>
            </a:pPr>
            <a:r>
              <a:rPr lang="en-US" sz="1200" b="1" dirty="0">
                <a:solidFill>
                  <a:srgbClr val="0B3C5D"/>
                </a:solidFill>
              </a:rPr>
              <a:t>= 203.0.113.72</a:t>
            </a:r>
            <a:endParaRPr lang="en-US" sz="1200" dirty="0"/>
          </a:p>
        </p:txBody>
      </p:sp>
      <p:sp>
        <p:nvSpPr>
          <p:cNvPr id="25" name="Text 22"/>
          <p:cNvSpPr txBox="1"/>
          <p:nvPr/>
        </p:nvSpPr>
        <p:spPr>
          <a:xfrm>
            <a:off x="7909560" y="3840480"/>
            <a:ext cx="1600200" cy="274320"/>
          </a:xfrm>
          <a:prstGeom prst="rect">
            <a:avLst/>
          </a:prstGeom>
          <a:noFill/>
          <a:ln/>
        </p:spPr>
        <p:txBody>
          <a:bodyPr wrap="square" lIns="0" tIns="0" rIns="0" bIns="0" rtlCol="0" anchor="ctr"/>
          <a:lstStyle/>
          <a:p>
            <a:pPr marL="0" indent="0" algn="ctr">
              <a:buNone/>
            </a:pPr>
            <a:r>
              <a:rPr lang="en-US" sz="1000" dirty="0">
                <a:solidFill>
                  <a:srgbClr val="6B7B8C"/>
                </a:solidFill>
              </a:rPr>
              <a:t>sub-rede | host</a:t>
            </a:r>
            <a:endParaRPr lang="en-US" sz="1000" dirty="0"/>
          </a:p>
        </p:txBody>
      </p:sp>
      <p:sp>
        <p:nvSpPr>
          <p:cNvPr id="26" name="Shape 23"/>
          <p:cNvSpPr/>
          <p:nvPr/>
        </p:nvSpPr>
        <p:spPr>
          <a:xfrm>
            <a:off x="548640" y="4297680"/>
            <a:ext cx="3566160" cy="1920240"/>
          </a:xfrm>
          <a:prstGeom prst="roundRect">
            <a:avLst>
              <a:gd name="adj" fmla="val 5714"/>
            </a:avLst>
          </a:prstGeom>
          <a:solidFill>
            <a:srgbClr val="EEF3F7"/>
          </a:solidFill>
          <a:ln w="9525">
            <a:solidFill>
              <a:srgbClr val="EEF3F7"/>
            </a:solidFill>
            <a:prstDash val="solid"/>
          </a:ln>
        </p:spPr>
        <p:txBody>
          <a:bodyPr/>
          <a:lstStyle/>
          <a:p>
            <a:endParaRPr lang="en-US"/>
          </a:p>
        </p:txBody>
      </p:sp>
      <p:sp>
        <p:nvSpPr>
          <p:cNvPr id="27" name="Text 24"/>
          <p:cNvSpPr txBox="1"/>
          <p:nvPr/>
        </p:nvSpPr>
        <p:spPr>
          <a:xfrm>
            <a:off x="749808" y="446227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Resultado</a:t>
            </a:r>
            <a:endParaRPr lang="en-US" sz="1500" dirty="0"/>
          </a:p>
        </p:txBody>
      </p:sp>
      <p:sp>
        <p:nvSpPr>
          <p:cNvPr id="28" name="Text 25"/>
          <p:cNvSpPr txBox="1"/>
          <p:nvPr/>
        </p:nvSpPr>
        <p:spPr>
          <a:xfrm>
            <a:off x="749808" y="4873752"/>
            <a:ext cx="3163824" cy="12070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Sub-rede: </a:t>
            </a:r>
            <a:r>
              <a:rPr lang="en-US" sz="1200" b="1" dirty="0">
                <a:solidFill>
                  <a:srgbClr val="1F2933"/>
                </a:solidFill>
              </a:rPr>
              <a:t>203.0.113.72/29</a:t>
            </a:r>
            <a:endParaRPr lang="en-US" sz="1200" dirty="0"/>
          </a:p>
          <a:p>
            <a:pPr marL="279400" indent="-279400">
              <a:spcAft>
                <a:spcPts val="400"/>
              </a:spcAft>
              <a:buSzPct val="100000"/>
              <a:buChar char="•"/>
            </a:pPr>
            <a:r>
              <a:rPr lang="en-US" sz="1200" dirty="0">
                <a:solidFill>
                  <a:srgbClr val="1F2933"/>
                </a:solidFill>
              </a:rPr>
              <a:t>Hosts: .73 a .78 (6)</a:t>
            </a:r>
            <a:endParaRPr lang="en-US" sz="1200" dirty="0"/>
          </a:p>
          <a:p>
            <a:pPr marL="279400" indent="-279400">
              <a:spcAft>
                <a:spcPts val="400"/>
              </a:spcAft>
              <a:buSzPct val="100000"/>
              <a:buChar char="•"/>
            </a:pPr>
            <a:r>
              <a:rPr lang="en-US" sz="1200" dirty="0">
                <a:solidFill>
                  <a:srgbClr val="1F2933"/>
                </a:solidFill>
              </a:rPr>
              <a:t>Broadcast: .79</a:t>
            </a:r>
            <a:endParaRPr lang="en-US" sz="1200" dirty="0"/>
          </a:p>
        </p:txBody>
      </p:sp>
      <p:sp>
        <p:nvSpPr>
          <p:cNvPr id="29" name="Shape 26"/>
          <p:cNvSpPr/>
          <p:nvPr/>
        </p:nvSpPr>
        <p:spPr>
          <a:xfrm>
            <a:off x="4343400" y="4297680"/>
            <a:ext cx="3566160" cy="1920240"/>
          </a:xfrm>
          <a:prstGeom prst="roundRect">
            <a:avLst>
              <a:gd name="adj" fmla="val 5714"/>
            </a:avLst>
          </a:prstGeom>
          <a:solidFill>
            <a:srgbClr val="EEF3F7"/>
          </a:solidFill>
          <a:ln w="9525">
            <a:solidFill>
              <a:srgbClr val="EEF3F7"/>
            </a:solidFill>
            <a:prstDash val="solid"/>
          </a:ln>
        </p:spPr>
        <p:txBody>
          <a:bodyPr/>
          <a:lstStyle/>
          <a:p>
            <a:endParaRPr lang="en-US"/>
          </a:p>
        </p:txBody>
      </p:sp>
      <p:sp>
        <p:nvSpPr>
          <p:cNvPr id="30" name="Text 27"/>
          <p:cNvSpPr txBox="1"/>
          <p:nvPr/>
        </p:nvSpPr>
        <p:spPr>
          <a:xfrm>
            <a:off x="4544568" y="446227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Atalho do 'salto'</a:t>
            </a:r>
            <a:endParaRPr lang="en-US" sz="1500" dirty="0"/>
          </a:p>
        </p:txBody>
      </p:sp>
      <p:sp>
        <p:nvSpPr>
          <p:cNvPr id="31" name="Text 28"/>
          <p:cNvSpPr txBox="1"/>
          <p:nvPr/>
        </p:nvSpPr>
        <p:spPr>
          <a:xfrm>
            <a:off x="4544568" y="4873752"/>
            <a:ext cx="3163824" cy="12070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256 - 248 = 8 → sub-redes a cada 8: .0, .8, .16 ... .72, .80</a:t>
            </a:r>
            <a:endParaRPr lang="en-US" sz="1200" dirty="0"/>
          </a:p>
          <a:p>
            <a:pPr marL="279400" indent="-279400">
              <a:spcAft>
                <a:spcPts val="400"/>
              </a:spcAft>
              <a:buSzPct val="100000"/>
              <a:buChar char="•"/>
            </a:pPr>
            <a:r>
              <a:rPr lang="en-US" sz="1200" dirty="0">
                <a:solidFill>
                  <a:srgbClr val="1F2933"/>
                </a:solidFill>
              </a:rPr>
              <a:t>77 está entre 72 e 80 → sub-rede .72</a:t>
            </a:r>
            <a:endParaRPr lang="en-US" sz="1200" dirty="0"/>
          </a:p>
        </p:txBody>
      </p:sp>
      <p:sp>
        <p:nvSpPr>
          <p:cNvPr id="32" name="Shape 29"/>
          <p:cNvSpPr/>
          <p:nvPr/>
        </p:nvSpPr>
        <p:spPr>
          <a:xfrm>
            <a:off x="8138160" y="4297680"/>
            <a:ext cx="3566160" cy="1920240"/>
          </a:xfrm>
          <a:prstGeom prst="roundRect">
            <a:avLst>
              <a:gd name="adj" fmla="val 5714"/>
            </a:avLst>
          </a:prstGeom>
          <a:solidFill>
            <a:srgbClr val="FFF4E0"/>
          </a:solidFill>
          <a:ln w="9525">
            <a:solidFill>
              <a:srgbClr val="EEF3F7"/>
            </a:solidFill>
            <a:prstDash val="solid"/>
          </a:ln>
        </p:spPr>
        <p:txBody>
          <a:bodyPr/>
          <a:lstStyle/>
          <a:p>
            <a:endParaRPr lang="en-US"/>
          </a:p>
        </p:txBody>
      </p:sp>
      <p:sp>
        <p:nvSpPr>
          <p:cNvPr id="33" name="Text 30"/>
          <p:cNvSpPr txBox="1"/>
          <p:nvPr/>
        </p:nvSpPr>
        <p:spPr>
          <a:xfrm>
            <a:off x="8339328" y="446227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Outras máscaras</a:t>
            </a:r>
            <a:endParaRPr lang="en-US" sz="1500" dirty="0"/>
          </a:p>
        </p:txBody>
      </p:sp>
      <p:sp>
        <p:nvSpPr>
          <p:cNvPr id="34" name="Text 31"/>
          <p:cNvSpPr txBox="1"/>
          <p:nvPr/>
        </p:nvSpPr>
        <p:spPr>
          <a:xfrm>
            <a:off x="8339328" y="4873752"/>
            <a:ext cx="3163824" cy="12070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/25 salto 128; /26 salto 64; /27 salto 32; /28 salto 16; /30 salto 4</a:t>
            </a:r>
            <a:endParaRPr lang="en-US" sz="1200" dirty="0"/>
          </a:p>
          <a:p>
            <a:pPr marL="279400" indent="-279400">
              <a:spcAft>
                <a:spcPts val="400"/>
              </a:spcAft>
              <a:buSzPct val="100000"/>
              <a:buChar char="•"/>
            </a:pPr>
            <a:r>
              <a:rPr lang="en-US" sz="1200" dirty="0">
                <a:solidFill>
                  <a:srgbClr val="1F2933"/>
                </a:solidFill>
              </a:rPr>
              <a:t>No 3º octeto (/17 a /23) o salto vale em múltiplos de 256 endereços</a:t>
            </a:r>
            <a:endParaRPr lang="en-US" sz="1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VLSM na prática: plano de endereçamento de um /24</a:t>
            </a:r>
            <a:endParaRPr lang="en-US" sz="3000" dirty="0"/>
          </a:p>
        </p:txBody>
      </p:sp>
      <p:graphicFrame>
        <p:nvGraphicFramePr>
          <p:cNvPr id="67"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2377440">
                  <a:extLst>
                    <a:ext uri="{9D8B030D-6E8A-4147-A177-3AD203B41FA5}">
                      <a16:colId xmlns:a16="http://schemas.microsoft.com/office/drawing/2014/main" val="20003"/>
                    </a:ext>
                  </a:extLst>
                </a:gridCol>
                <a:gridCol w="2377440">
                  <a:extLst>
                    <a:ext uri="{9D8B030D-6E8A-4147-A177-3AD203B41FA5}">
                      <a16:colId xmlns:a16="http://schemas.microsoft.com/office/drawing/2014/main" val="20004"/>
                    </a:ext>
                  </a:extLst>
                </a:gridCol>
                <a:gridCol w="2194560">
                  <a:extLst>
                    <a:ext uri="{9D8B030D-6E8A-4147-A177-3AD203B41FA5}">
                      <a16:colId xmlns:a16="http://schemas.microsoft.com/office/drawing/2014/main" val="20005"/>
                    </a:ext>
                  </a:extLst>
                </a:gridCol>
              </a:tblGrid>
              <a:tr h="365760">
                <a:tc>
                  <a:txBody>
                    <a:bodyPr/>
                    <a:lstStyle/>
                    <a:p>
                      <a:pPr marL="0" indent="0" algn="l">
                        <a:buNone/>
                      </a:pPr>
                      <a:r>
                        <a:rPr lang="en-US" sz="1200" b="1" dirty="0">
                          <a:solidFill>
                            <a:srgbClr val="FFFFFF"/>
                          </a:solidFill>
                        </a:rPr>
                        <a:t>Necessidade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Hosts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Prefixo</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Sub-rede</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Faixa de hosts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200" b="1" dirty="0">
                          <a:solidFill>
                            <a:srgbClr val="FFFFFF"/>
                          </a:solidFill>
                        </a:rPr>
                        <a:t>Broadcast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65760">
                <a:tc>
                  <a:txBody>
                    <a:bodyPr/>
                    <a:lstStyle/>
                    <a:p>
                      <a:pPr marL="0" indent="0" algn="l">
                        <a:buNone/>
                      </a:pPr>
                      <a:r>
                        <a:rPr lang="en-US" sz="1200" dirty="0">
                          <a:solidFill>
                            <a:srgbClr val="1F2933"/>
                          </a:solidFill>
                        </a:rPr>
                        <a:t>Usuários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100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 (126)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172.16.20.0/25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 a .126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.127</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lgn="l">
                        <a:buNone/>
                      </a:pPr>
                      <a:r>
                        <a:rPr lang="en-US" sz="1200" dirty="0">
                          <a:solidFill>
                            <a:srgbClr val="1F2933"/>
                          </a:solidFill>
                        </a:rPr>
                        <a:t>Servidores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50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/26 (62)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172.16.20.128/26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.129 a .190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.191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65760">
                <a:tc>
                  <a:txBody>
                    <a:bodyPr/>
                    <a:lstStyle/>
                    <a:p>
                      <a:pPr marL="0" indent="0" algn="l">
                        <a:buNone/>
                      </a:pPr>
                      <a:r>
                        <a:rPr lang="en-US" sz="1200" dirty="0">
                          <a:solidFill>
                            <a:srgbClr val="1F2933"/>
                          </a:solidFill>
                        </a:rPr>
                        <a:t>Gerência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/27 (30)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172.16.20.192/27</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.193 a .222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.223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lgn="l">
                        <a:buNone/>
                      </a:pPr>
                      <a:r>
                        <a:rPr lang="en-US" sz="1200" dirty="0">
                          <a:solidFill>
                            <a:srgbClr val="1F2933"/>
                          </a:solidFill>
                        </a:rPr>
                        <a:t>Impressoras</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/28 (14)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172.16.20.224/28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.225 a .238</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.239</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65760">
                <a:tc>
                  <a:txBody>
                    <a:bodyPr/>
                    <a:lstStyle/>
                    <a:p>
                      <a:pPr marL="0" indent="0" algn="l">
                        <a:buNone/>
                      </a:pPr>
                      <a:r>
                        <a:rPr lang="en-US" sz="1200" dirty="0">
                          <a:solidFill>
                            <a:srgbClr val="1F2933"/>
                          </a:solidFill>
                        </a:rPr>
                        <a:t>Enlace WAN 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/30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172.16.20.240/30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.241 a .242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.243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65760">
                <a:tc>
                  <a:txBody>
                    <a:bodyPr/>
                    <a:lstStyle/>
                    <a:p>
                      <a:pPr marL="0" indent="0" algn="l">
                        <a:buNone/>
                      </a:pPr>
                      <a:r>
                        <a:rPr lang="en-US" sz="1200" dirty="0">
                          <a:solidFill>
                            <a:srgbClr val="1F2933"/>
                          </a:solidFill>
                        </a:rPr>
                        <a:t>Enlace WAN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/30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172.16.20.244/30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.245 a .246</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.247</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65760">
                <a:tc>
                  <a:txBody>
                    <a:bodyPr/>
                    <a:lstStyle/>
                    <a:p>
                      <a:pPr marL="0" indent="0" algn="l">
                        <a:buNone/>
                      </a:pPr>
                      <a:r>
                        <a:rPr lang="en-US" sz="1200" dirty="0">
                          <a:solidFill>
                            <a:srgbClr val="1F2933"/>
                          </a:solidFill>
                        </a:rPr>
                        <a:t>Enlace WAN 3</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/30 (2)</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172.16.20.248/30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.249 a .250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933"/>
                          </a:solidFill>
                        </a:rPr>
                        <a:t>.251</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65760">
                <a:tc>
                  <a:txBody>
                    <a:bodyPr/>
                    <a:lstStyle/>
                    <a:p>
                      <a:pPr marL="0" indent="0" algn="l">
                        <a:buNone/>
                      </a:pPr>
                      <a:r>
                        <a:rPr lang="en-US" sz="1200" dirty="0">
                          <a:solidFill>
                            <a:srgbClr val="1F2933"/>
                          </a:solidFill>
                        </a:rPr>
                        <a:t>Reserva</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172.16.20.252/30</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.253 a .254</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200" dirty="0">
                          <a:solidFill>
                            <a:srgbClr val="1F2933"/>
                          </a:solidFill>
                        </a:rPr>
                        <a:t>.255</a:t>
                      </a:r>
                      <a:endParaRPr lang="en-US" sz="12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
        <p:nvSpPr>
          <p:cNvPr id="5" name="Text 1"/>
          <p:cNvSpPr/>
          <p:nvPr/>
        </p:nvSpPr>
        <p:spPr>
          <a:xfrm>
            <a:off x="457200" y="484632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200" b="1" dirty="0">
                <a:solidFill>
                  <a:srgbClr val="1F2933"/>
                </a:solidFill>
              </a:rPr>
              <a:t>Regras do VLSM: alocar da maior para a menor; cada sub-rede começa em múltiplo do seu tamanho; nenhuma sobreposição; o IGP deve ser classless (RIPv2, EIGRP, OSPF, IS-IS).</a:t>
            </a:r>
            <a:endParaRPr lang="en-US" sz="1200" dirty="0"/>
          </a:p>
        </p:txBody>
      </p:sp>
      <p:sp>
        <p:nvSpPr>
          <p:cNvPr id="6" name="Text 2"/>
          <p:cNvSpPr txBox="1"/>
          <p:nvPr/>
        </p:nvSpPr>
        <p:spPr>
          <a:xfrm>
            <a:off x="457200" y="5532120"/>
            <a:ext cx="11247120" cy="548640"/>
          </a:xfrm>
          <a:prstGeom prst="rect">
            <a:avLst/>
          </a:prstGeom>
          <a:noFill/>
          <a:ln/>
        </p:spPr>
        <p:txBody>
          <a:bodyPr wrap="square" lIns="0" tIns="0" rIns="0" bIns="0" rtlCol="0" anchor="ctr"/>
          <a:lstStyle/>
          <a:p>
            <a:pPr marL="0" indent="0" algn="l">
              <a:buNone/>
            </a:pPr>
            <a:r>
              <a:rPr lang="en-US" sz="1100" dirty="0">
                <a:solidFill>
                  <a:srgbClr val="6B7B8C"/>
                </a:solidFill>
              </a:rPr>
              <a:t>Variante moderna: enlaces ponto a ponto com /31 (RFC 3021) liberam 8 endereços; loopbacks de roteador usam /32 em um bloco separado (ex.: 172.16.255.0/24).</a:t>
            </a:r>
            <a:endParaRPr lang="en-US" sz="11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2  |  PARTE 2</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Comportamento do protocolo IP</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Como um host decide para onde enviar um pacote: determinação de rota (local ou remoto), consulta do próximo salto e resolução de endereços com ARP</a:t>
            </a:r>
            <a:endParaRPr lang="en-US" sz="18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Comunicação entre hosts IP: dois passos sempre</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217920" cy="1371600"/>
          </a:xfrm>
          <a:prstGeom prst="rect">
            <a:avLst/>
          </a:prstGeom>
          <a:noFill/>
          <a:ln/>
        </p:spPr>
        <p:txBody>
          <a:bodyPr wrap="square" lIns="0" tIns="0" rIns="0" bIns="0" rtlCol="0" anchor="t"/>
          <a:lstStyle/>
          <a:p>
            <a:pPr marL="0" indent="0">
              <a:buNone/>
            </a:pPr>
            <a:r>
              <a:rPr lang="en-US" sz="1600" b="1" dirty="0">
                <a:solidFill>
                  <a:srgbClr val="0B3C5D"/>
                </a:solidFill>
              </a:rPr>
              <a:t>Determinação de rota</a:t>
            </a:r>
            <a:endParaRPr lang="en-US" sz="1600" dirty="0"/>
          </a:p>
          <a:p>
            <a:pPr marL="0" indent="0">
              <a:buNone/>
            </a:pPr>
            <a:r>
              <a:rPr lang="en-US" sz="1400" dirty="0">
                <a:solidFill>
                  <a:srgbClr val="1F2933"/>
                </a:solidFill>
              </a:rPr>
              <a:t>O destino é local (mesmo prefixo que o meu) ou remoto? Se remoto, qual é o próximo salto (gateway) para ele? Decisão tomada com endereço, máscara e tabela de rotas do host.</a:t>
            </a:r>
            <a:endParaRPr lang="en-US" sz="1600" dirty="0"/>
          </a:p>
        </p:txBody>
      </p:sp>
      <p:sp>
        <p:nvSpPr>
          <p:cNvPr id="6" name="Text 3"/>
          <p:cNvSpPr/>
          <p:nvPr/>
        </p:nvSpPr>
        <p:spPr>
          <a:xfrm>
            <a:off x="457200" y="26517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606040"/>
            <a:ext cx="6217920" cy="1371600"/>
          </a:xfrm>
          <a:prstGeom prst="rect">
            <a:avLst/>
          </a:prstGeom>
          <a:noFill/>
          <a:ln/>
        </p:spPr>
        <p:txBody>
          <a:bodyPr wrap="square" lIns="0" tIns="0" rIns="0" bIns="0" rtlCol="0" anchor="t"/>
          <a:lstStyle/>
          <a:p>
            <a:pPr marL="0" indent="0">
              <a:buNone/>
            </a:pPr>
            <a:r>
              <a:rPr lang="en-US" sz="1600" b="1" dirty="0">
                <a:solidFill>
                  <a:srgbClr val="0B3C5D"/>
                </a:solidFill>
              </a:rPr>
              <a:t>Resolução de endereço</a:t>
            </a:r>
            <a:endParaRPr lang="en-US" sz="1600" dirty="0"/>
          </a:p>
          <a:p>
            <a:pPr marL="0" indent="0">
              <a:buNone/>
            </a:pPr>
            <a:r>
              <a:rPr lang="en-US" sz="1400" dirty="0">
                <a:solidFill>
                  <a:srgbClr val="1F2933"/>
                </a:solidFill>
              </a:rPr>
              <a:t>Qual é o endereço de enlace (MAC) do destino local, ou do próximo salto? ARP no IPv4; Descoberta de Vizinhos (ND) no IPv6. Resultado guardado em cache.</a:t>
            </a:r>
            <a:endParaRPr lang="en-US" sz="1600" dirty="0"/>
          </a:p>
        </p:txBody>
      </p:sp>
      <p:sp>
        <p:nvSpPr>
          <p:cNvPr id="8" name="Shape 5"/>
          <p:cNvSpPr/>
          <p:nvPr/>
        </p:nvSpPr>
        <p:spPr>
          <a:xfrm>
            <a:off x="7589520" y="1280160"/>
            <a:ext cx="411480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Sempre, em qualquer host</a:t>
            </a:r>
            <a:endParaRPr lang="en-US" sz="1500" dirty="0"/>
          </a:p>
        </p:txBody>
      </p:sp>
      <p:sp>
        <p:nvSpPr>
          <p:cNvPr id="10" name="Text 7"/>
          <p:cNvSpPr txBox="1"/>
          <p:nvPr/>
        </p:nvSpPr>
        <p:spPr>
          <a:xfrm>
            <a:off x="7790688" y="1856232"/>
            <a:ext cx="3712464" cy="1389888"/>
          </a:xfrm>
          <a:prstGeom prst="rect">
            <a:avLst/>
          </a:prstGeom>
          <a:noFill/>
          <a:ln/>
        </p:spPr>
        <p:txBody>
          <a:bodyPr wrap="square" lIns="0" tIns="0" rIns="0" bIns="0" rtlCol="0" anchor="t"/>
          <a:lstStyle/>
          <a:p>
            <a:pPr marL="0" indent="0">
              <a:buNone/>
            </a:pPr>
            <a:r>
              <a:rPr lang="en-US" sz="1200" dirty="0">
                <a:solidFill>
                  <a:srgbClr val="1F2933"/>
                </a:solidFill>
              </a:rPr>
              <a:t>Os hosts IP executam esses passos independentemente de configuração ou topologia. Entendê-los é a base do diagnóstico de conectividade.</a:t>
            </a:r>
            <a:endParaRPr lang="en-US" sz="1200" dirty="0"/>
          </a:p>
        </p:txBody>
      </p:sp>
      <p:sp>
        <p:nvSpPr>
          <p:cNvPr id="11" name="Shape 8"/>
          <p:cNvSpPr/>
          <p:nvPr/>
        </p:nvSpPr>
        <p:spPr>
          <a:xfrm>
            <a:off x="7589520" y="3566160"/>
            <a:ext cx="4114800" cy="2560320"/>
          </a:xfrm>
          <a:prstGeom prst="roundRect">
            <a:avLst>
              <a:gd name="adj" fmla="val 4286"/>
            </a:avLst>
          </a:prstGeom>
          <a:solidFill>
            <a:srgbClr val="FFF4E0"/>
          </a:solidFill>
          <a:ln w="9525">
            <a:solidFill>
              <a:srgbClr val="EEF3F7"/>
            </a:solidFill>
            <a:prstDash val="solid"/>
          </a:ln>
        </p:spPr>
        <p:txBody>
          <a:bodyPr/>
          <a:lstStyle/>
          <a:p>
            <a:endParaRPr lang="en-US"/>
          </a:p>
        </p:txBody>
      </p:sp>
      <p:sp>
        <p:nvSpPr>
          <p:cNvPr id="12" name="Text 9"/>
          <p:cNvSpPr txBox="1"/>
          <p:nvPr/>
        </p:nvSpPr>
        <p:spPr>
          <a:xfrm>
            <a:off x="7790688" y="3730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Ferramentas de verificação</a:t>
            </a:r>
            <a:endParaRPr lang="en-US" sz="1500" dirty="0"/>
          </a:p>
        </p:txBody>
      </p:sp>
      <p:sp>
        <p:nvSpPr>
          <p:cNvPr id="13" name="Text 10"/>
          <p:cNvSpPr txBox="1"/>
          <p:nvPr/>
        </p:nvSpPr>
        <p:spPr>
          <a:xfrm>
            <a:off x="7790688" y="4142232"/>
            <a:ext cx="3712464" cy="1847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Linux: ip route get &lt;destino&gt;; ip neigh</a:t>
            </a:r>
            <a:endParaRPr lang="en-US" sz="1200" dirty="0"/>
          </a:p>
          <a:p>
            <a:pPr marL="279400" indent="-279400">
              <a:spcAft>
                <a:spcPts val="400"/>
              </a:spcAft>
              <a:buSzPct val="100000"/>
              <a:buChar char="•"/>
            </a:pPr>
            <a:r>
              <a:rPr lang="en-US" sz="1200" dirty="0">
                <a:solidFill>
                  <a:srgbClr val="1F2933"/>
                </a:solidFill>
              </a:rPr>
              <a:t>Windows: route print; arp -a</a:t>
            </a:r>
            <a:endParaRPr lang="en-US" sz="1200" dirty="0"/>
          </a:p>
          <a:p>
            <a:pPr marL="279400" indent="-279400">
              <a:spcAft>
                <a:spcPts val="400"/>
              </a:spcAft>
              <a:buSzPct val="100000"/>
              <a:buChar char="•"/>
            </a:pPr>
            <a:r>
              <a:rPr lang="en-US" sz="1200" dirty="0">
                <a:solidFill>
                  <a:srgbClr val="1F2933"/>
                </a:solidFill>
              </a:rPr>
              <a:t>macOS: netstat -rn; arp -an</a:t>
            </a:r>
            <a:endParaRPr lang="en-US" sz="1200" dirty="0"/>
          </a:p>
          <a:p>
            <a:pPr marL="279400" indent="-279400">
              <a:spcAft>
                <a:spcPts val="400"/>
              </a:spcAft>
              <a:buSzPct val="100000"/>
              <a:buChar char="•"/>
            </a:pPr>
            <a:r>
              <a:rPr lang="en-US" sz="1200" dirty="0">
                <a:solidFill>
                  <a:srgbClr val="1F2933"/>
                </a:solidFill>
              </a:rPr>
              <a:t>Roteadores: show ip route; show ip arp</a:t>
            </a:r>
            <a:endParaRPr lang="en-US" sz="12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Determinação de rota: local ou remoto?</a:t>
            </a:r>
            <a:endParaRPr lang="en-US" sz="3000" dirty="0"/>
          </a:p>
        </p:txBody>
      </p:sp>
      <p:sp>
        <p:nvSpPr>
          <p:cNvPr id="4" name="Text 1"/>
          <p:cNvSpPr txBox="1"/>
          <p:nvPr/>
        </p:nvSpPr>
        <p:spPr>
          <a:xfrm>
            <a:off x="457200" y="1188720"/>
            <a:ext cx="603504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Primeiro passo: o destino IP é </a:t>
            </a:r>
            <a:r>
              <a:rPr lang="en-US" sz="1500" b="1" dirty="0">
                <a:solidFill>
                  <a:srgbClr val="1F2933"/>
                </a:solidFill>
              </a:rPr>
              <a:t>local</a:t>
            </a:r>
            <a:r>
              <a:rPr lang="en-US" sz="1500" dirty="0">
                <a:solidFill>
                  <a:srgbClr val="1F2933"/>
                </a:solidFill>
              </a:rPr>
              <a:t> ou </a:t>
            </a:r>
            <a:r>
              <a:rPr lang="en-US" sz="1500" b="1" dirty="0">
                <a:solidFill>
                  <a:srgbClr val="1F2933"/>
                </a:solidFill>
              </a:rPr>
              <a:t>remoto</a:t>
            </a:r>
            <a:r>
              <a:rPr lang="en-US" sz="1500" dirty="0">
                <a:solidFill>
                  <a:srgbClr val="1F2933"/>
                </a:solidFill>
              </a:rPr>
              <a:t>?</a:t>
            </a:r>
            <a:endParaRPr lang="en-US" sz="1500" dirty="0"/>
          </a:p>
          <a:p>
            <a:pPr marL="279400" indent="-279400">
              <a:spcAft>
                <a:spcPts val="800"/>
              </a:spcAft>
              <a:buSzPct val="100000"/>
              <a:buChar char="•"/>
            </a:pPr>
            <a:r>
              <a:rPr lang="en-US" sz="1500" b="1" dirty="0">
                <a:solidFill>
                  <a:srgbClr val="1F2933"/>
                </a:solidFill>
              </a:rPr>
              <a:t>Local:</a:t>
            </a:r>
            <a:r>
              <a:rPr lang="en-US" sz="1500" dirty="0">
                <a:solidFill>
                  <a:srgbClr val="1F2933"/>
                </a:solidFill>
              </a:rPr>
              <a:t> host dentro do mesmo espaço de endereços (prefixo) de rede ou sub-rede da origem</a:t>
            </a:r>
            <a:endParaRPr lang="en-US" sz="1500" dirty="0"/>
          </a:p>
          <a:p>
            <a:pPr marL="279400" indent="-279400">
              <a:spcAft>
                <a:spcPts val="800"/>
              </a:spcAft>
              <a:buSzPct val="100000"/>
              <a:buChar char="•"/>
            </a:pPr>
            <a:r>
              <a:rPr lang="en-US" sz="1500" b="1" dirty="0">
                <a:solidFill>
                  <a:srgbClr val="1F2933"/>
                </a:solidFill>
              </a:rPr>
              <a:t>Remoto:</a:t>
            </a:r>
            <a:r>
              <a:rPr lang="en-US" sz="1500" dirty="0">
                <a:solidFill>
                  <a:srgbClr val="1F2933"/>
                </a:solidFill>
              </a:rPr>
              <a:t> host fora do prefixo da origem; só alcançável por um roteador</a:t>
            </a:r>
            <a:endParaRPr lang="en-US" sz="1500" dirty="0"/>
          </a:p>
          <a:p>
            <a:pPr marL="279400" indent="-279400">
              <a:spcAft>
                <a:spcPts val="800"/>
              </a:spcAft>
              <a:buSzPct val="100000"/>
              <a:buChar char="•"/>
            </a:pPr>
            <a:r>
              <a:rPr lang="en-US" sz="1500" dirty="0">
                <a:solidFill>
                  <a:srgbClr val="1F2933"/>
                </a:solidFill>
              </a:rPr>
              <a:t>A origem usa </a:t>
            </a:r>
            <a:r>
              <a:rPr lang="en-US" sz="1500" b="1" dirty="0">
                <a:solidFill>
                  <a:srgbClr val="1F2933"/>
                </a:solidFill>
              </a:rPr>
              <a:t>seu IP, sua máscara e o IP de destino</a:t>
            </a:r>
            <a:r>
              <a:rPr lang="en-US" sz="1500" dirty="0">
                <a:solidFill>
                  <a:srgbClr val="1F2933"/>
                </a:solidFill>
              </a:rPr>
              <a:t> na decisão (comparação sob máscara dos dois endereços)</a:t>
            </a:r>
            <a:endParaRPr lang="en-US" sz="1500" dirty="0"/>
          </a:p>
          <a:p>
            <a:pPr marL="279400" indent="-279400">
              <a:spcAft>
                <a:spcPts val="800"/>
              </a:spcAft>
              <a:buSzPct val="100000"/>
              <a:buChar char="•"/>
            </a:pPr>
            <a:r>
              <a:rPr lang="en-US" sz="1500" dirty="0">
                <a:solidFill>
                  <a:srgbClr val="1F2933"/>
                </a:solidFill>
              </a:rPr>
              <a:t>Implementação moderna: consulta à tabela de rotas do host com </a:t>
            </a:r>
            <a:r>
              <a:rPr lang="en-US" sz="1500" b="1" dirty="0">
                <a:solidFill>
                  <a:srgbClr val="1F2933"/>
                </a:solidFill>
              </a:rPr>
              <a:t>prefixo mais longo</a:t>
            </a:r>
            <a:r>
              <a:rPr lang="en-US" sz="1500" dirty="0">
                <a:solidFill>
                  <a:srgbClr val="1F2933"/>
                </a:solidFill>
              </a:rPr>
              <a:t> (equivalente)</a:t>
            </a:r>
            <a:endParaRPr lang="en-US" sz="1500" dirty="0"/>
          </a:p>
        </p:txBody>
      </p:sp>
      <p:sp>
        <p:nvSpPr>
          <p:cNvPr id="5" name="Shape 2"/>
          <p:cNvSpPr/>
          <p:nvPr/>
        </p:nvSpPr>
        <p:spPr>
          <a:xfrm>
            <a:off x="6858000" y="1280160"/>
            <a:ext cx="484632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7059168" y="144475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Entradas da decisão</a:t>
            </a:r>
            <a:endParaRPr lang="en-US" sz="1500" dirty="0"/>
          </a:p>
        </p:txBody>
      </p:sp>
      <p:sp>
        <p:nvSpPr>
          <p:cNvPr id="7" name="Text 4"/>
          <p:cNvSpPr txBox="1"/>
          <p:nvPr/>
        </p:nvSpPr>
        <p:spPr>
          <a:xfrm>
            <a:off x="7059168" y="185623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IP de origem: 172.16.128.7</a:t>
            </a:r>
            <a:endParaRPr lang="en-US" sz="1200" dirty="0"/>
          </a:p>
          <a:p>
            <a:pPr marL="279400" indent="-279400">
              <a:spcAft>
                <a:spcPts val="400"/>
              </a:spcAft>
              <a:buSzPct val="100000"/>
              <a:buChar char="•"/>
            </a:pPr>
            <a:r>
              <a:rPr lang="en-US" sz="1200" dirty="0">
                <a:solidFill>
                  <a:srgbClr val="1F2933"/>
                </a:solidFill>
              </a:rPr>
              <a:t>Máscara: 255.255.255.0 (/24)</a:t>
            </a:r>
            <a:endParaRPr lang="en-US" sz="1200" dirty="0"/>
          </a:p>
          <a:p>
            <a:pPr marL="279400" indent="-279400">
              <a:spcAft>
                <a:spcPts val="400"/>
              </a:spcAft>
              <a:buSzPct val="100000"/>
              <a:buChar char="•"/>
            </a:pPr>
            <a:r>
              <a:rPr lang="en-US" sz="1200" dirty="0">
                <a:solidFill>
                  <a:srgbClr val="1F2933"/>
                </a:solidFill>
              </a:rPr>
              <a:t>IP de destino: 172.16.128.2 (ou 172.16.64.2)</a:t>
            </a:r>
            <a:endParaRPr lang="en-US" sz="1200" dirty="0"/>
          </a:p>
        </p:txBody>
      </p:sp>
      <p:sp>
        <p:nvSpPr>
          <p:cNvPr id="8" name="Shape 5"/>
          <p:cNvSpPr/>
          <p:nvPr/>
        </p:nvSpPr>
        <p:spPr>
          <a:xfrm>
            <a:off x="6858000" y="3657600"/>
            <a:ext cx="4846320" cy="2468880"/>
          </a:xfrm>
          <a:prstGeom prst="roundRect">
            <a:avLst>
              <a:gd name="adj" fmla="val 4444"/>
            </a:avLst>
          </a:prstGeom>
          <a:solidFill>
            <a:srgbClr val="FFF4E0"/>
          </a:solidFill>
          <a:ln w="9525">
            <a:solidFill>
              <a:srgbClr val="EEF3F7"/>
            </a:solidFill>
            <a:prstDash val="solid"/>
          </a:ln>
        </p:spPr>
        <p:txBody>
          <a:bodyPr/>
          <a:lstStyle/>
          <a:p>
            <a:endParaRPr lang="en-US"/>
          </a:p>
        </p:txBody>
      </p:sp>
      <p:sp>
        <p:nvSpPr>
          <p:cNvPr id="9" name="Text 6"/>
          <p:cNvSpPr txBox="1"/>
          <p:nvPr/>
        </p:nvSpPr>
        <p:spPr>
          <a:xfrm>
            <a:off x="7059168" y="382219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Saídas possíveis</a:t>
            </a:r>
            <a:endParaRPr lang="en-US" sz="1500" dirty="0"/>
          </a:p>
        </p:txBody>
      </p:sp>
      <p:sp>
        <p:nvSpPr>
          <p:cNvPr id="10" name="Text 7"/>
          <p:cNvSpPr txBox="1"/>
          <p:nvPr/>
        </p:nvSpPr>
        <p:spPr>
          <a:xfrm>
            <a:off x="7059168" y="4233672"/>
            <a:ext cx="4443984" cy="175564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Local</a:t>
            </a:r>
            <a:r>
              <a:rPr lang="en-US" sz="1200" dirty="0">
                <a:solidFill>
                  <a:srgbClr val="1F2933"/>
                </a:solidFill>
              </a:rPr>
              <a:t> → resolver o MAC do destino (ARP)</a:t>
            </a:r>
            <a:endParaRPr lang="en-US" sz="1200" dirty="0"/>
          </a:p>
          <a:p>
            <a:pPr marL="279400" indent="-279400">
              <a:spcAft>
                <a:spcPts val="400"/>
              </a:spcAft>
              <a:buSzPct val="100000"/>
              <a:buChar char="•"/>
            </a:pPr>
            <a:r>
              <a:rPr lang="en-US" sz="1200" b="1" dirty="0">
                <a:solidFill>
                  <a:srgbClr val="1F2933"/>
                </a:solidFill>
              </a:rPr>
              <a:t>Remoto</a:t>
            </a:r>
            <a:r>
              <a:rPr lang="en-US" sz="1200" dirty="0">
                <a:solidFill>
                  <a:srgbClr val="1F2933"/>
                </a:solidFill>
              </a:rPr>
              <a:t> → consultar o próximo salto (gateway) e resolver o MAC dele</a:t>
            </a:r>
            <a:endParaRPr lang="en-US" sz="1200" dirty="0"/>
          </a:p>
          <a:p>
            <a:pPr marL="279400" indent="-279400">
              <a:spcAft>
                <a:spcPts val="400"/>
              </a:spcAft>
              <a:buSzPct val="100000"/>
              <a:buChar char="•"/>
            </a:pPr>
            <a:r>
              <a:rPr lang="en-US" sz="1200" dirty="0">
                <a:solidFill>
                  <a:srgbClr val="1F2933"/>
                </a:solidFill>
              </a:rPr>
              <a:t>Sem rota → erro 'rede inalcançável' no próprio host</a:t>
            </a:r>
            <a:endParaRPr lang="en-US" sz="12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Lógica de determinação de rota</a:t>
            </a:r>
            <a:endParaRPr lang="en-US" sz="3000" dirty="0"/>
          </a:p>
        </p:txBody>
      </p:sp>
      <p:sp>
        <p:nvSpPr>
          <p:cNvPr id="4" name="Text 1"/>
          <p:cNvSpPr txBox="1"/>
          <p:nvPr/>
        </p:nvSpPr>
        <p:spPr>
          <a:xfrm>
            <a:off x="3108960" y="1280160"/>
            <a:ext cx="5943600" cy="822960"/>
          </a:xfrm>
          <a:prstGeom prst="rect">
            <a:avLst/>
          </a:prstGeom>
          <a:solidFill>
            <a:srgbClr val="8ECAE6"/>
          </a:solidFill>
          <a:ln w="9525">
            <a:solidFill>
              <a:srgbClr val="8ECAE6"/>
            </a:solidFill>
          </a:ln>
        </p:spPr>
        <p:txBody>
          <a:bodyPr wrap="square" lIns="0" tIns="0" rIns="0" bIns="0" rtlCol="0" anchor="ctr"/>
          <a:lstStyle/>
          <a:p>
            <a:pPr marL="0" indent="0" algn="ctr">
              <a:buNone/>
            </a:pPr>
            <a:r>
              <a:rPr lang="en-US" sz="1300" b="1" dirty="0">
                <a:solidFill>
                  <a:srgbClr val="1F2933"/>
                </a:solidFill>
              </a:rPr>
              <a:t>(IP destino AND máscara) = (IP origem AND máscara)?</a:t>
            </a:r>
            <a:endParaRPr lang="en-US" sz="1300" dirty="0"/>
          </a:p>
        </p:txBody>
      </p:sp>
      <p:sp>
        <p:nvSpPr>
          <p:cNvPr id="5" name="Shape 2"/>
          <p:cNvSpPr/>
          <p:nvPr/>
        </p:nvSpPr>
        <p:spPr>
          <a:xfrm flipH="1">
            <a:off x="2651760" y="2103120"/>
            <a:ext cx="1920240" cy="1097280"/>
          </a:xfrm>
          <a:prstGeom prst="line">
            <a:avLst/>
          </a:prstGeom>
          <a:noFill/>
          <a:ln w="31750">
            <a:solidFill>
              <a:srgbClr val="2A9D6F"/>
            </a:solidFill>
            <a:prstDash val="solid"/>
            <a:tailEnd type="triangle"/>
          </a:ln>
        </p:spPr>
        <p:txBody>
          <a:bodyPr/>
          <a:lstStyle/>
          <a:p>
            <a:endParaRPr lang="en-US"/>
          </a:p>
        </p:txBody>
      </p:sp>
      <p:sp>
        <p:nvSpPr>
          <p:cNvPr id="6" name="Text 3"/>
          <p:cNvSpPr txBox="1"/>
          <p:nvPr/>
        </p:nvSpPr>
        <p:spPr>
          <a:xfrm>
            <a:off x="2788920" y="2606040"/>
            <a:ext cx="1645920" cy="237744"/>
          </a:xfrm>
          <a:prstGeom prst="rect">
            <a:avLst/>
          </a:prstGeom>
          <a:noFill/>
          <a:ln/>
        </p:spPr>
        <p:txBody>
          <a:bodyPr wrap="square" lIns="0" tIns="0" rIns="0" bIns="0" rtlCol="0" anchor="ctr"/>
          <a:lstStyle/>
          <a:p>
            <a:pPr marL="0" indent="0" algn="ctr">
              <a:buNone/>
            </a:pPr>
            <a:r>
              <a:rPr lang="en-US" sz="1000" b="1" dirty="0">
                <a:solidFill>
                  <a:srgbClr val="2A9D6F"/>
                </a:solidFill>
              </a:rPr>
              <a:t>SIM</a:t>
            </a:r>
            <a:endParaRPr lang="en-US" sz="1000" dirty="0"/>
          </a:p>
        </p:txBody>
      </p:sp>
      <p:sp>
        <p:nvSpPr>
          <p:cNvPr id="7" name="Shape 4"/>
          <p:cNvSpPr/>
          <p:nvPr/>
        </p:nvSpPr>
        <p:spPr>
          <a:xfrm>
            <a:off x="7589520" y="2103120"/>
            <a:ext cx="1920240" cy="1097280"/>
          </a:xfrm>
          <a:prstGeom prst="line">
            <a:avLst/>
          </a:prstGeom>
          <a:noFill/>
          <a:ln w="31750">
            <a:solidFill>
              <a:srgbClr val="D64545"/>
            </a:solidFill>
            <a:prstDash val="solid"/>
            <a:tailEnd type="triangle"/>
          </a:ln>
        </p:spPr>
        <p:txBody>
          <a:bodyPr/>
          <a:lstStyle/>
          <a:p>
            <a:endParaRPr lang="en-US"/>
          </a:p>
        </p:txBody>
      </p:sp>
      <p:sp>
        <p:nvSpPr>
          <p:cNvPr id="8" name="Text 5"/>
          <p:cNvSpPr txBox="1"/>
          <p:nvPr/>
        </p:nvSpPr>
        <p:spPr>
          <a:xfrm>
            <a:off x="7726680" y="260604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NÃO</a:t>
            </a:r>
            <a:endParaRPr lang="en-US" sz="1000" dirty="0"/>
          </a:p>
        </p:txBody>
      </p:sp>
      <p:sp>
        <p:nvSpPr>
          <p:cNvPr id="9" name="Text 6"/>
          <p:cNvSpPr txBox="1"/>
          <p:nvPr/>
        </p:nvSpPr>
        <p:spPr>
          <a:xfrm>
            <a:off x="548640" y="3200400"/>
            <a:ext cx="4572000" cy="1188720"/>
          </a:xfrm>
          <a:prstGeom prst="rect">
            <a:avLst/>
          </a:prstGeom>
          <a:solidFill>
            <a:srgbClr val="E8F5EE"/>
          </a:solidFill>
          <a:ln w="9525">
            <a:solidFill>
              <a:srgbClr val="2A9D6F"/>
            </a:solidFill>
          </a:ln>
        </p:spPr>
        <p:txBody>
          <a:bodyPr wrap="square" lIns="0" tIns="0" rIns="0" bIns="0" rtlCol="0" anchor="ctr"/>
          <a:lstStyle/>
          <a:p>
            <a:pPr marL="0" indent="0" algn="ctr">
              <a:buNone/>
            </a:pPr>
            <a:r>
              <a:rPr lang="en-US" sz="1200" dirty="0">
                <a:solidFill>
                  <a:srgbClr val="1F2933"/>
                </a:solidFill>
              </a:rPr>
              <a:t>Destino LOCAL</a:t>
            </a:r>
            <a:endParaRPr lang="en-US" sz="1200" dirty="0"/>
          </a:p>
          <a:p>
            <a:pPr marL="0" indent="0" algn="ctr">
              <a:buNone/>
            </a:pPr>
            <a:r>
              <a:rPr lang="en-US" sz="1200" dirty="0">
                <a:solidFill>
                  <a:srgbClr val="1F2933"/>
                </a:solidFill>
              </a:rPr>
              <a:t>As duas estações estão no mesmo enlace. A origem envia diretamente ao destino.</a:t>
            </a:r>
            <a:endParaRPr lang="en-US" sz="1200" dirty="0"/>
          </a:p>
        </p:txBody>
      </p:sp>
      <p:sp>
        <p:nvSpPr>
          <p:cNvPr id="10" name="Text 7"/>
          <p:cNvSpPr txBox="1"/>
          <p:nvPr/>
        </p:nvSpPr>
        <p:spPr>
          <a:xfrm>
            <a:off x="7040880" y="3200400"/>
            <a:ext cx="4572000" cy="118872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200" dirty="0">
                <a:solidFill>
                  <a:srgbClr val="1F2933"/>
                </a:solidFill>
              </a:rPr>
              <a:t>Destino REMOTO</a:t>
            </a:r>
            <a:endParaRPr lang="en-US" sz="1200" dirty="0"/>
          </a:p>
          <a:p>
            <a:pPr marL="0" indent="0" algn="ctr">
              <a:buNone/>
            </a:pPr>
            <a:r>
              <a:rPr lang="en-US" sz="1200" dirty="0">
                <a:solidFill>
                  <a:srgbClr val="1F2933"/>
                </a:solidFill>
              </a:rPr>
              <a:t>A origem consulta a tabela de rotas, escolhe o próximo salto (gateway) e envia os pacotes a ele.</a:t>
            </a:r>
            <a:endParaRPr lang="en-US" sz="1200" dirty="0"/>
          </a:p>
        </p:txBody>
      </p:sp>
      <p:sp>
        <p:nvSpPr>
          <p:cNvPr id="11" name="Shape 8"/>
          <p:cNvSpPr/>
          <p:nvPr/>
        </p:nvSpPr>
        <p:spPr>
          <a:xfrm>
            <a:off x="2834640" y="4389120"/>
            <a:ext cx="2286000" cy="822960"/>
          </a:xfrm>
          <a:prstGeom prst="line">
            <a:avLst/>
          </a:prstGeom>
          <a:noFill/>
          <a:ln w="25400">
            <a:solidFill>
              <a:srgbClr val="0B3C5D"/>
            </a:solidFill>
            <a:prstDash val="solid"/>
            <a:tailEnd type="triangle"/>
          </a:ln>
        </p:spPr>
        <p:txBody>
          <a:bodyPr/>
          <a:lstStyle/>
          <a:p>
            <a:endParaRPr lang="en-US"/>
          </a:p>
        </p:txBody>
      </p:sp>
      <p:sp>
        <p:nvSpPr>
          <p:cNvPr id="12" name="Shape 9"/>
          <p:cNvSpPr/>
          <p:nvPr/>
        </p:nvSpPr>
        <p:spPr>
          <a:xfrm flipH="1">
            <a:off x="7040880" y="4389120"/>
            <a:ext cx="2286000" cy="822960"/>
          </a:xfrm>
          <a:prstGeom prst="line">
            <a:avLst/>
          </a:prstGeom>
          <a:noFill/>
          <a:ln w="25400">
            <a:solidFill>
              <a:srgbClr val="0B3C5D"/>
            </a:solidFill>
            <a:prstDash val="solid"/>
            <a:tailEnd type="triangle"/>
          </a:ln>
        </p:spPr>
        <p:txBody>
          <a:bodyPr/>
          <a:lstStyle/>
          <a:p>
            <a:endParaRPr lang="en-US"/>
          </a:p>
        </p:txBody>
      </p:sp>
      <p:sp>
        <p:nvSpPr>
          <p:cNvPr id="13" name="Text 10"/>
          <p:cNvSpPr txBox="1"/>
          <p:nvPr/>
        </p:nvSpPr>
        <p:spPr>
          <a:xfrm>
            <a:off x="3566160" y="5212080"/>
            <a:ext cx="5029200" cy="822960"/>
          </a:xfrm>
          <a:prstGeom prst="rect">
            <a:avLst/>
          </a:prstGeom>
          <a:solidFill>
            <a:srgbClr val="F0A332"/>
          </a:solidFill>
          <a:ln/>
        </p:spPr>
        <p:txBody>
          <a:bodyPr wrap="square" lIns="0" tIns="0" rIns="0" bIns="0" rtlCol="0" anchor="ctr"/>
          <a:lstStyle/>
          <a:p>
            <a:pPr marL="0" indent="0" algn="ctr">
              <a:buNone/>
            </a:pPr>
            <a:r>
              <a:rPr lang="en-US" sz="1200" b="1" dirty="0">
                <a:solidFill>
                  <a:srgbClr val="1F2933"/>
                </a:solidFill>
              </a:rPr>
              <a:t>Resolução de endereço (ARP / ND)</a:t>
            </a:r>
            <a:endParaRPr lang="en-US" sz="1200" dirty="0"/>
          </a:p>
          <a:p>
            <a:pPr marL="0" indent="0" algn="ctr">
              <a:buNone/>
            </a:pPr>
            <a:r>
              <a:rPr lang="en-US" sz="1200" b="1" dirty="0">
                <a:solidFill>
                  <a:srgbClr val="1F2933"/>
                </a:solidFill>
              </a:rPr>
              <a:t>para o IP do destino (local) ou do gateway (remoto)</a:t>
            </a:r>
            <a:endParaRPr lang="en-US" sz="12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Local ou remoto: exemplo com AND</a:t>
            </a:r>
            <a:endParaRPr lang="en-US" sz="3000" dirty="0"/>
          </a:p>
        </p:txBody>
      </p:sp>
      <p:sp>
        <p:nvSpPr>
          <p:cNvPr id="4" name="Text 1"/>
          <p:cNvSpPr txBox="1"/>
          <p:nvPr/>
        </p:nvSpPr>
        <p:spPr>
          <a:xfrm>
            <a:off x="457200" y="1234440"/>
            <a:ext cx="11247120" cy="274320"/>
          </a:xfrm>
          <a:prstGeom prst="rect">
            <a:avLst/>
          </a:prstGeom>
          <a:noFill/>
          <a:ln/>
        </p:spPr>
        <p:txBody>
          <a:bodyPr wrap="square" lIns="0" tIns="0" rIns="0" bIns="0" rtlCol="0" anchor="ctr"/>
          <a:lstStyle/>
          <a:p>
            <a:pPr marL="0" indent="0" algn="l">
              <a:buNone/>
            </a:pPr>
            <a:r>
              <a:rPr lang="en-US" sz="1300" b="1" dirty="0">
                <a:solidFill>
                  <a:srgbClr val="0B3C5D"/>
                </a:solidFill>
              </a:rPr>
              <a:t>Destino: 172.16.128.2</a:t>
            </a:r>
            <a:endParaRPr lang="en-US" sz="1300" dirty="0"/>
          </a:p>
        </p:txBody>
      </p:sp>
      <p:sp>
        <p:nvSpPr>
          <p:cNvPr id="5" name="Text 2"/>
          <p:cNvSpPr txBox="1"/>
          <p:nvPr/>
        </p:nvSpPr>
        <p:spPr>
          <a:xfrm>
            <a:off x="457200" y="1554480"/>
            <a:ext cx="2468880" cy="384048"/>
          </a:xfrm>
          <a:prstGeom prst="rect">
            <a:avLst/>
          </a:prstGeom>
          <a:noFill/>
          <a:ln/>
        </p:spPr>
        <p:txBody>
          <a:bodyPr wrap="square" lIns="0" tIns="0" rIns="0" bIns="0" rtlCol="0" anchor="ctr"/>
          <a:lstStyle/>
          <a:p>
            <a:pPr marL="0" indent="0" algn="r">
              <a:buNone/>
            </a:pPr>
            <a:r>
              <a:rPr lang="en-US" sz="1100" b="1" dirty="0">
                <a:solidFill>
                  <a:srgbClr val="1F2933"/>
                </a:solidFill>
              </a:rPr>
              <a:t>172.16.128.2 (destino)</a:t>
            </a:r>
            <a:endParaRPr lang="en-US" sz="1100" dirty="0"/>
          </a:p>
        </p:txBody>
      </p:sp>
      <p:sp>
        <p:nvSpPr>
          <p:cNvPr id="6" name="Text 3"/>
          <p:cNvSpPr/>
          <p:nvPr/>
        </p:nvSpPr>
        <p:spPr>
          <a:xfrm>
            <a:off x="3108960" y="15544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7" name="Text 4"/>
          <p:cNvSpPr/>
          <p:nvPr/>
        </p:nvSpPr>
        <p:spPr>
          <a:xfrm>
            <a:off x="4617720" y="15544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8" name="Text 5"/>
          <p:cNvSpPr/>
          <p:nvPr/>
        </p:nvSpPr>
        <p:spPr>
          <a:xfrm>
            <a:off x="6126480" y="15544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10000000</a:t>
            </a:r>
            <a:endParaRPr lang="en-US" sz="1200" dirty="0"/>
          </a:p>
        </p:txBody>
      </p:sp>
      <p:sp>
        <p:nvSpPr>
          <p:cNvPr id="9" name="Text 6"/>
          <p:cNvSpPr/>
          <p:nvPr/>
        </p:nvSpPr>
        <p:spPr>
          <a:xfrm>
            <a:off x="7635240" y="15544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00000010</a:t>
            </a:r>
            <a:endParaRPr lang="en-US" sz="1200" dirty="0"/>
          </a:p>
        </p:txBody>
      </p:sp>
      <p:sp>
        <p:nvSpPr>
          <p:cNvPr id="10" name="Text 7"/>
          <p:cNvSpPr txBox="1"/>
          <p:nvPr/>
        </p:nvSpPr>
        <p:spPr>
          <a:xfrm>
            <a:off x="457200" y="1965960"/>
            <a:ext cx="2468880" cy="384048"/>
          </a:xfrm>
          <a:prstGeom prst="rect">
            <a:avLst/>
          </a:prstGeom>
          <a:noFill/>
          <a:ln/>
        </p:spPr>
        <p:txBody>
          <a:bodyPr wrap="square" lIns="0" tIns="0" rIns="0" bIns="0" rtlCol="0" anchor="ctr"/>
          <a:lstStyle/>
          <a:p>
            <a:pPr marL="0" indent="0" algn="r">
              <a:buNone/>
            </a:pPr>
            <a:r>
              <a:rPr lang="en-US" sz="1100" b="1" dirty="0">
                <a:solidFill>
                  <a:srgbClr val="1F2933"/>
                </a:solidFill>
              </a:rPr>
              <a:t>AND 255.255.255.0</a:t>
            </a:r>
            <a:endParaRPr lang="en-US" sz="1100" dirty="0"/>
          </a:p>
        </p:txBody>
      </p:sp>
      <p:sp>
        <p:nvSpPr>
          <p:cNvPr id="11" name="Text 8"/>
          <p:cNvSpPr/>
          <p:nvPr/>
        </p:nvSpPr>
        <p:spPr>
          <a:xfrm>
            <a:off x="3108960" y="19659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12" name="Text 9"/>
          <p:cNvSpPr/>
          <p:nvPr/>
        </p:nvSpPr>
        <p:spPr>
          <a:xfrm>
            <a:off x="4617720" y="19659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13" name="Text 10"/>
          <p:cNvSpPr/>
          <p:nvPr/>
        </p:nvSpPr>
        <p:spPr>
          <a:xfrm>
            <a:off x="6126480" y="19659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14" name="Text 11"/>
          <p:cNvSpPr/>
          <p:nvPr/>
        </p:nvSpPr>
        <p:spPr>
          <a:xfrm>
            <a:off x="7635240" y="19659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00000000</a:t>
            </a:r>
            <a:endParaRPr lang="en-US" sz="1200" dirty="0"/>
          </a:p>
        </p:txBody>
      </p:sp>
      <p:sp>
        <p:nvSpPr>
          <p:cNvPr id="15" name="Text 12"/>
          <p:cNvSpPr txBox="1"/>
          <p:nvPr/>
        </p:nvSpPr>
        <p:spPr>
          <a:xfrm>
            <a:off x="457200" y="2377440"/>
            <a:ext cx="2468880" cy="384048"/>
          </a:xfrm>
          <a:prstGeom prst="rect">
            <a:avLst/>
          </a:prstGeom>
          <a:noFill/>
          <a:ln/>
        </p:spPr>
        <p:txBody>
          <a:bodyPr wrap="square" lIns="0" tIns="0" rIns="0" bIns="0" rtlCol="0" anchor="ctr"/>
          <a:lstStyle/>
          <a:p>
            <a:pPr marL="0" indent="0" algn="r">
              <a:buNone/>
            </a:pPr>
            <a:r>
              <a:rPr lang="en-US" sz="1100" b="1" dirty="0">
                <a:solidFill>
                  <a:srgbClr val="0B3C5D"/>
                </a:solidFill>
              </a:rPr>
              <a:t>resultado</a:t>
            </a:r>
            <a:endParaRPr lang="en-US" sz="1100" dirty="0"/>
          </a:p>
        </p:txBody>
      </p:sp>
      <p:sp>
        <p:nvSpPr>
          <p:cNvPr id="16" name="Text 13"/>
          <p:cNvSpPr/>
          <p:nvPr/>
        </p:nvSpPr>
        <p:spPr>
          <a:xfrm>
            <a:off x="3108960" y="23774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17" name="Text 14"/>
          <p:cNvSpPr/>
          <p:nvPr/>
        </p:nvSpPr>
        <p:spPr>
          <a:xfrm>
            <a:off x="4617720" y="23774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18" name="Text 15"/>
          <p:cNvSpPr/>
          <p:nvPr/>
        </p:nvSpPr>
        <p:spPr>
          <a:xfrm>
            <a:off x="6126480" y="23774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10000000</a:t>
            </a:r>
            <a:endParaRPr lang="en-US" sz="1200" dirty="0"/>
          </a:p>
        </p:txBody>
      </p:sp>
      <p:sp>
        <p:nvSpPr>
          <p:cNvPr id="19" name="Text 16"/>
          <p:cNvSpPr/>
          <p:nvPr/>
        </p:nvSpPr>
        <p:spPr>
          <a:xfrm>
            <a:off x="7635240" y="23774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00000000</a:t>
            </a:r>
            <a:endParaRPr lang="en-US" sz="1200" dirty="0"/>
          </a:p>
        </p:txBody>
      </p:sp>
      <p:sp>
        <p:nvSpPr>
          <p:cNvPr id="20" name="Text 17"/>
          <p:cNvSpPr txBox="1"/>
          <p:nvPr/>
        </p:nvSpPr>
        <p:spPr>
          <a:xfrm>
            <a:off x="9326880" y="2377440"/>
            <a:ext cx="2560320" cy="384048"/>
          </a:xfrm>
          <a:prstGeom prst="rect">
            <a:avLst/>
          </a:prstGeom>
          <a:noFill/>
          <a:ln/>
        </p:spPr>
        <p:txBody>
          <a:bodyPr wrap="square" lIns="0" tIns="0" rIns="0" bIns="0" rtlCol="0" anchor="ctr"/>
          <a:lstStyle/>
          <a:p>
            <a:pPr marL="0" indent="0" algn="l">
              <a:buNone/>
            </a:pPr>
            <a:r>
              <a:rPr lang="en-US" sz="1100" b="1" dirty="0">
                <a:solidFill>
                  <a:srgbClr val="0B3C5D"/>
                </a:solidFill>
              </a:rPr>
              <a:t>172.16.128.0</a:t>
            </a:r>
            <a:endParaRPr lang="en-US" sz="1100" dirty="0"/>
          </a:p>
        </p:txBody>
      </p:sp>
      <p:sp>
        <p:nvSpPr>
          <p:cNvPr id="21" name="Text 18"/>
          <p:cNvSpPr txBox="1"/>
          <p:nvPr/>
        </p:nvSpPr>
        <p:spPr>
          <a:xfrm>
            <a:off x="457200" y="2926080"/>
            <a:ext cx="2468880" cy="384048"/>
          </a:xfrm>
          <a:prstGeom prst="rect">
            <a:avLst/>
          </a:prstGeom>
          <a:noFill/>
          <a:ln/>
        </p:spPr>
        <p:txBody>
          <a:bodyPr wrap="square" lIns="0" tIns="0" rIns="0" bIns="0" rtlCol="0" anchor="ctr"/>
          <a:lstStyle/>
          <a:p>
            <a:pPr marL="0" indent="0" algn="r">
              <a:buNone/>
            </a:pPr>
            <a:r>
              <a:rPr lang="en-US" sz="1100" b="1" dirty="0">
                <a:solidFill>
                  <a:srgbClr val="1F2933"/>
                </a:solidFill>
              </a:rPr>
              <a:t>172.16.128.7 (origem)</a:t>
            </a:r>
            <a:endParaRPr lang="en-US" sz="1100" dirty="0"/>
          </a:p>
        </p:txBody>
      </p:sp>
      <p:sp>
        <p:nvSpPr>
          <p:cNvPr id="22" name="Text 19"/>
          <p:cNvSpPr/>
          <p:nvPr/>
        </p:nvSpPr>
        <p:spPr>
          <a:xfrm>
            <a:off x="3108960" y="29260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23" name="Text 20"/>
          <p:cNvSpPr/>
          <p:nvPr/>
        </p:nvSpPr>
        <p:spPr>
          <a:xfrm>
            <a:off x="4617720" y="29260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24" name="Text 21"/>
          <p:cNvSpPr/>
          <p:nvPr/>
        </p:nvSpPr>
        <p:spPr>
          <a:xfrm>
            <a:off x="6126480" y="29260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10000000</a:t>
            </a:r>
            <a:endParaRPr lang="en-US" sz="1200" dirty="0"/>
          </a:p>
        </p:txBody>
      </p:sp>
      <p:sp>
        <p:nvSpPr>
          <p:cNvPr id="25" name="Text 22"/>
          <p:cNvSpPr/>
          <p:nvPr/>
        </p:nvSpPr>
        <p:spPr>
          <a:xfrm>
            <a:off x="7635240" y="292608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00000111</a:t>
            </a:r>
            <a:endParaRPr lang="en-US" sz="1200" dirty="0"/>
          </a:p>
        </p:txBody>
      </p:sp>
      <p:sp>
        <p:nvSpPr>
          <p:cNvPr id="26" name="Text 23"/>
          <p:cNvSpPr txBox="1"/>
          <p:nvPr/>
        </p:nvSpPr>
        <p:spPr>
          <a:xfrm>
            <a:off x="457200" y="3337560"/>
            <a:ext cx="2468880" cy="384048"/>
          </a:xfrm>
          <a:prstGeom prst="rect">
            <a:avLst/>
          </a:prstGeom>
          <a:noFill/>
          <a:ln/>
        </p:spPr>
        <p:txBody>
          <a:bodyPr wrap="square" lIns="0" tIns="0" rIns="0" bIns="0" rtlCol="0" anchor="ctr"/>
          <a:lstStyle/>
          <a:p>
            <a:pPr marL="0" indent="0" algn="r">
              <a:buNone/>
            </a:pPr>
            <a:r>
              <a:rPr lang="en-US" sz="1100" b="1" dirty="0">
                <a:solidFill>
                  <a:srgbClr val="1F2933"/>
                </a:solidFill>
              </a:rPr>
              <a:t>AND 255.255.255.0</a:t>
            </a:r>
            <a:endParaRPr lang="en-US" sz="1100" dirty="0"/>
          </a:p>
        </p:txBody>
      </p:sp>
      <p:sp>
        <p:nvSpPr>
          <p:cNvPr id="27" name="Text 24"/>
          <p:cNvSpPr/>
          <p:nvPr/>
        </p:nvSpPr>
        <p:spPr>
          <a:xfrm>
            <a:off x="3108960" y="33375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28" name="Text 25"/>
          <p:cNvSpPr/>
          <p:nvPr/>
        </p:nvSpPr>
        <p:spPr>
          <a:xfrm>
            <a:off x="4617720" y="33375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29" name="Text 26"/>
          <p:cNvSpPr/>
          <p:nvPr/>
        </p:nvSpPr>
        <p:spPr>
          <a:xfrm>
            <a:off x="6126480" y="33375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11111111</a:t>
            </a:r>
            <a:endParaRPr lang="en-US" sz="1200" dirty="0"/>
          </a:p>
        </p:txBody>
      </p:sp>
      <p:sp>
        <p:nvSpPr>
          <p:cNvPr id="30" name="Text 27"/>
          <p:cNvSpPr/>
          <p:nvPr/>
        </p:nvSpPr>
        <p:spPr>
          <a:xfrm>
            <a:off x="7635240" y="3337560"/>
            <a:ext cx="15087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latin typeface="Courier New" pitchFamily="34" charset="0"/>
                <a:ea typeface="Courier New" pitchFamily="34" charset="-122"/>
                <a:cs typeface="Courier New" pitchFamily="34" charset="-120"/>
              </a:rPr>
              <a:t>00000000</a:t>
            </a:r>
            <a:endParaRPr lang="en-US" sz="1200" dirty="0"/>
          </a:p>
        </p:txBody>
      </p:sp>
      <p:sp>
        <p:nvSpPr>
          <p:cNvPr id="31" name="Text 28"/>
          <p:cNvSpPr txBox="1"/>
          <p:nvPr/>
        </p:nvSpPr>
        <p:spPr>
          <a:xfrm>
            <a:off x="457200" y="3749040"/>
            <a:ext cx="2468880" cy="384048"/>
          </a:xfrm>
          <a:prstGeom prst="rect">
            <a:avLst/>
          </a:prstGeom>
          <a:noFill/>
          <a:ln/>
        </p:spPr>
        <p:txBody>
          <a:bodyPr wrap="square" lIns="0" tIns="0" rIns="0" bIns="0" rtlCol="0" anchor="ctr"/>
          <a:lstStyle/>
          <a:p>
            <a:pPr marL="0" indent="0" algn="r">
              <a:buNone/>
            </a:pPr>
            <a:r>
              <a:rPr lang="en-US" sz="1100" b="1" dirty="0">
                <a:solidFill>
                  <a:srgbClr val="0B3C5D"/>
                </a:solidFill>
              </a:rPr>
              <a:t>resultado</a:t>
            </a:r>
            <a:endParaRPr lang="en-US" sz="1100" dirty="0"/>
          </a:p>
        </p:txBody>
      </p:sp>
      <p:sp>
        <p:nvSpPr>
          <p:cNvPr id="32" name="Text 29"/>
          <p:cNvSpPr/>
          <p:nvPr/>
        </p:nvSpPr>
        <p:spPr>
          <a:xfrm>
            <a:off x="3108960" y="37490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10101100</a:t>
            </a:r>
            <a:endParaRPr lang="en-US" sz="1200" dirty="0"/>
          </a:p>
        </p:txBody>
      </p:sp>
      <p:sp>
        <p:nvSpPr>
          <p:cNvPr id="33" name="Text 30"/>
          <p:cNvSpPr/>
          <p:nvPr/>
        </p:nvSpPr>
        <p:spPr>
          <a:xfrm>
            <a:off x="4617720" y="37490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00010000</a:t>
            </a:r>
            <a:endParaRPr lang="en-US" sz="1200" dirty="0"/>
          </a:p>
        </p:txBody>
      </p:sp>
      <p:sp>
        <p:nvSpPr>
          <p:cNvPr id="34" name="Text 31"/>
          <p:cNvSpPr/>
          <p:nvPr/>
        </p:nvSpPr>
        <p:spPr>
          <a:xfrm>
            <a:off x="6126480" y="37490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10000000</a:t>
            </a:r>
            <a:endParaRPr lang="en-US" sz="1200" dirty="0"/>
          </a:p>
        </p:txBody>
      </p:sp>
      <p:sp>
        <p:nvSpPr>
          <p:cNvPr id="35" name="Text 32"/>
          <p:cNvSpPr/>
          <p:nvPr/>
        </p:nvSpPr>
        <p:spPr>
          <a:xfrm>
            <a:off x="7635240" y="3749040"/>
            <a:ext cx="150876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latin typeface="Courier New" pitchFamily="34" charset="0"/>
                <a:ea typeface="Courier New" pitchFamily="34" charset="-122"/>
                <a:cs typeface="Courier New" pitchFamily="34" charset="-120"/>
              </a:rPr>
              <a:t>00000000</a:t>
            </a:r>
            <a:endParaRPr lang="en-US" sz="1200" dirty="0"/>
          </a:p>
        </p:txBody>
      </p:sp>
      <p:sp>
        <p:nvSpPr>
          <p:cNvPr id="36" name="Text 33"/>
          <p:cNvSpPr txBox="1"/>
          <p:nvPr/>
        </p:nvSpPr>
        <p:spPr>
          <a:xfrm>
            <a:off x="9326880" y="3749040"/>
            <a:ext cx="2560320" cy="384048"/>
          </a:xfrm>
          <a:prstGeom prst="rect">
            <a:avLst/>
          </a:prstGeom>
          <a:noFill/>
          <a:ln/>
        </p:spPr>
        <p:txBody>
          <a:bodyPr wrap="square" lIns="0" tIns="0" rIns="0" bIns="0" rtlCol="0" anchor="ctr"/>
          <a:lstStyle/>
          <a:p>
            <a:pPr marL="0" indent="0" algn="l">
              <a:buNone/>
            </a:pPr>
            <a:r>
              <a:rPr lang="en-US" sz="1100" b="1" dirty="0">
                <a:solidFill>
                  <a:srgbClr val="0B3C5D"/>
                </a:solidFill>
              </a:rPr>
              <a:t>172.16.128.0</a:t>
            </a:r>
            <a:endParaRPr lang="en-US" sz="1100" dirty="0"/>
          </a:p>
        </p:txBody>
      </p:sp>
      <p:sp>
        <p:nvSpPr>
          <p:cNvPr id="37" name="Text 34"/>
          <p:cNvSpPr/>
          <p:nvPr/>
        </p:nvSpPr>
        <p:spPr>
          <a:xfrm>
            <a:off x="457200" y="4297680"/>
            <a:ext cx="5394960" cy="548640"/>
          </a:xfrm>
          <a:prstGeom prst="roundRect">
            <a:avLst>
              <a:gd name="adj" fmla="val 16667"/>
            </a:avLst>
          </a:prstGeom>
          <a:solidFill>
            <a:srgbClr val="E8F5EE"/>
          </a:solidFill>
          <a:ln>
            <a:solidFill>
              <a:srgbClr val="E8F5EE"/>
            </a:solidFill>
          </a:ln>
        </p:spPr>
        <p:txBody>
          <a:bodyPr wrap="square" lIns="76200" tIns="152400" rIns="152400" bIns="76200" rtlCol="0" anchor="ctr"/>
          <a:lstStyle/>
          <a:p>
            <a:pPr marL="0" indent="0" algn="l">
              <a:buNone/>
            </a:pPr>
            <a:r>
              <a:rPr lang="en-US" sz="1300" b="1" dirty="0">
                <a:solidFill>
                  <a:srgbClr val="1F2933"/>
                </a:solidFill>
              </a:rPr>
              <a:t>Resultados iguais → destino LOCAL (mesmo enlace)</a:t>
            </a:r>
            <a:endParaRPr lang="en-US" sz="1300" dirty="0"/>
          </a:p>
        </p:txBody>
      </p:sp>
      <p:sp>
        <p:nvSpPr>
          <p:cNvPr id="38" name="Text 35"/>
          <p:cNvSpPr txBox="1"/>
          <p:nvPr/>
        </p:nvSpPr>
        <p:spPr>
          <a:xfrm>
            <a:off x="6035040" y="4297680"/>
            <a:ext cx="5669280" cy="548640"/>
          </a:xfrm>
          <a:prstGeom prst="rect">
            <a:avLst/>
          </a:prstGeom>
          <a:solidFill>
            <a:srgbClr val="FDECEC"/>
          </a:solidFill>
          <a:ln/>
        </p:spPr>
        <p:txBody>
          <a:bodyPr wrap="square" lIns="0" tIns="0" rIns="0" bIns="0" rtlCol="0" anchor="ctr"/>
          <a:lstStyle/>
          <a:p>
            <a:pPr marL="0" indent="0" algn="l">
              <a:buNone/>
            </a:pPr>
            <a:r>
              <a:rPr lang="en-US" sz="1200" b="1" dirty="0">
                <a:solidFill>
                  <a:srgbClr val="1F2933"/>
                </a:solidFill>
              </a:rPr>
              <a:t>E se o destino fosse 172.16.64.2? AND → 172.16.64.0 ≠ 172.16.128.0 → REMOTO</a:t>
            </a:r>
            <a:endParaRPr lang="en-US" sz="1200" dirty="0"/>
          </a:p>
        </p:txBody>
      </p:sp>
      <p:sp>
        <p:nvSpPr>
          <p:cNvPr id="39" name="Shape 36"/>
          <p:cNvSpPr/>
          <p:nvPr/>
        </p:nvSpPr>
        <p:spPr>
          <a:xfrm>
            <a:off x="457200" y="5029200"/>
            <a:ext cx="11247120" cy="1188720"/>
          </a:xfrm>
          <a:prstGeom prst="roundRect">
            <a:avLst>
              <a:gd name="adj" fmla="val 9231"/>
            </a:avLst>
          </a:prstGeom>
          <a:solidFill>
            <a:srgbClr val="EEF3F7"/>
          </a:solidFill>
          <a:ln w="9525">
            <a:solidFill>
              <a:srgbClr val="EEF3F7"/>
            </a:solidFill>
            <a:prstDash val="solid"/>
          </a:ln>
        </p:spPr>
        <p:txBody>
          <a:bodyPr/>
          <a:lstStyle/>
          <a:p>
            <a:endParaRPr lang="en-US"/>
          </a:p>
        </p:txBody>
      </p:sp>
      <p:sp>
        <p:nvSpPr>
          <p:cNvPr id="40" name="Text 37"/>
          <p:cNvSpPr txBox="1"/>
          <p:nvPr/>
        </p:nvSpPr>
        <p:spPr>
          <a:xfrm>
            <a:off x="658368" y="5193792"/>
            <a:ext cx="10844784" cy="365760"/>
          </a:xfrm>
          <a:prstGeom prst="rect">
            <a:avLst/>
          </a:prstGeom>
          <a:noFill/>
          <a:ln/>
        </p:spPr>
        <p:txBody>
          <a:bodyPr wrap="square" lIns="0" tIns="0" rIns="0" bIns="0" rtlCol="0" anchor="t"/>
          <a:lstStyle/>
          <a:p>
            <a:pPr marL="0" indent="0">
              <a:buNone/>
            </a:pPr>
            <a:r>
              <a:rPr lang="en-US" sz="1500" b="1" dirty="0">
                <a:solidFill>
                  <a:srgbClr val="0B3C5D"/>
                </a:solidFill>
              </a:rPr>
              <a:t>Verifique no sistema operacional</a:t>
            </a:r>
            <a:endParaRPr lang="en-US" sz="1500" dirty="0"/>
          </a:p>
        </p:txBody>
      </p:sp>
      <p:sp>
        <p:nvSpPr>
          <p:cNvPr id="41" name="Text 38"/>
          <p:cNvSpPr txBox="1"/>
          <p:nvPr/>
        </p:nvSpPr>
        <p:spPr>
          <a:xfrm>
            <a:off x="658368" y="5605272"/>
            <a:ext cx="10844784" cy="4754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Linux: ip route get 172.16.128.2 → 'dev eth0' (local); ip route get 172.16.64.2 → 'via 172.16.128.1' (remoto, pelo gateway)</a:t>
            </a:r>
            <a:endParaRPr lang="en-US" sz="12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Destinos locais</a:t>
            </a:r>
            <a:endParaRPr lang="en-US" sz="3000" dirty="0"/>
          </a:p>
        </p:txBody>
      </p:sp>
      <p:sp>
        <p:nvSpPr>
          <p:cNvPr id="4" name="Text 1"/>
          <p:cNvSpPr txBox="1"/>
          <p:nvPr/>
        </p:nvSpPr>
        <p:spPr>
          <a:xfrm>
            <a:off x="457200" y="1188720"/>
            <a:ext cx="621792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Se a sub-rede de destino é a mesma da origem, a comunicação ocorre </a:t>
            </a:r>
            <a:r>
              <a:rPr lang="en-US" sz="1500" b="1" dirty="0">
                <a:solidFill>
                  <a:srgbClr val="1F2933"/>
                </a:solidFill>
              </a:rPr>
              <a:t>sem roteador</a:t>
            </a:r>
            <a:endParaRPr lang="en-US" sz="1500" dirty="0"/>
          </a:p>
          <a:p>
            <a:pPr marL="279400" indent="-279400">
              <a:spcAft>
                <a:spcPts val="800"/>
              </a:spcAft>
              <a:buSzPct val="100000"/>
              <a:buChar char="•"/>
            </a:pPr>
            <a:r>
              <a:rPr lang="en-US" sz="1500" dirty="0">
                <a:solidFill>
                  <a:srgbClr val="1F2933"/>
                </a:solidFill>
              </a:rPr>
              <a:t>Os quadros são transmitidos diretamente no </a:t>
            </a:r>
            <a:r>
              <a:rPr lang="en-US" sz="1500" b="1" dirty="0">
                <a:solidFill>
                  <a:srgbClr val="1F2933"/>
                </a:solidFill>
              </a:rPr>
              <a:t>enlace conectado</a:t>
            </a:r>
            <a:r>
              <a:rPr lang="en-US" sz="1500" dirty="0">
                <a:solidFill>
                  <a:srgbClr val="1F2933"/>
                </a:solidFill>
              </a:rPr>
              <a:t> (switches L2 no caminho são transparentes; 'mesmo enlace' = mesma VLAN)</a:t>
            </a:r>
            <a:endParaRPr lang="en-US" sz="1500" dirty="0"/>
          </a:p>
          <a:p>
            <a:pPr marL="279400" indent="-279400">
              <a:spcAft>
                <a:spcPts val="800"/>
              </a:spcAft>
              <a:buSzPct val="100000"/>
              <a:buChar char="•"/>
            </a:pPr>
            <a:r>
              <a:rPr lang="en-US" sz="1500" dirty="0">
                <a:solidFill>
                  <a:srgbClr val="1F2933"/>
                </a:solidFill>
              </a:rPr>
              <a:t>A origem passa imediatamente à </a:t>
            </a:r>
            <a:r>
              <a:rPr lang="en-US" sz="1500" b="1" dirty="0">
                <a:solidFill>
                  <a:srgbClr val="1F2933"/>
                </a:solidFill>
              </a:rPr>
              <a:t>resolução de endereço</a:t>
            </a:r>
            <a:r>
              <a:rPr lang="en-US" sz="1500" dirty="0">
                <a:solidFill>
                  <a:srgbClr val="1F2933"/>
                </a:solidFill>
              </a:rPr>
              <a:t> (ARP) para obter o MAC do destino</a:t>
            </a:r>
            <a:endParaRPr lang="en-US" sz="1500" dirty="0"/>
          </a:p>
          <a:p>
            <a:pPr marL="279400" indent="-279400">
              <a:spcAft>
                <a:spcPts val="800"/>
              </a:spcAft>
              <a:buSzPct val="100000"/>
              <a:buChar char="•"/>
            </a:pPr>
            <a:r>
              <a:rPr lang="en-US" sz="1500" dirty="0">
                <a:solidFill>
                  <a:srgbClr val="1F2933"/>
                </a:solidFill>
              </a:rPr>
              <a:t>Erro comum de diagnóstico: máscara errada faz o host achar que um destino remoto é local (e o ARP nunca é respondido)</a:t>
            </a:r>
            <a:endParaRPr lang="en-US" sz="1500" dirty="0"/>
          </a:p>
        </p:txBody>
      </p:sp>
      <p:sp>
        <p:nvSpPr>
          <p:cNvPr id="5" name="Text 2"/>
          <p:cNvSpPr/>
          <p:nvPr/>
        </p:nvSpPr>
        <p:spPr>
          <a:xfrm>
            <a:off x="7580376" y="19933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6" name="Shape 3"/>
          <p:cNvSpPr/>
          <p:nvPr/>
        </p:nvSpPr>
        <p:spPr>
          <a:xfrm>
            <a:off x="7735824" y="2395728"/>
            <a:ext cx="256032" cy="64008"/>
          </a:xfrm>
          <a:prstGeom prst="rect">
            <a:avLst/>
          </a:prstGeom>
          <a:solidFill>
            <a:srgbClr val="2A9D6F"/>
          </a:solidFill>
          <a:ln w="12700">
            <a:solidFill>
              <a:srgbClr val="2A9D6F"/>
            </a:solidFill>
            <a:prstDash val="solid"/>
          </a:ln>
        </p:spPr>
        <p:txBody>
          <a:bodyPr/>
          <a:lstStyle/>
          <a:p>
            <a:endParaRPr lang="en-US"/>
          </a:p>
        </p:txBody>
      </p:sp>
      <p:sp>
        <p:nvSpPr>
          <p:cNvPr id="7" name="Text 4"/>
          <p:cNvSpPr txBox="1"/>
          <p:nvPr/>
        </p:nvSpPr>
        <p:spPr>
          <a:xfrm>
            <a:off x="7040880" y="2487168"/>
            <a:ext cx="1645920" cy="274320"/>
          </a:xfrm>
          <a:prstGeom prst="rect">
            <a:avLst/>
          </a:prstGeom>
          <a:noFill/>
          <a:ln/>
        </p:spPr>
        <p:txBody>
          <a:bodyPr wrap="square" lIns="0" tIns="0" rIns="0" bIns="0" rtlCol="0" anchor="ctr"/>
          <a:lstStyle/>
          <a:p>
            <a:pPr marL="0" indent="0" algn="ctr">
              <a:buNone/>
            </a:pPr>
            <a:r>
              <a:rPr lang="en-US" sz="1000" dirty="0">
                <a:solidFill>
                  <a:srgbClr val="1F2933"/>
                </a:solidFill>
              </a:rPr>
              <a:t>172.16.128.7 /24</a:t>
            </a:r>
            <a:endParaRPr lang="en-US" sz="1000" dirty="0"/>
          </a:p>
        </p:txBody>
      </p:sp>
      <p:sp>
        <p:nvSpPr>
          <p:cNvPr id="8" name="Text 5"/>
          <p:cNvSpPr/>
          <p:nvPr/>
        </p:nvSpPr>
        <p:spPr>
          <a:xfrm>
            <a:off x="10323576" y="19933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9" name="Shape 6"/>
          <p:cNvSpPr/>
          <p:nvPr/>
        </p:nvSpPr>
        <p:spPr>
          <a:xfrm>
            <a:off x="10479024" y="2395728"/>
            <a:ext cx="256032" cy="64008"/>
          </a:xfrm>
          <a:prstGeom prst="rect">
            <a:avLst/>
          </a:prstGeom>
          <a:solidFill>
            <a:srgbClr val="2A9D6F"/>
          </a:solidFill>
          <a:ln w="12700">
            <a:solidFill>
              <a:srgbClr val="2A9D6F"/>
            </a:solidFill>
            <a:prstDash val="solid"/>
          </a:ln>
        </p:spPr>
        <p:txBody>
          <a:bodyPr/>
          <a:lstStyle/>
          <a:p>
            <a:endParaRPr lang="en-US"/>
          </a:p>
        </p:txBody>
      </p:sp>
      <p:sp>
        <p:nvSpPr>
          <p:cNvPr id="10" name="Text 7"/>
          <p:cNvSpPr txBox="1"/>
          <p:nvPr/>
        </p:nvSpPr>
        <p:spPr>
          <a:xfrm>
            <a:off x="9784080" y="2487168"/>
            <a:ext cx="1645920" cy="274320"/>
          </a:xfrm>
          <a:prstGeom prst="rect">
            <a:avLst/>
          </a:prstGeom>
          <a:noFill/>
          <a:ln/>
        </p:spPr>
        <p:txBody>
          <a:bodyPr wrap="square" lIns="0" tIns="0" rIns="0" bIns="0" rtlCol="0" anchor="ctr"/>
          <a:lstStyle/>
          <a:p>
            <a:pPr marL="0" indent="0" algn="ctr">
              <a:buNone/>
            </a:pPr>
            <a:r>
              <a:rPr lang="en-US" sz="1000" dirty="0">
                <a:solidFill>
                  <a:srgbClr val="1F2933"/>
                </a:solidFill>
              </a:rPr>
              <a:t>172.16.128.2 /24</a:t>
            </a:r>
            <a:endParaRPr lang="en-US" sz="1000" dirty="0"/>
          </a:p>
        </p:txBody>
      </p:sp>
      <p:sp>
        <p:nvSpPr>
          <p:cNvPr id="11" name="Text 8"/>
          <p:cNvSpPr/>
          <p:nvPr/>
        </p:nvSpPr>
        <p:spPr>
          <a:xfrm>
            <a:off x="8458200" y="3383280"/>
            <a:ext cx="1554480" cy="365760"/>
          </a:xfrm>
          <a:prstGeom prst="roundRect">
            <a:avLst>
              <a:gd name="adj" fmla="val 20000"/>
            </a:avLst>
          </a:prstGeom>
          <a:solidFill>
            <a:srgbClr val="8ECAE6"/>
          </a:solidFill>
          <a:ln>
            <a:solidFill>
              <a:srgbClr val="8ECAE6"/>
            </a:solidFill>
          </a:ln>
        </p:spPr>
        <p:txBody>
          <a:bodyPr wrap="square" lIns="0" tIns="0" rIns="0" bIns="0" rtlCol="0" anchor="ctr"/>
          <a:lstStyle/>
          <a:p>
            <a:pPr marL="0" indent="0" algn="ctr">
              <a:buNone/>
            </a:pPr>
            <a:r>
              <a:rPr lang="en-US" sz="1100" b="1" dirty="0">
                <a:solidFill>
                  <a:srgbClr val="0B3C5D"/>
                </a:solidFill>
              </a:rPr>
              <a:t>SW (VLAN 128)</a:t>
            </a:r>
            <a:endParaRPr lang="en-US" sz="1100" dirty="0"/>
          </a:p>
        </p:txBody>
      </p:sp>
      <p:sp>
        <p:nvSpPr>
          <p:cNvPr id="12" name="Shape 9"/>
          <p:cNvSpPr/>
          <p:nvPr/>
        </p:nvSpPr>
        <p:spPr>
          <a:xfrm>
            <a:off x="7863840" y="2423160"/>
            <a:ext cx="914400" cy="960120"/>
          </a:xfrm>
          <a:prstGeom prst="line">
            <a:avLst/>
          </a:prstGeom>
          <a:noFill/>
          <a:ln w="25400">
            <a:solidFill>
              <a:srgbClr val="0B3C5D"/>
            </a:solidFill>
            <a:prstDash val="solid"/>
          </a:ln>
        </p:spPr>
        <p:txBody>
          <a:bodyPr/>
          <a:lstStyle/>
          <a:p>
            <a:endParaRPr lang="en-US"/>
          </a:p>
        </p:txBody>
      </p:sp>
      <p:sp>
        <p:nvSpPr>
          <p:cNvPr id="13" name="Shape 10"/>
          <p:cNvSpPr/>
          <p:nvPr/>
        </p:nvSpPr>
        <p:spPr>
          <a:xfrm flipH="1">
            <a:off x="9692640" y="2423160"/>
            <a:ext cx="914400" cy="960120"/>
          </a:xfrm>
          <a:prstGeom prst="line">
            <a:avLst/>
          </a:prstGeom>
          <a:noFill/>
          <a:ln w="25400">
            <a:solidFill>
              <a:srgbClr val="0B3C5D"/>
            </a:solidFill>
            <a:prstDash val="solid"/>
          </a:ln>
        </p:spPr>
        <p:txBody>
          <a:bodyPr/>
          <a:lstStyle/>
          <a:p>
            <a:endParaRPr lang="en-US"/>
          </a:p>
        </p:txBody>
      </p:sp>
      <p:sp>
        <p:nvSpPr>
          <p:cNvPr id="14" name="Shape 11"/>
          <p:cNvSpPr/>
          <p:nvPr/>
        </p:nvSpPr>
        <p:spPr>
          <a:xfrm>
            <a:off x="8183880" y="1920240"/>
            <a:ext cx="2103120" cy="0"/>
          </a:xfrm>
          <a:prstGeom prst="line">
            <a:avLst/>
          </a:prstGeom>
          <a:noFill/>
          <a:ln w="31750">
            <a:solidFill>
              <a:srgbClr val="F0A332"/>
            </a:solidFill>
            <a:prstDash val="solid"/>
            <a:tailEnd type="triangle"/>
          </a:ln>
        </p:spPr>
        <p:txBody>
          <a:bodyPr/>
          <a:lstStyle/>
          <a:p>
            <a:endParaRPr lang="en-US"/>
          </a:p>
        </p:txBody>
      </p:sp>
      <p:sp>
        <p:nvSpPr>
          <p:cNvPr id="15" name="Text 12"/>
          <p:cNvSpPr txBox="1"/>
          <p:nvPr/>
        </p:nvSpPr>
        <p:spPr>
          <a:xfrm>
            <a:off x="8412480" y="164592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quadro direto: MAC B</a:t>
            </a:r>
            <a:endParaRPr lang="en-US" sz="1000" dirty="0"/>
          </a:p>
        </p:txBody>
      </p:sp>
      <p:sp>
        <p:nvSpPr>
          <p:cNvPr id="16" name="Text 13"/>
          <p:cNvSpPr txBox="1"/>
          <p:nvPr/>
        </p:nvSpPr>
        <p:spPr>
          <a:xfrm>
            <a:off x="6858000" y="4206240"/>
            <a:ext cx="4846320" cy="548640"/>
          </a:xfrm>
          <a:prstGeom prst="rect">
            <a:avLst/>
          </a:prstGeom>
          <a:solidFill>
            <a:srgbClr val="E8F5EE"/>
          </a:solidFill>
          <a:ln w="9525">
            <a:solidFill>
              <a:srgbClr val="2A9D6F"/>
            </a:solidFill>
          </a:ln>
        </p:spPr>
        <p:txBody>
          <a:bodyPr wrap="square" lIns="0" tIns="0" rIns="0" bIns="0" rtlCol="0" anchor="ctr"/>
          <a:lstStyle/>
          <a:p>
            <a:pPr marL="0" indent="0" algn="ctr">
              <a:buNone/>
            </a:pPr>
            <a:r>
              <a:rPr lang="en-US" sz="1100" dirty="0">
                <a:solidFill>
                  <a:srgbClr val="1F2933"/>
                </a:solidFill>
              </a:rPr>
              <a:t>Sub-rede 172.16.128.0/24: nenhum roteador envolvido</a:t>
            </a:r>
            <a:endParaRPr lang="en-US" sz="11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Destinos remotos</a:t>
            </a:r>
            <a:endParaRPr lang="en-US" sz="3000" dirty="0"/>
          </a:p>
        </p:txBody>
      </p:sp>
      <p:sp>
        <p:nvSpPr>
          <p:cNvPr id="4" name="Text 1"/>
          <p:cNvSpPr txBox="1"/>
          <p:nvPr/>
        </p:nvSpPr>
        <p:spPr>
          <a:xfrm>
            <a:off x="457200" y="1188720"/>
            <a:ext cx="6217920" cy="49377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Destino remoto: é necessário um </a:t>
            </a:r>
            <a:r>
              <a:rPr lang="en-US" sz="1500" b="1" dirty="0">
                <a:solidFill>
                  <a:srgbClr val="1F2933"/>
                </a:solidFill>
              </a:rPr>
              <a:t>passo intermediário</a:t>
            </a:r>
            <a:r>
              <a:rPr lang="en-US" sz="1500" dirty="0">
                <a:solidFill>
                  <a:srgbClr val="1F2933"/>
                </a:solidFill>
              </a:rPr>
              <a:t> antes da resolução de endereço</a:t>
            </a:r>
            <a:endParaRPr lang="en-US" sz="1500" dirty="0"/>
          </a:p>
          <a:p>
            <a:pPr marL="279400" indent="-279400">
              <a:spcAft>
                <a:spcPts val="800"/>
              </a:spcAft>
              <a:buSzPct val="100000"/>
              <a:buChar char="•"/>
            </a:pPr>
            <a:r>
              <a:rPr lang="en-US" sz="1500" b="1" dirty="0">
                <a:solidFill>
                  <a:srgbClr val="1F2933"/>
                </a:solidFill>
              </a:rPr>
              <a:t>Consulta do próximo salto</a:t>
            </a:r>
            <a:r>
              <a:rPr lang="en-US" sz="1500" dirty="0">
                <a:solidFill>
                  <a:srgbClr val="1F2933"/>
                </a:solidFill>
              </a:rPr>
              <a:t> (next-hop gateway lookup): qual roteador usar para alcançar a rede remota?</a:t>
            </a:r>
            <a:endParaRPr lang="en-US" sz="1500" dirty="0"/>
          </a:p>
          <a:p>
            <a:pPr marL="279400" indent="-279400">
              <a:spcAft>
                <a:spcPts val="800"/>
              </a:spcAft>
              <a:buSzPct val="100000"/>
              <a:buChar char="•"/>
            </a:pPr>
            <a:r>
              <a:rPr lang="en-US" sz="1500" dirty="0">
                <a:solidFill>
                  <a:srgbClr val="1F2933"/>
                </a:solidFill>
              </a:rPr>
              <a:t>A origem então resolve o MAC </a:t>
            </a:r>
            <a:r>
              <a:rPr lang="en-US" sz="1500" b="1" dirty="0">
                <a:solidFill>
                  <a:srgbClr val="1F2933"/>
                </a:solidFill>
              </a:rPr>
              <a:t>do gateway</a:t>
            </a:r>
            <a:r>
              <a:rPr lang="en-US" sz="1500" dirty="0">
                <a:solidFill>
                  <a:srgbClr val="1F2933"/>
                </a:solidFill>
              </a:rPr>
              <a:t>, não do destino final</a:t>
            </a:r>
            <a:endParaRPr lang="en-US" sz="1500" dirty="0"/>
          </a:p>
          <a:p>
            <a:pPr marL="279400" indent="-279400">
              <a:spcAft>
                <a:spcPts val="800"/>
              </a:spcAft>
              <a:buSzPct val="100000"/>
              <a:buChar char="•"/>
            </a:pPr>
            <a:r>
              <a:rPr lang="en-US" sz="1500" dirty="0">
                <a:solidFill>
                  <a:srgbClr val="1F2933"/>
                </a:solidFill>
              </a:rPr>
              <a:t>O pacote IP continua endereçado ao destino final; só o quadro Ethernet é endereçado ao gateway</a:t>
            </a:r>
            <a:endParaRPr lang="en-US" sz="1500" dirty="0"/>
          </a:p>
        </p:txBody>
      </p:sp>
      <p:sp>
        <p:nvSpPr>
          <p:cNvPr id="5" name="Text 2"/>
          <p:cNvSpPr/>
          <p:nvPr/>
        </p:nvSpPr>
        <p:spPr>
          <a:xfrm>
            <a:off x="7031736" y="19933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6" name="Shape 3"/>
          <p:cNvSpPr/>
          <p:nvPr/>
        </p:nvSpPr>
        <p:spPr>
          <a:xfrm>
            <a:off x="7187184" y="2395728"/>
            <a:ext cx="256032" cy="64008"/>
          </a:xfrm>
          <a:prstGeom prst="rect">
            <a:avLst/>
          </a:prstGeom>
          <a:solidFill>
            <a:srgbClr val="2A9D6F"/>
          </a:solidFill>
          <a:ln w="12700">
            <a:solidFill>
              <a:srgbClr val="2A9D6F"/>
            </a:solidFill>
            <a:prstDash val="solid"/>
          </a:ln>
        </p:spPr>
        <p:txBody>
          <a:bodyPr/>
          <a:lstStyle/>
          <a:p>
            <a:endParaRPr lang="en-US"/>
          </a:p>
        </p:txBody>
      </p:sp>
      <p:sp>
        <p:nvSpPr>
          <p:cNvPr id="7" name="Text 4"/>
          <p:cNvSpPr txBox="1"/>
          <p:nvPr/>
        </p:nvSpPr>
        <p:spPr>
          <a:xfrm>
            <a:off x="6492240" y="2487168"/>
            <a:ext cx="1645920" cy="274320"/>
          </a:xfrm>
          <a:prstGeom prst="rect">
            <a:avLst/>
          </a:prstGeom>
          <a:noFill/>
          <a:ln/>
        </p:spPr>
        <p:txBody>
          <a:bodyPr wrap="square" lIns="0" tIns="0" rIns="0" bIns="0" rtlCol="0" anchor="ctr"/>
          <a:lstStyle/>
          <a:p>
            <a:pPr marL="0" indent="0" algn="ctr">
              <a:buNone/>
            </a:pPr>
            <a:r>
              <a:rPr lang="en-US" sz="1000" dirty="0">
                <a:solidFill>
                  <a:srgbClr val="1F2933"/>
                </a:solidFill>
              </a:rPr>
              <a:t>172.16.128.7 /24</a:t>
            </a:r>
            <a:endParaRPr lang="en-US" sz="1000" dirty="0"/>
          </a:p>
        </p:txBody>
      </p:sp>
      <p:sp>
        <p:nvSpPr>
          <p:cNvPr id="8" name="Text 5"/>
          <p:cNvSpPr/>
          <p:nvPr/>
        </p:nvSpPr>
        <p:spPr>
          <a:xfrm>
            <a:off x="914400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txBox="1"/>
          <p:nvPr/>
        </p:nvSpPr>
        <p:spPr>
          <a:xfrm>
            <a:off x="8503920" y="249631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gw .128.1</a:t>
            </a:r>
            <a:endParaRPr lang="en-US" sz="1000" dirty="0"/>
          </a:p>
        </p:txBody>
      </p:sp>
      <p:sp>
        <p:nvSpPr>
          <p:cNvPr id="10" name="Text 7"/>
          <p:cNvSpPr/>
          <p:nvPr/>
        </p:nvSpPr>
        <p:spPr>
          <a:xfrm>
            <a:off x="11055096" y="199339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1" name="Shape 8"/>
          <p:cNvSpPr/>
          <p:nvPr/>
        </p:nvSpPr>
        <p:spPr>
          <a:xfrm>
            <a:off x="11210544" y="2395728"/>
            <a:ext cx="256032" cy="64008"/>
          </a:xfrm>
          <a:prstGeom prst="rect">
            <a:avLst/>
          </a:prstGeom>
          <a:solidFill>
            <a:srgbClr val="2A9D6F"/>
          </a:solidFill>
          <a:ln w="12700">
            <a:solidFill>
              <a:srgbClr val="2A9D6F"/>
            </a:solidFill>
            <a:prstDash val="solid"/>
          </a:ln>
        </p:spPr>
        <p:txBody>
          <a:bodyPr/>
          <a:lstStyle/>
          <a:p>
            <a:endParaRPr lang="en-US"/>
          </a:p>
        </p:txBody>
      </p:sp>
      <p:sp>
        <p:nvSpPr>
          <p:cNvPr id="12" name="Text 9"/>
          <p:cNvSpPr txBox="1"/>
          <p:nvPr/>
        </p:nvSpPr>
        <p:spPr>
          <a:xfrm>
            <a:off x="10515600" y="2487168"/>
            <a:ext cx="1645920" cy="274320"/>
          </a:xfrm>
          <a:prstGeom prst="rect">
            <a:avLst/>
          </a:prstGeom>
          <a:noFill/>
          <a:ln/>
        </p:spPr>
        <p:txBody>
          <a:bodyPr wrap="square" lIns="0" tIns="0" rIns="0" bIns="0" rtlCol="0" anchor="ctr"/>
          <a:lstStyle/>
          <a:p>
            <a:pPr marL="0" indent="0" algn="ctr">
              <a:buNone/>
            </a:pPr>
            <a:r>
              <a:rPr lang="en-US" sz="1000" dirty="0">
                <a:solidFill>
                  <a:srgbClr val="1F2933"/>
                </a:solidFill>
              </a:rPr>
              <a:t>172.16.64.2 /24</a:t>
            </a:r>
            <a:endParaRPr lang="en-US" sz="1000" dirty="0"/>
          </a:p>
        </p:txBody>
      </p:sp>
      <p:sp>
        <p:nvSpPr>
          <p:cNvPr id="13" name="Shape 10"/>
          <p:cNvSpPr/>
          <p:nvPr/>
        </p:nvSpPr>
        <p:spPr>
          <a:xfrm>
            <a:off x="7635240" y="2194560"/>
            <a:ext cx="1508760" cy="0"/>
          </a:xfrm>
          <a:prstGeom prst="line">
            <a:avLst/>
          </a:prstGeom>
          <a:noFill/>
          <a:ln w="25400">
            <a:solidFill>
              <a:srgbClr val="0B3C5D"/>
            </a:solidFill>
            <a:prstDash val="solid"/>
          </a:ln>
        </p:spPr>
        <p:txBody>
          <a:bodyPr/>
          <a:lstStyle/>
          <a:p>
            <a:endParaRPr lang="en-US"/>
          </a:p>
        </p:txBody>
      </p:sp>
      <p:sp>
        <p:nvSpPr>
          <p:cNvPr id="14" name="Shape 11"/>
          <p:cNvSpPr/>
          <p:nvPr/>
        </p:nvSpPr>
        <p:spPr>
          <a:xfrm>
            <a:off x="9692640" y="2194560"/>
            <a:ext cx="132588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7589520" y="1737360"/>
            <a:ext cx="1554480" cy="0"/>
          </a:xfrm>
          <a:prstGeom prst="line">
            <a:avLst/>
          </a:prstGeom>
          <a:noFill/>
          <a:ln w="31750">
            <a:solidFill>
              <a:srgbClr val="F0A332"/>
            </a:solidFill>
            <a:prstDash val="solid"/>
            <a:tailEnd type="triangle"/>
          </a:ln>
        </p:spPr>
        <p:txBody>
          <a:bodyPr/>
          <a:lstStyle/>
          <a:p>
            <a:endParaRPr lang="en-US"/>
          </a:p>
        </p:txBody>
      </p:sp>
      <p:sp>
        <p:nvSpPr>
          <p:cNvPr id="16" name="Text 13"/>
          <p:cNvSpPr txBox="1"/>
          <p:nvPr/>
        </p:nvSpPr>
        <p:spPr>
          <a:xfrm>
            <a:off x="7543800" y="146304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quadro: MAC R1</a:t>
            </a:r>
            <a:endParaRPr lang="en-US" sz="1000" dirty="0"/>
          </a:p>
        </p:txBody>
      </p:sp>
      <p:sp>
        <p:nvSpPr>
          <p:cNvPr id="17" name="Text 14"/>
          <p:cNvSpPr txBox="1"/>
          <p:nvPr/>
        </p:nvSpPr>
        <p:spPr>
          <a:xfrm>
            <a:off x="6858000" y="3108960"/>
            <a:ext cx="4846320" cy="82296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Pacote IP: origem 172.16.128.7 → destino 172.16.64.2</a:t>
            </a:r>
            <a:endParaRPr lang="en-US" sz="1100" dirty="0"/>
          </a:p>
          <a:p>
            <a:pPr marL="0" indent="0" algn="l">
              <a:buNone/>
            </a:pPr>
            <a:r>
              <a:rPr lang="en-US" sz="1100" dirty="0">
                <a:solidFill>
                  <a:srgbClr val="1F2933"/>
                </a:solidFill>
              </a:rPr>
              <a:t>Quadro Ethernet: MAC A → MAC R1</a:t>
            </a:r>
            <a:endParaRPr lang="en-US" sz="1100" dirty="0"/>
          </a:p>
        </p:txBody>
      </p:sp>
      <p:sp>
        <p:nvSpPr>
          <p:cNvPr id="18" name="Text 15"/>
          <p:cNvSpPr txBox="1"/>
          <p:nvPr/>
        </p:nvSpPr>
        <p:spPr>
          <a:xfrm>
            <a:off x="6858000" y="4114800"/>
            <a:ext cx="4846320" cy="54864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dirty="0">
                <a:solidFill>
                  <a:srgbClr val="1F2933"/>
                </a:solidFill>
              </a:rPr>
              <a:t>Sub-redes diferentes (128.0/24 e 64.0/24): roteador obrigatório</a:t>
            </a:r>
            <a:endParaRPr lang="en-US" sz="11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Consulta do próximo salto (next-hop gateway lookup)</a:t>
            </a:r>
            <a:endParaRPr lang="en-US" sz="3000" dirty="0"/>
          </a:p>
        </p:txBody>
      </p:sp>
      <p:sp>
        <p:nvSpPr>
          <p:cNvPr id="4" name="Text 1"/>
          <p:cNvSpPr txBox="1"/>
          <p:nvPr/>
        </p:nvSpPr>
        <p:spPr>
          <a:xfrm>
            <a:off x="457200" y="1188720"/>
            <a:ext cx="576072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A origem consulta sua </a:t>
            </a:r>
            <a:r>
              <a:rPr lang="en-US" sz="1400" b="1" dirty="0">
                <a:solidFill>
                  <a:srgbClr val="1F2933"/>
                </a:solidFill>
              </a:rPr>
              <a:t>tabela de rotas</a:t>
            </a:r>
            <a:r>
              <a:rPr lang="en-US" sz="1400" dirty="0">
                <a:solidFill>
                  <a:srgbClr val="1F2933"/>
                </a:solidFill>
              </a:rPr>
              <a:t> para achar o próximo salto da rede remota</a:t>
            </a:r>
            <a:endParaRPr lang="en-US" sz="1400" dirty="0"/>
          </a:p>
          <a:p>
            <a:pPr marL="279400" indent="-279400">
              <a:spcAft>
                <a:spcPts val="800"/>
              </a:spcAft>
              <a:buSzPct val="100000"/>
              <a:buChar char="•"/>
            </a:pPr>
            <a:r>
              <a:rPr lang="en-US" sz="1400" dirty="0">
                <a:solidFill>
                  <a:srgbClr val="1F2933"/>
                </a:solidFill>
              </a:rPr>
              <a:t>Fontes da tabela de um host: </a:t>
            </a:r>
            <a:r>
              <a:rPr lang="en-US" sz="1400" b="1" dirty="0">
                <a:solidFill>
                  <a:srgbClr val="1F2933"/>
                </a:solidFill>
              </a:rPr>
              <a:t>rota da sub-rede conectada</a:t>
            </a:r>
            <a:r>
              <a:rPr lang="en-US" sz="1400" dirty="0">
                <a:solidFill>
                  <a:srgbClr val="1F2933"/>
                </a:solidFill>
              </a:rPr>
              <a:t>, </a:t>
            </a:r>
            <a:r>
              <a:rPr lang="en-US" sz="1400" b="1" dirty="0">
                <a:solidFill>
                  <a:srgbClr val="1F2933"/>
                </a:solidFill>
              </a:rPr>
              <a:t>gateway padrão</a:t>
            </a:r>
            <a:r>
              <a:rPr lang="en-US" sz="1400" dirty="0">
                <a:solidFill>
                  <a:srgbClr val="1F2933"/>
                </a:solidFill>
              </a:rPr>
              <a:t> (DHCP ou RA), rotas estáticas, e em servidores/roteadores, protocolos dinâmicos (RIP, OSPF, BGP)</a:t>
            </a:r>
            <a:endParaRPr lang="en-US" sz="1400" dirty="0"/>
          </a:p>
          <a:p>
            <a:pPr marL="279400" indent="-279400">
              <a:spcAft>
                <a:spcPts val="800"/>
              </a:spcAft>
              <a:buSzPct val="100000"/>
              <a:buChar char="•"/>
            </a:pPr>
            <a:r>
              <a:rPr lang="en-US" sz="1400" dirty="0">
                <a:solidFill>
                  <a:srgbClr val="1F2933"/>
                </a:solidFill>
              </a:rPr>
              <a:t>Seleção pelo </a:t>
            </a:r>
            <a:r>
              <a:rPr lang="en-US" sz="1400" b="1" dirty="0">
                <a:solidFill>
                  <a:srgbClr val="1F2933"/>
                </a:solidFill>
              </a:rPr>
              <a:t>prefixo mais longo</a:t>
            </a:r>
            <a:r>
              <a:rPr lang="en-US" sz="1400" dirty="0">
                <a:solidFill>
                  <a:srgbClr val="1F2933"/>
                </a:solidFill>
              </a:rPr>
              <a:t> (longest prefix match): a rota mais específica vence; /0 (padrão) casa com tudo e é usada por último</a:t>
            </a:r>
            <a:endParaRPr lang="en-US" sz="1400" dirty="0"/>
          </a:p>
          <a:p>
            <a:pPr marL="279400" indent="-279400">
              <a:spcAft>
                <a:spcPts val="800"/>
              </a:spcAft>
              <a:buSzPct val="100000"/>
              <a:buChar char="•"/>
            </a:pPr>
            <a:r>
              <a:rPr lang="en-US" sz="1400" dirty="0">
                <a:solidFill>
                  <a:srgbClr val="1F2933"/>
                </a:solidFill>
              </a:rPr>
              <a:t>Resultado: o IP de um roteador </a:t>
            </a:r>
            <a:r>
              <a:rPr lang="en-US" sz="1400" b="1" dirty="0">
                <a:solidFill>
                  <a:srgbClr val="1F2933"/>
                </a:solidFill>
              </a:rPr>
              <a:t>no mesmo enlace</a:t>
            </a:r>
            <a:r>
              <a:rPr lang="en-US" sz="1400" dirty="0">
                <a:solidFill>
                  <a:srgbClr val="1F2933"/>
                </a:solidFill>
              </a:rPr>
              <a:t> que a origem</a:t>
            </a:r>
            <a:endParaRPr lang="en-US" sz="1400" dirty="0"/>
          </a:p>
        </p:txBody>
      </p:sp>
      <p:graphicFrame>
        <p:nvGraphicFramePr>
          <p:cNvPr id="75" name="Table 0"/>
          <p:cNvGraphicFramePr>
            <a:graphicFrameLocks noGrp="1"/>
          </p:cNvGraphicFramePr>
          <p:nvPr>
            <p:extLst>
              <p:ext uri="{D42A27DB-BD31-4B8C-83A1-F6EECF244321}">
                <p14:modId xmlns:p14="http://schemas.microsoft.com/office/powerpoint/2010/main" val="1579011935"/>
              </p:ext>
            </p:extLst>
          </p:nvPr>
        </p:nvGraphicFramePr>
        <p:xfrm>
          <a:off x="6583680" y="1280160"/>
          <a:ext cx="512064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tblGrid>
              <a:tr h="329184">
                <a:tc>
                  <a:txBody>
                    <a:bodyPr/>
                    <a:lstStyle/>
                    <a:p>
                      <a:pPr marL="0" indent="0" algn="l">
                        <a:buNone/>
                      </a:pPr>
                      <a:r>
                        <a:rPr lang="en-US" sz="1000" b="1" dirty="0">
                          <a:solidFill>
                            <a:srgbClr val="FFFFFF"/>
                          </a:solidFill>
                        </a:rPr>
                        <a:t>Destino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Próximo salto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Interface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Origem da rota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000" dirty="0">
                          <a:solidFill>
                            <a:srgbClr val="1F2933"/>
                          </a:solidFill>
                        </a:rPr>
                        <a:t>172.16.128.0/24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conectada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eth0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endereço da interface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000" dirty="0">
                          <a:solidFill>
                            <a:srgbClr val="1F2933"/>
                          </a:solidFill>
                        </a:rPr>
                        <a:t>172.16.64.0/24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172.16.128.1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eth0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estática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29184">
                <a:tc>
                  <a:txBody>
                    <a:bodyPr/>
                    <a:lstStyle/>
                    <a:p>
                      <a:pPr marL="0" indent="0" algn="l">
                        <a:buNone/>
                      </a:pPr>
                      <a:r>
                        <a:rPr lang="en-US" sz="1000" dirty="0">
                          <a:solidFill>
                            <a:srgbClr val="1F2933"/>
                          </a:solidFill>
                        </a:rPr>
                        <a:t>10.0.0.0/8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172.16.128.2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eth0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estática (VPN)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9184">
                <a:tc>
                  <a:txBody>
                    <a:bodyPr/>
                    <a:lstStyle/>
                    <a:p>
                      <a:pPr marL="0" indent="0" algn="l">
                        <a:buNone/>
                      </a:pPr>
                      <a:r>
                        <a:rPr lang="en-US" sz="1000" dirty="0">
                          <a:solidFill>
                            <a:srgbClr val="1F2933"/>
                          </a:solidFill>
                        </a:rPr>
                        <a:t>0.0.0.0/0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172.16.128.1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eth0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DHCP (gateway padrão)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6" name="Text 2"/>
          <p:cNvSpPr txBox="1"/>
          <p:nvPr/>
        </p:nvSpPr>
        <p:spPr>
          <a:xfrm>
            <a:off x="6583680" y="3017520"/>
            <a:ext cx="5120640" cy="274320"/>
          </a:xfrm>
          <a:prstGeom prst="rect">
            <a:avLst/>
          </a:prstGeom>
          <a:noFill/>
          <a:ln/>
        </p:spPr>
        <p:txBody>
          <a:bodyPr wrap="square" lIns="0" tIns="0" rIns="0" bIns="0" rtlCol="0" anchor="ctr"/>
          <a:lstStyle/>
          <a:p>
            <a:pPr marL="0" indent="0" algn="l">
              <a:buNone/>
            </a:pPr>
            <a:r>
              <a:rPr lang="en-US" sz="1000" dirty="0">
                <a:solidFill>
                  <a:srgbClr val="6B7B8C"/>
                </a:solidFill>
              </a:rPr>
              <a:t>Tabela de rotas de um host (ip route / route print)</a:t>
            </a:r>
            <a:endParaRPr lang="en-US" sz="1000" dirty="0"/>
          </a:p>
        </p:txBody>
      </p:sp>
      <p:sp>
        <p:nvSpPr>
          <p:cNvPr id="7" name="Shape 3"/>
          <p:cNvSpPr/>
          <p:nvPr/>
        </p:nvSpPr>
        <p:spPr>
          <a:xfrm>
            <a:off x="6583680" y="3474720"/>
            <a:ext cx="5120640" cy="2651760"/>
          </a:xfrm>
          <a:prstGeom prst="roundRect">
            <a:avLst>
              <a:gd name="adj" fmla="val 4138"/>
            </a:avLst>
          </a:prstGeom>
          <a:solidFill>
            <a:srgbClr val="FFF4E0"/>
          </a:solidFill>
          <a:ln w="9525">
            <a:solidFill>
              <a:srgbClr val="EEF3F7"/>
            </a:solidFill>
            <a:prstDash val="solid"/>
          </a:ln>
        </p:spPr>
        <p:txBody>
          <a:bodyPr/>
          <a:lstStyle/>
          <a:p>
            <a:endParaRPr lang="en-US"/>
          </a:p>
        </p:txBody>
      </p:sp>
      <p:sp>
        <p:nvSpPr>
          <p:cNvPr id="8" name="Text 4"/>
          <p:cNvSpPr txBox="1"/>
          <p:nvPr/>
        </p:nvSpPr>
        <p:spPr>
          <a:xfrm>
            <a:off x="6784848" y="363931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Exemplos de consulta</a:t>
            </a:r>
            <a:endParaRPr lang="en-US" sz="1500" dirty="0"/>
          </a:p>
        </p:txBody>
      </p:sp>
      <p:sp>
        <p:nvSpPr>
          <p:cNvPr id="9" name="Text 5"/>
          <p:cNvSpPr txBox="1"/>
          <p:nvPr/>
        </p:nvSpPr>
        <p:spPr>
          <a:xfrm>
            <a:off x="6784848" y="4050792"/>
            <a:ext cx="4718304" cy="19385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172.16.128.9 → casa com /24 conectada → local</a:t>
            </a:r>
            <a:endParaRPr lang="en-US" sz="1200" dirty="0"/>
          </a:p>
          <a:p>
            <a:pPr marL="279400" indent="-279400">
              <a:spcAft>
                <a:spcPts val="400"/>
              </a:spcAft>
              <a:buSzPct val="100000"/>
              <a:buChar char="•"/>
            </a:pPr>
            <a:r>
              <a:rPr lang="en-US" sz="1200" dirty="0">
                <a:solidFill>
                  <a:srgbClr val="1F2933"/>
                </a:solidFill>
              </a:rPr>
              <a:t>172.16.64.2 → casa com /24 estática → via 172.16.128.1</a:t>
            </a:r>
            <a:endParaRPr lang="en-US" sz="1200" dirty="0"/>
          </a:p>
          <a:p>
            <a:pPr marL="279400" indent="-279400">
              <a:spcAft>
                <a:spcPts val="400"/>
              </a:spcAft>
              <a:buSzPct val="100000"/>
              <a:buChar char="•"/>
            </a:pPr>
            <a:r>
              <a:rPr lang="en-US" sz="1200" dirty="0">
                <a:solidFill>
                  <a:srgbClr val="1F2933"/>
                </a:solidFill>
              </a:rPr>
              <a:t>10.1.2.3 → casa com /8 → via 172.16.128.2</a:t>
            </a:r>
            <a:endParaRPr lang="en-US" sz="1200" dirty="0"/>
          </a:p>
          <a:p>
            <a:pPr marL="279400" indent="-279400">
              <a:spcAft>
                <a:spcPts val="400"/>
              </a:spcAft>
              <a:buSzPct val="100000"/>
              <a:buChar char="•"/>
            </a:pPr>
            <a:r>
              <a:rPr lang="en-US" sz="1200" dirty="0">
                <a:solidFill>
                  <a:srgbClr val="1F2933"/>
                </a:solidFill>
              </a:rPr>
              <a:t>8.8.8.8 → só a /0 → via 172.16.128.1</a:t>
            </a:r>
            <a:endParaRPr lang="en-US" sz="12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Comunicação IP: o que o host já sabe neste ponto</a:t>
            </a:r>
            <a:endParaRPr lang="en-US" sz="3000" dirty="0"/>
          </a:p>
        </p:txBody>
      </p:sp>
      <p:sp>
        <p:nvSpPr>
          <p:cNvPr id="4" name="Shape 1"/>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Já determinado (camada de rede)</a:t>
            </a:r>
            <a:endParaRPr lang="en-US" sz="1500" dirty="0"/>
          </a:p>
        </p:txBody>
      </p:sp>
      <p:sp>
        <p:nvSpPr>
          <p:cNvPr id="6" name="Text 3"/>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Se o destino é local ou remoto</a:t>
            </a:r>
            <a:endParaRPr lang="en-US" sz="1300" dirty="0"/>
          </a:p>
          <a:p>
            <a:pPr marL="279400" indent="-279400">
              <a:spcAft>
                <a:spcPts val="400"/>
              </a:spcAft>
              <a:buSzPct val="100000"/>
              <a:buChar char="•"/>
            </a:pPr>
            <a:r>
              <a:rPr lang="en-US" sz="1300" dirty="0">
                <a:solidFill>
                  <a:srgbClr val="1F2933"/>
                </a:solidFill>
              </a:rPr>
              <a:t>Se remoto, o endereço IP do próximo salto (roteador)</a:t>
            </a:r>
            <a:endParaRPr lang="en-US" sz="1300" dirty="0"/>
          </a:p>
          <a:p>
            <a:pPr marL="279400" indent="-279400">
              <a:spcAft>
                <a:spcPts val="400"/>
              </a:spcAft>
              <a:buSzPct val="100000"/>
              <a:buChar char="•"/>
            </a:pPr>
            <a:r>
              <a:rPr lang="en-US" sz="1300" dirty="0">
                <a:solidFill>
                  <a:srgbClr val="1F2933"/>
                </a:solidFill>
              </a:rPr>
              <a:t>O pacote IP pode ser montado: origem, destino, TTL, protocolo...</a:t>
            </a:r>
            <a:endParaRPr lang="en-US" sz="1300" dirty="0"/>
          </a:p>
        </p:txBody>
      </p:sp>
      <p:sp>
        <p:nvSpPr>
          <p:cNvPr id="7" name="Shape 4"/>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Ainda falta (camada de enlace)</a:t>
            </a:r>
            <a:endParaRPr lang="en-US" sz="1500" dirty="0"/>
          </a:p>
        </p:txBody>
      </p:sp>
      <p:sp>
        <p:nvSpPr>
          <p:cNvPr id="9" name="Text 6"/>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O endereço MAC do destino (se local) ou do próximo salto (se remoto)</a:t>
            </a:r>
            <a:endParaRPr lang="en-US" sz="1300" dirty="0"/>
          </a:p>
          <a:p>
            <a:pPr marL="279400" indent="-279400">
              <a:spcAft>
                <a:spcPts val="400"/>
              </a:spcAft>
              <a:buSzPct val="100000"/>
              <a:buChar char="•"/>
            </a:pPr>
            <a:r>
              <a:rPr lang="en-US" sz="1300" dirty="0">
                <a:solidFill>
                  <a:srgbClr val="1F2933"/>
                </a:solidFill>
              </a:rPr>
              <a:t>Sem ele, o quadro Ethernet não pode ser montado</a:t>
            </a:r>
            <a:endParaRPr lang="en-US" sz="1300" dirty="0"/>
          </a:p>
          <a:p>
            <a:pPr marL="279400" indent="-279400">
              <a:spcAft>
                <a:spcPts val="400"/>
              </a:spcAft>
              <a:buSzPct val="100000"/>
              <a:buChar char="•"/>
            </a:pPr>
            <a:r>
              <a:rPr lang="en-US" sz="1300" dirty="0">
                <a:solidFill>
                  <a:srgbClr val="1F2933"/>
                </a:solidFill>
              </a:rPr>
              <a:t>Solução: ARP (IPv4) ou ND (IPv6), com cache</a:t>
            </a:r>
            <a:endParaRPr lang="en-US" sz="1300" dirty="0"/>
          </a:p>
        </p:txBody>
      </p:sp>
      <p:sp>
        <p:nvSpPr>
          <p:cNvPr id="10" name="Text 7"/>
          <p:cNvSpPr/>
          <p:nvPr/>
        </p:nvSpPr>
        <p:spPr>
          <a:xfrm>
            <a:off x="1371600" y="4114800"/>
            <a:ext cx="1734954" cy="640080"/>
          </a:xfrm>
          <a:prstGeom prst="rect">
            <a:avLst/>
          </a:prstGeom>
          <a:solidFill>
            <a:srgbClr val="FDECEC"/>
          </a:solidFill>
          <a:ln w="12700">
            <a:solidFill>
              <a:srgbClr val="FFFFFF"/>
            </a:solidFill>
          </a:ln>
        </p:spPr>
        <p:txBody>
          <a:bodyPr wrap="square" lIns="25400" tIns="25400" rIns="25400" bIns="25400" rtlCol="0" anchor="ctr"/>
          <a:lstStyle/>
          <a:p>
            <a:pPr marL="0" indent="0" algn="ctr">
              <a:buNone/>
            </a:pPr>
            <a:r>
              <a:rPr lang="en-US" sz="1200" b="1" dirty="0">
                <a:solidFill>
                  <a:srgbClr val="D64545"/>
                </a:solidFill>
              </a:rPr>
              <a:t>MAC destino = ?</a:t>
            </a:r>
            <a:endParaRPr lang="en-US" sz="1200" dirty="0"/>
          </a:p>
        </p:txBody>
      </p:sp>
      <p:sp>
        <p:nvSpPr>
          <p:cNvPr id="11" name="Text 8"/>
          <p:cNvSpPr/>
          <p:nvPr/>
        </p:nvSpPr>
        <p:spPr>
          <a:xfrm>
            <a:off x="3106554" y="4114800"/>
            <a:ext cx="1734954" cy="640080"/>
          </a:xfrm>
          <a:prstGeom prst="rect">
            <a:avLst/>
          </a:prstGeom>
          <a:solidFill>
            <a:srgbClr val="E8F5EE"/>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rPr>
              <a:t>MAC origem = A</a:t>
            </a:r>
            <a:endParaRPr lang="en-US" sz="1200" dirty="0"/>
          </a:p>
        </p:txBody>
      </p:sp>
      <p:sp>
        <p:nvSpPr>
          <p:cNvPr id="12" name="Text 9"/>
          <p:cNvSpPr/>
          <p:nvPr/>
        </p:nvSpPr>
        <p:spPr>
          <a:xfrm>
            <a:off x="4841507" y="4114800"/>
            <a:ext cx="991402"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rPr>
              <a:t>0x0800</a:t>
            </a:r>
            <a:endParaRPr lang="en-US" sz="1200" dirty="0"/>
          </a:p>
        </p:txBody>
      </p:sp>
      <p:sp>
        <p:nvSpPr>
          <p:cNvPr id="13" name="Text 10"/>
          <p:cNvSpPr/>
          <p:nvPr/>
        </p:nvSpPr>
        <p:spPr>
          <a:xfrm>
            <a:off x="5832909" y="4114800"/>
            <a:ext cx="4337384"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200" b="1" dirty="0">
                <a:solidFill>
                  <a:srgbClr val="1F2933"/>
                </a:solidFill>
              </a:rPr>
              <a:t>IP: 172.16.128.7 → 172.16.64.2  |  dados</a:t>
            </a:r>
            <a:endParaRPr lang="en-US" sz="1200" dirty="0"/>
          </a:p>
        </p:txBody>
      </p:sp>
      <p:sp>
        <p:nvSpPr>
          <p:cNvPr id="14" name="Text 11"/>
          <p:cNvSpPr/>
          <p:nvPr/>
        </p:nvSpPr>
        <p:spPr>
          <a:xfrm>
            <a:off x="10170294" y="4114800"/>
            <a:ext cx="619626"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200" dirty="0">
                <a:solidFill>
                  <a:srgbClr val="1F2933"/>
                </a:solidFill>
              </a:rPr>
              <a:t>FCS</a:t>
            </a:r>
            <a:endParaRPr lang="en-US" sz="1200" dirty="0"/>
          </a:p>
        </p:txBody>
      </p:sp>
      <p:sp>
        <p:nvSpPr>
          <p:cNvPr id="15" name="Text 12"/>
          <p:cNvSpPr txBox="1"/>
          <p:nvPr/>
        </p:nvSpPr>
        <p:spPr>
          <a:xfrm>
            <a:off x="1371600" y="4800600"/>
            <a:ext cx="9418320" cy="274320"/>
          </a:xfrm>
          <a:prstGeom prst="rect">
            <a:avLst/>
          </a:prstGeom>
          <a:noFill/>
          <a:ln/>
        </p:spPr>
        <p:txBody>
          <a:bodyPr wrap="square" lIns="0" tIns="0" rIns="0" bIns="0" rtlCol="0" anchor="ctr"/>
          <a:lstStyle/>
          <a:p>
            <a:pPr marL="0" indent="0" algn="ctr">
              <a:buNone/>
            </a:pPr>
            <a:r>
              <a:rPr lang="en-US" sz="1100" dirty="0">
                <a:solidFill>
                  <a:srgbClr val="6B7B8C"/>
                </a:solidFill>
              </a:rPr>
              <a:t>O quadro está pronto, exceto pelo MAC de destino: ARP resolve isso</a:t>
            </a:r>
            <a:endParaRPr lang="en-US" sz="11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Resolução de endereços: ARP (RFC 826)</a:t>
            </a:r>
            <a:endParaRPr lang="en-US" sz="3000" dirty="0"/>
          </a:p>
        </p:txBody>
      </p:sp>
      <p:sp>
        <p:nvSpPr>
          <p:cNvPr id="4" name="Text 1"/>
          <p:cNvSpPr txBox="1"/>
          <p:nvPr/>
        </p:nvSpPr>
        <p:spPr>
          <a:xfrm>
            <a:off x="457200" y="1188720"/>
            <a:ext cx="640080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Transmissão direta ou via gateway, a comunicação no enlace é sempre </a:t>
            </a:r>
            <a:r>
              <a:rPr lang="en-US" sz="1400" b="1" dirty="0">
                <a:solidFill>
                  <a:srgbClr val="1F2933"/>
                </a:solidFill>
              </a:rPr>
              <a:t>MAC para MAC</a:t>
            </a:r>
            <a:endParaRPr lang="en-US" sz="1400" dirty="0"/>
          </a:p>
          <a:p>
            <a:pPr marL="279400" indent="-279400">
              <a:spcAft>
                <a:spcPts val="800"/>
              </a:spcAft>
              <a:buSzPct val="100000"/>
              <a:buChar char="•"/>
            </a:pPr>
            <a:r>
              <a:rPr lang="en-US" sz="1400" dirty="0">
                <a:solidFill>
                  <a:srgbClr val="1F2933"/>
                </a:solidFill>
              </a:rPr>
              <a:t>A origem deve </a:t>
            </a:r>
            <a:r>
              <a:rPr lang="en-US" sz="1400" b="1" dirty="0">
                <a:solidFill>
                  <a:srgbClr val="1F2933"/>
                </a:solidFill>
              </a:rPr>
              <a:t>resolver o MAC</a:t>
            </a:r>
            <a:r>
              <a:rPr lang="en-US" sz="1400" dirty="0">
                <a:solidFill>
                  <a:srgbClr val="1F2933"/>
                </a:solidFill>
              </a:rPr>
              <a:t> do destino ou do próximo salto antes de transmitir</a:t>
            </a:r>
            <a:endParaRPr lang="en-US" sz="1400" dirty="0"/>
          </a:p>
          <a:p>
            <a:pPr marL="279400" indent="-279400">
              <a:spcAft>
                <a:spcPts val="800"/>
              </a:spcAft>
              <a:buSzPct val="100000"/>
              <a:buChar char="•"/>
            </a:pPr>
            <a:r>
              <a:rPr lang="en-US" sz="1400" b="1" dirty="0">
                <a:solidFill>
                  <a:srgbClr val="1F2933"/>
                </a:solidFill>
              </a:rPr>
              <a:t>ARP</a:t>
            </a:r>
            <a:r>
              <a:rPr lang="en-US" sz="1400" dirty="0">
                <a:solidFill>
                  <a:srgbClr val="1F2933"/>
                </a:solidFill>
              </a:rPr>
              <a:t> (RFC 826): pergunta em broadcast 'quem tem o IP X?'; o dono responde em unicast com seu MAC</a:t>
            </a:r>
            <a:endParaRPr lang="en-US" sz="1400" dirty="0"/>
          </a:p>
          <a:p>
            <a:pPr marL="279400" indent="-279400">
              <a:spcAft>
                <a:spcPts val="800"/>
              </a:spcAft>
              <a:buSzPct val="100000"/>
              <a:buChar char="•"/>
            </a:pPr>
            <a:r>
              <a:rPr lang="en-US" sz="1400" dirty="0">
                <a:solidFill>
                  <a:srgbClr val="1F2933"/>
                </a:solidFill>
              </a:rPr>
              <a:t>Cada host mantém um </a:t>
            </a:r>
            <a:r>
              <a:rPr lang="en-US" sz="1400" b="1" dirty="0">
                <a:solidFill>
                  <a:srgbClr val="1F2933"/>
                </a:solidFill>
              </a:rPr>
              <a:t>cache ARP</a:t>
            </a:r>
            <a:r>
              <a:rPr lang="en-US" sz="1400" dirty="0">
                <a:solidFill>
                  <a:srgbClr val="1F2933"/>
                </a:solidFill>
              </a:rPr>
              <a:t> com os mapeamentos IP → MAC (entradas expiram: Linux revalida após ≈ 30 s; Cisco IOS 4 h)</a:t>
            </a:r>
            <a:endParaRPr lang="en-US" sz="1400" dirty="0"/>
          </a:p>
          <a:p>
            <a:pPr marL="279400" indent="-279400">
              <a:spcAft>
                <a:spcPts val="800"/>
              </a:spcAft>
              <a:buSzPct val="100000"/>
              <a:buChar char="•"/>
            </a:pPr>
            <a:r>
              <a:rPr lang="en-US" sz="1400" dirty="0">
                <a:solidFill>
                  <a:srgbClr val="1F2933"/>
                </a:solidFill>
              </a:rPr>
              <a:t>Encapsulado direto em Ethernet (</a:t>
            </a:r>
            <a:r>
              <a:rPr lang="en-US" sz="1400" b="1" dirty="0">
                <a:solidFill>
                  <a:srgbClr val="1F2933"/>
                </a:solidFill>
              </a:rPr>
              <a:t>0x0806</a:t>
            </a:r>
            <a:r>
              <a:rPr lang="en-US" sz="1400" dirty="0">
                <a:solidFill>
                  <a:srgbClr val="1F2933"/>
                </a:solidFill>
              </a:rPr>
              <a:t>), nunca atravessa roteadores; no IPv6 é substituído pela </a:t>
            </a:r>
            <a:r>
              <a:rPr lang="en-US" sz="1400" b="1" dirty="0">
                <a:solidFill>
                  <a:srgbClr val="1F2933"/>
                </a:solidFill>
              </a:rPr>
              <a:t>Descoberta de Vizinhos</a:t>
            </a:r>
            <a:r>
              <a:rPr lang="en-US" sz="1400" dirty="0">
                <a:solidFill>
                  <a:srgbClr val="1F2933"/>
                </a:solidFill>
              </a:rPr>
              <a:t> (ND)</a:t>
            </a:r>
            <a:endParaRPr lang="en-US" sz="1400" dirty="0"/>
          </a:p>
        </p:txBody>
      </p:sp>
      <p:sp>
        <p:nvSpPr>
          <p:cNvPr id="5" name="Text 2"/>
          <p:cNvSpPr/>
          <p:nvPr/>
        </p:nvSpPr>
        <p:spPr>
          <a:xfrm>
            <a:off x="7763256" y="18105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6" name="Shape 3"/>
          <p:cNvSpPr/>
          <p:nvPr/>
        </p:nvSpPr>
        <p:spPr>
          <a:xfrm>
            <a:off x="7918704" y="2212848"/>
            <a:ext cx="256032" cy="64008"/>
          </a:xfrm>
          <a:prstGeom prst="rect">
            <a:avLst/>
          </a:prstGeom>
          <a:solidFill>
            <a:srgbClr val="2A9D6F"/>
          </a:solidFill>
          <a:ln w="12700">
            <a:solidFill>
              <a:srgbClr val="2A9D6F"/>
            </a:solidFill>
            <a:prstDash val="solid"/>
          </a:ln>
        </p:spPr>
        <p:txBody>
          <a:bodyPr/>
          <a:lstStyle/>
          <a:p>
            <a:endParaRPr lang="en-US"/>
          </a:p>
        </p:txBody>
      </p:sp>
      <p:sp>
        <p:nvSpPr>
          <p:cNvPr id="7" name="Text 4"/>
          <p:cNvSpPr txBox="1"/>
          <p:nvPr/>
        </p:nvSpPr>
        <p:spPr>
          <a:xfrm>
            <a:off x="7406640" y="2304288"/>
            <a:ext cx="1280160" cy="274320"/>
          </a:xfrm>
          <a:prstGeom prst="rect">
            <a:avLst/>
          </a:prstGeom>
          <a:noFill/>
          <a:ln/>
        </p:spPr>
        <p:txBody>
          <a:bodyPr wrap="square" lIns="0" tIns="0" rIns="0" bIns="0" rtlCol="0" anchor="ctr"/>
          <a:lstStyle/>
          <a:p>
            <a:pPr marL="0" indent="0" algn="ctr">
              <a:buNone/>
            </a:pPr>
            <a:r>
              <a:rPr lang="en-US" sz="1000" dirty="0">
                <a:solidFill>
                  <a:srgbClr val="1F2933"/>
                </a:solidFill>
              </a:rPr>
              <a:t>172.16.10.1</a:t>
            </a:r>
            <a:endParaRPr lang="en-US" sz="1000" dirty="0"/>
          </a:p>
        </p:txBody>
      </p:sp>
      <p:sp>
        <p:nvSpPr>
          <p:cNvPr id="8" name="Text 5"/>
          <p:cNvSpPr/>
          <p:nvPr/>
        </p:nvSpPr>
        <p:spPr>
          <a:xfrm>
            <a:off x="10689336" y="18105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9" name="Shape 6"/>
          <p:cNvSpPr/>
          <p:nvPr/>
        </p:nvSpPr>
        <p:spPr>
          <a:xfrm>
            <a:off x="10844784" y="2212848"/>
            <a:ext cx="256032" cy="64008"/>
          </a:xfrm>
          <a:prstGeom prst="rect">
            <a:avLst/>
          </a:prstGeom>
          <a:solidFill>
            <a:srgbClr val="2A9D6F"/>
          </a:solidFill>
          <a:ln w="12700">
            <a:solidFill>
              <a:srgbClr val="2A9D6F"/>
            </a:solidFill>
            <a:prstDash val="solid"/>
          </a:ln>
        </p:spPr>
        <p:txBody>
          <a:bodyPr/>
          <a:lstStyle/>
          <a:p>
            <a:endParaRPr lang="en-US"/>
          </a:p>
        </p:txBody>
      </p:sp>
      <p:sp>
        <p:nvSpPr>
          <p:cNvPr id="10" name="Text 7"/>
          <p:cNvSpPr txBox="1"/>
          <p:nvPr/>
        </p:nvSpPr>
        <p:spPr>
          <a:xfrm>
            <a:off x="10287000" y="2304288"/>
            <a:ext cx="1371600" cy="274320"/>
          </a:xfrm>
          <a:prstGeom prst="rect">
            <a:avLst/>
          </a:prstGeom>
          <a:noFill/>
          <a:ln/>
        </p:spPr>
        <p:txBody>
          <a:bodyPr wrap="square" lIns="0" tIns="0" rIns="0" bIns="0" rtlCol="0" anchor="ctr"/>
          <a:lstStyle/>
          <a:p>
            <a:pPr marL="0" indent="0" algn="ctr">
              <a:buNone/>
            </a:pPr>
            <a:r>
              <a:rPr lang="en-US" sz="1000" dirty="0">
                <a:solidFill>
                  <a:srgbClr val="1F2933"/>
                </a:solidFill>
              </a:rPr>
              <a:t>172.16.10.200</a:t>
            </a:r>
            <a:endParaRPr lang="en-US" sz="1000" dirty="0"/>
          </a:p>
        </p:txBody>
      </p:sp>
      <p:sp>
        <p:nvSpPr>
          <p:cNvPr id="11" name="Shape 8"/>
          <p:cNvSpPr/>
          <p:nvPr/>
        </p:nvSpPr>
        <p:spPr>
          <a:xfrm>
            <a:off x="7315200" y="2926080"/>
            <a:ext cx="4389120" cy="0"/>
          </a:xfrm>
          <a:prstGeom prst="line">
            <a:avLst/>
          </a:prstGeom>
          <a:noFill/>
          <a:ln w="50800">
            <a:solidFill>
              <a:srgbClr val="0B3C5D"/>
            </a:solidFill>
            <a:prstDash val="solid"/>
          </a:ln>
        </p:spPr>
        <p:txBody>
          <a:bodyPr/>
          <a:lstStyle/>
          <a:p>
            <a:endParaRPr lang="en-US"/>
          </a:p>
        </p:txBody>
      </p:sp>
      <p:sp>
        <p:nvSpPr>
          <p:cNvPr id="12" name="Shape 9"/>
          <p:cNvSpPr/>
          <p:nvPr/>
        </p:nvSpPr>
        <p:spPr>
          <a:xfrm>
            <a:off x="8046720" y="2578608"/>
            <a:ext cx="0" cy="347472"/>
          </a:xfrm>
          <a:prstGeom prst="line">
            <a:avLst/>
          </a:prstGeom>
          <a:noFill/>
          <a:ln w="19050">
            <a:solidFill>
              <a:srgbClr val="0B3C5D"/>
            </a:solidFill>
            <a:prstDash val="solid"/>
          </a:ln>
        </p:spPr>
        <p:txBody>
          <a:bodyPr/>
          <a:lstStyle/>
          <a:p>
            <a:endParaRPr lang="en-US"/>
          </a:p>
        </p:txBody>
      </p:sp>
      <p:sp>
        <p:nvSpPr>
          <p:cNvPr id="13" name="Shape 10"/>
          <p:cNvSpPr/>
          <p:nvPr/>
        </p:nvSpPr>
        <p:spPr>
          <a:xfrm>
            <a:off x="10972800" y="2578608"/>
            <a:ext cx="0" cy="347472"/>
          </a:xfrm>
          <a:prstGeom prst="line">
            <a:avLst/>
          </a:prstGeom>
          <a:noFill/>
          <a:ln w="19050">
            <a:solidFill>
              <a:srgbClr val="0B3C5D"/>
            </a:solidFill>
            <a:prstDash val="solid"/>
          </a:ln>
        </p:spPr>
        <p:txBody>
          <a:bodyPr/>
          <a:lstStyle/>
          <a:p>
            <a:endParaRPr lang="en-US"/>
          </a:p>
        </p:txBody>
      </p:sp>
      <p:sp>
        <p:nvSpPr>
          <p:cNvPr id="14" name="Shape 11"/>
          <p:cNvSpPr/>
          <p:nvPr/>
        </p:nvSpPr>
        <p:spPr>
          <a:xfrm>
            <a:off x="8412480" y="1600200"/>
            <a:ext cx="2194560" cy="0"/>
          </a:xfrm>
          <a:prstGeom prst="line">
            <a:avLst/>
          </a:prstGeom>
          <a:noFill/>
          <a:ln w="31750">
            <a:solidFill>
              <a:srgbClr val="F0A332"/>
            </a:solidFill>
            <a:prstDash val="solid"/>
            <a:tailEnd type="triangle"/>
          </a:ln>
        </p:spPr>
        <p:txBody>
          <a:bodyPr/>
          <a:lstStyle/>
          <a:p>
            <a:endParaRPr lang="en-US"/>
          </a:p>
        </p:txBody>
      </p:sp>
      <p:sp>
        <p:nvSpPr>
          <p:cNvPr id="15" name="Text 12"/>
          <p:cNvSpPr txBox="1"/>
          <p:nvPr/>
        </p:nvSpPr>
        <p:spPr>
          <a:xfrm>
            <a:off x="8686800" y="132588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1. ARP Request (broadcast)</a:t>
            </a:r>
            <a:endParaRPr lang="en-US" sz="1000" dirty="0"/>
          </a:p>
        </p:txBody>
      </p:sp>
      <p:sp>
        <p:nvSpPr>
          <p:cNvPr id="16" name="Shape 13"/>
          <p:cNvSpPr/>
          <p:nvPr/>
        </p:nvSpPr>
        <p:spPr>
          <a:xfrm flipH="1">
            <a:off x="8412480" y="3383280"/>
            <a:ext cx="2194560" cy="0"/>
          </a:xfrm>
          <a:prstGeom prst="line">
            <a:avLst/>
          </a:prstGeom>
          <a:noFill/>
          <a:ln w="31750">
            <a:solidFill>
              <a:srgbClr val="2A9D6F"/>
            </a:solidFill>
            <a:prstDash val="solid"/>
            <a:tailEnd type="triangle"/>
          </a:ln>
        </p:spPr>
        <p:txBody>
          <a:bodyPr/>
          <a:lstStyle/>
          <a:p>
            <a:endParaRPr lang="en-US"/>
          </a:p>
        </p:txBody>
      </p:sp>
      <p:sp>
        <p:nvSpPr>
          <p:cNvPr id="17" name="Text 14"/>
          <p:cNvSpPr txBox="1"/>
          <p:nvPr/>
        </p:nvSpPr>
        <p:spPr>
          <a:xfrm>
            <a:off x="8686800" y="34290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2. ARP Reply (unicast)</a:t>
            </a:r>
            <a:endParaRPr lang="en-US" sz="1000" dirty="0"/>
          </a:p>
        </p:txBody>
      </p:sp>
      <p:graphicFrame>
        <p:nvGraphicFramePr>
          <p:cNvPr id="77" name="Table 0"/>
          <p:cNvGraphicFramePr>
            <a:graphicFrameLocks noGrp="1"/>
          </p:cNvGraphicFramePr>
          <p:nvPr>
            <p:extLst>
              <p:ext uri="{D42A27DB-BD31-4B8C-83A1-F6EECF244321}">
                <p14:modId xmlns:p14="http://schemas.microsoft.com/office/powerpoint/2010/main" val="1579011935"/>
              </p:ext>
            </p:extLst>
          </p:nvPr>
        </p:nvGraphicFramePr>
        <p:xfrm>
          <a:off x="7315200" y="4023360"/>
          <a:ext cx="438912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IP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MAC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Idade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172.16.10.200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latin typeface="Courier New" pitchFamily="34" charset="0"/>
                          <a:ea typeface="Courier New" pitchFamily="34" charset="-122"/>
                          <a:cs typeface="Courier New" pitchFamily="34" charset="-120"/>
                        </a:rPr>
                        <a:t>00-00-5E-00-53-0B</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 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9" name="Text 15"/>
          <p:cNvSpPr txBox="1"/>
          <p:nvPr/>
        </p:nvSpPr>
        <p:spPr>
          <a:xfrm>
            <a:off x="7315200" y="4663440"/>
            <a:ext cx="4389120" cy="274320"/>
          </a:xfrm>
          <a:prstGeom prst="rect">
            <a:avLst/>
          </a:prstGeom>
          <a:noFill/>
          <a:ln/>
        </p:spPr>
        <p:txBody>
          <a:bodyPr wrap="square" lIns="0" tIns="0" rIns="0" bIns="0" rtlCol="0" anchor="ctr"/>
          <a:lstStyle/>
          <a:p>
            <a:pPr marL="0" indent="0" algn="l">
              <a:buNone/>
            </a:pPr>
            <a:r>
              <a:rPr lang="en-US" sz="1000" dirty="0">
                <a:solidFill>
                  <a:srgbClr val="6B7B8C"/>
                </a:solidFill>
              </a:rPr>
              <a:t>Cache ARP de A após a troca (arp -a / ip neigh)</a:t>
            </a:r>
            <a:endParaRPr lang="en-US" sz="1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exemplo com host local (1 de 6): o cenário</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Enlace Ethernet: sub-rede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outra estação</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Text 15"/>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500" dirty="0">
                <a:solidFill>
                  <a:srgbClr val="1F2933"/>
                </a:solidFill>
              </a:rPr>
              <a:t>Host A ainda não se comunicou com o host B</a:t>
            </a:r>
            <a:endParaRPr lang="en-US" sz="1500" dirty="0"/>
          </a:p>
          <a:p>
            <a:pPr marL="279400" indent="-279400">
              <a:spcAft>
                <a:spcPts val="800"/>
              </a:spcAft>
              <a:buSzPct val="100000"/>
              <a:buChar char="•"/>
            </a:pPr>
            <a:r>
              <a:rPr lang="en-US" sz="1500" dirty="0">
                <a:solidFill>
                  <a:srgbClr val="1F2933"/>
                </a:solidFill>
              </a:rPr>
              <a:t>A quer abrir uma sessão </a:t>
            </a:r>
            <a:r>
              <a:rPr lang="en-US" sz="1500" b="1" dirty="0">
                <a:solidFill>
                  <a:srgbClr val="1F2933"/>
                </a:solidFill>
              </a:rPr>
              <a:t>SSH</a:t>
            </a:r>
            <a:r>
              <a:rPr lang="en-US" sz="1500" dirty="0">
                <a:solidFill>
                  <a:srgbClr val="1F2933"/>
                </a:solidFill>
              </a:rPr>
              <a:t> (TCP 22) com B</a:t>
            </a:r>
            <a:endParaRPr lang="en-US" sz="1500" dirty="0"/>
          </a:p>
          <a:p>
            <a:pPr marL="279400" indent="-279400">
              <a:spcAft>
                <a:spcPts val="800"/>
              </a:spcAft>
              <a:buSzPct val="100000"/>
              <a:buChar char="•"/>
            </a:pPr>
            <a:r>
              <a:rPr lang="en-US" sz="1500" dirty="0">
                <a:solidFill>
                  <a:srgbClr val="1F2933"/>
                </a:solidFill>
              </a:rPr>
              <a:t>A pilha TCP/IP de A aplica a </a:t>
            </a:r>
            <a:r>
              <a:rPr lang="en-US" sz="1500" b="1" dirty="0">
                <a:solidFill>
                  <a:srgbClr val="1F2933"/>
                </a:solidFill>
              </a:rPr>
              <a:t>lógica de determinação de rota</a:t>
            </a:r>
            <a:r>
              <a:rPr lang="en-US" sz="1500" dirty="0">
                <a:solidFill>
                  <a:srgbClr val="1F2933"/>
                </a:solidFill>
              </a:rPr>
              <a:t>: B é local ou remoto?</a:t>
            </a:r>
            <a:endParaRPr lang="en-US" sz="15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exemplo com host local (2 de 6): B é local; cache vazio</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Enlace Ethernet: sub-rede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outra estação</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Shape 15"/>
          <p:cNvSpPr/>
          <p:nvPr/>
        </p:nvSpPr>
        <p:spPr>
          <a:xfrm>
            <a:off x="914400" y="3931920"/>
            <a:ext cx="51206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19" name="Text 16"/>
          <p:cNvSpPr txBox="1"/>
          <p:nvPr/>
        </p:nvSpPr>
        <p:spPr>
          <a:xfrm>
            <a:off x="1115568" y="409651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Determinação de rota</a:t>
            </a:r>
            <a:endParaRPr lang="en-US" sz="1500" dirty="0"/>
          </a:p>
        </p:txBody>
      </p:sp>
      <p:sp>
        <p:nvSpPr>
          <p:cNvPr id="20" name="Text 17"/>
          <p:cNvSpPr txBox="1"/>
          <p:nvPr/>
        </p:nvSpPr>
        <p:spPr>
          <a:xfrm>
            <a:off x="1115568" y="4507992"/>
            <a:ext cx="471830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172.16.10.200 AND /24 = 172.16.10.0</a:t>
            </a:r>
            <a:endParaRPr lang="en-US" sz="1200" dirty="0"/>
          </a:p>
          <a:p>
            <a:pPr marL="279400" indent="-279400">
              <a:spcAft>
                <a:spcPts val="400"/>
              </a:spcAft>
              <a:buSzPct val="100000"/>
              <a:buChar char="•"/>
            </a:pPr>
            <a:r>
              <a:rPr lang="en-US" sz="1200" dirty="0">
                <a:solidFill>
                  <a:srgbClr val="1F2933"/>
                </a:solidFill>
              </a:rPr>
              <a:t>172.16.10.1 AND /24 = 172.16.10.0</a:t>
            </a:r>
            <a:endParaRPr lang="en-US" sz="1200" dirty="0"/>
          </a:p>
          <a:p>
            <a:pPr marL="279400" indent="-279400">
              <a:spcAft>
                <a:spcPts val="400"/>
              </a:spcAft>
              <a:buSzPct val="100000"/>
              <a:buChar char="•"/>
            </a:pPr>
            <a:r>
              <a:rPr lang="en-US" sz="1200" b="1" dirty="0">
                <a:solidFill>
                  <a:srgbClr val="1F2933"/>
                </a:solidFill>
              </a:rPr>
              <a:t>Iguais → B é local</a:t>
            </a:r>
            <a:endParaRPr lang="en-US" sz="1200" dirty="0"/>
          </a:p>
        </p:txBody>
      </p:sp>
      <p:sp>
        <p:nvSpPr>
          <p:cNvPr id="21" name="Shape 18"/>
          <p:cNvSpPr/>
          <p:nvPr/>
        </p:nvSpPr>
        <p:spPr>
          <a:xfrm>
            <a:off x="6400800" y="3931920"/>
            <a:ext cx="4846320" cy="2194560"/>
          </a:xfrm>
          <a:prstGeom prst="roundRect">
            <a:avLst>
              <a:gd name="adj" fmla="val 5000"/>
            </a:avLst>
          </a:prstGeom>
          <a:solidFill>
            <a:srgbClr val="FDECEC"/>
          </a:solidFill>
          <a:ln w="9525">
            <a:solidFill>
              <a:srgbClr val="EEF3F7"/>
            </a:solidFill>
            <a:prstDash val="solid"/>
          </a:ln>
        </p:spPr>
        <p:txBody>
          <a:bodyPr/>
          <a:lstStyle/>
          <a:p>
            <a:endParaRPr lang="en-US"/>
          </a:p>
        </p:txBody>
      </p:sp>
      <p:sp>
        <p:nvSpPr>
          <p:cNvPr id="22" name="Text 19"/>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Cache ARP de A</a:t>
            </a:r>
            <a:endParaRPr lang="en-US" sz="1500" dirty="0"/>
          </a:p>
        </p:txBody>
      </p:sp>
      <p:sp>
        <p:nvSpPr>
          <p:cNvPr id="23" name="Text 20"/>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Procura 172.16.10.200 → </a:t>
            </a:r>
            <a:r>
              <a:rPr lang="en-US" sz="1200" b="1" dirty="0">
                <a:solidFill>
                  <a:srgbClr val="1F2933"/>
                </a:solidFill>
              </a:rPr>
              <a:t>não encontrado</a:t>
            </a:r>
            <a:endParaRPr lang="en-US" sz="1200" dirty="0"/>
          </a:p>
          <a:p>
            <a:pPr marL="279400" indent="-279400">
              <a:spcAft>
                <a:spcPts val="400"/>
              </a:spcAft>
              <a:buSzPct val="100000"/>
              <a:buChar char="•"/>
            </a:pPr>
            <a:r>
              <a:rPr lang="en-US" sz="1200" dirty="0">
                <a:solidFill>
                  <a:srgbClr val="1F2933"/>
                </a:solidFill>
              </a:rPr>
              <a:t>A deve enviar um ARP Request</a:t>
            </a:r>
            <a:endParaRPr lang="en-US" sz="1200" dirty="0"/>
          </a:p>
          <a:p>
            <a:pPr marL="279400" indent="-279400">
              <a:spcAft>
                <a:spcPts val="400"/>
              </a:spcAft>
              <a:buSzPct val="100000"/>
              <a:buChar char="•"/>
            </a:pPr>
            <a:r>
              <a:rPr lang="en-US" sz="1200" dirty="0">
                <a:solidFill>
                  <a:srgbClr val="1F2933"/>
                </a:solidFill>
              </a:rPr>
              <a:t>O pacote SSH aguarda na fila até a resposta</a:t>
            </a:r>
            <a:endParaRPr lang="en-US" sz="12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host local (3 de 6): ARP Request em broadcast</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Enlace Ethernet: sub-rede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outra estação</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Shape 15"/>
          <p:cNvSpPr/>
          <p:nvPr/>
        </p:nvSpPr>
        <p:spPr>
          <a:xfrm>
            <a:off x="2194560" y="1325880"/>
            <a:ext cx="7772400" cy="0"/>
          </a:xfrm>
          <a:prstGeom prst="line">
            <a:avLst/>
          </a:prstGeom>
          <a:noFill/>
          <a:ln w="38100">
            <a:solidFill>
              <a:srgbClr val="F0A332"/>
            </a:solidFill>
            <a:prstDash val="solid"/>
            <a:tailEnd type="triangle"/>
          </a:ln>
        </p:spPr>
        <p:txBody>
          <a:bodyPr/>
          <a:lstStyle/>
          <a:p>
            <a:endParaRPr lang="en-US"/>
          </a:p>
        </p:txBody>
      </p:sp>
      <p:sp>
        <p:nvSpPr>
          <p:cNvPr id="19" name="Text 16"/>
          <p:cNvSpPr txBox="1"/>
          <p:nvPr/>
        </p:nvSpPr>
        <p:spPr>
          <a:xfrm>
            <a:off x="3794760" y="1371600"/>
            <a:ext cx="457200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Request: broadcast FF-FF-FF-FF-FF-FF (todos recebem)</a:t>
            </a:r>
            <a:endParaRPr lang="en-US" sz="1000" dirty="0"/>
          </a:p>
        </p:txBody>
      </p:sp>
      <p:sp>
        <p:nvSpPr>
          <p:cNvPr id="20" name="Text 17"/>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A envia um </a:t>
            </a:r>
            <a:r>
              <a:rPr lang="en-US" sz="1400" b="1" dirty="0">
                <a:solidFill>
                  <a:srgbClr val="1F2933"/>
                </a:solidFill>
              </a:rPr>
              <a:t>ARP Request</a:t>
            </a:r>
            <a:r>
              <a:rPr lang="en-US" sz="1400" dirty="0">
                <a:solidFill>
                  <a:srgbClr val="1F2933"/>
                </a:solidFill>
              </a:rPr>
              <a:t> em quadro Ethernet de </a:t>
            </a:r>
            <a:r>
              <a:rPr lang="en-US" sz="1400" b="1" dirty="0">
                <a:solidFill>
                  <a:srgbClr val="1F2933"/>
                </a:solidFill>
              </a:rPr>
              <a:t>broadcast</a:t>
            </a:r>
            <a:r>
              <a:rPr lang="en-US" sz="1400" dirty="0">
                <a:solidFill>
                  <a:srgbClr val="1F2933"/>
                </a:solidFill>
              </a:rPr>
              <a:t> (FF-FF-FF-FF-FF-FF, EtherType 0x0806)</a:t>
            </a:r>
            <a:endParaRPr lang="en-US" sz="1400" dirty="0"/>
          </a:p>
          <a:p>
            <a:pPr marL="279400" indent="-279400">
              <a:spcAft>
                <a:spcPts val="800"/>
              </a:spcAft>
              <a:buSzPct val="100000"/>
              <a:buChar char="•"/>
            </a:pPr>
            <a:r>
              <a:rPr lang="en-US" sz="1400" dirty="0">
                <a:solidFill>
                  <a:srgbClr val="1F2933"/>
                </a:solidFill>
              </a:rPr>
              <a:t>Todas as estações do enlace recebem o quadro e examinam o pedido (inclusive C)</a:t>
            </a:r>
            <a:endParaRPr lang="en-US" sz="1400" dirty="0"/>
          </a:p>
          <a:p>
            <a:pPr marL="279400" indent="-279400">
              <a:spcAft>
                <a:spcPts val="800"/>
              </a:spcAft>
              <a:buSzPct val="100000"/>
              <a:buChar char="•"/>
            </a:pPr>
            <a:r>
              <a:rPr lang="en-US" sz="1400" dirty="0">
                <a:solidFill>
                  <a:srgbClr val="1F2933"/>
                </a:solidFill>
              </a:rPr>
              <a:t>Pergunta: 'quem tem 172.16.10.200? responda para 172.16.10.1 (00-00-5E-00-53-0A)'</a:t>
            </a:r>
            <a:endParaRPr lang="en-US" sz="14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 pacote ARP Request</a:t>
            </a:r>
            <a:endParaRPr lang="en-US" sz="3000" dirty="0"/>
          </a:p>
        </p:txBody>
      </p:sp>
      <p:sp>
        <p:nvSpPr>
          <p:cNvPr id="4" name="Text 1"/>
          <p:cNvSpPr txBox="1"/>
          <p:nvPr/>
        </p:nvSpPr>
        <p:spPr>
          <a:xfrm>
            <a:off x="457200" y="1280160"/>
            <a:ext cx="5943600" cy="274320"/>
          </a:xfrm>
          <a:prstGeom prst="rect">
            <a:avLst/>
          </a:prstGeom>
          <a:noFill/>
          <a:ln/>
        </p:spPr>
        <p:txBody>
          <a:bodyPr wrap="square" lIns="0" tIns="0" rIns="0" bIns="0" rtlCol="0" anchor="ctr"/>
          <a:lstStyle/>
          <a:p>
            <a:pPr marL="0" indent="0" algn="l">
              <a:buNone/>
            </a:pPr>
            <a:r>
              <a:rPr lang="en-US" sz="1200" b="1" dirty="0">
                <a:solidFill>
                  <a:srgbClr val="0B3C5D"/>
                </a:solidFill>
              </a:rPr>
              <a:t>Pacote ARP (RFC 826), operação = 1 (Request)</a:t>
            </a:r>
            <a:endParaRPr lang="en-US" sz="1200" dirty="0"/>
          </a:p>
        </p:txBody>
      </p:sp>
      <p:sp>
        <p:nvSpPr>
          <p:cNvPr id="5" name="Text 2"/>
          <p:cNvSpPr/>
          <p:nvPr/>
        </p:nvSpPr>
        <p:spPr>
          <a:xfrm>
            <a:off x="457200" y="1600200"/>
            <a:ext cx="2971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Tipo de hardware = 1 (Ethernet)</a:t>
            </a:r>
            <a:endParaRPr lang="en-US" sz="1000" dirty="0"/>
          </a:p>
        </p:txBody>
      </p:sp>
      <p:sp>
        <p:nvSpPr>
          <p:cNvPr id="6" name="Text 3"/>
          <p:cNvSpPr/>
          <p:nvPr/>
        </p:nvSpPr>
        <p:spPr>
          <a:xfrm>
            <a:off x="3429000" y="1600200"/>
            <a:ext cx="2971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Tipo de protocolo = 0x0800 (IPv4)</a:t>
            </a:r>
            <a:endParaRPr lang="en-US" sz="1000" dirty="0"/>
          </a:p>
        </p:txBody>
      </p:sp>
      <p:sp>
        <p:nvSpPr>
          <p:cNvPr id="7" name="Text 4"/>
          <p:cNvSpPr/>
          <p:nvPr/>
        </p:nvSpPr>
        <p:spPr>
          <a:xfrm>
            <a:off x="457200" y="2057400"/>
            <a:ext cx="14859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HLEN = 6</a:t>
            </a:r>
            <a:endParaRPr lang="en-US" sz="1000" dirty="0"/>
          </a:p>
        </p:txBody>
      </p:sp>
      <p:sp>
        <p:nvSpPr>
          <p:cNvPr id="8" name="Text 5"/>
          <p:cNvSpPr/>
          <p:nvPr/>
        </p:nvSpPr>
        <p:spPr>
          <a:xfrm>
            <a:off x="1943100" y="2057400"/>
            <a:ext cx="14859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PLEN = 4</a:t>
            </a:r>
            <a:endParaRPr lang="en-US" sz="1000" dirty="0"/>
          </a:p>
        </p:txBody>
      </p:sp>
      <p:sp>
        <p:nvSpPr>
          <p:cNvPr id="9" name="Text 6"/>
          <p:cNvSpPr/>
          <p:nvPr/>
        </p:nvSpPr>
        <p:spPr>
          <a:xfrm>
            <a:off x="3429000" y="2057400"/>
            <a:ext cx="29718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Operação = 1 (Request)</a:t>
            </a:r>
            <a:endParaRPr lang="en-US" sz="1000" dirty="0"/>
          </a:p>
        </p:txBody>
      </p:sp>
      <p:sp>
        <p:nvSpPr>
          <p:cNvPr id="10" name="Text 7"/>
          <p:cNvSpPr/>
          <p:nvPr/>
        </p:nvSpPr>
        <p:spPr>
          <a:xfrm>
            <a:off x="457200" y="25146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MAC do remetente (A): 00-00-5E-00-53-0A</a:t>
            </a:r>
            <a:endParaRPr lang="en-US" sz="1000" dirty="0"/>
          </a:p>
        </p:txBody>
      </p:sp>
      <p:sp>
        <p:nvSpPr>
          <p:cNvPr id="11" name="Text 8"/>
          <p:cNvSpPr/>
          <p:nvPr/>
        </p:nvSpPr>
        <p:spPr>
          <a:xfrm>
            <a:off x="457200" y="29718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IP do remetente (A): 172.16.10.1</a:t>
            </a:r>
            <a:endParaRPr lang="en-US" sz="1000" dirty="0"/>
          </a:p>
        </p:txBody>
      </p:sp>
      <p:sp>
        <p:nvSpPr>
          <p:cNvPr id="12" name="Text 9"/>
          <p:cNvSpPr/>
          <p:nvPr/>
        </p:nvSpPr>
        <p:spPr>
          <a:xfrm>
            <a:off x="457200" y="3429000"/>
            <a:ext cx="5943600" cy="457200"/>
          </a:xfrm>
          <a:prstGeom prst="rect">
            <a:avLst/>
          </a:prstGeom>
          <a:solidFill>
            <a:srgbClr val="FDECEC"/>
          </a:solidFill>
          <a:ln w="12700">
            <a:solidFill>
              <a:srgbClr val="FFFFFF"/>
            </a:solidFill>
          </a:ln>
        </p:spPr>
        <p:txBody>
          <a:bodyPr wrap="square" lIns="25400" tIns="25400" rIns="25400" bIns="25400" rtlCol="0" anchor="ctr"/>
          <a:lstStyle/>
          <a:p>
            <a:pPr marL="0" indent="0" algn="ctr">
              <a:buNone/>
            </a:pPr>
            <a:r>
              <a:rPr lang="en-US" sz="1000" dirty="0">
                <a:solidFill>
                  <a:srgbClr val="D64545"/>
                </a:solidFill>
              </a:rPr>
              <a:t>MAC do alvo: 00-00-00-00-00-00 (desconhecido)</a:t>
            </a:r>
            <a:endParaRPr lang="en-US" sz="1000" dirty="0"/>
          </a:p>
        </p:txBody>
      </p:sp>
      <p:sp>
        <p:nvSpPr>
          <p:cNvPr id="13" name="Text 10"/>
          <p:cNvSpPr/>
          <p:nvPr/>
        </p:nvSpPr>
        <p:spPr>
          <a:xfrm>
            <a:off x="457200" y="38862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IP do alvo (B): 172.16.10.200</a:t>
            </a:r>
            <a:endParaRPr lang="en-US" sz="1000" dirty="0"/>
          </a:p>
        </p:txBody>
      </p:sp>
      <p:sp>
        <p:nvSpPr>
          <p:cNvPr id="14" name="Text 11"/>
          <p:cNvSpPr txBox="1"/>
          <p:nvPr/>
        </p:nvSpPr>
        <p:spPr>
          <a:xfrm>
            <a:off x="6675120" y="1280160"/>
            <a:ext cx="5029200" cy="274320"/>
          </a:xfrm>
          <a:prstGeom prst="rect">
            <a:avLst/>
          </a:prstGeom>
          <a:noFill/>
          <a:ln/>
        </p:spPr>
        <p:txBody>
          <a:bodyPr wrap="square" lIns="0" tIns="0" rIns="0" bIns="0" rtlCol="0" anchor="ctr"/>
          <a:lstStyle/>
          <a:p>
            <a:pPr marL="0" indent="0" algn="l">
              <a:buNone/>
            </a:pPr>
            <a:r>
              <a:rPr lang="en-US" sz="1200" b="1" dirty="0">
                <a:solidFill>
                  <a:srgbClr val="0B3C5D"/>
                </a:solidFill>
              </a:rPr>
              <a:t>Quadro Ethernet que o transporta</a:t>
            </a:r>
            <a:endParaRPr lang="en-US" sz="1200" dirty="0"/>
          </a:p>
        </p:txBody>
      </p:sp>
      <p:sp>
        <p:nvSpPr>
          <p:cNvPr id="15" name="Text 12"/>
          <p:cNvSpPr/>
          <p:nvPr/>
        </p:nvSpPr>
        <p:spPr>
          <a:xfrm>
            <a:off x="6675120" y="1600200"/>
            <a:ext cx="1236689" cy="822960"/>
          </a:xfrm>
          <a:prstGeom prst="rect">
            <a:avLst/>
          </a:prstGeom>
          <a:solidFill>
            <a:srgbClr val="F0A332"/>
          </a:solidFill>
          <a:ln w="12700">
            <a:solidFill>
              <a:srgbClr val="C9D3DC"/>
            </a:solidFill>
          </a:ln>
        </p:spPr>
        <p:txBody>
          <a:bodyPr wrap="square" lIns="25400" tIns="25400" rIns="25400" bIns="25400" rtlCol="0" anchor="ctr"/>
          <a:lstStyle/>
          <a:p>
            <a:pPr marL="0" indent="0" algn="ctr">
              <a:buNone/>
            </a:pPr>
            <a:r>
              <a:rPr lang="en-US" sz="900" b="1" dirty="0">
                <a:solidFill>
                  <a:srgbClr val="1F2933"/>
                </a:solidFill>
              </a:rPr>
              <a:t>Destino</a:t>
            </a:r>
            <a:endParaRPr lang="en-US" sz="900" dirty="0"/>
          </a:p>
          <a:p>
            <a:pPr marL="0" indent="0" algn="ctr">
              <a:buNone/>
            </a:pPr>
            <a:r>
              <a:rPr lang="en-US" sz="900" b="1" dirty="0">
                <a:solidFill>
                  <a:srgbClr val="1F2933"/>
                </a:solidFill>
              </a:rPr>
              <a:t>FF-FF-FF-FF-FF-FF</a:t>
            </a:r>
            <a:endParaRPr lang="en-US" sz="900" dirty="0"/>
          </a:p>
        </p:txBody>
      </p:sp>
      <p:sp>
        <p:nvSpPr>
          <p:cNvPr id="16" name="Text 13"/>
          <p:cNvSpPr/>
          <p:nvPr/>
        </p:nvSpPr>
        <p:spPr>
          <a:xfrm>
            <a:off x="7911809" y="1600200"/>
            <a:ext cx="1236689" cy="822960"/>
          </a:xfrm>
          <a:prstGeom prst="rect">
            <a:avLst/>
          </a:prstGeom>
          <a:solidFill>
            <a:srgbClr val="8ECAE6"/>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Origem</a:t>
            </a:r>
            <a:endParaRPr lang="en-US" sz="900" dirty="0"/>
          </a:p>
          <a:p>
            <a:pPr marL="0" indent="0" algn="ctr">
              <a:buNone/>
            </a:pPr>
            <a:r>
              <a:rPr lang="en-US" sz="900" dirty="0">
                <a:solidFill>
                  <a:srgbClr val="1F2933"/>
                </a:solidFill>
              </a:rPr>
              <a:t>00-00-5E-00-53-0A</a:t>
            </a:r>
            <a:endParaRPr lang="en-US" sz="900" dirty="0"/>
          </a:p>
        </p:txBody>
      </p:sp>
      <p:sp>
        <p:nvSpPr>
          <p:cNvPr id="17" name="Text 14"/>
          <p:cNvSpPr/>
          <p:nvPr/>
        </p:nvSpPr>
        <p:spPr>
          <a:xfrm>
            <a:off x="9148497" y="1600200"/>
            <a:ext cx="659567" cy="822960"/>
          </a:xfrm>
          <a:prstGeom prst="rect">
            <a:avLst/>
          </a:prstGeom>
          <a:solidFill>
            <a:srgbClr val="EEF3F7"/>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Tipo</a:t>
            </a:r>
            <a:endParaRPr lang="en-US" sz="900" dirty="0"/>
          </a:p>
          <a:p>
            <a:pPr marL="0" indent="0" algn="ctr">
              <a:buNone/>
            </a:pPr>
            <a:r>
              <a:rPr lang="en-US" sz="900" dirty="0">
                <a:solidFill>
                  <a:srgbClr val="1F2933"/>
                </a:solidFill>
              </a:rPr>
              <a:t>0x0806</a:t>
            </a:r>
            <a:endParaRPr lang="en-US" sz="900" dirty="0"/>
          </a:p>
        </p:txBody>
      </p:sp>
      <p:sp>
        <p:nvSpPr>
          <p:cNvPr id="18" name="Text 15"/>
          <p:cNvSpPr/>
          <p:nvPr/>
        </p:nvSpPr>
        <p:spPr>
          <a:xfrm>
            <a:off x="9808064" y="1600200"/>
            <a:ext cx="1484026" cy="8229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ARP (28 B) + preenchimento (18 B)</a:t>
            </a:r>
            <a:endParaRPr lang="en-US" sz="900" dirty="0"/>
          </a:p>
        </p:txBody>
      </p:sp>
      <p:sp>
        <p:nvSpPr>
          <p:cNvPr id="19" name="Text 16"/>
          <p:cNvSpPr/>
          <p:nvPr/>
        </p:nvSpPr>
        <p:spPr>
          <a:xfrm>
            <a:off x="11292090" y="1600200"/>
            <a:ext cx="412230" cy="822960"/>
          </a:xfrm>
          <a:prstGeom prst="rect">
            <a:avLst/>
          </a:prstGeom>
          <a:solidFill>
            <a:srgbClr val="EEF3F7"/>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sp>
        <p:nvSpPr>
          <p:cNvPr id="20" name="Shape 17"/>
          <p:cNvSpPr/>
          <p:nvPr/>
        </p:nvSpPr>
        <p:spPr>
          <a:xfrm>
            <a:off x="6675120" y="2651760"/>
            <a:ext cx="5029200" cy="3474720"/>
          </a:xfrm>
          <a:prstGeom prst="roundRect">
            <a:avLst>
              <a:gd name="adj" fmla="val 3158"/>
            </a:avLst>
          </a:prstGeom>
          <a:solidFill>
            <a:srgbClr val="EEF3F7"/>
          </a:solidFill>
          <a:ln w="9525">
            <a:solidFill>
              <a:srgbClr val="EEF3F7"/>
            </a:solidFill>
            <a:prstDash val="solid"/>
          </a:ln>
        </p:spPr>
        <p:txBody>
          <a:bodyPr/>
          <a:lstStyle/>
          <a:p>
            <a:endParaRPr lang="en-US"/>
          </a:p>
        </p:txBody>
      </p:sp>
      <p:sp>
        <p:nvSpPr>
          <p:cNvPr id="21" name="Text 18"/>
          <p:cNvSpPr txBox="1"/>
          <p:nvPr/>
        </p:nvSpPr>
        <p:spPr>
          <a:xfrm>
            <a:off x="6876288" y="2816352"/>
            <a:ext cx="4626864" cy="365760"/>
          </a:xfrm>
          <a:prstGeom prst="rect">
            <a:avLst/>
          </a:prstGeom>
          <a:noFill/>
          <a:ln/>
        </p:spPr>
        <p:txBody>
          <a:bodyPr wrap="square" lIns="0" tIns="0" rIns="0" bIns="0" rtlCol="0" anchor="t"/>
          <a:lstStyle/>
          <a:p>
            <a:pPr marL="0" indent="0">
              <a:buNone/>
            </a:pPr>
            <a:r>
              <a:rPr lang="en-US" sz="1500" b="1" dirty="0">
                <a:solidFill>
                  <a:srgbClr val="0B3C5D"/>
                </a:solidFill>
              </a:rPr>
              <a:t>Observações</a:t>
            </a:r>
            <a:endParaRPr lang="en-US" sz="1500" dirty="0"/>
          </a:p>
        </p:txBody>
      </p:sp>
      <p:sp>
        <p:nvSpPr>
          <p:cNvPr id="22" name="Text 19"/>
          <p:cNvSpPr txBox="1"/>
          <p:nvPr/>
        </p:nvSpPr>
        <p:spPr>
          <a:xfrm>
            <a:off x="6876288" y="3227832"/>
            <a:ext cx="4626864" cy="27614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O MAC do alvo vai zerado: é exatamente o que se quer descobrir</a:t>
            </a:r>
            <a:endParaRPr lang="en-US" sz="1200" dirty="0"/>
          </a:p>
          <a:p>
            <a:pPr marL="279400" indent="-279400">
              <a:spcAft>
                <a:spcPts val="400"/>
              </a:spcAft>
              <a:buSzPct val="100000"/>
              <a:buChar char="•"/>
            </a:pPr>
            <a:r>
              <a:rPr lang="en-US" sz="1200" dirty="0">
                <a:solidFill>
                  <a:srgbClr val="1F2933"/>
                </a:solidFill>
              </a:rPr>
              <a:t>O campo de hardware e o de protocolo permitem ARP para outros pares (ex.: Token Ring/IPX em 1999); hoje só Ethernet/Wi-Fi + IPv4</a:t>
            </a:r>
            <a:endParaRPr lang="en-US" sz="1200" dirty="0"/>
          </a:p>
          <a:p>
            <a:pPr marL="279400" indent="-279400">
              <a:spcAft>
                <a:spcPts val="400"/>
              </a:spcAft>
              <a:buSzPct val="100000"/>
              <a:buChar char="•"/>
            </a:pPr>
            <a:r>
              <a:rPr lang="en-US" sz="1200" dirty="0">
                <a:solidFill>
                  <a:srgbClr val="1F2933"/>
                </a:solidFill>
              </a:rPr>
              <a:t>Quem recebe o request também aprende o par IP/MAC do remetente (muitas pilhas guardam no cache)</a:t>
            </a:r>
            <a:endParaRPr lang="en-US" sz="1200" dirty="0"/>
          </a:p>
          <a:p>
            <a:pPr marL="279400" indent="-279400">
              <a:spcAft>
                <a:spcPts val="400"/>
              </a:spcAft>
              <a:buSzPct val="100000"/>
              <a:buChar char="•"/>
            </a:pPr>
            <a:r>
              <a:rPr lang="en-US" sz="1200" dirty="0">
                <a:solidFill>
                  <a:srgbClr val="1F2933"/>
                </a:solidFill>
              </a:rPr>
              <a:t>Captura no Wireshark: filtro 'arp'</a:t>
            </a:r>
            <a:endParaRPr lang="en-US" sz="12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exemplo com host local (4 de 6): B processa o pedido</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Enlace Ethernet: sub-rede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outra estação</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Text 15"/>
          <p:cNvSpPr/>
          <p:nvPr/>
        </p:nvSpPr>
        <p:spPr>
          <a:xfrm>
            <a:off x="457200" y="38862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19" name="Text 16"/>
          <p:cNvSpPr txBox="1"/>
          <p:nvPr/>
        </p:nvSpPr>
        <p:spPr>
          <a:xfrm>
            <a:off x="1005840" y="3840480"/>
            <a:ext cx="10698480" cy="731520"/>
          </a:xfrm>
          <a:prstGeom prst="rect">
            <a:avLst/>
          </a:prstGeom>
          <a:noFill/>
          <a:ln/>
        </p:spPr>
        <p:txBody>
          <a:bodyPr wrap="square" lIns="0" tIns="0" rIns="0" bIns="0" rtlCol="0" anchor="t"/>
          <a:lstStyle/>
          <a:p>
            <a:pPr marL="0" indent="0">
              <a:buNone/>
            </a:pPr>
            <a:r>
              <a:rPr lang="en-US" sz="1400" b="1" dirty="0">
                <a:solidFill>
                  <a:srgbClr val="0B3C5D"/>
                </a:solidFill>
              </a:rPr>
              <a:t>Entrega ao ARP</a:t>
            </a:r>
            <a:endParaRPr lang="en-US" sz="1400" dirty="0"/>
          </a:p>
          <a:p>
            <a:pPr marL="0" indent="0">
              <a:buNone/>
            </a:pPr>
            <a:r>
              <a:rPr lang="en-US" sz="1200" dirty="0">
                <a:solidFill>
                  <a:srgbClr val="1F2933"/>
                </a:solidFill>
              </a:rPr>
              <a:t>A camada MAC de B encaminha o ARP Request ao software ARP da pilha IP de B (EtherType 0x0806).</a:t>
            </a:r>
            <a:endParaRPr lang="en-US" sz="1400" dirty="0"/>
          </a:p>
        </p:txBody>
      </p:sp>
      <p:sp>
        <p:nvSpPr>
          <p:cNvPr id="20" name="Text 17"/>
          <p:cNvSpPr/>
          <p:nvPr/>
        </p:nvSpPr>
        <p:spPr>
          <a:xfrm>
            <a:off x="457200" y="4617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21" name="Text 18"/>
          <p:cNvSpPr txBox="1"/>
          <p:nvPr/>
        </p:nvSpPr>
        <p:spPr>
          <a:xfrm>
            <a:off x="1005840" y="4572000"/>
            <a:ext cx="10698480" cy="731520"/>
          </a:xfrm>
          <a:prstGeom prst="rect">
            <a:avLst/>
          </a:prstGeom>
          <a:noFill/>
          <a:ln/>
        </p:spPr>
        <p:txBody>
          <a:bodyPr wrap="square" lIns="0" tIns="0" rIns="0" bIns="0" rtlCol="0" anchor="t"/>
          <a:lstStyle/>
          <a:p>
            <a:pPr marL="0" indent="0">
              <a:buNone/>
            </a:pPr>
            <a:r>
              <a:rPr lang="en-US" sz="1400" b="1" dirty="0">
                <a:solidFill>
                  <a:srgbClr val="0B3C5D"/>
                </a:solidFill>
              </a:rPr>
              <a:t>Reconhecimento</a:t>
            </a:r>
            <a:endParaRPr lang="en-US" sz="1400" dirty="0"/>
          </a:p>
          <a:p>
            <a:pPr marL="0" indent="0">
              <a:buNone/>
            </a:pPr>
            <a:r>
              <a:rPr lang="en-US" sz="1200" dirty="0">
                <a:solidFill>
                  <a:srgbClr val="1F2933"/>
                </a:solidFill>
              </a:rPr>
              <a:t>O ARP de B reconhece o IP alvo, 172.16.10.200, como seu; as demais estações (C) descartam o pedido.</a:t>
            </a:r>
            <a:endParaRPr lang="en-US" sz="1400" dirty="0"/>
          </a:p>
        </p:txBody>
      </p:sp>
      <p:sp>
        <p:nvSpPr>
          <p:cNvPr id="22" name="Text 19"/>
          <p:cNvSpPr/>
          <p:nvPr/>
        </p:nvSpPr>
        <p:spPr>
          <a:xfrm>
            <a:off x="457200" y="53492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23" name="Text 20"/>
          <p:cNvSpPr txBox="1"/>
          <p:nvPr/>
        </p:nvSpPr>
        <p:spPr>
          <a:xfrm>
            <a:off x="1005840" y="5303520"/>
            <a:ext cx="10698480" cy="731520"/>
          </a:xfrm>
          <a:prstGeom prst="rect">
            <a:avLst/>
          </a:prstGeom>
          <a:noFill/>
          <a:ln/>
        </p:spPr>
        <p:txBody>
          <a:bodyPr wrap="square" lIns="0" tIns="0" rIns="0" bIns="0" rtlCol="0" anchor="t"/>
          <a:lstStyle/>
          <a:p>
            <a:pPr marL="0" indent="0">
              <a:buNone/>
            </a:pPr>
            <a:r>
              <a:rPr lang="en-US" sz="1400" b="1" dirty="0">
                <a:solidFill>
                  <a:srgbClr val="0B3C5D"/>
                </a:solidFill>
              </a:rPr>
              <a:t>Resposta</a:t>
            </a:r>
            <a:endParaRPr lang="en-US" sz="1400" dirty="0"/>
          </a:p>
          <a:p>
            <a:pPr marL="0" indent="0">
              <a:buNone/>
            </a:pPr>
            <a:r>
              <a:rPr lang="en-US" sz="1200" dirty="0">
                <a:solidFill>
                  <a:srgbClr val="1F2933"/>
                </a:solidFill>
              </a:rPr>
              <a:t>O processo ARP de B formula um ARP Reply e o entrega à camada MAC para transmissão em unicast para A.</a:t>
            </a:r>
            <a:endParaRPr lang="en-US" sz="14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exemplo com host local (5 de 6): ARP Reply em unicast</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Enlace Ethernet: sub-rede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outra estação</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Shape 15"/>
          <p:cNvSpPr/>
          <p:nvPr/>
        </p:nvSpPr>
        <p:spPr>
          <a:xfrm flipH="1">
            <a:off x="2194560" y="1325880"/>
            <a:ext cx="7772400" cy="0"/>
          </a:xfrm>
          <a:prstGeom prst="line">
            <a:avLst/>
          </a:prstGeom>
          <a:noFill/>
          <a:ln w="38100">
            <a:solidFill>
              <a:srgbClr val="2A9D6F"/>
            </a:solidFill>
            <a:prstDash val="solid"/>
            <a:tailEnd type="triangle"/>
          </a:ln>
        </p:spPr>
        <p:txBody>
          <a:bodyPr/>
          <a:lstStyle/>
          <a:p>
            <a:endParaRPr lang="en-US"/>
          </a:p>
        </p:txBody>
      </p:sp>
      <p:sp>
        <p:nvSpPr>
          <p:cNvPr id="19" name="Text 16"/>
          <p:cNvSpPr txBox="1"/>
          <p:nvPr/>
        </p:nvSpPr>
        <p:spPr>
          <a:xfrm>
            <a:off x="4251960" y="1371600"/>
            <a:ext cx="365760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Reply: unicast para 00-00-5E-00-53-0A</a:t>
            </a:r>
            <a:endParaRPr lang="en-US" sz="1000" dirty="0"/>
          </a:p>
        </p:txBody>
      </p:sp>
      <p:sp>
        <p:nvSpPr>
          <p:cNvPr id="20" name="Text 17"/>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O ARP de B envia o </a:t>
            </a:r>
            <a:r>
              <a:rPr lang="en-US" sz="1400" b="1" dirty="0">
                <a:solidFill>
                  <a:srgbClr val="1F2933"/>
                </a:solidFill>
              </a:rPr>
              <a:t>ARP Reply</a:t>
            </a:r>
            <a:r>
              <a:rPr lang="en-US" sz="1400" dirty="0">
                <a:solidFill>
                  <a:srgbClr val="1F2933"/>
                </a:solidFill>
              </a:rPr>
              <a:t> a A, informando o MAC de B (00-00-5E-00-53-0B)</a:t>
            </a:r>
            <a:endParaRPr lang="en-US" sz="1400" dirty="0"/>
          </a:p>
          <a:p>
            <a:pPr marL="279400" indent="-279400">
              <a:spcAft>
                <a:spcPts val="800"/>
              </a:spcAft>
              <a:buSzPct val="100000"/>
              <a:buChar char="•"/>
            </a:pPr>
            <a:r>
              <a:rPr lang="en-US" sz="1400" dirty="0">
                <a:solidFill>
                  <a:srgbClr val="1F2933"/>
                </a:solidFill>
              </a:rPr>
              <a:t>A resposta é </a:t>
            </a:r>
            <a:r>
              <a:rPr lang="en-US" sz="1400" b="1" dirty="0">
                <a:solidFill>
                  <a:srgbClr val="1F2933"/>
                </a:solidFill>
              </a:rPr>
              <a:t>unicast</a:t>
            </a:r>
            <a:r>
              <a:rPr lang="en-US" sz="1400" dirty="0">
                <a:solidFill>
                  <a:srgbClr val="1F2933"/>
                </a:solidFill>
              </a:rPr>
              <a:t>: quadro de MAC B para MAC A; as outras estações não a veem</a:t>
            </a:r>
            <a:endParaRPr lang="en-US" sz="1400" dirty="0"/>
          </a:p>
          <a:p>
            <a:pPr marL="279400" indent="-279400">
              <a:spcAft>
                <a:spcPts val="800"/>
              </a:spcAft>
              <a:buSzPct val="100000"/>
              <a:buChar char="•"/>
            </a:pPr>
            <a:r>
              <a:rPr lang="en-US" sz="1400" dirty="0">
                <a:solidFill>
                  <a:srgbClr val="1F2933"/>
                </a:solidFill>
              </a:rPr>
              <a:t>B normalmente guarda o par IP/MAC de A no seu próprio cache (aprendido do request)</a:t>
            </a:r>
            <a:endParaRPr lang="en-US" sz="14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 pacote ARP Reply</a:t>
            </a:r>
            <a:endParaRPr lang="en-US" sz="3000" dirty="0"/>
          </a:p>
        </p:txBody>
      </p:sp>
      <p:sp>
        <p:nvSpPr>
          <p:cNvPr id="4" name="Text 1"/>
          <p:cNvSpPr txBox="1"/>
          <p:nvPr/>
        </p:nvSpPr>
        <p:spPr>
          <a:xfrm>
            <a:off x="457200" y="1280160"/>
            <a:ext cx="5943600" cy="274320"/>
          </a:xfrm>
          <a:prstGeom prst="rect">
            <a:avLst/>
          </a:prstGeom>
          <a:noFill/>
          <a:ln/>
        </p:spPr>
        <p:txBody>
          <a:bodyPr wrap="square" lIns="0" tIns="0" rIns="0" bIns="0" rtlCol="0" anchor="ctr"/>
          <a:lstStyle/>
          <a:p>
            <a:pPr marL="0" indent="0" algn="l">
              <a:buNone/>
            </a:pPr>
            <a:r>
              <a:rPr lang="en-US" sz="1200" b="1" dirty="0">
                <a:solidFill>
                  <a:srgbClr val="0B3C5D"/>
                </a:solidFill>
              </a:rPr>
              <a:t>Pacote ARP (RFC 826), operação = 2 (Reply)</a:t>
            </a:r>
            <a:endParaRPr lang="en-US" sz="1200" dirty="0"/>
          </a:p>
        </p:txBody>
      </p:sp>
      <p:sp>
        <p:nvSpPr>
          <p:cNvPr id="5" name="Text 2"/>
          <p:cNvSpPr/>
          <p:nvPr/>
        </p:nvSpPr>
        <p:spPr>
          <a:xfrm>
            <a:off x="457200" y="1600200"/>
            <a:ext cx="2971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Tipo de hardware = 1 (Ethernet)</a:t>
            </a:r>
            <a:endParaRPr lang="en-US" sz="1000" dirty="0"/>
          </a:p>
        </p:txBody>
      </p:sp>
      <p:sp>
        <p:nvSpPr>
          <p:cNvPr id="6" name="Text 3"/>
          <p:cNvSpPr/>
          <p:nvPr/>
        </p:nvSpPr>
        <p:spPr>
          <a:xfrm>
            <a:off x="3429000" y="1600200"/>
            <a:ext cx="2971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Tipo de protocolo = 0x0800 (IPv4)</a:t>
            </a:r>
            <a:endParaRPr lang="en-US" sz="1000" dirty="0"/>
          </a:p>
        </p:txBody>
      </p:sp>
      <p:sp>
        <p:nvSpPr>
          <p:cNvPr id="7" name="Text 4"/>
          <p:cNvSpPr/>
          <p:nvPr/>
        </p:nvSpPr>
        <p:spPr>
          <a:xfrm>
            <a:off x="457200" y="2057400"/>
            <a:ext cx="14859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HLEN = 6</a:t>
            </a:r>
            <a:endParaRPr lang="en-US" sz="1000" dirty="0"/>
          </a:p>
        </p:txBody>
      </p:sp>
      <p:sp>
        <p:nvSpPr>
          <p:cNvPr id="8" name="Text 5"/>
          <p:cNvSpPr/>
          <p:nvPr/>
        </p:nvSpPr>
        <p:spPr>
          <a:xfrm>
            <a:off x="1943100" y="2057400"/>
            <a:ext cx="14859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PLEN = 4</a:t>
            </a:r>
            <a:endParaRPr lang="en-US" sz="1000" dirty="0"/>
          </a:p>
        </p:txBody>
      </p:sp>
      <p:sp>
        <p:nvSpPr>
          <p:cNvPr id="9" name="Text 6"/>
          <p:cNvSpPr/>
          <p:nvPr/>
        </p:nvSpPr>
        <p:spPr>
          <a:xfrm>
            <a:off x="3429000" y="2057400"/>
            <a:ext cx="2971800" cy="457200"/>
          </a:xfrm>
          <a:prstGeom prst="rect">
            <a:avLst/>
          </a:prstGeom>
          <a:solidFill>
            <a:srgbClr val="2A9D6F"/>
          </a:solidFill>
          <a:ln w="12700">
            <a:solidFill>
              <a:srgbClr val="FFFFFF"/>
            </a:solidFill>
          </a:ln>
        </p:spPr>
        <p:txBody>
          <a:bodyPr wrap="square" lIns="25400" tIns="25400" rIns="25400" bIns="25400" rtlCol="0" anchor="ctr"/>
          <a:lstStyle/>
          <a:p>
            <a:pPr marL="0" indent="0" algn="ctr">
              <a:buNone/>
            </a:pPr>
            <a:r>
              <a:rPr lang="en-US" sz="1000" b="1" dirty="0">
                <a:solidFill>
                  <a:srgbClr val="FFFFFF"/>
                </a:solidFill>
              </a:rPr>
              <a:t>Operação = 2 (Reply)</a:t>
            </a:r>
            <a:endParaRPr lang="en-US" sz="1000" dirty="0"/>
          </a:p>
        </p:txBody>
      </p:sp>
      <p:sp>
        <p:nvSpPr>
          <p:cNvPr id="10" name="Text 7"/>
          <p:cNvSpPr/>
          <p:nvPr/>
        </p:nvSpPr>
        <p:spPr>
          <a:xfrm>
            <a:off x="457200" y="2514600"/>
            <a:ext cx="5943600" cy="457200"/>
          </a:xfrm>
          <a:prstGeom prst="rect">
            <a:avLst/>
          </a:prstGeom>
          <a:solidFill>
            <a:srgbClr val="E8F5EE"/>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MAC do remetente (B): 00-00-5E-00-53-0B</a:t>
            </a:r>
            <a:endParaRPr lang="en-US" sz="1000" dirty="0"/>
          </a:p>
        </p:txBody>
      </p:sp>
      <p:sp>
        <p:nvSpPr>
          <p:cNvPr id="11" name="Text 8"/>
          <p:cNvSpPr/>
          <p:nvPr/>
        </p:nvSpPr>
        <p:spPr>
          <a:xfrm>
            <a:off x="457200" y="29718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IP do remetente (B): 172.16.10.200</a:t>
            </a:r>
            <a:endParaRPr lang="en-US" sz="1000" dirty="0"/>
          </a:p>
        </p:txBody>
      </p:sp>
      <p:sp>
        <p:nvSpPr>
          <p:cNvPr id="12" name="Text 9"/>
          <p:cNvSpPr/>
          <p:nvPr/>
        </p:nvSpPr>
        <p:spPr>
          <a:xfrm>
            <a:off x="457200" y="34290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MAC do alvo (A): 00-00-5E-00-53-0A</a:t>
            </a:r>
            <a:endParaRPr lang="en-US" sz="1000" dirty="0"/>
          </a:p>
        </p:txBody>
      </p:sp>
      <p:sp>
        <p:nvSpPr>
          <p:cNvPr id="13" name="Text 10"/>
          <p:cNvSpPr/>
          <p:nvPr/>
        </p:nvSpPr>
        <p:spPr>
          <a:xfrm>
            <a:off x="457200" y="3886200"/>
            <a:ext cx="59436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IP do alvo (A): 172.16.10.1</a:t>
            </a:r>
            <a:endParaRPr lang="en-US" sz="1000" dirty="0"/>
          </a:p>
        </p:txBody>
      </p:sp>
      <p:sp>
        <p:nvSpPr>
          <p:cNvPr id="14" name="Text 11"/>
          <p:cNvSpPr txBox="1"/>
          <p:nvPr/>
        </p:nvSpPr>
        <p:spPr>
          <a:xfrm>
            <a:off x="6675120" y="1280160"/>
            <a:ext cx="5029200" cy="274320"/>
          </a:xfrm>
          <a:prstGeom prst="rect">
            <a:avLst/>
          </a:prstGeom>
          <a:noFill/>
          <a:ln/>
        </p:spPr>
        <p:txBody>
          <a:bodyPr wrap="square" lIns="0" tIns="0" rIns="0" bIns="0" rtlCol="0" anchor="ctr"/>
          <a:lstStyle/>
          <a:p>
            <a:pPr marL="0" indent="0" algn="l">
              <a:buNone/>
            </a:pPr>
            <a:r>
              <a:rPr lang="en-US" sz="1200" b="1" dirty="0">
                <a:solidFill>
                  <a:srgbClr val="0B3C5D"/>
                </a:solidFill>
              </a:rPr>
              <a:t>Quadro Ethernet que o transporta</a:t>
            </a:r>
            <a:endParaRPr lang="en-US" sz="1200" dirty="0"/>
          </a:p>
        </p:txBody>
      </p:sp>
      <p:sp>
        <p:nvSpPr>
          <p:cNvPr id="15" name="Text 12"/>
          <p:cNvSpPr/>
          <p:nvPr/>
        </p:nvSpPr>
        <p:spPr>
          <a:xfrm>
            <a:off x="6675120" y="1600200"/>
            <a:ext cx="1236689" cy="822960"/>
          </a:xfrm>
          <a:prstGeom prst="rect">
            <a:avLst/>
          </a:prstGeom>
          <a:solidFill>
            <a:srgbClr val="8ECAE6"/>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Destino</a:t>
            </a:r>
            <a:endParaRPr lang="en-US" sz="900" dirty="0"/>
          </a:p>
          <a:p>
            <a:pPr marL="0" indent="0" algn="ctr">
              <a:buNone/>
            </a:pPr>
            <a:r>
              <a:rPr lang="en-US" sz="900" dirty="0">
                <a:solidFill>
                  <a:srgbClr val="1F2933"/>
                </a:solidFill>
              </a:rPr>
              <a:t>00-00-5E-00-53-0A</a:t>
            </a:r>
            <a:endParaRPr lang="en-US" sz="900" dirty="0"/>
          </a:p>
        </p:txBody>
      </p:sp>
      <p:sp>
        <p:nvSpPr>
          <p:cNvPr id="16" name="Text 13"/>
          <p:cNvSpPr/>
          <p:nvPr/>
        </p:nvSpPr>
        <p:spPr>
          <a:xfrm>
            <a:off x="7911809" y="1600200"/>
            <a:ext cx="1236689" cy="822960"/>
          </a:xfrm>
          <a:prstGeom prst="rect">
            <a:avLst/>
          </a:prstGeom>
          <a:solidFill>
            <a:srgbClr val="E8F5EE"/>
          </a:solidFill>
          <a:ln w="12700">
            <a:solidFill>
              <a:srgbClr val="C9D3DC"/>
            </a:solidFill>
          </a:ln>
        </p:spPr>
        <p:txBody>
          <a:bodyPr wrap="square" lIns="25400" tIns="25400" rIns="25400" bIns="25400" rtlCol="0" anchor="ctr"/>
          <a:lstStyle/>
          <a:p>
            <a:pPr marL="0" indent="0" algn="ctr">
              <a:buNone/>
            </a:pPr>
            <a:r>
              <a:rPr lang="en-US" sz="900" b="1" dirty="0">
                <a:solidFill>
                  <a:srgbClr val="1F2933"/>
                </a:solidFill>
              </a:rPr>
              <a:t>Origem</a:t>
            </a:r>
            <a:endParaRPr lang="en-US" sz="900" dirty="0"/>
          </a:p>
          <a:p>
            <a:pPr marL="0" indent="0" algn="ctr">
              <a:buNone/>
            </a:pPr>
            <a:r>
              <a:rPr lang="en-US" sz="900" b="1" dirty="0">
                <a:solidFill>
                  <a:srgbClr val="1F2933"/>
                </a:solidFill>
              </a:rPr>
              <a:t>00-00-5E-00-53-0B</a:t>
            </a:r>
            <a:endParaRPr lang="en-US" sz="900" dirty="0"/>
          </a:p>
        </p:txBody>
      </p:sp>
      <p:sp>
        <p:nvSpPr>
          <p:cNvPr id="17" name="Text 14"/>
          <p:cNvSpPr/>
          <p:nvPr/>
        </p:nvSpPr>
        <p:spPr>
          <a:xfrm>
            <a:off x="9148497" y="1600200"/>
            <a:ext cx="659567" cy="822960"/>
          </a:xfrm>
          <a:prstGeom prst="rect">
            <a:avLst/>
          </a:prstGeom>
          <a:solidFill>
            <a:srgbClr val="EEF3F7"/>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Tipo</a:t>
            </a:r>
            <a:endParaRPr lang="en-US" sz="900" dirty="0"/>
          </a:p>
          <a:p>
            <a:pPr marL="0" indent="0" algn="ctr">
              <a:buNone/>
            </a:pPr>
            <a:r>
              <a:rPr lang="en-US" sz="900" dirty="0">
                <a:solidFill>
                  <a:srgbClr val="1F2933"/>
                </a:solidFill>
              </a:rPr>
              <a:t>0x0806</a:t>
            </a:r>
            <a:endParaRPr lang="en-US" sz="900" dirty="0"/>
          </a:p>
        </p:txBody>
      </p:sp>
      <p:sp>
        <p:nvSpPr>
          <p:cNvPr id="18" name="Text 15"/>
          <p:cNvSpPr/>
          <p:nvPr/>
        </p:nvSpPr>
        <p:spPr>
          <a:xfrm>
            <a:off x="9808064" y="1600200"/>
            <a:ext cx="1484026" cy="822960"/>
          </a:xfrm>
          <a:prstGeom prst="rect">
            <a:avLst/>
          </a:prstGeom>
          <a:solidFill>
            <a:srgbClr val="FFFFFF"/>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ARP (28 B) + preenchimento</a:t>
            </a:r>
            <a:endParaRPr lang="en-US" sz="900" dirty="0"/>
          </a:p>
        </p:txBody>
      </p:sp>
      <p:sp>
        <p:nvSpPr>
          <p:cNvPr id="19" name="Text 16"/>
          <p:cNvSpPr/>
          <p:nvPr/>
        </p:nvSpPr>
        <p:spPr>
          <a:xfrm>
            <a:off x="11292090" y="1600200"/>
            <a:ext cx="412230" cy="822960"/>
          </a:xfrm>
          <a:prstGeom prst="rect">
            <a:avLst/>
          </a:prstGeom>
          <a:solidFill>
            <a:srgbClr val="EEF3F7"/>
          </a:solidFill>
          <a:ln w="12700">
            <a:solidFill>
              <a:srgbClr val="C9D3DC"/>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graphicFrame>
        <p:nvGraphicFramePr>
          <p:cNvPr id="84" name="Table 0"/>
          <p:cNvGraphicFramePr>
            <a:graphicFrameLocks noGrp="1"/>
          </p:cNvGraphicFramePr>
          <p:nvPr>
            <p:extLst>
              <p:ext uri="{D42A27DB-BD31-4B8C-83A1-F6EECF244321}">
                <p14:modId xmlns:p14="http://schemas.microsoft.com/office/powerpoint/2010/main" val="1579011935"/>
              </p:ext>
            </p:extLst>
          </p:nvPr>
        </p:nvGraphicFramePr>
        <p:xfrm>
          <a:off x="6675120" y="2743200"/>
          <a:ext cx="502920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IP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MAC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Tipo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172.16.10.200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latin typeface="Courier New" pitchFamily="34" charset="0"/>
                          <a:ea typeface="Courier New" pitchFamily="34" charset="-122"/>
                          <a:cs typeface="Courier New" pitchFamily="34" charset="-120"/>
                        </a:rPr>
                        <a:t>00-00-5E-00-53-0B</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dinâmica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21" name="Text 17"/>
          <p:cNvSpPr txBox="1"/>
          <p:nvPr/>
        </p:nvSpPr>
        <p:spPr>
          <a:xfrm>
            <a:off x="6675120" y="3337560"/>
            <a:ext cx="5029200" cy="274320"/>
          </a:xfrm>
          <a:prstGeom prst="rect">
            <a:avLst/>
          </a:prstGeom>
          <a:noFill/>
          <a:ln/>
        </p:spPr>
        <p:txBody>
          <a:bodyPr wrap="square" lIns="0" tIns="0" rIns="0" bIns="0" rtlCol="0" anchor="ctr"/>
          <a:lstStyle/>
          <a:p>
            <a:pPr marL="0" indent="0" algn="l">
              <a:buNone/>
            </a:pPr>
            <a:r>
              <a:rPr lang="en-US" sz="1000" dirty="0">
                <a:solidFill>
                  <a:srgbClr val="6B7B8C"/>
                </a:solidFill>
              </a:rPr>
              <a:t>Cache ARP de A após receber o reply</a:t>
            </a:r>
            <a:endParaRPr lang="en-US" sz="1000" dirty="0"/>
          </a:p>
        </p:txBody>
      </p:sp>
      <p:sp>
        <p:nvSpPr>
          <p:cNvPr id="22" name="Shape 18"/>
          <p:cNvSpPr/>
          <p:nvPr/>
        </p:nvSpPr>
        <p:spPr>
          <a:xfrm>
            <a:off x="6675120" y="3749040"/>
            <a:ext cx="5029200" cy="2377440"/>
          </a:xfrm>
          <a:prstGeom prst="roundRect">
            <a:avLst>
              <a:gd name="adj" fmla="val 4615"/>
            </a:avLst>
          </a:prstGeom>
          <a:solidFill>
            <a:srgbClr val="FFF4E0"/>
          </a:solidFill>
          <a:ln w="9525">
            <a:solidFill>
              <a:srgbClr val="EEF3F7"/>
            </a:solidFill>
            <a:prstDash val="solid"/>
          </a:ln>
        </p:spPr>
        <p:txBody>
          <a:bodyPr/>
          <a:lstStyle/>
          <a:p>
            <a:endParaRPr lang="en-US"/>
          </a:p>
        </p:txBody>
      </p:sp>
      <p:sp>
        <p:nvSpPr>
          <p:cNvPr id="23" name="Text 19"/>
          <p:cNvSpPr txBox="1"/>
          <p:nvPr/>
        </p:nvSpPr>
        <p:spPr>
          <a:xfrm>
            <a:off x="6876288" y="3913632"/>
            <a:ext cx="4626864" cy="365760"/>
          </a:xfrm>
          <a:prstGeom prst="rect">
            <a:avLst/>
          </a:prstGeom>
          <a:noFill/>
          <a:ln/>
        </p:spPr>
        <p:txBody>
          <a:bodyPr wrap="square" lIns="0" tIns="0" rIns="0" bIns="0" rtlCol="0" anchor="t"/>
          <a:lstStyle/>
          <a:p>
            <a:pPr marL="0" indent="0">
              <a:buNone/>
            </a:pPr>
            <a:r>
              <a:rPr lang="en-US" sz="1500" b="1" dirty="0">
                <a:solidFill>
                  <a:srgbClr val="0B3C5D"/>
                </a:solidFill>
              </a:rPr>
              <a:t>Segurança</a:t>
            </a:r>
            <a:endParaRPr lang="en-US" sz="1500" dirty="0"/>
          </a:p>
        </p:txBody>
      </p:sp>
      <p:sp>
        <p:nvSpPr>
          <p:cNvPr id="24" name="Text 20"/>
          <p:cNvSpPr txBox="1"/>
          <p:nvPr/>
        </p:nvSpPr>
        <p:spPr>
          <a:xfrm>
            <a:off x="6876288" y="4325112"/>
            <a:ext cx="46268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O ARP não autentica nada: qualquer estação pode responder por qualquer IP (ARP spoofing / poisoning)</a:t>
            </a:r>
            <a:endParaRPr lang="en-US" sz="1200" dirty="0"/>
          </a:p>
          <a:p>
            <a:pPr marL="279400" indent="-279400">
              <a:spcAft>
                <a:spcPts val="400"/>
              </a:spcAft>
              <a:buSzPct val="100000"/>
              <a:buChar char="•"/>
            </a:pPr>
            <a:r>
              <a:rPr lang="en-US" sz="1200" dirty="0">
                <a:solidFill>
                  <a:srgbClr val="1F2933"/>
                </a:solidFill>
              </a:rPr>
              <a:t>Defesas: Dynamic ARP Inspection + DHCP snooping nos switches, entradas estáticas em hosts críticos</a:t>
            </a:r>
            <a:endParaRPr lang="en-US" sz="12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exemplo com host local (6 de 6): comunicação liberada</a:t>
            </a:r>
            <a:endParaRPr lang="en-US" sz="3000" dirty="0"/>
          </a:p>
        </p:txBody>
      </p:sp>
      <p:sp>
        <p:nvSpPr>
          <p:cNvPr id="4" name="Text 1"/>
          <p:cNvSpPr/>
          <p:nvPr/>
        </p:nvSpPr>
        <p:spPr>
          <a:xfrm>
            <a:off x="154533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7007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73152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00-00-5E-00-53-0A</a:t>
            </a:r>
            <a:endParaRPr lang="en-US" sz="900" dirty="0"/>
          </a:p>
        </p:txBody>
      </p:sp>
      <p:sp>
        <p:nvSpPr>
          <p:cNvPr id="7" name="Text 4"/>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8" name="Shape 5"/>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9" name="Text 6"/>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172.16.10.200 /24</a:t>
            </a:r>
            <a:endParaRPr lang="en-US" sz="900" dirty="0"/>
          </a:p>
          <a:p>
            <a:pPr marL="0" indent="0" algn="ctr">
              <a:buNone/>
            </a:pPr>
            <a:r>
              <a:rPr lang="en-US" sz="900" dirty="0">
                <a:solidFill>
                  <a:srgbClr val="1F2933"/>
                </a:solidFill>
              </a:rPr>
              <a:t>00-00-5E-00-53-0B</a:t>
            </a:r>
            <a:endParaRPr lang="en-US" sz="900" dirty="0"/>
          </a:p>
        </p:txBody>
      </p:sp>
      <p:sp>
        <p:nvSpPr>
          <p:cNvPr id="10" name="Shape 7"/>
          <p:cNvSpPr/>
          <p:nvPr/>
        </p:nvSpPr>
        <p:spPr>
          <a:xfrm>
            <a:off x="914400" y="3291840"/>
            <a:ext cx="10332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914400" y="334670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Enlace Ethernet: sub-rede 172.16.10.0/24</a:t>
            </a:r>
            <a:endParaRPr lang="en-US" sz="1000" dirty="0"/>
          </a:p>
        </p:txBody>
      </p:sp>
      <p:sp>
        <p:nvSpPr>
          <p:cNvPr id="12" name="Shape 9"/>
          <p:cNvSpPr/>
          <p:nvPr/>
        </p:nvSpPr>
        <p:spPr>
          <a:xfrm>
            <a:off x="1828800" y="2651760"/>
            <a:ext cx="0" cy="640080"/>
          </a:xfrm>
          <a:prstGeom prst="line">
            <a:avLst/>
          </a:prstGeom>
          <a:noFill/>
          <a:ln w="19050">
            <a:solidFill>
              <a:srgbClr val="0B3C5D"/>
            </a:solidFill>
            <a:prstDash val="solid"/>
          </a:ln>
        </p:spPr>
        <p:txBody>
          <a:bodyPr/>
          <a:lstStyle/>
          <a:p>
            <a:endParaRPr lang="en-US"/>
          </a:p>
        </p:txBody>
      </p:sp>
      <p:sp>
        <p:nvSpPr>
          <p:cNvPr id="13" name="Shape 10"/>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5797296" y="2176272"/>
            <a:ext cx="566928" cy="402336"/>
          </a:xfrm>
          <a:prstGeom prst="roundRect">
            <a:avLst>
              <a:gd name="adj" fmla="val 13636"/>
            </a:avLst>
          </a:prstGeom>
          <a:solidFill>
            <a:srgbClr val="6B7B8C"/>
          </a:solidFill>
          <a:ln>
            <a:solidFill>
              <a:srgbClr val="6B7B8C"/>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5" name="Shape 12"/>
          <p:cNvSpPr/>
          <p:nvPr/>
        </p:nvSpPr>
        <p:spPr>
          <a:xfrm>
            <a:off x="5952744" y="2578608"/>
            <a:ext cx="256032" cy="64008"/>
          </a:xfrm>
          <a:prstGeom prst="rect">
            <a:avLst/>
          </a:prstGeom>
          <a:solidFill>
            <a:srgbClr val="6B7B8C"/>
          </a:solidFill>
          <a:ln w="12700">
            <a:solidFill>
              <a:srgbClr val="6B7B8C"/>
            </a:solidFill>
            <a:prstDash val="solid"/>
          </a:ln>
        </p:spPr>
        <p:txBody>
          <a:bodyPr/>
          <a:lstStyle/>
          <a:p>
            <a:endParaRPr lang="en-US"/>
          </a:p>
        </p:txBody>
      </p:sp>
      <p:sp>
        <p:nvSpPr>
          <p:cNvPr id="16" name="Text 13"/>
          <p:cNvSpPr txBox="1"/>
          <p:nvPr/>
        </p:nvSpPr>
        <p:spPr>
          <a:xfrm>
            <a:off x="5349240" y="1865376"/>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outra estação</a:t>
            </a:r>
            <a:endParaRPr lang="en-US" sz="900" dirty="0"/>
          </a:p>
        </p:txBody>
      </p:sp>
      <p:sp>
        <p:nvSpPr>
          <p:cNvPr id="17" name="Shape 14"/>
          <p:cNvSpPr/>
          <p:nvPr/>
        </p:nvSpPr>
        <p:spPr>
          <a:xfrm>
            <a:off x="6080760" y="2651760"/>
            <a:ext cx="0" cy="640080"/>
          </a:xfrm>
          <a:prstGeom prst="line">
            <a:avLst/>
          </a:prstGeom>
          <a:noFill/>
          <a:ln w="19050">
            <a:solidFill>
              <a:srgbClr val="0B3C5D"/>
            </a:solidFill>
            <a:prstDash val="solid"/>
          </a:ln>
        </p:spPr>
        <p:txBody>
          <a:bodyPr/>
          <a:lstStyle/>
          <a:p>
            <a:endParaRPr lang="en-US"/>
          </a:p>
        </p:txBody>
      </p:sp>
      <p:sp>
        <p:nvSpPr>
          <p:cNvPr id="18" name="Shape 15"/>
          <p:cNvSpPr/>
          <p:nvPr/>
        </p:nvSpPr>
        <p:spPr>
          <a:xfrm>
            <a:off x="2194560" y="1325880"/>
            <a:ext cx="7772400" cy="0"/>
          </a:xfrm>
          <a:prstGeom prst="line">
            <a:avLst/>
          </a:prstGeom>
          <a:noFill/>
          <a:ln w="38100">
            <a:solidFill>
              <a:srgbClr val="0B3C5D"/>
            </a:solidFill>
            <a:prstDash val="solid"/>
            <a:tailEnd type="triangle"/>
          </a:ln>
        </p:spPr>
        <p:txBody>
          <a:bodyPr/>
          <a:lstStyle/>
          <a:p>
            <a:endParaRPr lang="en-US"/>
          </a:p>
        </p:txBody>
      </p:sp>
      <p:sp>
        <p:nvSpPr>
          <p:cNvPr id="19" name="Text 16"/>
          <p:cNvSpPr txBox="1"/>
          <p:nvPr/>
        </p:nvSpPr>
        <p:spPr>
          <a:xfrm>
            <a:off x="4251960" y="1371600"/>
            <a:ext cx="3657600" cy="237744"/>
          </a:xfrm>
          <a:prstGeom prst="rect">
            <a:avLst/>
          </a:prstGeom>
          <a:noFill/>
          <a:ln/>
        </p:spPr>
        <p:txBody>
          <a:bodyPr wrap="square" lIns="0" tIns="0" rIns="0" bIns="0" rtlCol="0" anchor="ctr"/>
          <a:lstStyle/>
          <a:p>
            <a:pPr marL="0" indent="0" algn="ctr">
              <a:buNone/>
            </a:pPr>
            <a:r>
              <a:rPr lang="en-US" sz="1000" b="1" dirty="0">
                <a:solidFill>
                  <a:srgbClr val="1F2933"/>
                </a:solidFill>
              </a:rPr>
              <a:t>SSH: quadro para 00-00-5E-00-53-0B</a:t>
            </a:r>
            <a:endParaRPr lang="en-US" sz="1000" dirty="0"/>
          </a:p>
        </p:txBody>
      </p:sp>
      <p:sp>
        <p:nvSpPr>
          <p:cNvPr id="20" name="Text 17"/>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A instala no cache ARP a entrada </a:t>
            </a:r>
            <a:r>
              <a:rPr lang="en-US" sz="1400" b="1" dirty="0">
                <a:solidFill>
                  <a:srgbClr val="1F2933"/>
                </a:solidFill>
              </a:rPr>
              <a:t>172.16.10.200 → 00-00-5E-00-53-0B</a:t>
            </a:r>
            <a:endParaRPr lang="en-US" sz="1400" dirty="0"/>
          </a:p>
          <a:p>
            <a:pPr marL="279400" indent="-279400">
              <a:spcAft>
                <a:spcPts val="800"/>
              </a:spcAft>
              <a:buSzPct val="100000"/>
              <a:buChar char="•"/>
            </a:pPr>
            <a:r>
              <a:rPr lang="en-US" sz="1400" dirty="0">
                <a:solidFill>
                  <a:srgbClr val="1F2933"/>
                </a:solidFill>
              </a:rPr>
              <a:t>A pilha de A tem agora IP e MAC de destino: o segmento SSH enfileirado é transmitido</a:t>
            </a:r>
            <a:endParaRPr lang="en-US" sz="1400" dirty="0"/>
          </a:p>
          <a:p>
            <a:pPr marL="279400" indent="-279400">
              <a:spcAft>
                <a:spcPts val="800"/>
              </a:spcAft>
              <a:buSzPct val="100000"/>
              <a:buChar char="•"/>
            </a:pPr>
            <a:r>
              <a:rPr lang="en-US" sz="1400" dirty="0">
                <a:solidFill>
                  <a:srgbClr val="1F2933"/>
                </a:solidFill>
              </a:rPr>
              <a:t>Pacotes seguintes usam o cache (sem novo ARP) até a entrada expirar ou ser invalidada</a:t>
            </a:r>
            <a:endParaRPr lang="en-US" sz="1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exemplo com host remoto (1 de 4): o cenário</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457200" y="1682496"/>
            <a:ext cx="237744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gateway: 172.16.10.254</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.10.254  |  .100.254</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outras sub-redes</a:t>
            </a: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a:p>
            <a:pPr marL="0" indent="0" algn="ctr">
              <a:buNone/>
            </a:pPr>
            <a:r>
              <a:rPr lang="en-US" sz="900" dirty="0">
                <a:solidFill>
                  <a:srgbClr val="1F2933"/>
                </a:solidFill>
              </a:rPr>
              <a:t>00-00-5E-00-53-0B</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Text 19"/>
          <p:cNvSpPr txBox="1"/>
          <p:nvPr/>
        </p:nvSpPr>
        <p:spPr>
          <a:xfrm>
            <a:off x="457200" y="3931920"/>
            <a:ext cx="11247120" cy="21945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Host A ainda não se comunicou com B e quer abrir uma sessão </a:t>
            </a:r>
            <a:r>
              <a:rPr lang="en-US" sz="1400" b="1" dirty="0">
                <a:solidFill>
                  <a:srgbClr val="1F2933"/>
                </a:solidFill>
              </a:rPr>
              <a:t>SSH</a:t>
            </a:r>
            <a:endParaRPr lang="en-US" sz="1400" dirty="0"/>
          </a:p>
          <a:p>
            <a:pPr marL="279400" indent="-279400">
              <a:spcAft>
                <a:spcPts val="800"/>
              </a:spcAft>
              <a:buSzPct val="100000"/>
              <a:buChar char="•"/>
            </a:pPr>
            <a:r>
              <a:rPr lang="en-US" sz="1400" dirty="0">
                <a:solidFill>
                  <a:srgbClr val="1F2933"/>
                </a:solidFill>
              </a:rPr>
              <a:t>A tem máscara de sub-rede (/24) e um </a:t>
            </a:r>
            <a:r>
              <a:rPr lang="en-US" sz="1400" b="1" dirty="0">
                <a:solidFill>
                  <a:srgbClr val="1F2933"/>
                </a:solidFill>
              </a:rPr>
              <a:t>gateway padrão</a:t>
            </a:r>
            <a:r>
              <a:rPr lang="en-US" sz="1400" dirty="0">
                <a:solidFill>
                  <a:srgbClr val="1F2933"/>
                </a:solidFill>
              </a:rPr>
              <a:t>: R1, 172.16.10.254</a:t>
            </a:r>
            <a:endParaRPr lang="en-US" sz="1400" dirty="0"/>
          </a:p>
          <a:p>
            <a:pPr marL="279400" indent="-279400">
              <a:spcAft>
                <a:spcPts val="800"/>
              </a:spcAft>
              <a:buSzPct val="100000"/>
              <a:buChar char="•"/>
            </a:pPr>
            <a:r>
              <a:rPr lang="en-US" sz="1400" dirty="0">
                <a:solidFill>
                  <a:srgbClr val="1F2933"/>
                </a:solidFill>
              </a:rPr>
              <a:t>O gateway padrão dá a A um próximo salto para </a:t>
            </a:r>
            <a:r>
              <a:rPr lang="en-US" sz="1400" b="1" dirty="0">
                <a:solidFill>
                  <a:srgbClr val="1F2933"/>
                </a:solidFill>
              </a:rPr>
              <a:t>todos os destinos fora da sub-rede 172.16.10.0/24</a:t>
            </a:r>
            <a:endParaRPr lang="en-US" sz="14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exemplo com host remoto (2 de 4): B é remoto</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457200" y="1682496"/>
            <a:ext cx="237744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gateway: 172.16.10.254</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.10.254  |  .100.254</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outras sub-redes</a:t>
            </a: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a:p>
            <a:pPr marL="0" indent="0" algn="ctr">
              <a:buNone/>
            </a:pPr>
            <a:r>
              <a:rPr lang="en-US" sz="900" dirty="0">
                <a:solidFill>
                  <a:srgbClr val="1F2933"/>
                </a:solidFill>
              </a:rPr>
              <a:t>00-00-5E-00-53-0B</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914400" y="3931920"/>
            <a:ext cx="51206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23" name="Text 20"/>
          <p:cNvSpPr txBox="1"/>
          <p:nvPr/>
        </p:nvSpPr>
        <p:spPr>
          <a:xfrm>
            <a:off x="1115568" y="409651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Determinação de rota</a:t>
            </a:r>
            <a:endParaRPr lang="en-US" sz="1500" dirty="0"/>
          </a:p>
        </p:txBody>
      </p:sp>
      <p:sp>
        <p:nvSpPr>
          <p:cNvPr id="24" name="Text 21"/>
          <p:cNvSpPr txBox="1"/>
          <p:nvPr/>
        </p:nvSpPr>
        <p:spPr>
          <a:xfrm>
            <a:off x="1115568" y="4507992"/>
            <a:ext cx="471830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172.16.100.1 AND /24 = 172.16.100.0</a:t>
            </a:r>
            <a:endParaRPr lang="en-US" sz="1200" dirty="0"/>
          </a:p>
          <a:p>
            <a:pPr marL="279400" indent="-279400">
              <a:spcAft>
                <a:spcPts val="400"/>
              </a:spcAft>
              <a:buSzPct val="100000"/>
              <a:buChar char="•"/>
            </a:pPr>
            <a:r>
              <a:rPr lang="en-US" sz="1200" dirty="0">
                <a:solidFill>
                  <a:srgbClr val="1F2933"/>
                </a:solidFill>
              </a:rPr>
              <a:t>172.16.10.1 AND /24 = 172.16.10.0</a:t>
            </a:r>
            <a:endParaRPr lang="en-US" sz="1200" dirty="0"/>
          </a:p>
          <a:p>
            <a:pPr marL="279400" indent="-279400">
              <a:spcAft>
                <a:spcPts val="400"/>
              </a:spcAft>
              <a:buSzPct val="100000"/>
              <a:buChar char="•"/>
            </a:pPr>
            <a:r>
              <a:rPr lang="en-US" sz="1200" b="1" dirty="0">
                <a:solidFill>
                  <a:srgbClr val="1F2933"/>
                </a:solidFill>
              </a:rPr>
              <a:t>Diferentes → B é remoto</a:t>
            </a:r>
            <a:endParaRPr lang="en-US" sz="1200" dirty="0"/>
          </a:p>
        </p:txBody>
      </p:sp>
      <p:sp>
        <p:nvSpPr>
          <p:cNvPr id="25" name="Shape 22"/>
          <p:cNvSpPr/>
          <p:nvPr/>
        </p:nvSpPr>
        <p:spPr>
          <a:xfrm>
            <a:off x="6400800" y="3931920"/>
            <a:ext cx="4846320" cy="2194560"/>
          </a:xfrm>
          <a:prstGeom prst="roundRect">
            <a:avLst>
              <a:gd name="adj" fmla="val 5000"/>
            </a:avLst>
          </a:prstGeom>
          <a:solidFill>
            <a:srgbClr val="FFF4E0"/>
          </a:solidFill>
          <a:ln w="9525">
            <a:solidFill>
              <a:srgbClr val="EEF3F7"/>
            </a:solidFill>
            <a:prstDash val="solid"/>
          </a:ln>
        </p:spPr>
        <p:txBody>
          <a:bodyPr/>
          <a:lstStyle/>
          <a:p>
            <a:endParaRPr lang="en-US"/>
          </a:p>
        </p:txBody>
      </p:sp>
      <p:sp>
        <p:nvSpPr>
          <p:cNvPr id="26" name="Text 23"/>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Próximo passo</a:t>
            </a:r>
            <a:endParaRPr lang="en-US" sz="1500" dirty="0"/>
          </a:p>
        </p:txBody>
      </p:sp>
      <p:sp>
        <p:nvSpPr>
          <p:cNvPr id="27" name="Text 24"/>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Consulta do próximo salto na tabela de rotas de A</a:t>
            </a:r>
            <a:endParaRPr lang="en-US" sz="1200" dirty="0"/>
          </a:p>
          <a:p>
            <a:pPr marL="279400" indent="-279400">
              <a:spcAft>
                <a:spcPts val="400"/>
              </a:spcAft>
              <a:buSzPct val="100000"/>
              <a:buChar char="•"/>
            </a:pPr>
            <a:r>
              <a:rPr lang="en-US" sz="1200" dirty="0">
                <a:solidFill>
                  <a:srgbClr val="1F2933"/>
                </a:solidFill>
              </a:rPr>
              <a:t>Objetivo: um roteador no enlace de A que alcance 172.16.100.0/24</a:t>
            </a:r>
            <a:endParaRPr lang="en-US" sz="12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host remoto (3 de 4): rota padrão e ARP para o gateway</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457200" y="1682496"/>
            <a:ext cx="237744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gateway: 172.16.10.254</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.10.254  |  .100.254</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outras sub-redes</a:t>
            </a: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a:p>
            <a:pPr marL="0" indent="0" algn="ctr">
              <a:buNone/>
            </a:pPr>
            <a:r>
              <a:rPr lang="en-US" sz="900" dirty="0">
                <a:solidFill>
                  <a:srgbClr val="1F2933"/>
                </a:solidFill>
              </a:rPr>
              <a:t>00-00-5E-00-53-0B</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2011680" y="1325880"/>
            <a:ext cx="2468880" cy="0"/>
          </a:xfrm>
          <a:prstGeom prst="line">
            <a:avLst/>
          </a:prstGeom>
          <a:noFill/>
          <a:ln w="38100">
            <a:solidFill>
              <a:srgbClr val="F0A332"/>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Request: quem tem 172.16.10.254 (R1)?</a:t>
            </a:r>
            <a:endParaRPr lang="en-US" sz="1000" dirty="0"/>
          </a:p>
        </p:txBody>
      </p:sp>
      <p:graphicFrame>
        <p:nvGraphicFramePr>
          <p:cNvPr id="88" name="Table 0"/>
          <p:cNvGraphicFramePr>
            <a:graphicFrameLocks noGrp="1"/>
          </p:cNvGraphicFramePr>
          <p:nvPr>
            <p:extLst>
              <p:ext uri="{D42A27DB-BD31-4B8C-83A1-F6EECF244321}">
                <p14:modId xmlns:p14="http://schemas.microsoft.com/office/powerpoint/2010/main" val="1579011935"/>
              </p:ext>
            </p:extLst>
          </p:nvPr>
        </p:nvGraphicFramePr>
        <p:xfrm>
          <a:off x="914400" y="3931920"/>
          <a:ext cx="5120640" cy="914400"/>
        </p:xfrm>
        <a:graphic>
          <a:graphicData uri="http://schemas.openxmlformats.org/drawingml/2006/table">
            <a:tbl>
              <a:tblPr/>
              <a:tblGrid>
                <a:gridCol w="164592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tblGrid>
              <a:tr h="292608">
                <a:tc>
                  <a:txBody>
                    <a:bodyPr/>
                    <a:lstStyle/>
                    <a:p>
                      <a:pPr marL="0" indent="0" algn="l">
                        <a:buNone/>
                      </a:pPr>
                      <a:r>
                        <a:rPr lang="en-US" sz="1100" b="1" dirty="0">
                          <a:solidFill>
                            <a:srgbClr val="FFFFFF"/>
                          </a:solidFill>
                        </a:rPr>
                        <a:t>Destino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Próximo salto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Origem</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l">
                        <a:buNone/>
                      </a:pPr>
                      <a:r>
                        <a:rPr lang="en-US" sz="1100" dirty="0">
                          <a:solidFill>
                            <a:srgbClr val="1F2933"/>
                          </a:solidFill>
                        </a:rPr>
                        <a:t>172.16.10.0/24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conectada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interface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100" b="1" dirty="0">
                          <a:solidFill>
                            <a:srgbClr val="1F2933"/>
                          </a:solidFill>
                        </a:rPr>
                        <a:t>0.0.0.0/0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F2933"/>
                          </a:solidFill>
                        </a:rPr>
                        <a:t>172.16.10.254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gateway padrão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5" name="Text 21"/>
          <p:cNvSpPr txBox="1"/>
          <p:nvPr/>
        </p:nvSpPr>
        <p:spPr>
          <a:xfrm>
            <a:off x="914400" y="4846320"/>
            <a:ext cx="5120640" cy="274320"/>
          </a:xfrm>
          <a:prstGeom prst="rect">
            <a:avLst/>
          </a:prstGeom>
          <a:noFill/>
          <a:ln/>
        </p:spPr>
        <p:txBody>
          <a:bodyPr wrap="square" lIns="0" tIns="0" rIns="0" bIns="0" rtlCol="0" anchor="ctr"/>
          <a:lstStyle/>
          <a:p>
            <a:pPr marL="0" indent="0" algn="l">
              <a:buNone/>
            </a:pPr>
            <a:r>
              <a:rPr lang="en-US" sz="1000" dirty="0">
                <a:solidFill>
                  <a:srgbClr val="6B7B8C"/>
                </a:solidFill>
              </a:rPr>
              <a:t>Tabela de rotas do host A</a:t>
            </a:r>
            <a:endParaRPr lang="en-US" sz="1000" dirty="0"/>
          </a:p>
        </p:txBody>
      </p:sp>
      <p:sp>
        <p:nvSpPr>
          <p:cNvPr id="26" name="Shape 22"/>
          <p:cNvSpPr/>
          <p:nvPr/>
        </p:nvSpPr>
        <p:spPr>
          <a:xfrm>
            <a:off x="6400800" y="3931920"/>
            <a:ext cx="4846320" cy="2194560"/>
          </a:xfrm>
          <a:prstGeom prst="roundRect">
            <a:avLst>
              <a:gd name="adj" fmla="val 5000"/>
            </a:avLst>
          </a:prstGeom>
          <a:solidFill>
            <a:srgbClr val="FFF4E0"/>
          </a:solidFill>
          <a:ln w="9525">
            <a:solidFill>
              <a:srgbClr val="EEF3F7"/>
            </a:solidFill>
            <a:prstDash val="solid"/>
          </a:ln>
        </p:spPr>
        <p:txBody>
          <a:bodyPr/>
          <a:lstStyle/>
          <a:p>
            <a:endParaRPr lang="en-US"/>
          </a:p>
        </p:txBody>
      </p:sp>
      <p:sp>
        <p:nvSpPr>
          <p:cNvPr id="27" name="Text 23"/>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Ponto-chave</a:t>
            </a:r>
            <a:endParaRPr lang="en-US" sz="1500" dirty="0"/>
          </a:p>
        </p:txBody>
      </p:sp>
      <p:sp>
        <p:nvSpPr>
          <p:cNvPr id="28" name="Text 24"/>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 faz ARP para </a:t>
            </a:r>
            <a:r>
              <a:rPr lang="en-US" sz="1200" b="1" dirty="0">
                <a:solidFill>
                  <a:srgbClr val="1F2933"/>
                </a:solidFill>
              </a:rPr>
              <a:t>R1 (172.16.10.254)</a:t>
            </a:r>
            <a:r>
              <a:rPr lang="en-US" sz="1200" dirty="0">
                <a:solidFill>
                  <a:srgbClr val="1F2933"/>
                </a:solidFill>
              </a:rPr>
              <a:t>, NÃO para B</a:t>
            </a:r>
            <a:endParaRPr lang="en-US" sz="1200" dirty="0"/>
          </a:p>
          <a:p>
            <a:pPr marL="279400" indent="-279400">
              <a:spcAft>
                <a:spcPts val="400"/>
              </a:spcAft>
              <a:buSzPct val="100000"/>
              <a:buChar char="•"/>
            </a:pPr>
            <a:r>
              <a:rPr lang="en-US" sz="1200" dirty="0">
                <a:solidFill>
                  <a:srgbClr val="1F2933"/>
                </a:solidFill>
              </a:rPr>
              <a:t>O broadcast ARP não atravessa o roteador: um ARP para B ficaria sem resposta</a:t>
            </a:r>
            <a:endParaRPr lang="en-US" sz="12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exemplo com host remoto (4 de 4): comunicação via R1</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457200" y="1682496"/>
            <a:ext cx="237744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/24</a:t>
            </a:r>
            <a:endParaRPr lang="en-US" sz="900" dirty="0"/>
          </a:p>
          <a:p>
            <a:pPr marL="0" indent="0" algn="ctr">
              <a:buNone/>
            </a:pPr>
            <a:r>
              <a:rPr lang="en-US" sz="900" dirty="0">
                <a:solidFill>
                  <a:srgbClr val="1F2933"/>
                </a:solidFill>
              </a:rPr>
              <a:t>gateway: 172.16.10.254</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.10.254  |  .100.254</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outras sub-redes</a:t>
            </a: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235440" y="1682496"/>
            <a:ext cx="2194560" cy="45720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a:p>
            <a:pPr marL="0" indent="0" algn="ctr">
              <a:buNone/>
            </a:pPr>
            <a:r>
              <a:rPr lang="en-US" sz="900" dirty="0">
                <a:solidFill>
                  <a:srgbClr val="1F2933"/>
                </a:solidFill>
              </a:rPr>
              <a:t>00-00-5E-00-53-0B</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2011680" y="1325880"/>
            <a:ext cx="2468880" cy="0"/>
          </a:xfrm>
          <a:prstGeom prst="line">
            <a:avLst/>
          </a:prstGeom>
          <a:noFill/>
          <a:ln w="38100">
            <a:solidFill>
              <a:srgbClr val="0B3C5D"/>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quadro para MAC R1; pacote IP para B</a:t>
            </a:r>
            <a:endParaRPr lang="en-US" sz="1000" dirty="0"/>
          </a:p>
        </p:txBody>
      </p:sp>
      <p:sp>
        <p:nvSpPr>
          <p:cNvPr id="24" name="Text 21"/>
          <p:cNvSpPr/>
          <p:nvPr/>
        </p:nvSpPr>
        <p:spPr>
          <a:xfrm>
            <a:off x="914400" y="4023360"/>
            <a:ext cx="2806418" cy="64008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MAC destino: R1 (00-00-5E-00-53-01)</a:t>
            </a:r>
            <a:endParaRPr lang="en-US" sz="1000" dirty="0"/>
          </a:p>
        </p:txBody>
      </p:sp>
      <p:sp>
        <p:nvSpPr>
          <p:cNvPr id="25" name="Text 22"/>
          <p:cNvSpPr/>
          <p:nvPr/>
        </p:nvSpPr>
        <p:spPr>
          <a:xfrm>
            <a:off x="3720818" y="4023360"/>
            <a:ext cx="1530773"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MAC origem: A</a:t>
            </a:r>
            <a:endParaRPr lang="en-US" sz="1000" dirty="0"/>
          </a:p>
        </p:txBody>
      </p:sp>
      <p:sp>
        <p:nvSpPr>
          <p:cNvPr id="26" name="Text 23"/>
          <p:cNvSpPr/>
          <p:nvPr/>
        </p:nvSpPr>
        <p:spPr>
          <a:xfrm>
            <a:off x="5251591" y="4023360"/>
            <a:ext cx="892951"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0x0800</a:t>
            </a:r>
            <a:endParaRPr lang="en-US" sz="1000" dirty="0"/>
          </a:p>
        </p:txBody>
      </p:sp>
      <p:sp>
        <p:nvSpPr>
          <p:cNvPr id="27" name="Text 24"/>
          <p:cNvSpPr/>
          <p:nvPr/>
        </p:nvSpPr>
        <p:spPr>
          <a:xfrm>
            <a:off x="6144542" y="4023360"/>
            <a:ext cx="4592320" cy="64008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IP origem 172.16.10.1 → IP destino 172.16.100.1 (B)  |  TCP 22</a:t>
            </a:r>
            <a:endParaRPr lang="en-US" sz="1000" dirty="0"/>
          </a:p>
        </p:txBody>
      </p:sp>
      <p:sp>
        <p:nvSpPr>
          <p:cNvPr id="28" name="Text 25"/>
          <p:cNvSpPr/>
          <p:nvPr/>
        </p:nvSpPr>
        <p:spPr>
          <a:xfrm>
            <a:off x="10736862" y="4023360"/>
            <a:ext cx="510258" cy="64008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FCS</a:t>
            </a:r>
            <a:endParaRPr lang="en-US" sz="1000" dirty="0"/>
          </a:p>
        </p:txBody>
      </p:sp>
      <p:sp>
        <p:nvSpPr>
          <p:cNvPr id="29" name="Text 26"/>
          <p:cNvSpPr txBox="1"/>
          <p:nvPr/>
        </p:nvSpPr>
        <p:spPr>
          <a:xfrm>
            <a:off x="457200" y="4846320"/>
            <a:ext cx="11247120" cy="1463040"/>
          </a:xfrm>
          <a:prstGeom prst="rect">
            <a:avLst/>
          </a:prstGeom>
          <a:noFill/>
          <a:ln/>
        </p:spPr>
        <p:txBody>
          <a:bodyPr wrap="square" lIns="0" tIns="0" rIns="0" bIns="0" rtlCol="0" anchor="t"/>
          <a:lstStyle/>
          <a:p>
            <a:pPr marL="279400" indent="-279400">
              <a:spcAft>
                <a:spcPts val="400"/>
              </a:spcAft>
              <a:buSzPct val="100000"/>
              <a:buChar char="•"/>
            </a:pPr>
            <a:r>
              <a:rPr lang="en-US" sz="1300" dirty="0">
                <a:solidFill>
                  <a:srgbClr val="1F2933"/>
                </a:solidFill>
              </a:rPr>
              <a:t>Na camada de enlace, A fala com a </a:t>
            </a:r>
            <a:r>
              <a:rPr lang="en-US" sz="1300" b="1" dirty="0">
                <a:solidFill>
                  <a:srgbClr val="1F2933"/>
                </a:solidFill>
              </a:rPr>
              <a:t>interface de R1</a:t>
            </a:r>
            <a:r>
              <a:rPr lang="en-US" sz="1300" dirty="0">
                <a:solidFill>
                  <a:srgbClr val="1F2933"/>
                </a:solidFill>
              </a:rPr>
              <a:t>; na camada de rede, com </a:t>
            </a:r>
            <a:r>
              <a:rPr lang="en-US" sz="1300" b="1" dirty="0">
                <a:solidFill>
                  <a:srgbClr val="1F2933"/>
                </a:solidFill>
              </a:rPr>
              <a:t>B</a:t>
            </a:r>
            <a:endParaRPr lang="en-US" sz="1300" dirty="0"/>
          </a:p>
          <a:p>
            <a:pPr marL="279400" indent="-279400">
              <a:spcAft>
                <a:spcPts val="400"/>
              </a:spcAft>
              <a:buSzPct val="100000"/>
              <a:buChar char="•"/>
            </a:pPr>
            <a:r>
              <a:rPr lang="en-US" sz="1300" dirty="0">
                <a:solidFill>
                  <a:srgbClr val="1F2933"/>
                </a:solidFill>
              </a:rPr>
              <a:t>R1 recebe o quadro, descarta o cabeçalho Ethernet e roteia pelo IP de destino; no enlace de B, R1 faz o seu próprio ARP para B</a:t>
            </a:r>
            <a:endParaRPr lang="en-US" sz="1300" dirty="0"/>
          </a:p>
          <a:p>
            <a:pPr marL="279400" indent="-279400">
              <a:spcAft>
                <a:spcPts val="400"/>
              </a:spcAft>
              <a:buSzPct val="100000"/>
              <a:buChar char="•"/>
            </a:pPr>
            <a:r>
              <a:rPr lang="en-US" sz="1300" dirty="0">
                <a:solidFill>
                  <a:srgbClr val="1F2933"/>
                </a:solidFill>
              </a:rPr>
              <a:t>Caches resultantes: A conhece R1; R1 conhece A e B; B conhece R1 (e nunca o MAC de A)</a:t>
            </a:r>
            <a:endParaRPr lang="en-US" sz="13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Proxy ARP</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HISTÓRICO</a:t>
            </a:r>
            <a:endParaRPr lang="en-US" sz="1000" dirty="0"/>
          </a:p>
        </p:txBody>
      </p:sp>
      <p:sp>
        <p:nvSpPr>
          <p:cNvPr id="5" name="Text 2"/>
          <p:cNvSpPr txBox="1"/>
          <p:nvPr/>
        </p:nvSpPr>
        <p:spPr>
          <a:xfrm>
            <a:off x="457200" y="1188720"/>
            <a:ext cx="676656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Extensão do ARP que roteadores podem executar: </a:t>
            </a:r>
            <a:r>
              <a:rPr lang="en-US" sz="1400" b="1" dirty="0">
                <a:solidFill>
                  <a:srgbClr val="1F2933"/>
                </a:solidFill>
              </a:rPr>
              <a:t>responder em nome de hosts de outras sub-redes</a:t>
            </a:r>
            <a:r>
              <a:rPr lang="en-US" sz="1400" dirty="0">
                <a:solidFill>
                  <a:srgbClr val="1F2933"/>
                </a:solidFill>
              </a:rPr>
              <a:t> (RFC 1027)</a:t>
            </a:r>
            <a:endParaRPr lang="en-US" sz="1400" dirty="0"/>
          </a:p>
          <a:p>
            <a:pPr marL="279400" indent="-279400">
              <a:spcAft>
                <a:spcPts val="800"/>
              </a:spcAft>
              <a:buSzPct val="100000"/>
              <a:buChar char="•"/>
            </a:pPr>
            <a:r>
              <a:rPr lang="en-US" sz="1400" dirty="0">
                <a:solidFill>
                  <a:srgbClr val="1F2933"/>
                </a:solidFill>
              </a:rPr>
              <a:t>Objetivo original: minimizar o conhecimento de roteamento exigido dos hosts em uma rede com sub-redes</a:t>
            </a:r>
            <a:endParaRPr lang="en-US" sz="1400" dirty="0"/>
          </a:p>
          <a:p>
            <a:pPr marL="279400" indent="-279400">
              <a:spcAft>
                <a:spcPts val="800"/>
              </a:spcAft>
              <a:buSzPct val="100000"/>
              <a:buChar char="•"/>
            </a:pPr>
            <a:r>
              <a:rPr lang="en-US" sz="1400" dirty="0">
                <a:solidFill>
                  <a:srgbClr val="1F2933"/>
                </a:solidFill>
              </a:rPr>
              <a:t>Com Proxy ARP na interface, os hosts daquela sub-rede se comunicam com toda a rede </a:t>
            </a:r>
            <a:r>
              <a:rPr lang="en-US" sz="1400" b="1" dirty="0">
                <a:solidFill>
                  <a:srgbClr val="1F2933"/>
                </a:solidFill>
              </a:rPr>
              <a:t>sem rota estática nem gateway configurado</a:t>
            </a:r>
            <a:endParaRPr lang="en-US" sz="1400" dirty="0"/>
          </a:p>
          <a:p>
            <a:pPr marL="279400" indent="-279400">
              <a:spcAft>
                <a:spcPts val="800"/>
              </a:spcAft>
              <a:buSzPct val="100000"/>
              <a:buChar char="•"/>
            </a:pPr>
            <a:r>
              <a:rPr lang="en-US" sz="1400" dirty="0">
                <a:solidFill>
                  <a:srgbClr val="1F2933"/>
                </a:solidFill>
              </a:rPr>
              <a:t>Os hosts usam a </a:t>
            </a:r>
            <a:r>
              <a:rPr lang="en-US" sz="1400" b="1" dirty="0">
                <a:solidFill>
                  <a:srgbClr val="1F2933"/>
                </a:solidFill>
              </a:rPr>
              <a:t>máscara natural</a:t>
            </a:r>
            <a:r>
              <a:rPr lang="en-US" sz="1400" dirty="0">
                <a:solidFill>
                  <a:srgbClr val="1F2933"/>
                </a:solidFill>
              </a:rPr>
              <a:t> (ex.: /16) mesmo estando a rede dividida em sub-redes /24</a:t>
            </a:r>
            <a:endParaRPr lang="en-US" sz="1400" dirty="0"/>
          </a:p>
          <a:p>
            <a:pPr marL="279400" indent="-279400">
              <a:spcAft>
                <a:spcPts val="800"/>
              </a:spcAft>
              <a:buSzPct val="100000"/>
              <a:buChar char="•"/>
            </a:pPr>
            <a:r>
              <a:rPr lang="en-US" sz="1400" dirty="0">
                <a:solidFill>
                  <a:srgbClr val="1F2933"/>
                </a:solidFill>
              </a:rPr>
              <a:t>Em 2026: desnecessário com DHCP/RA; mantido para casos especiais (VPN, migrações, hosts legados); </a:t>
            </a:r>
            <a:r>
              <a:rPr lang="en-US" sz="1400" b="1" dirty="0">
                <a:solidFill>
                  <a:srgbClr val="1F2933"/>
                </a:solidFill>
              </a:rPr>
              <a:t>desligue se não precisar</a:t>
            </a:r>
            <a:endParaRPr lang="en-US" sz="1400" dirty="0"/>
          </a:p>
        </p:txBody>
      </p:sp>
      <p:sp>
        <p:nvSpPr>
          <p:cNvPr id="6" name="Shape 3"/>
          <p:cNvSpPr/>
          <p:nvPr/>
        </p:nvSpPr>
        <p:spPr>
          <a:xfrm>
            <a:off x="7589520" y="1280160"/>
            <a:ext cx="4114800" cy="4846320"/>
          </a:xfrm>
          <a:prstGeom prst="roundRect">
            <a:avLst>
              <a:gd name="adj" fmla="val 2667"/>
            </a:avLst>
          </a:prstGeom>
          <a:solidFill>
            <a:srgbClr val="EEF3F7"/>
          </a:solidFill>
          <a:ln w="9525">
            <a:solidFill>
              <a:srgbClr val="EEF3F7"/>
            </a:solidFill>
            <a:prstDash val="solid"/>
          </a:ln>
        </p:spPr>
        <p:txBody>
          <a:bodyPr/>
          <a:lstStyle/>
          <a:p>
            <a:endParaRPr lang="en-US"/>
          </a:p>
        </p:txBody>
      </p:sp>
      <p:sp>
        <p:nvSpPr>
          <p:cNvPr id="7" name="Text 4"/>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Quando ainda aparece</a:t>
            </a:r>
            <a:endParaRPr lang="en-US" sz="1500" dirty="0"/>
          </a:p>
        </p:txBody>
      </p:sp>
      <p:sp>
        <p:nvSpPr>
          <p:cNvPr id="8" name="Text 5"/>
          <p:cNvSpPr txBox="1"/>
          <p:nvPr/>
        </p:nvSpPr>
        <p:spPr>
          <a:xfrm>
            <a:off x="7790688" y="1856232"/>
            <a:ext cx="37124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Concentradores de VPN respondendo por clientes remotos com IPs da LAN</a:t>
            </a:r>
            <a:endParaRPr lang="en-US" sz="1200" dirty="0"/>
          </a:p>
          <a:p>
            <a:pPr marL="279400" indent="-279400">
              <a:spcAft>
                <a:spcPts val="400"/>
              </a:spcAft>
              <a:buSzPct val="100000"/>
              <a:buChar char="•"/>
            </a:pPr>
            <a:r>
              <a:rPr lang="en-US" sz="1200" dirty="0">
                <a:solidFill>
                  <a:srgbClr val="1F2933"/>
                </a:solidFill>
              </a:rPr>
              <a:t>Migração de rede plana (bridged) para roteada sem reconfigurar todos os hosts</a:t>
            </a:r>
            <a:endParaRPr lang="en-US" sz="1200" dirty="0"/>
          </a:p>
          <a:p>
            <a:pPr marL="279400" indent="-279400">
              <a:spcAft>
                <a:spcPts val="400"/>
              </a:spcAft>
              <a:buSzPct val="100000"/>
              <a:buChar char="•"/>
            </a:pPr>
            <a:r>
              <a:rPr lang="en-US" sz="1200" dirty="0">
                <a:solidFill>
                  <a:srgbClr val="1F2933"/>
                </a:solidFill>
              </a:rPr>
              <a:t>'Local proxy ARP' para forçar tráfego entre hosts da mesma VLAN a passar pelo roteador (private VLANs)</a:t>
            </a:r>
            <a:endParaRPr lang="en-US" sz="1200" dirty="0"/>
          </a:p>
          <a:p>
            <a:pPr marL="279400" indent="-279400">
              <a:spcAft>
                <a:spcPts val="400"/>
              </a:spcAft>
              <a:buSzPct val="100000"/>
              <a:buChar char="•"/>
            </a:pPr>
            <a:r>
              <a:rPr lang="en-US" sz="1200" dirty="0">
                <a:solidFill>
                  <a:srgbClr val="1F2933"/>
                </a:solidFill>
              </a:rPr>
              <a:t>Risco: caches ARP cheios de entradas apontando para o roteador; tráfego 'misteriosamente' roteado</a:t>
            </a:r>
            <a:endParaRPr lang="en-US" sz="12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Proxy ARP, exemplo (1 de 3): host com máscara 'plana'</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274320" y="1682496"/>
            <a:ext cx="274320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/16 (máscara natural)</a:t>
            </a:r>
            <a:endParaRPr lang="en-US" sz="900" dirty="0"/>
          </a:p>
          <a:p>
            <a:pPr marL="0" indent="0" algn="ctr">
              <a:buNone/>
            </a:pPr>
            <a:r>
              <a:rPr lang="en-US" sz="900" dirty="0">
                <a:solidFill>
                  <a:srgbClr val="1F2933"/>
                </a:solidFill>
              </a:rPr>
              <a:t>sem gateway configurado</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Proxy ARP ativo</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418320" y="1865376"/>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2011680" y="1325880"/>
            <a:ext cx="2468880" cy="0"/>
          </a:xfrm>
          <a:prstGeom prst="line">
            <a:avLst/>
          </a:prstGeom>
          <a:noFill/>
          <a:ln w="38100">
            <a:solidFill>
              <a:srgbClr val="F0A332"/>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Request: quem tem 172.16.100.1 (B)?</a:t>
            </a:r>
            <a:endParaRPr lang="en-US" sz="1000" dirty="0"/>
          </a:p>
        </p:txBody>
      </p:sp>
      <p:sp>
        <p:nvSpPr>
          <p:cNvPr id="24" name="Shape 21"/>
          <p:cNvSpPr/>
          <p:nvPr/>
        </p:nvSpPr>
        <p:spPr>
          <a:xfrm>
            <a:off x="914400" y="3931920"/>
            <a:ext cx="51206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25" name="Text 22"/>
          <p:cNvSpPr txBox="1"/>
          <p:nvPr/>
        </p:nvSpPr>
        <p:spPr>
          <a:xfrm>
            <a:off x="1115568" y="4096512"/>
            <a:ext cx="4718304" cy="365760"/>
          </a:xfrm>
          <a:prstGeom prst="rect">
            <a:avLst/>
          </a:prstGeom>
          <a:noFill/>
          <a:ln/>
        </p:spPr>
        <p:txBody>
          <a:bodyPr wrap="square" lIns="0" tIns="0" rIns="0" bIns="0" rtlCol="0" anchor="t"/>
          <a:lstStyle/>
          <a:p>
            <a:pPr marL="0" indent="0">
              <a:buNone/>
            </a:pPr>
            <a:r>
              <a:rPr lang="en-US" sz="1500" b="1" dirty="0">
                <a:solidFill>
                  <a:srgbClr val="0B3C5D"/>
                </a:solidFill>
              </a:rPr>
              <a:t>Determinação de rota em A (máscara /16)</a:t>
            </a:r>
            <a:endParaRPr lang="en-US" sz="1500" dirty="0"/>
          </a:p>
        </p:txBody>
      </p:sp>
      <p:sp>
        <p:nvSpPr>
          <p:cNvPr id="26" name="Text 23"/>
          <p:cNvSpPr txBox="1"/>
          <p:nvPr/>
        </p:nvSpPr>
        <p:spPr>
          <a:xfrm>
            <a:off x="1115568" y="4507992"/>
            <a:ext cx="471830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172.16.100.1 AND /16 = 172.16.0.0</a:t>
            </a:r>
            <a:endParaRPr lang="en-US" sz="1200" dirty="0"/>
          </a:p>
          <a:p>
            <a:pPr marL="279400" indent="-279400">
              <a:spcAft>
                <a:spcPts val="400"/>
              </a:spcAft>
              <a:buSzPct val="100000"/>
              <a:buChar char="•"/>
            </a:pPr>
            <a:r>
              <a:rPr lang="en-US" sz="1200" dirty="0">
                <a:solidFill>
                  <a:srgbClr val="1F2933"/>
                </a:solidFill>
              </a:rPr>
              <a:t>172.16.10.1 AND /16 = 172.16.0.0</a:t>
            </a:r>
            <a:endParaRPr lang="en-US" sz="1200" dirty="0"/>
          </a:p>
          <a:p>
            <a:pPr marL="279400" indent="-279400">
              <a:spcAft>
                <a:spcPts val="400"/>
              </a:spcAft>
              <a:buSzPct val="100000"/>
              <a:buChar char="•"/>
            </a:pPr>
            <a:r>
              <a:rPr lang="en-US" sz="1200" b="1" dirty="0">
                <a:solidFill>
                  <a:srgbClr val="1F2933"/>
                </a:solidFill>
              </a:rPr>
              <a:t>Iguais → A acredita que B é local</a:t>
            </a:r>
            <a:r>
              <a:rPr lang="en-US" sz="1200" dirty="0">
                <a:solidFill>
                  <a:srgbClr val="1F2933"/>
                </a:solidFill>
              </a:rPr>
              <a:t> e faz ARP para B</a:t>
            </a:r>
            <a:endParaRPr lang="en-US" sz="1200" dirty="0"/>
          </a:p>
        </p:txBody>
      </p:sp>
      <p:sp>
        <p:nvSpPr>
          <p:cNvPr id="27" name="Shape 24"/>
          <p:cNvSpPr/>
          <p:nvPr/>
        </p:nvSpPr>
        <p:spPr>
          <a:xfrm>
            <a:off x="6400800" y="3931920"/>
            <a:ext cx="4846320" cy="2194560"/>
          </a:xfrm>
          <a:prstGeom prst="roundRect">
            <a:avLst>
              <a:gd name="adj" fmla="val 5000"/>
            </a:avLst>
          </a:prstGeom>
          <a:solidFill>
            <a:srgbClr val="FDECEC"/>
          </a:solidFill>
          <a:ln w="9525">
            <a:solidFill>
              <a:srgbClr val="EEF3F7"/>
            </a:solidFill>
            <a:prstDash val="solid"/>
          </a:ln>
        </p:spPr>
        <p:txBody>
          <a:bodyPr/>
          <a:lstStyle/>
          <a:p>
            <a:endParaRPr lang="en-US"/>
          </a:p>
        </p:txBody>
      </p:sp>
      <p:sp>
        <p:nvSpPr>
          <p:cNvPr id="28" name="Text 25"/>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Sem Proxy ARP</a:t>
            </a:r>
            <a:endParaRPr lang="en-US" sz="1500" dirty="0"/>
          </a:p>
        </p:txBody>
      </p:sp>
      <p:sp>
        <p:nvSpPr>
          <p:cNvPr id="29" name="Text 26"/>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O broadcast ARP morre no enlace de A; B nunca o recebe</a:t>
            </a:r>
            <a:endParaRPr lang="en-US" sz="1200" dirty="0"/>
          </a:p>
          <a:p>
            <a:pPr marL="279400" indent="-279400">
              <a:spcAft>
                <a:spcPts val="400"/>
              </a:spcAft>
              <a:buSzPct val="100000"/>
              <a:buChar char="•"/>
            </a:pPr>
            <a:r>
              <a:rPr lang="en-US" sz="1200" dirty="0">
                <a:solidFill>
                  <a:srgbClr val="1F2933"/>
                </a:solidFill>
              </a:rPr>
              <a:t>A não tem gateway: a comunicação falha ('host inalcançável')</a:t>
            </a:r>
            <a:endParaRPr lang="en-US" sz="12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Proxy ARP, exemplo (2 de 3): R1 intervém</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274320" y="1682496"/>
            <a:ext cx="274320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/16 (máscara natural)</a:t>
            </a:r>
            <a:endParaRPr lang="en-US" sz="900" dirty="0"/>
          </a:p>
          <a:p>
            <a:pPr marL="0" indent="0" algn="ctr">
              <a:buNone/>
            </a:pPr>
            <a:r>
              <a:rPr lang="en-US" sz="900" dirty="0">
                <a:solidFill>
                  <a:srgbClr val="1F2933"/>
                </a:solidFill>
              </a:rPr>
              <a:t>sem gateway configurado</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Proxy ARP ativo</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418320" y="1865376"/>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a:off x="2011680" y="1325880"/>
            <a:ext cx="2468880" cy="0"/>
          </a:xfrm>
          <a:prstGeom prst="line">
            <a:avLst/>
          </a:prstGeom>
          <a:noFill/>
          <a:ln w="38100">
            <a:solidFill>
              <a:srgbClr val="F0A332"/>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Request: quem tem 172.16.100.1 (B)?</a:t>
            </a:r>
            <a:endParaRPr lang="en-US" sz="1000" dirty="0"/>
          </a:p>
        </p:txBody>
      </p:sp>
      <p:graphicFrame>
        <p:nvGraphicFramePr>
          <p:cNvPr id="92" name="Table 0"/>
          <p:cNvGraphicFramePr>
            <a:graphicFrameLocks noGrp="1"/>
          </p:cNvGraphicFramePr>
          <p:nvPr>
            <p:extLst>
              <p:ext uri="{D42A27DB-BD31-4B8C-83A1-F6EECF244321}">
                <p14:modId xmlns:p14="http://schemas.microsoft.com/office/powerpoint/2010/main" val="1579011935"/>
              </p:ext>
            </p:extLst>
          </p:nvPr>
        </p:nvGraphicFramePr>
        <p:xfrm>
          <a:off x="914400" y="3931920"/>
          <a:ext cx="5120640" cy="914400"/>
        </p:xfrm>
        <a:graphic>
          <a:graphicData uri="http://schemas.openxmlformats.org/drawingml/2006/table">
            <a:tbl>
              <a:tblPr/>
              <a:tblGrid>
                <a:gridCol w="219456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tblGrid>
              <a:tr h="292608">
                <a:tc>
                  <a:txBody>
                    <a:bodyPr/>
                    <a:lstStyle/>
                    <a:p>
                      <a:pPr marL="0" indent="0" algn="l">
                        <a:buNone/>
                      </a:pPr>
                      <a:r>
                        <a:rPr lang="en-US" sz="1100" b="1" dirty="0">
                          <a:solidFill>
                            <a:srgbClr val="FFFFFF"/>
                          </a:solidFill>
                        </a:rPr>
                        <a:t>Destino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Próximo salto / interface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l">
                        <a:buNone/>
                      </a:pPr>
                      <a:r>
                        <a:rPr lang="en-US" sz="1100" dirty="0">
                          <a:solidFill>
                            <a:srgbClr val="1F2933"/>
                          </a:solidFill>
                        </a:rPr>
                        <a:t>172.16.10.0/24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conectada, E0 (lado de 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100" b="1" dirty="0">
                          <a:solidFill>
                            <a:srgbClr val="1F2933"/>
                          </a:solidFill>
                        </a:rPr>
                        <a:t>172.16.100.0/24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b="1" dirty="0">
                          <a:solidFill>
                            <a:srgbClr val="1F2933"/>
                          </a:solidFill>
                        </a:rPr>
                        <a:t>conectada, E1 (lado de 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92608">
                <a:tc>
                  <a:txBody>
                    <a:bodyPr/>
                    <a:lstStyle/>
                    <a:p>
                      <a:pPr marL="0" indent="0" algn="l">
                        <a:buNone/>
                      </a:pPr>
                      <a:r>
                        <a:rPr lang="en-US" sz="1100" dirty="0">
                          <a:solidFill>
                            <a:srgbClr val="1F2933"/>
                          </a:solidFill>
                        </a:rPr>
                        <a:t>172.16.11.0/24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via 172.16.10.230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5" name="Text 21"/>
          <p:cNvSpPr txBox="1"/>
          <p:nvPr/>
        </p:nvSpPr>
        <p:spPr>
          <a:xfrm>
            <a:off x="914400" y="5120640"/>
            <a:ext cx="5120640" cy="274320"/>
          </a:xfrm>
          <a:prstGeom prst="rect">
            <a:avLst/>
          </a:prstGeom>
          <a:noFill/>
          <a:ln/>
        </p:spPr>
        <p:txBody>
          <a:bodyPr wrap="square" lIns="0" tIns="0" rIns="0" bIns="0" rtlCol="0" anchor="ctr"/>
          <a:lstStyle/>
          <a:p>
            <a:pPr marL="0" indent="0" algn="l">
              <a:buNone/>
            </a:pPr>
            <a:r>
              <a:rPr lang="en-US" sz="1000" dirty="0">
                <a:solidFill>
                  <a:srgbClr val="6B7B8C"/>
                </a:solidFill>
              </a:rPr>
              <a:t>Tabela de rotas de R1</a:t>
            </a:r>
            <a:endParaRPr lang="en-US" sz="1000" dirty="0"/>
          </a:p>
        </p:txBody>
      </p:sp>
      <p:sp>
        <p:nvSpPr>
          <p:cNvPr id="26" name="Shape 22"/>
          <p:cNvSpPr/>
          <p:nvPr/>
        </p:nvSpPr>
        <p:spPr>
          <a:xfrm>
            <a:off x="6400800" y="3931920"/>
            <a:ext cx="4846320" cy="2194560"/>
          </a:xfrm>
          <a:prstGeom prst="roundRect">
            <a:avLst>
              <a:gd name="adj" fmla="val 5000"/>
            </a:avLst>
          </a:prstGeom>
          <a:solidFill>
            <a:srgbClr val="FFF4E0"/>
          </a:solidFill>
          <a:ln w="9525">
            <a:solidFill>
              <a:srgbClr val="EEF3F7"/>
            </a:solidFill>
            <a:prstDash val="solid"/>
          </a:ln>
        </p:spPr>
        <p:txBody>
          <a:bodyPr/>
          <a:lstStyle/>
          <a:p>
            <a:endParaRPr lang="en-US"/>
          </a:p>
        </p:txBody>
      </p:sp>
      <p:sp>
        <p:nvSpPr>
          <p:cNvPr id="27" name="Text 23"/>
          <p:cNvSpPr txBox="1"/>
          <p:nvPr/>
        </p:nvSpPr>
        <p:spPr>
          <a:xfrm>
            <a:off x="6601968" y="409651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Decisão do proxy</a:t>
            </a:r>
            <a:endParaRPr lang="en-US" sz="1500" dirty="0"/>
          </a:p>
        </p:txBody>
      </p:sp>
      <p:sp>
        <p:nvSpPr>
          <p:cNvPr id="28" name="Text 24"/>
          <p:cNvSpPr txBox="1"/>
          <p:nvPr/>
        </p:nvSpPr>
        <p:spPr>
          <a:xfrm>
            <a:off x="6601968" y="4507992"/>
            <a:ext cx="444398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Há rota para o IP alvo? </a:t>
            </a:r>
            <a:r>
              <a:rPr lang="en-US" sz="1200" b="1" dirty="0">
                <a:solidFill>
                  <a:srgbClr val="1F2933"/>
                </a:solidFill>
              </a:rPr>
              <a:t>Sim</a:t>
            </a:r>
            <a:endParaRPr lang="en-US" sz="1200" dirty="0"/>
          </a:p>
          <a:p>
            <a:pPr marL="279400" indent="-279400">
              <a:spcAft>
                <a:spcPts val="400"/>
              </a:spcAft>
              <a:buSzPct val="100000"/>
              <a:buChar char="•"/>
            </a:pPr>
            <a:r>
              <a:rPr lang="en-US" sz="1200" dirty="0">
                <a:solidFill>
                  <a:srgbClr val="1F2933"/>
                </a:solidFill>
              </a:rPr>
              <a:t>A rota sai por outra interface? </a:t>
            </a:r>
            <a:r>
              <a:rPr lang="en-US" sz="1200" b="1" dirty="0">
                <a:solidFill>
                  <a:srgbClr val="1F2933"/>
                </a:solidFill>
              </a:rPr>
              <a:t>Sim</a:t>
            </a:r>
            <a:r>
              <a:rPr lang="en-US" sz="1200" dirty="0">
                <a:solidFill>
                  <a:srgbClr val="1F2933"/>
                </a:solidFill>
              </a:rPr>
              <a:t> → R1 responde em nome de B</a:t>
            </a:r>
            <a:endParaRPr lang="en-US" sz="12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Proxy ARP, exemplo (3 de 3): R1 responde com o próprio MAC</a:t>
            </a:r>
            <a:endParaRPr lang="en-US" sz="3000" dirty="0"/>
          </a:p>
        </p:txBody>
      </p:sp>
      <p:sp>
        <p:nvSpPr>
          <p:cNvPr id="4" name="Text 1"/>
          <p:cNvSpPr/>
          <p:nvPr/>
        </p:nvSpPr>
        <p:spPr>
          <a:xfrm>
            <a:off x="13624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5" name="Shape 2"/>
          <p:cNvSpPr/>
          <p:nvPr/>
        </p:nvSpPr>
        <p:spPr>
          <a:xfrm>
            <a:off x="15179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274320" y="1682496"/>
            <a:ext cx="2743200" cy="457200"/>
          </a:xfrm>
          <a:prstGeom prst="rect">
            <a:avLst/>
          </a:prstGeom>
          <a:noFill/>
          <a:ln/>
        </p:spPr>
        <p:txBody>
          <a:bodyPr wrap="square" lIns="0" tIns="0" rIns="0" bIns="0" rtlCol="0" anchor="ctr"/>
          <a:lstStyle/>
          <a:p>
            <a:pPr marL="0" indent="0" algn="ctr">
              <a:buNone/>
            </a:pPr>
            <a:r>
              <a:rPr lang="en-US" sz="900" dirty="0">
                <a:solidFill>
                  <a:srgbClr val="1F2933"/>
                </a:solidFill>
              </a:rPr>
              <a:t>172.16.10.1 /16 (máscara natural)</a:t>
            </a:r>
            <a:endParaRPr lang="en-US" sz="900" dirty="0"/>
          </a:p>
          <a:p>
            <a:pPr marL="0" indent="0" algn="ctr">
              <a:buNone/>
            </a:pPr>
            <a:r>
              <a:rPr lang="en-US" sz="900" dirty="0">
                <a:solidFill>
                  <a:srgbClr val="1F2933"/>
                </a:solidFill>
              </a:rPr>
              <a:t>sem gateway configurado</a:t>
            </a:r>
            <a:endParaRPr lang="en-US" sz="900" dirty="0"/>
          </a:p>
        </p:txBody>
      </p:sp>
      <p:sp>
        <p:nvSpPr>
          <p:cNvPr id="7" name="Shape 4"/>
          <p:cNvSpPr/>
          <p:nvPr/>
        </p:nvSpPr>
        <p:spPr>
          <a:xfrm>
            <a:off x="914400" y="3291840"/>
            <a:ext cx="438912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914400" y="3346704"/>
            <a:ext cx="438912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9" name="Shape 6"/>
          <p:cNvSpPr/>
          <p:nvPr/>
        </p:nvSpPr>
        <p:spPr>
          <a:xfrm>
            <a:off x="164592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448056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1" name="Text 8"/>
          <p:cNvSpPr txBox="1"/>
          <p:nvPr/>
        </p:nvSpPr>
        <p:spPr>
          <a:xfrm>
            <a:off x="384048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Proxy ARP ativo</a:t>
            </a:r>
            <a:endParaRPr lang="en-US" sz="1000" dirty="0"/>
          </a:p>
        </p:txBody>
      </p:sp>
      <p:sp>
        <p:nvSpPr>
          <p:cNvPr id="12" name="Shape 9"/>
          <p:cNvSpPr/>
          <p:nvPr/>
        </p:nvSpPr>
        <p:spPr>
          <a:xfrm>
            <a:off x="4754880" y="2651760"/>
            <a:ext cx="0" cy="640080"/>
          </a:xfrm>
          <a:prstGeom prst="line">
            <a:avLst/>
          </a:prstGeom>
          <a:noFill/>
          <a:ln w="19050">
            <a:solidFill>
              <a:srgbClr val="0B3C5D"/>
            </a:solidFill>
            <a:prstDash val="solid"/>
          </a:ln>
        </p:spPr>
        <p:txBody>
          <a:bodyPr/>
          <a:lstStyle/>
          <a:p>
            <a:endParaRPr lang="en-US"/>
          </a:p>
        </p:txBody>
      </p:sp>
      <p:sp>
        <p:nvSpPr>
          <p:cNvPr id="13" name="Text 10"/>
          <p:cNvSpPr/>
          <p:nvPr/>
        </p:nvSpPr>
        <p:spPr>
          <a:xfrm>
            <a:off x="5760720" y="1737360"/>
            <a:ext cx="2926080" cy="137160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000" dirty="0"/>
          </a:p>
        </p:txBody>
      </p:sp>
      <p:sp>
        <p:nvSpPr>
          <p:cNvPr id="14" name="Shape 11"/>
          <p:cNvSpPr/>
          <p:nvPr/>
        </p:nvSpPr>
        <p:spPr>
          <a:xfrm>
            <a:off x="5029200" y="2377440"/>
            <a:ext cx="914400" cy="0"/>
          </a:xfrm>
          <a:prstGeom prst="line">
            <a:avLst/>
          </a:prstGeom>
          <a:noFill/>
          <a:ln w="25400">
            <a:solidFill>
              <a:srgbClr val="0B3C5D"/>
            </a:solidFill>
            <a:prstDash val="solid"/>
          </a:ln>
        </p:spPr>
        <p:txBody>
          <a:bodyPr/>
          <a:lstStyle/>
          <a:p>
            <a:endParaRPr lang="en-US"/>
          </a:p>
        </p:txBody>
      </p:sp>
      <p:sp>
        <p:nvSpPr>
          <p:cNvPr id="15" name="Shape 12"/>
          <p:cNvSpPr/>
          <p:nvPr/>
        </p:nvSpPr>
        <p:spPr>
          <a:xfrm>
            <a:off x="8412480" y="3291840"/>
            <a:ext cx="283464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8412480" y="3346704"/>
            <a:ext cx="283464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172.16.100.0/24</a:t>
            </a:r>
            <a:endParaRPr lang="en-US" sz="1000" dirty="0"/>
          </a:p>
        </p:txBody>
      </p:sp>
      <p:sp>
        <p:nvSpPr>
          <p:cNvPr id="17" name="Shape 14"/>
          <p:cNvSpPr/>
          <p:nvPr/>
        </p:nvSpPr>
        <p:spPr>
          <a:xfrm>
            <a:off x="8595360" y="2377440"/>
            <a:ext cx="548640" cy="914400"/>
          </a:xfrm>
          <a:prstGeom prst="line">
            <a:avLst/>
          </a:prstGeom>
          <a:noFill/>
          <a:ln w="25400">
            <a:solidFill>
              <a:srgbClr val="0B3C5D"/>
            </a:solidFill>
            <a:prstDash val="solid"/>
          </a:ln>
        </p:spPr>
        <p:txBody>
          <a:bodyPr/>
          <a:lstStyle/>
          <a:p>
            <a:endParaRPr lang="en-US"/>
          </a:p>
        </p:txBody>
      </p:sp>
      <p:sp>
        <p:nvSpPr>
          <p:cNvPr id="18" name="Text 15"/>
          <p:cNvSpPr/>
          <p:nvPr/>
        </p:nvSpPr>
        <p:spPr>
          <a:xfrm>
            <a:off x="10049256" y="217627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9" name="Shape 16"/>
          <p:cNvSpPr/>
          <p:nvPr/>
        </p:nvSpPr>
        <p:spPr>
          <a:xfrm>
            <a:off x="1020470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20" name="Text 17"/>
          <p:cNvSpPr txBox="1"/>
          <p:nvPr/>
        </p:nvSpPr>
        <p:spPr>
          <a:xfrm>
            <a:off x="9418320" y="1865376"/>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172.16.100.1 /24</a:t>
            </a:r>
            <a:endParaRPr lang="en-US" sz="900" dirty="0"/>
          </a:p>
        </p:txBody>
      </p:sp>
      <p:sp>
        <p:nvSpPr>
          <p:cNvPr id="21" name="Shape 18"/>
          <p:cNvSpPr/>
          <p:nvPr/>
        </p:nvSpPr>
        <p:spPr>
          <a:xfrm>
            <a:off x="10332720" y="2651760"/>
            <a:ext cx="0" cy="640080"/>
          </a:xfrm>
          <a:prstGeom prst="line">
            <a:avLst/>
          </a:prstGeom>
          <a:noFill/>
          <a:ln w="19050">
            <a:solidFill>
              <a:srgbClr val="0B3C5D"/>
            </a:solidFill>
            <a:prstDash val="solid"/>
          </a:ln>
        </p:spPr>
        <p:txBody>
          <a:bodyPr/>
          <a:lstStyle/>
          <a:p>
            <a:endParaRPr lang="en-US"/>
          </a:p>
        </p:txBody>
      </p:sp>
      <p:sp>
        <p:nvSpPr>
          <p:cNvPr id="22" name="Shape 19"/>
          <p:cNvSpPr/>
          <p:nvPr/>
        </p:nvSpPr>
        <p:spPr>
          <a:xfrm flipH="1">
            <a:off x="2011680" y="1325880"/>
            <a:ext cx="2468880" cy="0"/>
          </a:xfrm>
          <a:prstGeom prst="line">
            <a:avLst/>
          </a:prstGeom>
          <a:noFill/>
          <a:ln w="38100">
            <a:solidFill>
              <a:srgbClr val="2A9D6F"/>
            </a:solidFill>
            <a:prstDash val="solid"/>
            <a:tailEnd type="triangle"/>
          </a:ln>
        </p:spPr>
        <p:txBody>
          <a:bodyPr/>
          <a:lstStyle/>
          <a:p>
            <a:endParaRPr lang="en-US"/>
          </a:p>
        </p:txBody>
      </p:sp>
      <p:sp>
        <p:nvSpPr>
          <p:cNvPr id="23" name="Text 20"/>
          <p:cNvSpPr txBox="1"/>
          <p:nvPr/>
        </p:nvSpPr>
        <p:spPr>
          <a:xfrm>
            <a:off x="1600200" y="1371600"/>
            <a:ext cx="3291840" cy="237744"/>
          </a:xfrm>
          <a:prstGeom prst="rect">
            <a:avLst/>
          </a:prstGeom>
          <a:noFill/>
          <a:ln/>
        </p:spPr>
        <p:txBody>
          <a:bodyPr wrap="square" lIns="0" tIns="0" rIns="0" bIns="0" rtlCol="0" anchor="ctr"/>
          <a:lstStyle/>
          <a:p>
            <a:pPr marL="0" indent="0" algn="ctr">
              <a:buNone/>
            </a:pPr>
            <a:r>
              <a:rPr lang="en-US" sz="1000" b="1" dirty="0">
                <a:solidFill>
                  <a:srgbClr val="1F2933"/>
                </a:solidFill>
              </a:rPr>
              <a:t>ARP Reply: 172.16.100.1 está em MAC R1</a:t>
            </a:r>
            <a:endParaRPr lang="en-US" sz="1000" dirty="0"/>
          </a:p>
        </p:txBody>
      </p:sp>
      <p:graphicFrame>
        <p:nvGraphicFramePr>
          <p:cNvPr id="93" name="Table 0"/>
          <p:cNvGraphicFramePr>
            <a:graphicFrameLocks noGrp="1"/>
          </p:cNvGraphicFramePr>
          <p:nvPr>
            <p:extLst>
              <p:ext uri="{D42A27DB-BD31-4B8C-83A1-F6EECF244321}">
                <p14:modId xmlns:p14="http://schemas.microsoft.com/office/powerpoint/2010/main" val="1579011935"/>
              </p:ext>
            </p:extLst>
          </p:nvPr>
        </p:nvGraphicFramePr>
        <p:xfrm>
          <a:off x="914400" y="3931920"/>
          <a:ext cx="512064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tblGrid>
              <a:tr h="274320">
                <a:tc>
                  <a:txBody>
                    <a:bodyPr/>
                    <a:lstStyle/>
                    <a:p>
                      <a:pPr marL="0" indent="0" algn="l">
                        <a:buNone/>
                      </a:pPr>
                      <a:r>
                        <a:rPr lang="en-US" sz="1000" b="1" dirty="0">
                          <a:solidFill>
                            <a:srgbClr val="FFFFFF"/>
                          </a:solidFill>
                        </a:rPr>
                        <a:t>IP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MAC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172.16.100.1 (B)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1F2933"/>
                          </a:solidFill>
                          <a:latin typeface="Courier New" pitchFamily="34" charset="0"/>
                          <a:ea typeface="Courier New" pitchFamily="34" charset="-122"/>
                          <a:cs typeface="Courier New" pitchFamily="34" charset="-120"/>
                        </a:rPr>
                        <a:t>00-00-5E-00-53-01 (R1!)</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172.16.100.9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latin typeface="Courier New" pitchFamily="34" charset="0"/>
                          <a:ea typeface="Courier New" pitchFamily="34" charset="-122"/>
                          <a:cs typeface="Courier New" pitchFamily="34" charset="-120"/>
                        </a:rPr>
                        <a:t>00-00-5E-00-53-01</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172.16.200.3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latin typeface="Courier New" pitchFamily="34" charset="0"/>
                          <a:ea typeface="Courier New" pitchFamily="34" charset="-122"/>
                          <a:cs typeface="Courier New" pitchFamily="34" charset="-120"/>
                        </a:rPr>
                        <a:t>00-00-5E-00-53-01</a:t>
                      </a:r>
                      <a:endParaRPr lang="en-US" sz="1000" dirty="0">
                        <a:latin typeface="Courier New" charset="0"/>
                        <a:ea typeface="Courier New" charset="0"/>
                        <a:cs typeface="Courier New" charset="0"/>
                      </a:endParaRPr>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5" name="Text 21"/>
          <p:cNvSpPr txBox="1"/>
          <p:nvPr/>
        </p:nvSpPr>
        <p:spPr>
          <a:xfrm>
            <a:off x="914400" y="5074920"/>
            <a:ext cx="5120640" cy="274320"/>
          </a:xfrm>
          <a:prstGeom prst="rect">
            <a:avLst/>
          </a:prstGeom>
          <a:noFill/>
          <a:ln/>
        </p:spPr>
        <p:txBody>
          <a:bodyPr wrap="square" lIns="0" tIns="0" rIns="0" bIns="0" rtlCol="0" anchor="ctr"/>
          <a:lstStyle/>
          <a:p>
            <a:pPr marL="0" indent="0" algn="l">
              <a:buNone/>
            </a:pPr>
            <a:r>
              <a:rPr lang="en-US" sz="1000" dirty="0">
                <a:solidFill>
                  <a:srgbClr val="6B7B8C"/>
                </a:solidFill>
              </a:rPr>
              <a:t>Cache ARP de A: vários IPs remotos → o mesmo MAC (R1)</a:t>
            </a:r>
            <a:endParaRPr lang="en-US" sz="1000" dirty="0"/>
          </a:p>
        </p:txBody>
      </p:sp>
      <p:sp>
        <p:nvSpPr>
          <p:cNvPr id="26" name="Text 22"/>
          <p:cNvSpPr txBox="1"/>
          <p:nvPr/>
        </p:nvSpPr>
        <p:spPr>
          <a:xfrm>
            <a:off x="6400800" y="3931920"/>
            <a:ext cx="4846320" cy="219456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R1 responde com o </a:t>
            </a:r>
            <a:r>
              <a:rPr lang="en-US" sz="1200" b="1" dirty="0">
                <a:solidFill>
                  <a:srgbClr val="1F2933"/>
                </a:solidFill>
              </a:rPr>
              <a:t>MAC da sua interface</a:t>
            </a:r>
            <a:r>
              <a:rPr lang="en-US" sz="1200" dirty="0">
                <a:solidFill>
                  <a:srgbClr val="1F2933"/>
                </a:solidFill>
              </a:rPr>
              <a:t> no lugar do de B</a:t>
            </a:r>
            <a:endParaRPr lang="en-US" sz="1200" dirty="0"/>
          </a:p>
          <a:p>
            <a:pPr marL="279400" indent="-279400">
              <a:spcAft>
                <a:spcPts val="400"/>
              </a:spcAft>
              <a:buSzPct val="100000"/>
              <a:buChar char="•"/>
            </a:pPr>
            <a:r>
              <a:rPr lang="en-US" sz="1200" dirty="0">
                <a:solidFill>
                  <a:srgbClr val="1F2933"/>
                </a:solidFill>
              </a:rPr>
              <a:t>A grava a entrada e passa a enviar os quadros para R1, que roteia</a:t>
            </a:r>
            <a:endParaRPr lang="en-US" sz="1200" dirty="0"/>
          </a:p>
          <a:p>
            <a:pPr marL="279400" indent="-279400">
              <a:spcAft>
                <a:spcPts val="400"/>
              </a:spcAft>
              <a:buSzPct val="100000"/>
              <a:buChar char="•"/>
            </a:pPr>
            <a:r>
              <a:rPr lang="en-US" sz="1200" dirty="0">
                <a:solidFill>
                  <a:srgbClr val="1F2933"/>
                </a:solidFill>
              </a:rPr>
              <a:t>Diagnóstico: muitos IPs com o mesmo MAC no cache = Proxy ARP</a:t>
            </a:r>
            <a:endParaRPr lang="en-US" sz="12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ARP em 2026: ARP gratuito, cache, segurança e IPv6</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Shape 2"/>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ARP gratuito (gratuitous ARP)</a:t>
            </a:r>
            <a:endParaRPr lang="en-US" sz="1500" dirty="0"/>
          </a:p>
        </p:txBody>
      </p:sp>
      <p:sp>
        <p:nvSpPr>
          <p:cNvPr id="7" name="Text 4"/>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Host anuncia o próprio par IP/MAC (remetente = alvo)</a:t>
            </a:r>
            <a:endParaRPr lang="en-US" sz="1200" dirty="0"/>
          </a:p>
          <a:p>
            <a:pPr marL="279400" indent="-279400">
              <a:spcAft>
                <a:spcPts val="400"/>
              </a:spcAft>
              <a:buSzPct val="100000"/>
              <a:buChar char="•"/>
            </a:pPr>
            <a:r>
              <a:rPr lang="en-US" sz="1200" dirty="0">
                <a:solidFill>
                  <a:srgbClr val="1F2933"/>
                </a:solidFill>
              </a:rPr>
              <a:t>Usos: detectar IP duplicado; atualizar caches após troca de MAC; failover VRRP/HSRP; migração de VMs</a:t>
            </a:r>
            <a:endParaRPr lang="en-US" sz="1200" dirty="0"/>
          </a:p>
        </p:txBody>
      </p:sp>
      <p:sp>
        <p:nvSpPr>
          <p:cNvPr id="8" name="Shape 5"/>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Cache e temporizadores</a:t>
            </a:r>
            <a:endParaRPr lang="en-US" sz="1500" dirty="0"/>
          </a:p>
        </p:txBody>
      </p:sp>
      <p:sp>
        <p:nvSpPr>
          <p:cNvPr id="10" name="Text 7"/>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Linux: entrada 'reachable' por ≈ 30 s (15 a 45 s), depois revalidada (ip neigh)</a:t>
            </a:r>
            <a:endParaRPr lang="en-US" sz="1200" dirty="0"/>
          </a:p>
          <a:p>
            <a:pPr marL="279400" indent="-279400">
              <a:spcAft>
                <a:spcPts val="400"/>
              </a:spcAft>
              <a:buSzPct val="100000"/>
              <a:buChar char="•"/>
            </a:pPr>
            <a:r>
              <a:rPr lang="en-US" sz="1200" dirty="0">
                <a:solidFill>
                  <a:srgbClr val="1F2933"/>
                </a:solidFill>
              </a:rPr>
              <a:t>Cisco IOS: 4 h por padrão (arp timeout); Windows: ≈ 15 a 45 s</a:t>
            </a:r>
            <a:endParaRPr lang="en-US" sz="1200" dirty="0"/>
          </a:p>
          <a:p>
            <a:pPr marL="279400" indent="-279400">
              <a:spcAft>
                <a:spcPts val="400"/>
              </a:spcAft>
              <a:buSzPct val="100000"/>
              <a:buChar char="•"/>
            </a:pPr>
            <a:r>
              <a:rPr lang="en-US" sz="1200" dirty="0">
                <a:solidFill>
                  <a:srgbClr val="1F2933"/>
                </a:solidFill>
              </a:rPr>
              <a:t>Tabelas grandes em data centers: milhares de VMs por VLAN</a:t>
            </a:r>
            <a:endParaRPr lang="en-US" sz="1200" dirty="0"/>
          </a:p>
        </p:txBody>
      </p:sp>
      <p:sp>
        <p:nvSpPr>
          <p:cNvPr id="11" name="Shape 8"/>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Segurança</a:t>
            </a:r>
            <a:endParaRPr lang="en-US" sz="1500" dirty="0"/>
          </a:p>
        </p:txBody>
      </p:sp>
      <p:sp>
        <p:nvSpPr>
          <p:cNvPr id="13" name="Text 10"/>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ARP não autentica: envenenamento de cache permite interceptar (man in the middle)</a:t>
            </a:r>
            <a:endParaRPr lang="en-US" sz="1200" dirty="0"/>
          </a:p>
          <a:p>
            <a:pPr marL="279400" indent="-279400">
              <a:spcAft>
                <a:spcPts val="400"/>
              </a:spcAft>
              <a:buSzPct val="100000"/>
              <a:buChar char="•"/>
            </a:pPr>
            <a:r>
              <a:rPr lang="en-US" sz="1200" dirty="0">
                <a:solidFill>
                  <a:srgbClr val="1F2933"/>
                </a:solidFill>
              </a:rPr>
              <a:t>Defesas: Dynamic ARP Inspection + DHCP snooping; entradas estáticas; segmentação</a:t>
            </a:r>
            <a:endParaRPr lang="en-US" sz="1200" dirty="0"/>
          </a:p>
        </p:txBody>
      </p:sp>
      <p:sp>
        <p:nvSpPr>
          <p:cNvPr id="14" name="Shape 11"/>
          <p:cNvSpPr/>
          <p:nvPr/>
        </p:nvSpPr>
        <p:spPr>
          <a:xfrm>
            <a:off x="6245352"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5" name="Text 12"/>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IPv6: Descoberta de Vizinhos no lugar do ARP</a:t>
            </a:r>
            <a:endParaRPr lang="en-US" sz="1500" dirty="0"/>
          </a:p>
        </p:txBody>
      </p:sp>
      <p:sp>
        <p:nvSpPr>
          <p:cNvPr id="16" name="Text 13"/>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ICMPv6 Neighbor Solicitation / Advertisement (RFC 4861)</a:t>
            </a:r>
            <a:endParaRPr lang="en-US" sz="1200" dirty="0"/>
          </a:p>
          <a:p>
            <a:pPr marL="279400" indent="-279400">
              <a:spcAft>
                <a:spcPts val="400"/>
              </a:spcAft>
              <a:buSzPct val="100000"/>
              <a:buChar char="•"/>
            </a:pPr>
            <a:r>
              <a:rPr lang="en-US" sz="1200" dirty="0">
                <a:solidFill>
                  <a:srgbClr val="1F2933"/>
                </a:solidFill>
              </a:rPr>
              <a:t>Enviado a multicast 'solicited-node' (ff02::1:ffxx:xxxx), não a broadcast: só quem tem o sufixo processa</a:t>
            </a:r>
            <a:endParaRPr lang="en-US" sz="1200" dirty="0"/>
          </a:p>
          <a:p>
            <a:pPr marL="279400" indent="-279400">
              <a:spcAft>
                <a:spcPts val="400"/>
              </a:spcAft>
              <a:buSzPct val="100000"/>
              <a:buChar char="•"/>
            </a:pPr>
            <a:r>
              <a:rPr lang="en-US" sz="1200" dirty="0">
                <a:solidFill>
                  <a:srgbClr val="1F2933"/>
                </a:solidFill>
              </a:rPr>
              <a:t>Estados por vizinho: reachable, stale, delay, probe; também Router Discovery e redirecionamento</a:t>
            </a:r>
            <a:endParaRPr lang="en-US" sz="12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2  |  PARTE 3</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IP em uma inter-rede roteada: exemplo completo</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Quatro enlaces, quatro roteadores (W, X, Y, Z) e dois usuários (A e B): o que acontece com os quadros e os pacotes a cada salto</a:t>
            </a:r>
            <a:endParaRPr lang="en-US" sz="18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IP em uma inter-rede roteada: a topologia</a:t>
            </a:r>
            <a:endParaRPr lang="en-US" sz="3000" dirty="0"/>
          </a:p>
        </p:txBody>
      </p:sp>
      <p:sp>
        <p:nvSpPr>
          <p:cNvPr id="4" name="Shape 1"/>
          <p:cNvSpPr/>
          <p:nvPr/>
        </p:nvSpPr>
        <p:spPr>
          <a:xfrm>
            <a:off x="548640" y="246888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52374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7099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203911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208483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64592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8620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46888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217627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47472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93192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98678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35584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8620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35584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47472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217627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46888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52374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46888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7099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203911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208483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64592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Text 25"/>
          <p:cNvSpPr/>
          <p:nvPr/>
        </p:nvSpPr>
        <p:spPr>
          <a:xfrm>
            <a:off x="5358384" y="4352544"/>
            <a:ext cx="438912" cy="438912"/>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Y</a:t>
            </a:r>
            <a:endParaRPr lang="en-US" sz="1200" dirty="0"/>
          </a:p>
        </p:txBody>
      </p:sp>
      <p:sp>
        <p:nvSpPr>
          <p:cNvPr id="29" name="Shape 26"/>
          <p:cNvSpPr/>
          <p:nvPr/>
        </p:nvSpPr>
        <p:spPr>
          <a:xfrm>
            <a:off x="5577840" y="3931920"/>
            <a:ext cx="0" cy="420624"/>
          </a:xfrm>
          <a:prstGeom prst="line">
            <a:avLst/>
          </a:prstGeom>
          <a:noFill/>
          <a:ln w="19050">
            <a:solidFill>
              <a:srgbClr val="0B3C5D"/>
            </a:solidFill>
            <a:prstDash val="solid"/>
          </a:ln>
        </p:spPr>
        <p:txBody>
          <a:bodyPr/>
          <a:lstStyle/>
          <a:p>
            <a:endParaRPr lang="en-US"/>
          </a:p>
        </p:txBody>
      </p:sp>
      <p:sp>
        <p:nvSpPr>
          <p:cNvPr id="30" name="Text 27"/>
          <p:cNvSpPr/>
          <p:nvPr/>
        </p:nvSpPr>
        <p:spPr>
          <a:xfrm>
            <a:off x="9838944" y="2889504"/>
            <a:ext cx="438912" cy="438912"/>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Z</a:t>
            </a:r>
            <a:endParaRPr lang="en-US" sz="1200" dirty="0"/>
          </a:p>
        </p:txBody>
      </p:sp>
      <p:sp>
        <p:nvSpPr>
          <p:cNvPr id="31" name="Shape 28"/>
          <p:cNvSpPr/>
          <p:nvPr/>
        </p:nvSpPr>
        <p:spPr>
          <a:xfrm>
            <a:off x="9144000" y="3931920"/>
            <a:ext cx="2377440" cy="0"/>
          </a:xfrm>
          <a:prstGeom prst="line">
            <a:avLst/>
          </a:prstGeom>
          <a:noFill/>
          <a:ln w="50800">
            <a:solidFill>
              <a:srgbClr val="0B3C5D"/>
            </a:solidFill>
            <a:prstDash val="solid"/>
          </a:ln>
        </p:spPr>
        <p:txBody>
          <a:bodyPr/>
          <a:lstStyle/>
          <a:p>
            <a:endParaRPr lang="en-US"/>
          </a:p>
        </p:txBody>
      </p:sp>
      <p:sp>
        <p:nvSpPr>
          <p:cNvPr id="32" name="Text 29"/>
          <p:cNvSpPr txBox="1"/>
          <p:nvPr/>
        </p:nvSpPr>
        <p:spPr>
          <a:xfrm>
            <a:off x="9144000" y="3986784"/>
            <a:ext cx="2377440" cy="256032"/>
          </a:xfrm>
          <a:prstGeom prst="rect">
            <a:avLst/>
          </a:prstGeom>
          <a:noFill/>
          <a:ln/>
        </p:spPr>
        <p:txBody>
          <a:bodyPr wrap="square" lIns="0" tIns="0" rIns="0" bIns="0" rtlCol="0" anchor="ctr"/>
          <a:lstStyle/>
          <a:p>
            <a:pPr marL="0" indent="0" algn="ctr">
              <a:buNone/>
            </a:pPr>
            <a:r>
              <a:rPr lang="en-US" sz="1000" dirty="0">
                <a:solidFill>
                  <a:srgbClr val="6B7B8C"/>
                </a:solidFill>
              </a:rPr>
              <a:t>172.16.28.0/24</a:t>
            </a:r>
            <a:endParaRPr lang="en-US" sz="1000" dirty="0"/>
          </a:p>
        </p:txBody>
      </p:sp>
      <p:sp>
        <p:nvSpPr>
          <p:cNvPr id="33" name="Shape 30"/>
          <p:cNvSpPr/>
          <p:nvPr/>
        </p:nvSpPr>
        <p:spPr>
          <a:xfrm>
            <a:off x="10058400" y="3328416"/>
            <a:ext cx="0" cy="603504"/>
          </a:xfrm>
          <a:prstGeom prst="line">
            <a:avLst/>
          </a:prstGeom>
          <a:noFill/>
          <a:ln w="19050">
            <a:solidFill>
              <a:srgbClr val="0B3C5D"/>
            </a:solidFill>
            <a:prstDash val="solid"/>
          </a:ln>
        </p:spPr>
        <p:txBody>
          <a:bodyPr/>
          <a:lstStyle/>
          <a:p>
            <a:endParaRPr lang="en-US"/>
          </a:p>
        </p:txBody>
      </p:sp>
      <p:sp>
        <p:nvSpPr>
          <p:cNvPr id="34" name="Shape 31"/>
          <p:cNvSpPr/>
          <p:nvPr/>
        </p:nvSpPr>
        <p:spPr>
          <a:xfrm flipH="1" flipV="1">
            <a:off x="8778240" y="2468880"/>
            <a:ext cx="1280160" cy="420624"/>
          </a:xfrm>
          <a:prstGeom prst="line">
            <a:avLst/>
          </a:prstGeom>
          <a:noFill/>
          <a:ln w="19050">
            <a:solidFill>
              <a:srgbClr val="0B3C5D"/>
            </a:solidFill>
            <a:prstDash val="solid"/>
          </a:ln>
        </p:spPr>
        <p:txBody>
          <a:bodyPr/>
          <a:lstStyle/>
          <a:p>
            <a:endParaRPr lang="en-US"/>
          </a:p>
        </p:txBody>
      </p:sp>
      <p:graphicFrame>
        <p:nvGraphicFramePr>
          <p:cNvPr id="96" name="Table 0"/>
          <p:cNvGraphicFramePr>
            <a:graphicFrameLocks noGrp="1"/>
          </p:cNvGraphicFramePr>
          <p:nvPr>
            <p:extLst>
              <p:ext uri="{D42A27DB-BD31-4B8C-83A1-F6EECF244321}">
                <p14:modId xmlns:p14="http://schemas.microsoft.com/office/powerpoint/2010/main" val="1579011935"/>
              </p:ext>
            </p:extLst>
          </p:nvPr>
        </p:nvGraphicFramePr>
        <p:xfrm>
          <a:off x="8869680" y="1097280"/>
          <a:ext cx="2926080" cy="914400"/>
        </p:xfrm>
        <a:graphic>
          <a:graphicData uri="http://schemas.openxmlformats.org/drawingml/2006/table">
            <a:tbl>
              <a:tblPr/>
              <a:tblGrid>
                <a:gridCol w="82296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tblGrid>
              <a:tr h="274320">
                <a:tc>
                  <a:txBody>
                    <a:bodyPr/>
                    <a:lstStyle/>
                    <a:p>
                      <a:pPr marL="0" indent="0" algn="l">
                        <a:buNone/>
                      </a:pPr>
                      <a:r>
                        <a:rPr lang="en-US" sz="900" b="1" dirty="0">
                          <a:solidFill>
                            <a:srgbClr val="FFFFFF"/>
                          </a:solidFill>
                        </a:rPr>
                        <a:t>Elemento</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Endereços</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900" dirty="0">
                          <a:solidFill>
                            <a:srgbClr val="1F2933"/>
                          </a:solidFill>
                        </a:rPr>
                        <a:t>A</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172.16.25.22; gw .25.1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900" dirty="0">
                          <a:solidFill>
                            <a:srgbClr val="1F2933"/>
                          </a:solidFill>
                        </a:rPr>
                        <a:t>X</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.25.1 (53-11), .26.1 (53-12)</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900" dirty="0">
                          <a:solidFill>
                            <a:srgbClr val="1F2933"/>
                          </a:solidFill>
                        </a:rPr>
                        <a:t>W</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.26.2 (53-21), .27.1 (53-22)</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900" dirty="0">
                          <a:solidFill>
                            <a:srgbClr val="1F2933"/>
                          </a:solidFill>
                        </a:rPr>
                        <a:t>B</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172.16.27.23; gw .27.1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6" name="Text 32"/>
          <p:cNvSpPr txBox="1"/>
          <p:nvPr/>
        </p:nvSpPr>
        <p:spPr>
          <a:xfrm>
            <a:off x="548640" y="4389120"/>
            <a:ext cx="3291840" cy="274320"/>
          </a:xfrm>
          <a:prstGeom prst="rect">
            <a:avLst/>
          </a:prstGeom>
          <a:noFill/>
          <a:ln/>
        </p:spPr>
        <p:txBody>
          <a:bodyPr wrap="square" lIns="0" tIns="0" rIns="0" bIns="0" rtlCol="0" anchor="ctr"/>
          <a:lstStyle/>
          <a:p>
            <a:pPr marL="0" indent="0" algn="l">
              <a:buNone/>
            </a:pPr>
            <a:r>
              <a:rPr lang="en-US" sz="800" dirty="0">
                <a:solidFill>
                  <a:srgbClr val="6B7B8C"/>
                </a:solidFill>
              </a:rPr>
              <a:t>MACs: prefixo 00-00-5E-00-53 (RFC 7042)</a:t>
            </a:r>
            <a:endParaRPr lang="en-US" sz="800" dirty="0"/>
          </a:p>
        </p:txBody>
      </p:sp>
      <p:sp>
        <p:nvSpPr>
          <p:cNvPr id="37" name="Text 33"/>
          <p:cNvSpPr txBox="1"/>
          <p:nvPr/>
        </p:nvSpPr>
        <p:spPr>
          <a:xfrm>
            <a:off x="457200" y="5120640"/>
            <a:ext cx="11247120" cy="1280160"/>
          </a:xfrm>
          <a:prstGeom prst="rect">
            <a:avLst/>
          </a:prstGeom>
          <a:noFill/>
          <a:ln/>
        </p:spPr>
        <p:txBody>
          <a:bodyPr wrap="square" lIns="0" tIns="0" rIns="0" bIns="0" rtlCol="0" anchor="t"/>
          <a:lstStyle/>
          <a:p>
            <a:pPr marL="279400" indent="-279400">
              <a:spcAft>
                <a:spcPts val="300"/>
              </a:spcAft>
              <a:buSzPct val="100000"/>
              <a:buChar char="•"/>
            </a:pPr>
            <a:r>
              <a:rPr lang="en-US" sz="1300" dirty="0">
                <a:solidFill>
                  <a:srgbClr val="1F2933"/>
                </a:solidFill>
              </a:rPr>
              <a:t>A inicia a comunicação aplicando a </a:t>
            </a:r>
            <a:r>
              <a:rPr lang="en-US" sz="1300" b="1" dirty="0">
                <a:solidFill>
                  <a:srgbClr val="1F2933"/>
                </a:solidFill>
              </a:rPr>
              <a:t>determinação de rota</a:t>
            </a:r>
            <a:r>
              <a:rPr lang="en-US" sz="1300" dirty="0">
                <a:solidFill>
                  <a:srgbClr val="1F2933"/>
                </a:solidFill>
              </a:rPr>
              <a:t>: B é local ou remoto?</a:t>
            </a:r>
            <a:endParaRPr lang="en-US" sz="1300" dirty="0"/>
          </a:p>
          <a:p>
            <a:pPr marL="279400" indent="-279400">
              <a:spcAft>
                <a:spcPts val="300"/>
              </a:spcAft>
              <a:buSzPct val="100000"/>
              <a:buChar char="•"/>
            </a:pPr>
            <a:r>
              <a:rPr lang="en-US" sz="1300" dirty="0">
                <a:solidFill>
                  <a:srgbClr val="1F2933"/>
                </a:solidFill>
              </a:rPr>
              <a:t>B é remoto: A consulta o próximo salto e encontra a </a:t>
            </a:r>
            <a:r>
              <a:rPr lang="en-US" sz="1300" b="1" dirty="0">
                <a:solidFill>
                  <a:srgbClr val="1F2933"/>
                </a:solidFill>
              </a:rPr>
              <a:t>rota padrão</a:t>
            </a:r>
            <a:r>
              <a:rPr lang="en-US" sz="1300" dirty="0">
                <a:solidFill>
                  <a:srgbClr val="1F2933"/>
                </a:solidFill>
              </a:rPr>
              <a:t> (X); resolve o MAC de X por ARP</a:t>
            </a:r>
            <a:endParaRPr lang="en-US" sz="1300" dirty="0"/>
          </a:p>
          <a:p>
            <a:pPr marL="279400" indent="-279400">
              <a:spcAft>
                <a:spcPts val="300"/>
              </a:spcAft>
              <a:buSzPct val="100000"/>
              <a:buChar char="•"/>
            </a:pPr>
            <a:r>
              <a:rPr lang="en-US" sz="1300" dirty="0">
                <a:solidFill>
                  <a:srgbClr val="1F2933"/>
                </a:solidFill>
              </a:rPr>
              <a:t>Dois saltos de roteamento (X e W) até a LAN de B</a:t>
            </a:r>
            <a:endParaRPr lang="en-US" sz="13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Processo de transferência de dados: os seis passos</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Text 25"/>
          <p:cNvSpPr/>
          <p:nvPr/>
        </p:nvSpPr>
        <p:spPr>
          <a:xfrm>
            <a:off x="8869680" y="12344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29" name="Text 26"/>
          <p:cNvSpPr txBox="1"/>
          <p:nvPr/>
        </p:nvSpPr>
        <p:spPr>
          <a:xfrm>
            <a:off x="9418320" y="1188720"/>
            <a:ext cx="2468880" cy="713232"/>
          </a:xfrm>
          <a:prstGeom prst="rect">
            <a:avLst/>
          </a:prstGeom>
          <a:noFill/>
          <a:ln/>
        </p:spPr>
        <p:txBody>
          <a:bodyPr wrap="square" lIns="0" tIns="0" rIns="0" bIns="0" rtlCol="0" anchor="t"/>
          <a:lstStyle/>
          <a:p>
            <a:pPr marL="0" indent="0">
              <a:buNone/>
            </a:pPr>
            <a:r>
              <a:rPr lang="en-US" sz="1100" b="1" dirty="0">
                <a:solidFill>
                  <a:srgbClr val="0B3C5D"/>
                </a:solidFill>
              </a:rPr>
              <a:t>A envia o pacote inicial</a:t>
            </a:r>
            <a:endParaRPr lang="en-US" sz="1100" dirty="0"/>
          </a:p>
          <a:p>
            <a:pPr marL="0" indent="0">
              <a:buNone/>
            </a:pPr>
            <a:r>
              <a:rPr lang="en-US" sz="900" dirty="0">
                <a:solidFill>
                  <a:srgbClr val="1F2933"/>
                </a:solidFill>
              </a:rPr>
              <a:t>Quadro para o MAC de X; pacote IP para B.</a:t>
            </a:r>
            <a:endParaRPr lang="en-US" sz="1100" dirty="0"/>
          </a:p>
        </p:txBody>
      </p:sp>
      <p:sp>
        <p:nvSpPr>
          <p:cNvPr id="30" name="Text 27"/>
          <p:cNvSpPr/>
          <p:nvPr/>
        </p:nvSpPr>
        <p:spPr>
          <a:xfrm>
            <a:off x="8869680" y="1947672"/>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1" name="Text 28"/>
          <p:cNvSpPr txBox="1"/>
          <p:nvPr/>
        </p:nvSpPr>
        <p:spPr>
          <a:xfrm>
            <a:off x="9418320" y="1901952"/>
            <a:ext cx="2468880" cy="713232"/>
          </a:xfrm>
          <a:prstGeom prst="rect">
            <a:avLst/>
          </a:prstGeom>
          <a:noFill/>
          <a:ln/>
        </p:spPr>
        <p:txBody>
          <a:bodyPr wrap="square" lIns="0" tIns="0" rIns="0" bIns="0" rtlCol="0" anchor="t"/>
          <a:lstStyle/>
          <a:p>
            <a:pPr marL="0" indent="0">
              <a:buNone/>
            </a:pPr>
            <a:r>
              <a:rPr lang="en-US" sz="1100" b="1" dirty="0">
                <a:solidFill>
                  <a:srgbClr val="0B3C5D"/>
                </a:solidFill>
              </a:rPr>
              <a:t>X recebe e processa</a:t>
            </a:r>
            <a:endParaRPr lang="en-US" sz="1100" dirty="0"/>
          </a:p>
          <a:p>
            <a:pPr marL="0" indent="0">
              <a:buNone/>
            </a:pPr>
            <a:r>
              <a:rPr lang="en-US" sz="900" dirty="0">
                <a:solidFill>
                  <a:srgbClr val="1F2933"/>
                </a:solidFill>
              </a:rPr>
              <a:t>Descarta o cabeçalho Ethernet; consulta a tabela de rotas.</a:t>
            </a:r>
            <a:endParaRPr lang="en-US" sz="1100" dirty="0"/>
          </a:p>
        </p:txBody>
      </p:sp>
      <p:sp>
        <p:nvSpPr>
          <p:cNvPr id="32" name="Text 29"/>
          <p:cNvSpPr/>
          <p:nvPr/>
        </p:nvSpPr>
        <p:spPr>
          <a:xfrm>
            <a:off x="8869680" y="2660904"/>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33" name="Text 30"/>
          <p:cNvSpPr txBox="1"/>
          <p:nvPr/>
        </p:nvSpPr>
        <p:spPr>
          <a:xfrm>
            <a:off x="9418320" y="2615184"/>
            <a:ext cx="2468880" cy="713232"/>
          </a:xfrm>
          <a:prstGeom prst="rect">
            <a:avLst/>
          </a:prstGeom>
          <a:noFill/>
          <a:ln/>
        </p:spPr>
        <p:txBody>
          <a:bodyPr wrap="square" lIns="0" tIns="0" rIns="0" bIns="0" rtlCol="0" anchor="t"/>
          <a:lstStyle/>
          <a:p>
            <a:pPr marL="0" indent="0">
              <a:buNone/>
            </a:pPr>
            <a:r>
              <a:rPr lang="en-US" sz="1100" b="1" dirty="0">
                <a:solidFill>
                  <a:srgbClr val="0B3C5D"/>
                </a:solidFill>
              </a:rPr>
              <a:t>X encaminha ao próximo salto</a:t>
            </a:r>
            <a:endParaRPr lang="en-US" sz="1100" dirty="0"/>
          </a:p>
          <a:p>
            <a:pPr marL="0" indent="0">
              <a:buNone/>
            </a:pPr>
            <a:r>
              <a:rPr lang="en-US" sz="900" dirty="0">
                <a:solidFill>
                  <a:srgbClr val="1F2933"/>
                </a:solidFill>
              </a:rPr>
              <a:t>Novo quadro para o MAC de W; pacote IP intacto (TTL-1).</a:t>
            </a:r>
            <a:endParaRPr lang="en-US" sz="1100" dirty="0"/>
          </a:p>
        </p:txBody>
      </p:sp>
      <p:sp>
        <p:nvSpPr>
          <p:cNvPr id="34" name="Text 31"/>
          <p:cNvSpPr/>
          <p:nvPr/>
        </p:nvSpPr>
        <p:spPr>
          <a:xfrm>
            <a:off x="8869680" y="3374136"/>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35" name="Text 32"/>
          <p:cNvSpPr txBox="1"/>
          <p:nvPr/>
        </p:nvSpPr>
        <p:spPr>
          <a:xfrm>
            <a:off x="9418320" y="3328416"/>
            <a:ext cx="2468880" cy="713232"/>
          </a:xfrm>
          <a:prstGeom prst="rect">
            <a:avLst/>
          </a:prstGeom>
          <a:noFill/>
          <a:ln/>
        </p:spPr>
        <p:txBody>
          <a:bodyPr wrap="square" lIns="0" tIns="0" rIns="0" bIns="0" rtlCol="0" anchor="t"/>
          <a:lstStyle/>
          <a:p>
            <a:pPr marL="0" indent="0">
              <a:buNone/>
            </a:pPr>
            <a:r>
              <a:rPr lang="en-US" sz="1100" b="1" dirty="0">
                <a:solidFill>
                  <a:srgbClr val="0B3C5D"/>
                </a:solidFill>
              </a:rPr>
              <a:t>W recebe o pacote</a:t>
            </a:r>
            <a:endParaRPr lang="en-US" sz="1100" dirty="0"/>
          </a:p>
          <a:p>
            <a:pPr marL="0" indent="0">
              <a:buNone/>
            </a:pPr>
            <a:r>
              <a:rPr lang="en-US" sz="900" dirty="0">
                <a:solidFill>
                  <a:srgbClr val="1F2933"/>
                </a:solidFill>
              </a:rPr>
              <a:t>Descarta o cabeçalho Ethernet; destino conectado.</a:t>
            </a:r>
            <a:endParaRPr lang="en-US" sz="1100" dirty="0"/>
          </a:p>
        </p:txBody>
      </p:sp>
      <p:sp>
        <p:nvSpPr>
          <p:cNvPr id="36" name="Text 33"/>
          <p:cNvSpPr/>
          <p:nvPr/>
        </p:nvSpPr>
        <p:spPr>
          <a:xfrm>
            <a:off x="8869680" y="4087368"/>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5</a:t>
            </a:r>
            <a:endParaRPr lang="en-US" sz="1300" dirty="0"/>
          </a:p>
        </p:txBody>
      </p:sp>
      <p:sp>
        <p:nvSpPr>
          <p:cNvPr id="37" name="Text 34"/>
          <p:cNvSpPr txBox="1"/>
          <p:nvPr/>
        </p:nvSpPr>
        <p:spPr>
          <a:xfrm>
            <a:off x="9418320" y="4041648"/>
            <a:ext cx="2468880" cy="713232"/>
          </a:xfrm>
          <a:prstGeom prst="rect">
            <a:avLst/>
          </a:prstGeom>
          <a:noFill/>
          <a:ln/>
        </p:spPr>
        <p:txBody>
          <a:bodyPr wrap="square" lIns="0" tIns="0" rIns="0" bIns="0" rtlCol="0" anchor="t"/>
          <a:lstStyle/>
          <a:p>
            <a:pPr marL="0" indent="0">
              <a:buNone/>
            </a:pPr>
            <a:r>
              <a:rPr lang="en-US" sz="1100" b="1" dirty="0">
                <a:solidFill>
                  <a:srgbClr val="0B3C5D"/>
                </a:solidFill>
              </a:rPr>
              <a:t>W entrega a B</a:t>
            </a:r>
            <a:endParaRPr lang="en-US" sz="1100" dirty="0"/>
          </a:p>
          <a:p>
            <a:pPr marL="0" indent="0">
              <a:buNone/>
            </a:pPr>
            <a:r>
              <a:rPr lang="en-US" sz="900" dirty="0">
                <a:solidFill>
                  <a:srgbClr val="1F2933"/>
                </a:solidFill>
              </a:rPr>
              <a:t>ARP para B se necessário; novo quadro para o MAC de B.</a:t>
            </a:r>
            <a:endParaRPr lang="en-US" sz="1100" dirty="0"/>
          </a:p>
        </p:txBody>
      </p:sp>
      <p:sp>
        <p:nvSpPr>
          <p:cNvPr id="38" name="Text 35"/>
          <p:cNvSpPr/>
          <p:nvPr/>
        </p:nvSpPr>
        <p:spPr>
          <a:xfrm>
            <a:off x="8869680" y="48006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6</a:t>
            </a:r>
            <a:endParaRPr lang="en-US" sz="1300" dirty="0"/>
          </a:p>
        </p:txBody>
      </p:sp>
      <p:sp>
        <p:nvSpPr>
          <p:cNvPr id="39" name="Text 36"/>
          <p:cNvSpPr txBox="1"/>
          <p:nvPr/>
        </p:nvSpPr>
        <p:spPr>
          <a:xfrm>
            <a:off x="9418320" y="4754880"/>
            <a:ext cx="2468880" cy="713232"/>
          </a:xfrm>
          <a:prstGeom prst="rect">
            <a:avLst/>
          </a:prstGeom>
          <a:noFill/>
          <a:ln/>
        </p:spPr>
        <p:txBody>
          <a:bodyPr wrap="square" lIns="0" tIns="0" rIns="0" bIns="0" rtlCol="0" anchor="t"/>
          <a:lstStyle/>
          <a:p>
            <a:pPr marL="0" indent="0">
              <a:buNone/>
            </a:pPr>
            <a:r>
              <a:rPr lang="en-US" sz="1100" b="1" dirty="0">
                <a:solidFill>
                  <a:srgbClr val="0B3C5D"/>
                </a:solidFill>
              </a:rPr>
              <a:t>B recebe o pacote</a:t>
            </a:r>
            <a:endParaRPr lang="en-US" sz="1100" dirty="0"/>
          </a:p>
          <a:p>
            <a:pPr marL="0" indent="0">
              <a:buNone/>
            </a:pPr>
            <a:r>
              <a:rPr lang="en-US" sz="900" dirty="0">
                <a:solidFill>
                  <a:srgbClr val="1F2933"/>
                </a:solidFill>
              </a:rPr>
              <a:t>MAC e IP próprios: entrega ao transporte (porta).</a:t>
            </a:r>
            <a:endParaRPr lang="en-US" sz="1100" dirty="0"/>
          </a:p>
        </p:txBody>
      </p:sp>
      <p:sp>
        <p:nvSpPr>
          <p:cNvPr id="40" name="Text 37"/>
          <p:cNvSpPr/>
          <p:nvPr/>
        </p:nvSpPr>
        <p:spPr>
          <a:xfrm>
            <a:off x="548640" y="5394960"/>
            <a:ext cx="7863840" cy="731520"/>
          </a:xfrm>
          <a:prstGeom prst="roundRect">
            <a:avLst>
              <a:gd name="adj" fmla="val 12500"/>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Invariantes: IP de origem (172.16.25.22) e de destino (172.16.27.23) nunca mudam (sem NAT). Variáveis: MACs de origem e destino em cada enlace; TTL decrementado em X e em W.</a:t>
            </a:r>
            <a:endParaRPr lang="en-US" sz="11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Passo 1: A envia o pacote inicial</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a:off x="1417320" y="1965960"/>
            <a:ext cx="1325880" cy="704088"/>
          </a:xfrm>
          <a:prstGeom prst="line">
            <a:avLst/>
          </a:prstGeom>
          <a:noFill/>
          <a:ln w="44450">
            <a:solidFill>
              <a:srgbClr val="F0A332"/>
            </a:solidFill>
            <a:prstDash val="solid"/>
            <a:tailEnd type="triangle"/>
          </a:ln>
        </p:spPr>
        <p:txBody>
          <a:bodyPr/>
          <a:lstStyle/>
          <a:p>
            <a:endParaRPr lang="en-US"/>
          </a:p>
        </p:txBody>
      </p:sp>
      <p:sp>
        <p:nvSpPr>
          <p:cNvPr id="29" name="Text 26"/>
          <p:cNvSpPr txBox="1"/>
          <p:nvPr/>
        </p:nvSpPr>
        <p:spPr>
          <a:xfrm>
            <a:off x="548640" y="507492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Quadro Ethernet</a:t>
            </a:r>
            <a:endParaRPr lang="en-US" sz="1000" dirty="0"/>
          </a:p>
        </p:txBody>
      </p:sp>
      <p:sp>
        <p:nvSpPr>
          <p:cNvPr id="30" name="Text 27"/>
          <p:cNvSpPr/>
          <p:nvPr/>
        </p:nvSpPr>
        <p:spPr>
          <a:xfrm>
            <a:off x="2103120" y="5074920"/>
            <a:ext cx="1066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Preâmbulo</a:t>
            </a:r>
            <a:endParaRPr lang="en-US" sz="900" dirty="0"/>
          </a:p>
        </p:txBody>
      </p:sp>
      <p:sp>
        <p:nvSpPr>
          <p:cNvPr id="31" name="Text 28"/>
          <p:cNvSpPr/>
          <p:nvPr/>
        </p:nvSpPr>
        <p:spPr>
          <a:xfrm>
            <a:off x="3169920" y="5074920"/>
            <a:ext cx="26670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MAC destino: X 53-11</a:t>
            </a:r>
            <a:endParaRPr lang="en-US" sz="900" dirty="0"/>
          </a:p>
        </p:txBody>
      </p:sp>
      <p:sp>
        <p:nvSpPr>
          <p:cNvPr id="32" name="Text 29"/>
          <p:cNvSpPr/>
          <p:nvPr/>
        </p:nvSpPr>
        <p:spPr>
          <a:xfrm>
            <a:off x="5836920" y="5074920"/>
            <a:ext cx="26670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MAC origem: A 53-0A</a:t>
            </a:r>
            <a:endParaRPr lang="en-US" sz="900" dirty="0"/>
          </a:p>
        </p:txBody>
      </p:sp>
      <p:sp>
        <p:nvSpPr>
          <p:cNvPr id="33" name="Text 30"/>
          <p:cNvSpPr/>
          <p:nvPr/>
        </p:nvSpPr>
        <p:spPr>
          <a:xfrm>
            <a:off x="8503920" y="507492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0x0800</a:t>
            </a:r>
            <a:endParaRPr lang="en-US" sz="900" dirty="0"/>
          </a:p>
        </p:txBody>
      </p:sp>
      <p:sp>
        <p:nvSpPr>
          <p:cNvPr id="34" name="Text 31"/>
          <p:cNvSpPr/>
          <p:nvPr/>
        </p:nvSpPr>
        <p:spPr>
          <a:xfrm>
            <a:off x="9437370" y="5074920"/>
            <a:ext cx="160020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pacote IP</a:t>
            </a:r>
            <a:endParaRPr lang="en-US" sz="900" dirty="0"/>
          </a:p>
        </p:txBody>
      </p:sp>
      <p:sp>
        <p:nvSpPr>
          <p:cNvPr id="35" name="Text 32"/>
          <p:cNvSpPr/>
          <p:nvPr/>
        </p:nvSpPr>
        <p:spPr>
          <a:xfrm>
            <a:off x="11037570" y="5074920"/>
            <a:ext cx="6667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sp>
        <p:nvSpPr>
          <p:cNvPr id="36" name="Text 33"/>
          <p:cNvSpPr txBox="1"/>
          <p:nvPr/>
        </p:nvSpPr>
        <p:spPr>
          <a:xfrm>
            <a:off x="548640" y="557784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Pacote IP</a:t>
            </a:r>
            <a:endParaRPr lang="en-US" sz="1000" dirty="0"/>
          </a:p>
        </p:txBody>
      </p:sp>
      <p:sp>
        <p:nvSpPr>
          <p:cNvPr id="37" name="Text 34"/>
          <p:cNvSpPr/>
          <p:nvPr/>
        </p:nvSpPr>
        <p:spPr>
          <a:xfrm>
            <a:off x="2103120" y="5577840"/>
            <a:ext cx="1066800" cy="45720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TTL = 64</a:t>
            </a:r>
            <a:endParaRPr lang="en-US" sz="900" dirty="0"/>
          </a:p>
        </p:txBody>
      </p:sp>
      <p:sp>
        <p:nvSpPr>
          <p:cNvPr id="38" name="Text 35"/>
          <p:cNvSpPr/>
          <p:nvPr/>
        </p:nvSpPr>
        <p:spPr>
          <a:xfrm>
            <a:off x="3169920" y="557784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Proto 6</a:t>
            </a:r>
            <a:endParaRPr lang="en-US" sz="900" dirty="0"/>
          </a:p>
        </p:txBody>
      </p:sp>
      <p:sp>
        <p:nvSpPr>
          <p:cNvPr id="39" name="Text 36"/>
          <p:cNvSpPr/>
          <p:nvPr/>
        </p:nvSpPr>
        <p:spPr>
          <a:xfrm>
            <a:off x="41033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IP origem: 172.16.25.22 (A)</a:t>
            </a:r>
            <a:endParaRPr lang="en-US" sz="900" dirty="0"/>
          </a:p>
        </p:txBody>
      </p:sp>
      <p:sp>
        <p:nvSpPr>
          <p:cNvPr id="40" name="Text 37"/>
          <p:cNvSpPr/>
          <p:nvPr/>
        </p:nvSpPr>
        <p:spPr>
          <a:xfrm>
            <a:off x="70370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IP destino: 172.16.27.23 (B)</a:t>
            </a:r>
            <a:endParaRPr lang="en-US" sz="900" dirty="0"/>
          </a:p>
        </p:txBody>
      </p:sp>
      <p:sp>
        <p:nvSpPr>
          <p:cNvPr id="41" name="Text 38"/>
          <p:cNvSpPr/>
          <p:nvPr/>
        </p:nvSpPr>
        <p:spPr>
          <a:xfrm>
            <a:off x="9970770" y="5577840"/>
            <a:ext cx="173355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TCP: porta 22 + dados</a:t>
            </a:r>
            <a:endParaRPr lang="en-US" sz="900" dirty="0"/>
          </a:p>
        </p:txBody>
      </p:sp>
      <p:sp>
        <p:nvSpPr>
          <p:cNvPr id="42" name="Text 39"/>
          <p:cNvSpPr txBox="1"/>
          <p:nvPr/>
        </p:nvSpPr>
        <p:spPr>
          <a:xfrm>
            <a:off x="8869680" y="1280160"/>
            <a:ext cx="3017520" cy="329184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 formata um pacote IP para B</a:t>
            </a:r>
            <a:endParaRPr lang="en-US" sz="1200" dirty="0"/>
          </a:p>
          <a:p>
            <a:pPr marL="279400" indent="-279400">
              <a:spcAft>
                <a:spcPts val="400"/>
              </a:spcAft>
              <a:buSzPct val="100000"/>
              <a:buChar char="•"/>
            </a:pPr>
            <a:r>
              <a:rPr lang="en-US" sz="1200" dirty="0">
                <a:solidFill>
                  <a:srgbClr val="1F2933"/>
                </a:solidFill>
              </a:rPr>
              <a:t>Para chegar a B, A envia a X: rota padrão + ARP de X</a:t>
            </a:r>
            <a:endParaRPr lang="en-US" sz="1200" dirty="0"/>
          </a:p>
          <a:p>
            <a:pPr marL="279400" indent="-279400">
              <a:spcAft>
                <a:spcPts val="400"/>
              </a:spcAft>
              <a:buSzPct val="100000"/>
              <a:buChar char="•"/>
            </a:pPr>
            <a:r>
              <a:rPr lang="en-US" sz="1200" dirty="0">
                <a:solidFill>
                  <a:srgbClr val="1F2933"/>
                </a:solidFill>
              </a:rPr>
              <a:t>Quadro: A → X; pacote: A → B; TTL = 64</a:t>
            </a:r>
            <a:endParaRPr lang="en-US" sz="12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Passo 2: X recebe e processa o pacote</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Text 25"/>
          <p:cNvSpPr txBox="1"/>
          <p:nvPr/>
        </p:nvSpPr>
        <p:spPr>
          <a:xfrm>
            <a:off x="2194560" y="2514600"/>
            <a:ext cx="1645920" cy="274320"/>
          </a:xfrm>
          <a:prstGeom prst="rect">
            <a:avLst/>
          </a:prstGeom>
          <a:solidFill>
            <a:srgbClr val="FFFFFF"/>
          </a:solidFill>
          <a:ln/>
        </p:spPr>
        <p:txBody>
          <a:bodyPr wrap="square" lIns="0" tIns="0" rIns="0" bIns="0" rtlCol="0" anchor="ctr"/>
          <a:lstStyle/>
          <a:p>
            <a:pPr marL="0" indent="0" algn="ctr">
              <a:buNone/>
            </a:pPr>
            <a:r>
              <a:rPr lang="en-US" sz="900" b="1" dirty="0">
                <a:solidFill>
                  <a:srgbClr val="F0A332"/>
                </a:solidFill>
              </a:rPr>
              <a:t>processa</a:t>
            </a:r>
            <a:endParaRPr lang="en-US" sz="900" dirty="0"/>
          </a:p>
        </p:txBody>
      </p:sp>
      <p:graphicFrame>
        <p:nvGraphicFramePr>
          <p:cNvPr id="99" name="Table 0"/>
          <p:cNvGraphicFramePr>
            <a:graphicFrameLocks noGrp="1"/>
          </p:cNvGraphicFramePr>
          <p:nvPr>
            <p:extLst>
              <p:ext uri="{D42A27DB-BD31-4B8C-83A1-F6EECF244321}">
                <p14:modId xmlns:p14="http://schemas.microsoft.com/office/powerpoint/2010/main" val="1579011935"/>
              </p:ext>
            </p:extLst>
          </p:nvPr>
        </p:nvGraphicFramePr>
        <p:xfrm>
          <a:off x="8869680" y="1280160"/>
          <a:ext cx="301752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tblGrid>
              <a:tr h="274320">
                <a:tc>
                  <a:txBody>
                    <a:bodyPr/>
                    <a:lstStyle/>
                    <a:p>
                      <a:pPr marL="0" indent="0" algn="l">
                        <a:buNone/>
                      </a:pPr>
                      <a:r>
                        <a:rPr lang="en-US" sz="900" b="1" dirty="0">
                          <a:solidFill>
                            <a:srgbClr val="FFFFFF"/>
                          </a:solidFill>
                        </a:rPr>
                        <a:t>Destino</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Próximo salto</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900" dirty="0">
                          <a:solidFill>
                            <a:srgbClr val="1F2933"/>
                          </a:solidFill>
                        </a:rPr>
                        <a:t>172.16.25.0/24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conectada</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900" dirty="0">
                          <a:solidFill>
                            <a:srgbClr val="1F2933"/>
                          </a:solidFill>
                        </a:rPr>
                        <a:t>172.16.26.0/24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conectada</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900" b="1" dirty="0">
                          <a:solidFill>
                            <a:srgbClr val="1F2933"/>
                          </a:solidFill>
                        </a:rPr>
                        <a:t>172.16.27.0/24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b="1" dirty="0">
                          <a:solidFill>
                            <a:srgbClr val="1F2933"/>
                          </a:solidFill>
                        </a:rPr>
                        <a:t>172.16.26.2 (W)</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900" dirty="0">
                          <a:solidFill>
                            <a:srgbClr val="1F2933"/>
                          </a:solidFill>
                        </a:rPr>
                        <a:t>172.16.28.0/24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172.16.26.3 (Y)</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0" name="Text 26"/>
          <p:cNvSpPr txBox="1"/>
          <p:nvPr/>
        </p:nvSpPr>
        <p:spPr>
          <a:xfrm>
            <a:off x="8869680" y="2743200"/>
            <a:ext cx="3017520" cy="274320"/>
          </a:xfrm>
          <a:prstGeom prst="rect">
            <a:avLst/>
          </a:prstGeom>
          <a:noFill/>
          <a:ln/>
        </p:spPr>
        <p:txBody>
          <a:bodyPr wrap="square" lIns="0" tIns="0" rIns="0" bIns="0" rtlCol="0" anchor="ctr"/>
          <a:lstStyle/>
          <a:p>
            <a:pPr marL="0" indent="0" algn="l">
              <a:buNone/>
            </a:pPr>
            <a:r>
              <a:rPr lang="en-US" sz="800" dirty="0">
                <a:solidFill>
                  <a:srgbClr val="6B7B8C"/>
                </a:solidFill>
              </a:rPr>
              <a:t>Tabela de rotas de X (OSPF ou estática)</a:t>
            </a:r>
            <a:endParaRPr lang="en-US" sz="800" dirty="0"/>
          </a:p>
        </p:txBody>
      </p:sp>
      <p:sp>
        <p:nvSpPr>
          <p:cNvPr id="31" name="Text 27"/>
          <p:cNvSpPr/>
          <p:nvPr/>
        </p:nvSpPr>
        <p:spPr>
          <a:xfrm>
            <a:off x="548640" y="4892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32" name="Text 28"/>
          <p:cNvSpPr txBox="1"/>
          <p:nvPr/>
        </p:nvSpPr>
        <p:spPr>
          <a:xfrm>
            <a:off x="1097280" y="484632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Aceita o quadro</a:t>
            </a:r>
            <a:endParaRPr lang="en-US" sz="1100" dirty="0"/>
          </a:p>
          <a:p>
            <a:pPr marL="0" indent="0">
              <a:buNone/>
            </a:pPr>
            <a:r>
              <a:rPr lang="en-US" sz="900" dirty="0">
                <a:solidFill>
                  <a:srgbClr val="1F2933"/>
                </a:solidFill>
              </a:rPr>
              <a:t>MAC de destino = o seu; descarta o cabeçalho Ethernet.</a:t>
            </a:r>
            <a:endParaRPr lang="en-US" sz="1100" dirty="0"/>
          </a:p>
        </p:txBody>
      </p:sp>
      <p:sp>
        <p:nvSpPr>
          <p:cNvPr id="33" name="Text 29"/>
          <p:cNvSpPr/>
          <p:nvPr/>
        </p:nvSpPr>
        <p:spPr>
          <a:xfrm>
            <a:off x="548640" y="53949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4" name="Text 30"/>
          <p:cNvSpPr txBox="1"/>
          <p:nvPr/>
        </p:nvSpPr>
        <p:spPr>
          <a:xfrm>
            <a:off x="1097280" y="534924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Valida o pacote</a:t>
            </a:r>
            <a:endParaRPr lang="en-US" sz="1100" dirty="0"/>
          </a:p>
          <a:p>
            <a:pPr marL="0" indent="0">
              <a:buNone/>
            </a:pPr>
            <a:r>
              <a:rPr lang="en-US" sz="900" dirty="0">
                <a:solidFill>
                  <a:srgbClr val="1F2933"/>
                </a:solidFill>
              </a:rPr>
              <a:t>Checksum ok, TTL &gt; 1, destino não é X → roteamento.</a:t>
            </a:r>
            <a:endParaRPr lang="en-US" sz="1100" dirty="0"/>
          </a:p>
        </p:txBody>
      </p:sp>
      <p:sp>
        <p:nvSpPr>
          <p:cNvPr id="35" name="Text 31"/>
          <p:cNvSpPr/>
          <p:nvPr/>
        </p:nvSpPr>
        <p:spPr>
          <a:xfrm>
            <a:off x="548640" y="58978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36" name="Text 32"/>
          <p:cNvSpPr txBox="1"/>
          <p:nvPr/>
        </p:nvSpPr>
        <p:spPr>
          <a:xfrm>
            <a:off x="1097280" y="585216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Consulta a rota</a:t>
            </a:r>
            <a:endParaRPr lang="en-US" sz="1100" dirty="0"/>
          </a:p>
          <a:p>
            <a:pPr marL="0" indent="0">
              <a:buNone/>
            </a:pPr>
            <a:r>
              <a:rPr lang="en-US" sz="900" dirty="0">
                <a:solidFill>
                  <a:srgbClr val="1F2933"/>
                </a:solidFill>
              </a:rPr>
              <a:t>172.16.27.0/24 via 172.16.26.2 (W): AND binário com a máscara.</a:t>
            </a:r>
            <a:endParaRPr lang="en-US" sz="11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Passo 3: X encaminha o pacote ao próximo salto (W)</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a:off x="3291840" y="3108960"/>
            <a:ext cx="2834640" cy="0"/>
          </a:xfrm>
          <a:prstGeom prst="line">
            <a:avLst/>
          </a:prstGeom>
          <a:noFill/>
          <a:ln w="44450">
            <a:solidFill>
              <a:srgbClr val="F0A332"/>
            </a:solidFill>
            <a:prstDash val="solid"/>
            <a:tailEnd type="triangle"/>
          </a:ln>
        </p:spPr>
        <p:txBody>
          <a:bodyPr/>
          <a:lstStyle/>
          <a:p>
            <a:endParaRPr lang="en-US"/>
          </a:p>
        </p:txBody>
      </p:sp>
      <p:sp>
        <p:nvSpPr>
          <p:cNvPr id="29" name="Text 26"/>
          <p:cNvSpPr txBox="1"/>
          <p:nvPr/>
        </p:nvSpPr>
        <p:spPr>
          <a:xfrm>
            <a:off x="548640" y="507492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Quadro Ethernet</a:t>
            </a:r>
            <a:endParaRPr lang="en-US" sz="1000" dirty="0"/>
          </a:p>
        </p:txBody>
      </p:sp>
      <p:sp>
        <p:nvSpPr>
          <p:cNvPr id="30" name="Text 27"/>
          <p:cNvSpPr/>
          <p:nvPr/>
        </p:nvSpPr>
        <p:spPr>
          <a:xfrm>
            <a:off x="2103120" y="5074920"/>
            <a:ext cx="1066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Preâmbulo</a:t>
            </a:r>
            <a:endParaRPr lang="en-US" sz="900" dirty="0"/>
          </a:p>
        </p:txBody>
      </p:sp>
      <p:sp>
        <p:nvSpPr>
          <p:cNvPr id="31" name="Text 28"/>
          <p:cNvSpPr/>
          <p:nvPr/>
        </p:nvSpPr>
        <p:spPr>
          <a:xfrm>
            <a:off x="3169920" y="5074920"/>
            <a:ext cx="26670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MAC destino: W 53-21</a:t>
            </a:r>
            <a:endParaRPr lang="en-US" sz="900" dirty="0"/>
          </a:p>
        </p:txBody>
      </p:sp>
      <p:sp>
        <p:nvSpPr>
          <p:cNvPr id="32" name="Text 29"/>
          <p:cNvSpPr/>
          <p:nvPr/>
        </p:nvSpPr>
        <p:spPr>
          <a:xfrm>
            <a:off x="5836920" y="5074920"/>
            <a:ext cx="26670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MAC origem: X 53-12</a:t>
            </a:r>
            <a:endParaRPr lang="en-US" sz="900" dirty="0"/>
          </a:p>
        </p:txBody>
      </p:sp>
      <p:sp>
        <p:nvSpPr>
          <p:cNvPr id="33" name="Text 30"/>
          <p:cNvSpPr/>
          <p:nvPr/>
        </p:nvSpPr>
        <p:spPr>
          <a:xfrm>
            <a:off x="8503920" y="507492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0x0800</a:t>
            </a:r>
            <a:endParaRPr lang="en-US" sz="900" dirty="0"/>
          </a:p>
        </p:txBody>
      </p:sp>
      <p:sp>
        <p:nvSpPr>
          <p:cNvPr id="34" name="Text 31"/>
          <p:cNvSpPr/>
          <p:nvPr/>
        </p:nvSpPr>
        <p:spPr>
          <a:xfrm>
            <a:off x="9437370" y="5074920"/>
            <a:ext cx="160020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pacote IP</a:t>
            </a:r>
            <a:endParaRPr lang="en-US" sz="900" dirty="0"/>
          </a:p>
        </p:txBody>
      </p:sp>
      <p:sp>
        <p:nvSpPr>
          <p:cNvPr id="35" name="Text 32"/>
          <p:cNvSpPr/>
          <p:nvPr/>
        </p:nvSpPr>
        <p:spPr>
          <a:xfrm>
            <a:off x="11037570" y="5074920"/>
            <a:ext cx="6667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sp>
        <p:nvSpPr>
          <p:cNvPr id="36" name="Text 33"/>
          <p:cNvSpPr txBox="1"/>
          <p:nvPr/>
        </p:nvSpPr>
        <p:spPr>
          <a:xfrm>
            <a:off x="548640" y="557784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Pacote IP</a:t>
            </a:r>
            <a:endParaRPr lang="en-US" sz="1000" dirty="0"/>
          </a:p>
        </p:txBody>
      </p:sp>
      <p:sp>
        <p:nvSpPr>
          <p:cNvPr id="37" name="Text 34"/>
          <p:cNvSpPr/>
          <p:nvPr/>
        </p:nvSpPr>
        <p:spPr>
          <a:xfrm>
            <a:off x="2103120" y="5577840"/>
            <a:ext cx="1066800" cy="45720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TTL = 63</a:t>
            </a:r>
            <a:endParaRPr lang="en-US" sz="900" dirty="0"/>
          </a:p>
        </p:txBody>
      </p:sp>
      <p:sp>
        <p:nvSpPr>
          <p:cNvPr id="38" name="Text 35"/>
          <p:cNvSpPr/>
          <p:nvPr/>
        </p:nvSpPr>
        <p:spPr>
          <a:xfrm>
            <a:off x="3169920" y="557784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Proto 6</a:t>
            </a:r>
            <a:endParaRPr lang="en-US" sz="900" dirty="0"/>
          </a:p>
        </p:txBody>
      </p:sp>
      <p:sp>
        <p:nvSpPr>
          <p:cNvPr id="39" name="Text 36"/>
          <p:cNvSpPr/>
          <p:nvPr/>
        </p:nvSpPr>
        <p:spPr>
          <a:xfrm>
            <a:off x="41033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IP origem: 172.16.25.22 (A)</a:t>
            </a:r>
            <a:endParaRPr lang="en-US" sz="900" dirty="0"/>
          </a:p>
        </p:txBody>
      </p:sp>
      <p:sp>
        <p:nvSpPr>
          <p:cNvPr id="40" name="Text 37"/>
          <p:cNvSpPr/>
          <p:nvPr/>
        </p:nvSpPr>
        <p:spPr>
          <a:xfrm>
            <a:off x="70370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IP destino: 172.16.27.23 (B)</a:t>
            </a:r>
            <a:endParaRPr lang="en-US" sz="900" dirty="0"/>
          </a:p>
        </p:txBody>
      </p:sp>
      <p:sp>
        <p:nvSpPr>
          <p:cNvPr id="41" name="Text 38"/>
          <p:cNvSpPr/>
          <p:nvPr/>
        </p:nvSpPr>
        <p:spPr>
          <a:xfrm>
            <a:off x="9970770" y="5577840"/>
            <a:ext cx="173355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TCP: porta 22 + dados</a:t>
            </a:r>
            <a:endParaRPr lang="en-US" sz="900" dirty="0"/>
          </a:p>
        </p:txBody>
      </p:sp>
      <p:sp>
        <p:nvSpPr>
          <p:cNvPr id="42" name="Text 39"/>
          <p:cNvSpPr txBox="1"/>
          <p:nvPr/>
        </p:nvSpPr>
        <p:spPr>
          <a:xfrm>
            <a:off x="8869680" y="1280160"/>
            <a:ext cx="3017520" cy="329184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X sabe que o próximo salto para 172.16.27.0 é W (protocolo de roteamento ou estática)</a:t>
            </a:r>
            <a:endParaRPr lang="en-US" sz="1200" dirty="0"/>
          </a:p>
          <a:p>
            <a:pPr marL="279400" indent="-279400">
              <a:spcAft>
                <a:spcPts val="400"/>
              </a:spcAft>
              <a:buSzPct val="100000"/>
              <a:buChar char="•"/>
            </a:pPr>
            <a:r>
              <a:rPr lang="en-US" sz="1200" dirty="0">
                <a:solidFill>
                  <a:srgbClr val="1F2933"/>
                </a:solidFill>
              </a:rPr>
              <a:t>ARP de X por 172.16.26.2 na LAN 26 (se necessário)</a:t>
            </a:r>
            <a:endParaRPr lang="en-US" sz="1200" dirty="0"/>
          </a:p>
          <a:p>
            <a:pPr marL="279400" indent="-279400">
              <a:spcAft>
                <a:spcPts val="400"/>
              </a:spcAft>
              <a:buSzPct val="100000"/>
              <a:buChar char="•"/>
            </a:pPr>
            <a:r>
              <a:rPr lang="en-US" sz="1200" dirty="0">
                <a:solidFill>
                  <a:srgbClr val="1F2933"/>
                </a:solidFill>
              </a:rPr>
              <a:t>Novo quadro X → W; mesmo pacote A → B; </a:t>
            </a:r>
            <a:r>
              <a:rPr lang="en-US" sz="1200" b="1" dirty="0">
                <a:solidFill>
                  <a:srgbClr val="1F2933"/>
                </a:solidFill>
              </a:rPr>
              <a:t>TTL 63</a:t>
            </a:r>
            <a:endParaRPr lang="en-US" sz="12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Passo 4: W recebe o pacote</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a:off x="3291840" y="3108960"/>
            <a:ext cx="2834640" cy="0"/>
          </a:xfrm>
          <a:prstGeom prst="line">
            <a:avLst/>
          </a:prstGeom>
          <a:noFill/>
          <a:ln w="44450">
            <a:solidFill>
              <a:srgbClr val="F0A332"/>
            </a:solidFill>
            <a:prstDash val="solid"/>
            <a:tailEnd type="triangle"/>
          </a:ln>
        </p:spPr>
        <p:txBody>
          <a:bodyPr/>
          <a:lstStyle/>
          <a:p>
            <a:endParaRPr lang="en-US"/>
          </a:p>
        </p:txBody>
      </p:sp>
      <p:graphicFrame>
        <p:nvGraphicFramePr>
          <p:cNvPr id="101" name="Table 0"/>
          <p:cNvGraphicFramePr>
            <a:graphicFrameLocks noGrp="1"/>
          </p:cNvGraphicFramePr>
          <p:nvPr>
            <p:extLst>
              <p:ext uri="{D42A27DB-BD31-4B8C-83A1-F6EECF244321}">
                <p14:modId xmlns:p14="http://schemas.microsoft.com/office/powerpoint/2010/main" val="1579011935"/>
              </p:ext>
            </p:extLst>
          </p:nvPr>
        </p:nvGraphicFramePr>
        <p:xfrm>
          <a:off x="8869680" y="1280160"/>
          <a:ext cx="301752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tblGrid>
              <a:tr h="274320">
                <a:tc>
                  <a:txBody>
                    <a:bodyPr/>
                    <a:lstStyle/>
                    <a:p>
                      <a:pPr marL="0" indent="0" algn="l">
                        <a:buNone/>
                      </a:pPr>
                      <a:r>
                        <a:rPr lang="en-US" sz="900" b="1" dirty="0">
                          <a:solidFill>
                            <a:srgbClr val="FFFFFF"/>
                          </a:solidFill>
                        </a:rPr>
                        <a:t>Destino</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Próximo salto</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900" dirty="0">
                          <a:solidFill>
                            <a:srgbClr val="1F2933"/>
                          </a:solidFill>
                        </a:rPr>
                        <a:t>172.16.26.0/24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conectada</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900" b="1" dirty="0">
                          <a:solidFill>
                            <a:srgbClr val="1F2933"/>
                          </a:solidFill>
                        </a:rPr>
                        <a:t>172.16.27.0/24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b="1" dirty="0">
                          <a:solidFill>
                            <a:srgbClr val="1F2933"/>
                          </a:solidFill>
                        </a:rPr>
                        <a:t>conectada (E1)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900" dirty="0">
                          <a:solidFill>
                            <a:srgbClr val="1F2933"/>
                          </a:solidFill>
                        </a:rPr>
                        <a:t>172.16.25.0/24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172.16.26.1 (X)</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900" dirty="0">
                          <a:solidFill>
                            <a:srgbClr val="1F2933"/>
                          </a:solidFill>
                        </a:rPr>
                        <a:t>172.16.28.0/24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172.16.27.9 (Z)</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0" name="Text 26"/>
          <p:cNvSpPr txBox="1"/>
          <p:nvPr/>
        </p:nvSpPr>
        <p:spPr>
          <a:xfrm>
            <a:off x="8869680" y="2743200"/>
            <a:ext cx="3017520" cy="274320"/>
          </a:xfrm>
          <a:prstGeom prst="rect">
            <a:avLst/>
          </a:prstGeom>
          <a:noFill/>
          <a:ln/>
        </p:spPr>
        <p:txBody>
          <a:bodyPr wrap="square" lIns="0" tIns="0" rIns="0" bIns="0" rtlCol="0" anchor="ctr"/>
          <a:lstStyle/>
          <a:p>
            <a:pPr marL="0" indent="0" algn="l">
              <a:buNone/>
            </a:pPr>
            <a:r>
              <a:rPr lang="en-US" sz="800" dirty="0">
                <a:solidFill>
                  <a:srgbClr val="6B7B8C"/>
                </a:solidFill>
              </a:rPr>
              <a:t>Tabela de rotas de W</a:t>
            </a:r>
            <a:endParaRPr lang="en-US" sz="800" dirty="0"/>
          </a:p>
        </p:txBody>
      </p:sp>
      <p:sp>
        <p:nvSpPr>
          <p:cNvPr id="31" name="Text 27"/>
          <p:cNvSpPr/>
          <p:nvPr/>
        </p:nvSpPr>
        <p:spPr>
          <a:xfrm>
            <a:off x="548640" y="4892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32" name="Text 28"/>
          <p:cNvSpPr txBox="1"/>
          <p:nvPr/>
        </p:nvSpPr>
        <p:spPr>
          <a:xfrm>
            <a:off x="1097280" y="4846320"/>
            <a:ext cx="7680960" cy="594360"/>
          </a:xfrm>
          <a:prstGeom prst="rect">
            <a:avLst/>
          </a:prstGeom>
          <a:noFill/>
          <a:ln/>
        </p:spPr>
        <p:txBody>
          <a:bodyPr wrap="square" lIns="0" tIns="0" rIns="0" bIns="0" rtlCol="0" anchor="t"/>
          <a:lstStyle/>
          <a:p>
            <a:pPr marL="0" indent="0">
              <a:buNone/>
            </a:pPr>
            <a:r>
              <a:rPr lang="en-US" sz="1100" b="1" dirty="0">
                <a:solidFill>
                  <a:srgbClr val="0B3C5D"/>
                </a:solidFill>
              </a:rPr>
              <a:t>Aceita o quadro</a:t>
            </a:r>
            <a:endParaRPr lang="en-US" sz="1100" dirty="0"/>
          </a:p>
          <a:p>
            <a:pPr marL="0" indent="0">
              <a:buNone/>
            </a:pPr>
            <a:r>
              <a:rPr lang="en-US" sz="900" dirty="0">
                <a:solidFill>
                  <a:srgbClr val="1F2933"/>
                </a:solidFill>
              </a:rPr>
              <a:t>MAC de destino = interface de W na LAN 26; descarta o cabeçalho Ethernet.</a:t>
            </a:r>
            <a:endParaRPr lang="en-US" sz="1100" dirty="0"/>
          </a:p>
        </p:txBody>
      </p:sp>
      <p:sp>
        <p:nvSpPr>
          <p:cNvPr id="33" name="Text 29"/>
          <p:cNvSpPr/>
          <p:nvPr/>
        </p:nvSpPr>
        <p:spPr>
          <a:xfrm>
            <a:off x="548640" y="54864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4" name="Text 30"/>
          <p:cNvSpPr txBox="1"/>
          <p:nvPr/>
        </p:nvSpPr>
        <p:spPr>
          <a:xfrm>
            <a:off x="1097280" y="5440680"/>
            <a:ext cx="7680960" cy="594360"/>
          </a:xfrm>
          <a:prstGeom prst="rect">
            <a:avLst/>
          </a:prstGeom>
          <a:noFill/>
          <a:ln/>
        </p:spPr>
        <p:txBody>
          <a:bodyPr wrap="square" lIns="0" tIns="0" rIns="0" bIns="0" rtlCol="0" anchor="t"/>
          <a:lstStyle/>
          <a:p>
            <a:pPr marL="0" indent="0">
              <a:buNone/>
            </a:pPr>
            <a:r>
              <a:rPr lang="en-US" sz="1100" b="1" dirty="0">
                <a:solidFill>
                  <a:srgbClr val="0B3C5D"/>
                </a:solidFill>
              </a:rPr>
              <a:t>Roteia</a:t>
            </a:r>
            <a:endParaRPr lang="en-US" sz="1100" dirty="0"/>
          </a:p>
          <a:p>
            <a:pPr marL="0" indent="0">
              <a:buNone/>
            </a:pPr>
            <a:r>
              <a:rPr lang="en-US" sz="900" dirty="0">
                <a:solidFill>
                  <a:srgbClr val="1F2933"/>
                </a:solidFill>
              </a:rPr>
              <a:t>Destino 172.16.27.23 casa com 172.16.27.0/24, diretamente conectada: o próximo salto é o próprio B.</a:t>
            </a:r>
            <a:endParaRPr lang="en-US" sz="11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Passo 5: W entrega o pacote a B</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flipV="1">
            <a:off x="6766560" y="1965960"/>
            <a:ext cx="1325880" cy="704088"/>
          </a:xfrm>
          <a:prstGeom prst="line">
            <a:avLst/>
          </a:prstGeom>
          <a:noFill/>
          <a:ln w="44450">
            <a:solidFill>
              <a:srgbClr val="F0A332"/>
            </a:solidFill>
            <a:prstDash val="solid"/>
            <a:tailEnd type="triangle"/>
          </a:ln>
        </p:spPr>
        <p:txBody>
          <a:bodyPr/>
          <a:lstStyle/>
          <a:p>
            <a:endParaRPr lang="en-US"/>
          </a:p>
        </p:txBody>
      </p:sp>
      <p:sp>
        <p:nvSpPr>
          <p:cNvPr id="29" name="Text 26"/>
          <p:cNvSpPr txBox="1"/>
          <p:nvPr/>
        </p:nvSpPr>
        <p:spPr>
          <a:xfrm>
            <a:off x="548640" y="507492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Quadro Ethernet</a:t>
            </a:r>
            <a:endParaRPr lang="en-US" sz="1000" dirty="0"/>
          </a:p>
        </p:txBody>
      </p:sp>
      <p:sp>
        <p:nvSpPr>
          <p:cNvPr id="30" name="Text 27"/>
          <p:cNvSpPr/>
          <p:nvPr/>
        </p:nvSpPr>
        <p:spPr>
          <a:xfrm>
            <a:off x="2103120" y="5074920"/>
            <a:ext cx="106680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Preâmbulo</a:t>
            </a:r>
            <a:endParaRPr lang="en-US" sz="900" dirty="0"/>
          </a:p>
        </p:txBody>
      </p:sp>
      <p:sp>
        <p:nvSpPr>
          <p:cNvPr id="31" name="Text 28"/>
          <p:cNvSpPr/>
          <p:nvPr/>
        </p:nvSpPr>
        <p:spPr>
          <a:xfrm>
            <a:off x="3169920" y="5074920"/>
            <a:ext cx="26670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MAC destino: B 53-0B</a:t>
            </a:r>
            <a:endParaRPr lang="en-US" sz="900" dirty="0"/>
          </a:p>
        </p:txBody>
      </p:sp>
      <p:sp>
        <p:nvSpPr>
          <p:cNvPr id="32" name="Text 29"/>
          <p:cNvSpPr/>
          <p:nvPr/>
        </p:nvSpPr>
        <p:spPr>
          <a:xfrm>
            <a:off x="5836920" y="5074920"/>
            <a:ext cx="26670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MAC origem: W 53-22</a:t>
            </a:r>
            <a:endParaRPr lang="en-US" sz="900" dirty="0"/>
          </a:p>
        </p:txBody>
      </p:sp>
      <p:sp>
        <p:nvSpPr>
          <p:cNvPr id="33" name="Text 30"/>
          <p:cNvSpPr/>
          <p:nvPr/>
        </p:nvSpPr>
        <p:spPr>
          <a:xfrm>
            <a:off x="8503920" y="507492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0x0800</a:t>
            </a:r>
            <a:endParaRPr lang="en-US" sz="900" dirty="0"/>
          </a:p>
        </p:txBody>
      </p:sp>
      <p:sp>
        <p:nvSpPr>
          <p:cNvPr id="34" name="Text 31"/>
          <p:cNvSpPr/>
          <p:nvPr/>
        </p:nvSpPr>
        <p:spPr>
          <a:xfrm>
            <a:off x="9437370" y="5074920"/>
            <a:ext cx="160020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pacote IP</a:t>
            </a:r>
            <a:endParaRPr lang="en-US" sz="900" dirty="0"/>
          </a:p>
        </p:txBody>
      </p:sp>
      <p:sp>
        <p:nvSpPr>
          <p:cNvPr id="35" name="Text 32"/>
          <p:cNvSpPr/>
          <p:nvPr/>
        </p:nvSpPr>
        <p:spPr>
          <a:xfrm>
            <a:off x="11037570" y="5074920"/>
            <a:ext cx="6667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FCS</a:t>
            </a:r>
            <a:endParaRPr lang="en-US" sz="900" dirty="0"/>
          </a:p>
        </p:txBody>
      </p:sp>
      <p:sp>
        <p:nvSpPr>
          <p:cNvPr id="36" name="Text 33"/>
          <p:cNvSpPr txBox="1"/>
          <p:nvPr/>
        </p:nvSpPr>
        <p:spPr>
          <a:xfrm>
            <a:off x="548640" y="5577840"/>
            <a:ext cx="1371600" cy="457200"/>
          </a:xfrm>
          <a:prstGeom prst="rect">
            <a:avLst/>
          </a:prstGeom>
          <a:noFill/>
          <a:ln/>
        </p:spPr>
        <p:txBody>
          <a:bodyPr wrap="square" lIns="0" tIns="0" rIns="0" bIns="0" rtlCol="0" anchor="ctr"/>
          <a:lstStyle/>
          <a:p>
            <a:pPr marL="0" indent="0" algn="r">
              <a:buNone/>
            </a:pPr>
            <a:r>
              <a:rPr lang="en-US" sz="1000" b="1" dirty="0">
                <a:solidFill>
                  <a:srgbClr val="0B3C5D"/>
                </a:solidFill>
              </a:rPr>
              <a:t>Pacote IP</a:t>
            </a:r>
            <a:endParaRPr lang="en-US" sz="1000" dirty="0"/>
          </a:p>
        </p:txBody>
      </p:sp>
      <p:sp>
        <p:nvSpPr>
          <p:cNvPr id="37" name="Text 34"/>
          <p:cNvSpPr/>
          <p:nvPr/>
        </p:nvSpPr>
        <p:spPr>
          <a:xfrm>
            <a:off x="2103120" y="5577840"/>
            <a:ext cx="1066800" cy="457200"/>
          </a:xfrm>
          <a:prstGeom prst="rect">
            <a:avLst/>
          </a:prstGeom>
          <a:solidFill>
            <a:srgbClr val="FFF4E0"/>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TTL = 62</a:t>
            </a:r>
            <a:endParaRPr lang="en-US" sz="900" dirty="0"/>
          </a:p>
        </p:txBody>
      </p:sp>
      <p:sp>
        <p:nvSpPr>
          <p:cNvPr id="38" name="Text 35"/>
          <p:cNvSpPr/>
          <p:nvPr/>
        </p:nvSpPr>
        <p:spPr>
          <a:xfrm>
            <a:off x="3169920" y="5577840"/>
            <a:ext cx="93345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Proto 6</a:t>
            </a:r>
            <a:endParaRPr lang="en-US" sz="900" dirty="0"/>
          </a:p>
        </p:txBody>
      </p:sp>
      <p:sp>
        <p:nvSpPr>
          <p:cNvPr id="39" name="Text 36"/>
          <p:cNvSpPr/>
          <p:nvPr/>
        </p:nvSpPr>
        <p:spPr>
          <a:xfrm>
            <a:off x="41033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IP origem: 172.16.25.22 (A)</a:t>
            </a:r>
            <a:endParaRPr lang="en-US" sz="900" dirty="0"/>
          </a:p>
        </p:txBody>
      </p:sp>
      <p:sp>
        <p:nvSpPr>
          <p:cNvPr id="40" name="Text 37"/>
          <p:cNvSpPr/>
          <p:nvPr/>
        </p:nvSpPr>
        <p:spPr>
          <a:xfrm>
            <a:off x="7037070" y="5577840"/>
            <a:ext cx="293370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IP destino: 172.16.27.23 (B)</a:t>
            </a:r>
            <a:endParaRPr lang="en-US" sz="900" dirty="0"/>
          </a:p>
        </p:txBody>
      </p:sp>
      <p:sp>
        <p:nvSpPr>
          <p:cNvPr id="41" name="Text 38"/>
          <p:cNvSpPr/>
          <p:nvPr/>
        </p:nvSpPr>
        <p:spPr>
          <a:xfrm>
            <a:off x="9970770" y="5577840"/>
            <a:ext cx="1733550" cy="457200"/>
          </a:xfrm>
          <a:prstGeom prst="rect">
            <a:avLst/>
          </a:prstGeom>
          <a:solidFill>
            <a:srgbClr val="FFFFFF"/>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TCP: porta 22 + dados</a:t>
            </a:r>
            <a:endParaRPr lang="en-US" sz="900" dirty="0"/>
          </a:p>
        </p:txBody>
      </p:sp>
      <p:sp>
        <p:nvSpPr>
          <p:cNvPr id="42" name="Text 39"/>
          <p:cNvSpPr txBox="1"/>
          <p:nvPr/>
        </p:nvSpPr>
        <p:spPr>
          <a:xfrm>
            <a:off x="8869680" y="1280160"/>
            <a:ext cx="3017520" cy="3291840"/>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Destino em rede conectada: W precisa do MAC de B</a:t>
            </a:r>
            <a:endParaRPr lang="en-US" sz="1200" dirty="0"/>
          </a:p>
          <a:p>
            <a:pPr marL="279400" indent="-279400">
              <a:spcAft>
                <a:spcPts val="400"/>
              </a:spcAft>
              <a:buSzPct val="100000"/>
              <a:buChar char="•"/>
            </a:pPr>
            <a:r>
              <a:rPr lang="en-US" sz="1200" dirty="0">
                <a:solidFill>
                  <a:srgbClr val="1F2933"/>
                </a:solidFill>
              </a:rPr>
              <a:t>ARP Request de W na LAN 27 por 172.16.27.23 (ou cache)</a:t>
            </a:r>
            <a:endParaRPr lang="en-US" sz="1200" dirty="0"/>
          </a:p>
          <a:p>
            <a:pPr marL="279400" indent="-279400">
              <a:spcAft>
                <a:spcPts val="400"/>
              </a:spcAft>
              <a:buSzPct val="100000"/>
              <a:buChar char="•"/>
            </a:pPr>
            <a:r>
              <a:rPr lang="en-US" sz="1200" dirty="0">
                <a:solidFill>
                  <a:srgbClr val="1F2933"/>
                </a:solidFill>
              </a:rPr>
              <a:t>Quadro W → B; pacote A → B; </a:t>
            </a:r>
            <a:r>
              <a:rPr lang="en-US" sz="1200" b="1" dirty="0">
                <a:solidFill>
                  <a:srgbClr val="1F2933"/>
                </a:solidFill>
              </a:rPr>
              <a:t>TTL 62</a:t>
            </a:r>
            <a:endParaRPr lang="en-US" sz="12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Passo 6: B recebe o pacote</a:t>
            </a:r>
            <a:endParaRPr lang="en-US" sz="3000" dirty="0"/>
          </a:p>
        </p:txBody>
      </p:sp>
      <p:sp>
        <p:nvSpPr>
          <p:cNvPr id="4" name="Shape 1"/>
          <p:cNvSpPr/>
          <p:nvPr/>
        </p:nvSpPr>
        <p:spPr>
          <a:xfrm>
            <a:off x="548640" y="2286000"/>
            <a:ext cx="27432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2340864"/>
            <a:ext cx="2743200" cy="256032"/>
          </a:xfrm>
          <a:prstGeom prst="rect">
            <a:avLst/>
          </a:prstGeom>
          <a:noFill/>
          <a:ln/>
        </p:spPr>
        <p:txBody>
          <a:bodyPr wrap="square" lIns="0" tIns="0" rIns="0" bIns="0" rtlCol="0" anchor="ctr"/>
          <a:lstStyle/>
          <a:p>
            <a:pPr marL="0" indent="0" algn="ctr">
              <a:buNone/>
            </a:pPr>
            <a:r>
              <a:rPr lang="en-US" sz="1000" dirty="0">
                <a:solidFill>
                  <a:srgbClr val="6B7B8C"/>
                </a:solidFill>
              </a:rPr>
              <a:t>172.16.25.0/24</a:t>
            </a:r>
            <a:endParaRPr lang="en-US" sz="1000" dirty="0"/>
          </a:p>
        </p:txBody>
      </p:sp>
      <p:sp>
        <p:nvSpPr>
          <p:cNvPr id="6" name="Text 3"/>
          <p:cNvSpPr/>
          <p:nvPr/>
        </p:nvSpPr>
        <p:spPr>
          <a:xfrm>
            <a:off x="105156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7" name="Shape 4"/>
          <p:cNvSpPr/>
          <p:nvPr/>
        </p:nvSpPr>
        <p:spPr>
          <a:xfrm>
            <a:off x="115214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8" name="Shape 5"/>
          <p:cNvSpPr/>
          <p:nvPr/>
        </p:nvSpPr>
        <p:spPr>
          <a:xfrm>
            <a:off x="1280160" y="1901952"/>
            <a:ext cx="0" cy="384048"/>
          </a:xfrm>
          <a:prstGeom prst="line">
            <a:avLst/>
          </a:prstGeom>
          <a:noFill/>
          <a:ln w="19050">
            <a:solidFill>
              <a:srgbClr val="0B3C5D"/>
            </a:solidFill>
            <a:prstDash val="solid"/>
          </a:ln>
        </p:spPr>
        <p:txBody>
          <a:bodyPr/>
          <a:lstStyle/>
          <a:p>
            <a:endParaRPr lang="en-US"/>
          </a:p>
        </p:txBody>
      </p:sp>
      <p:sp>
        <p:nvSpPr>
          <p:cNvPr id="9" name="Text 6"/>
          <p:cNvSpPr txBox="1"/>
          <p:nvPr/>
        </p:nvSpPr>
        <p:spPr>
          <a:xfrm>
            <a:off x="1600200" y="1463040"/>
            <a:ext cx="1737360" cy="457200"/>
          </a:xfrm>
          <a:prstGeom prst="rect">
            <a:avLst/>
          </a:prstGeom>
          <a:noFill/>
          <a:ln/>
        </p:spPr>
        <p:txBody>
          <a:bodyPr wrap="square" lIns="0" tIns="0" rIns="0" bIns="0" rtlCol="0" anchor="ctr"/>
          <a:lstStyle/>
          <a:p>
            <a:pPr marL="0" indent="0" algn="l">
              <a:buNone/>
            </a:pPr>
            <a:r>
              <a:rPr lang="en-US" sz="800" dirty="0">
                <a:solidFill>
                  <a:srgbClr val="6B7B8C"/>
                </a:solidFill>
              </a:rPr>
              <a:t>172.16.25.22</a:t>
            </a:r>
            <a:endParaRPr lang="en-US" sz="800" dirty="0"/>
          </a:p>
          <a:p>
            <a:pPr marL="0" indent="0" algn="l">
              <a:buNone/>
            </a:pPr>
            <a:r>
              <a:rPr lang="en-US" sz="800" dirty="0">
                <a:solidFill>
                  <a:srgbClr val="6B7B8C"/>
                </a:solidFill>
              </a:rPr>
              <a:t>00-00-5E-00-53-0A</a:t>
            </a:r>
            <a:endParaRPr lang="en-US" sz="800" dirty="0"/>
          </a:p>
        </p:txBody>
      </p:sp>
      <p:sp>
        <p:nvSpPr>
          <p:cNvPr id="10" name="Text 7"/>
          <p:cNvSpPr/>
          <p:nvPr/>
        </p:nvSpPr>
        <p:spPr>
          <a:xfrm>
            <a:off x="277063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X</a:t>
            </a:r>
            <a:endParaRPr lang="en-US" sz="1200" dirty="0"/>
          </a:p>
        </p:txBody>
      </p:sp>
      <p:sp>
        <p:nvSpPr>
          <p:cNvPr id="11" name="Shape 8"/>
          <p:cNvSpPr/>
          <p:nvPr/>
        </p:nvSpPr>
        <p:spPr>
          <a:xfrm>
            <a:off x="3017520" y="2286000"/>
            <a:ext cx="0" cy="393192"/>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3246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.25.1 53-11</a:t>
            </a:r>
            <a:endParaRPr lang="en-US" sz="800" dirty="0"/>
          </a:p>
        </p:txBody>
      </p:sp>
      <p:sp>
        <p:nvSpPr>
          <p:cNvPr id="13" name="Text 10"/>
          <p:cNvSpPr txBox="1"/>
          <p:nvPr/>
        </p:nvSpPr>
        <p:spPr>
          <a:xfrm>
            <a:off x="3246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.26.1 53-12</a:t>
            </a:r>
            <a:endParaRPr lang="en-US" sz="800" dirty="0"/>
          </a:p>
        </p:txBody>
      </p:sp>
      <p:sp>
        <p:nvSpPr>
          <p:cNvPr id="14" name="Shape 11"/>
          <p:cNvSpPr/>
          <p:nvPr/>
        </p:nvSpPr>
        <p:spPr>
          <a:xfrm>
            <a:off x="2194560" y="3749040"/>
            <a:ext cx="5303520" cy="0"/>
          </a:xfrm>
          <a:prstGeom prst="line">
            <a:avLst/>
          </a:prstGeom>
          <a:noFill/>
          <a:ln w="50800">
            <a:solidFill>
              <a:srgbClr val="0B3C5D"/>
            </a:solidFill>
            <a:prstDash val="solid"/>
          </a:ln>
        </p:spPr>
        <p:txBody>
          <a:bodyPr/>
          <a:lstStyle/>
          <a:p>
            <a:endParaRPr lang="en-US"/>
          </a:p>
        </p:txBody>
      </p:sp>
      <p:sp>
        <p:nvSpPr>
          <p:cNvPr id="15" name="Text 12"/>
          <p:cNvSpPr txBox="1"/>
          <p:nvPr/>
        </p:nvSpPr>
        <p:spPr>
          <a:xfrm>
            <a:off x="2194560" y="3803904"/>
            <a:ext cx="5303520" cy="256032"/>
          </a:xfrm>
          <a:prstGeom prst="rect">
            <a:avLst/>
          </a:prstGeom>
          <a:noFill/>
          <a:ln/>
        </p:spPr>
        <p:txBody>
          <a:bodyPr wrap="square" lIns="0" tIns="0" rIns="0" bIns="0" rtlCol="0" anchor="ctr"/>
          <a:lstStyle/>
          <a:p>
            <a:pPr marL="0" indent="0" algn="ctr">
              <a:buNone/>
            </a:pPr>
            <a:r>
              <a:rPr lang="en-US" sz="1000" dirty="0">
                <a:solidFill>
                  <a:srgbClr val="6B7B8C"/>
                </a:solidFill>
              </a:rPr>
              <a:t>172.16.26.0/24</a:t>
            </a:r>
            <a:endParaRPr lang="en-US" sz="1000" dirty="0"/>
          </a:p>
        </p:txBody>
      </p:sp>
      <p:sp>
        <p:nvSpPr>
          <p:cNvPr id="16" name="Shape 13"/>
          <p:cNvSpPr/>
          <p:nvPr/>
        </p:nvSpPr>
        <p:spPr>
          <a:xfrm>
            <a:off x="3017520" y="3172968"/>
            <a:ext cx="0" cy="576072"/>
          </a:xfrm>
          <a:prstGeom prst="line">
            <a:avLst/>
          </a:prstGeom>
          <a:noFill/>
          <a:ln w="19050">
            <a:solidFill>
              <a:srgbClr val="0B3C5D"/>
            </a:solidFill>
            <a:prstDash val="solid"/>
          </a:ln>
        </p:spPr>
        <p:txBody>
          <a:bodyPr/>
          <a:lstStyle/>
          <a:p>
            <a:endParaRPr lang="en-US"/>
          </a:p>
        </p:txBody>
      </p:sp>
      <p:sp>
        <p:nvSpPr>
          <p:cNvPr id="17" name="Text 14"/>
          <p:cNvSpPr/>
          <p:nvPr/>
        </p:nvSpPr>
        <p:spPr>
          <a:xfrm>
            <a:off x="6153912" y="2679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W</a:t>
            </a:r>
            <a:endParaRPr lang="en-US" sz="1200" dirty="0"/>
          </a:p>
        </p:txBody>
      </p:sp>
      <p:sp>
        <p:nvSpPr>
          <p:cNvPr id="18" name="Shape 15"/>
          <p:cNvSpPr/>
          <p:nvPr/>
        </p:nvSpPr>
        <p:spPr>
          <a:xfrm>
            <a:off x="6400800" y="3172968"/>
            <a:ext cx="0" cy="576072"/>
          </a:xfrm>
          <a:prstGeom prst="line">
            <a:avLst/>
          </a:prstGeom>
          <a:noFill/>
          <a:ln w="19050">
            <a:solidFill>
              <a:srgbClr val="0B3C5D"/>
            </a:solidFill>
            <a:prstDash val="solid"/>
          </a:ln>
        </p:spPr>
        <p:txBody>
          <a:bodyPr/>
          <a:lstStyle/>
          <a:p>
            <a:endParaRPr lang="en-US"/>
          </a:p>
        </p:txBody>
      </p:sp>
      <p:sp>
        <p:nvSpPr>
          <p:cNvPr id="19" name="Text 16"/>
          <p:cNvSpPr txBox="1"/>
          <p:nvPr/>
        </p:nvSpPr>
        <p:spPr>
          <a:xfrm>
            <a:off x="6675120" y="3291840"/>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.26.2 53-21</a:t>
            </a:r>
            <a:endParaRPr lang="en-US" sz="800" dirty="0"/>
          </a:p>
        </p:txBody>
      </p:sp>
      <p:sp>
        <p:nvSpPr>
          <p:cNvPr id="20" name="Text 17"/>
          <p:cNvSpPr txBox="1"/>
          <p:nvPr/>
        </p:nvSpPr>
        <p:spPr>
          <a:xfrm>
            <a:off x="6675120" y="1993392"/>
            <a:ext cx="1737360" cy="274320"/>
          </a:xfrm>
          <a:prstGeom prst="rect">
            <a:avLst/>
          </a:prstGeom>
          <a:noFill/>
          <a:ln/>
        </p:spPr>
        <p:txBody>
          <a:bodyPr wrap="square" lIns="0" tIns="0" rIns="0" bIns="0" rtlCol="0" anchor="ctr"/>
          <a:lstStyle/>
          <a:p>
            <a:pPr marL="0" indent="0" algn="l">
              <a:buNone/>
            </a:pPr>
            <a:r>
              <a:rPr lang="en-US" sz="800" dirty="0">
                <a:solidFill>
                  <a:srgbClr val="6B7B8C"/>
                </a:solidFill>
              </a:rPr>
              <a:t>.27.1 53-22</a:t>
            </a:r>
            <a:endParaRPr lang="en-US" sz="800" dirty="0"/>
          </a:p>
        </p:txBody>
      </p:sp>
      <p:sp>
        <p:nvSpPr>
          <p:cNvPr id="21" name="Shape 18"/>
          <p:cNvSpPr/>
          <p:nvPr/>
        </p:nvSpPr>
        <p:spPr>
          <a:xfrm>
            <a:off x="6126480" y="2286000"/>
            <a:ext cx="2651760" cy="0"/>
          </a:xfrm>
          <a:prstGeom prst="line">
            <a:avLst/>
          </a:prstGeom>
          <a:noFill/>
          <a:ln w="50800">
            <a:solidFill>
              <a:srgbClr val="0B3C5D"/>
            </a:solidFill>
            <a:prstDash val="solid"/>
          </a:ln>
        </p:spPr>
        <p:txBody>
          <a:bodyPr/>
          <a:lstStyle/>
          <a:p>
            <a:endParaRPr lang="en-US"/>
          </a:p>
        </p:txBody>
      </p:sp>
      <p:sp>
        <p:nvSpPr>
          <p:cNvPr id="22" name="Text 19"/>
          <p:cNvSpPr txBox="1"/>
          <p:nvPr/>
        </p:nvSpPr>
        <p:spPr>
          <a:xfrm>
            <a:off x="6126480" y="2340864"/>
            <a:ext cx="2651760" cy="256032"/>
          </a:xfrm>
          <a:prstGeom prst="rect">
            <a:avLst/>
          </a:prstGeom>
          <a:noFill/>
          <a:ln/>
        </p:spPr>
        <p:txBody>
          <a:bodyPr wrap="square" lIns="0" tIns="0" rIns="0" bIns="0" rtlCol="0" anchor="ctr"/>
          <a:lstStyle/>
          <a:p>
            <a:pPr marL="0" indent="0" algn="ctr">
              <a:buNone/>
            </a:pPr>
            <a:r>
              <a:rPr lang="en-US" sz="1000" dirty="0">
                <a:solidFill>
                  <a:srgbClr val="6B7B8C"/>
                </a:solidFill>
              </a:rPr>
              <a:t>172.16.27.0/24</a:t>
            </a:r>
            <a:endParaRPr lang="en-US" sz="1000" dirty="0"/>
          </a:p>
        </p:txBody>
      </p:sp>
      <p:sp>
        <p:nvSpPr>
          <p:cNvPr id="23" name="Shape 20"/>
          <p:cNvSpPr/>
          <p:nvPr/>
        </p:nvSpPr>
        <p:spPr>
          <a:xfrm>
            <a:off x="6400800" y="2286000"/>
            <a:ext cx="0" cy="393192"/>
          </a:xfrm>
          <a:prstGeom prst="line">
            <a:avLst/>
          </a:prstGeom>
          <a:noFill/>
          <a:ln w="19050">
            <a:solidFill>
              <a:srgbClr val="0B3C5D"/>
            </a:solidFill>
            <a:prstDash val="solid"/>
          </a:ln>
        </p:spPr>
        <p:txBody>
          <a:bodyPr/>
          <a:lstStyle/>
          <a:p>
            <a:endParaRPr lang="en-US"/>
          </a:p>
        </p:txBody>
      </p:sp>
      <p:sp>
        <p:nvSpPr>
          <p:cNvPr id="24" name="Text 21"/>
          <p:cNvSpPr/>
          <p:nvPr/>
        </p:nvSpPr>
        <p:spPr>
          <a:xfrm>
            <a:off x="8001000" y="15270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5" name="Shape 22"/>
          <p:cNvSpPr/>
          <p:nvPr/>
        </p:nvSpPr>
        <p:spPr>
          <a:xfrm>
            <a:off x="8101584" y="1856232"/>
            <a:ext cx="256032" cy="64008"/>
          </a:xfrm>
          <a:prstGeom prst="rect">
            <a:avLst/>
          </a:prstGeom>
          <a:solidFill>
            <a:srgbClr val="2A9D6F"/>
          </a:solidFill>
          <a:ln w="12700">
            <a:solidFill>
              <a:srgbClr val="2A9D6F"/>
            </a:solidFill>
            <a:prstDash val="solid"/>
          </a:ln>
        </p:spPr>
        <p:txBody>
          <a:bodyPr/>
          <a:lstStyle/>
          <a:p>
            <a:endParaRPr lang="en-US"/>
          </a:p>
        </p:txBody>
      </p:sp>
      <p:sp>
        <p:nvSpPr>
          <p:cNvPr id="26" name="Shape 23"/>
          <p:cNvSpPr/>
          <p:nvPr/>
        </p:nvSpPr>
        <p:spPr>
          <a:xfrm>
            <a:off x="8229600" y="1901952"/>
            <a:ext cx="0" cy="384048"/>
          </a:xfrm>
          <a:prstGeom prst="line">
            <a:avLst/>
          </a:prstGeom>
          <a:noFill/>
          <a:ln w="19050">
            <a:solidFill>
              <a:srgbClr val="0B3C5D"/>
            </a:solidFill>
            <a:prstDash val="solid"/>
          </a:ln>
        </p:spPr>
        <p:txBody>
          <a:bodyPr/>
          <a:lstStyle/>
          <a:p>
            <a:endParaRPr lang="en-US"/>
          </a:p>
        </p:txBody>
      </p:sp>
      <p:sp>
        <p:nvSpPr>
          <p:cNvPr id="27" name="Text 24"/>
          <p:cNvSpPr txBox="1"/>
          <p:nvPr/>
        </p:nvSpPr>
        <p:spPr>
          <a:xfrm>
            <a:off x="6720840" y="1463040"/>
            <a:ext cx="1188720" cy="457200"/>
          </a:xfrm>
          <a:prstGeom prst="rect">
            <a:avLst/>
          </a:prstGeom>
          <a:noFill/>
          <a:ln/>
        </p:spPr>
        <p:txBody>
          <a:bodyPr wrap="square" lIns="0" tIns="0" rIns="0" bIns="0" rtlCol="0" anchor="ctr"/>
          <a:lstStyle/>
          <a:p>
            <a:pPr marL="0" indent="0" algn="r">
              <a:buNone/>
            </a:pPr>
            <a:r>
              <a:rPr lang="en-US" sz="800" dirty="0">
                <a:solidFill>
                  <a:srgbClr val="6B7B8C"/>
                </a:solidFill>
              </a:rPr>
              <a:t>172.16.27.23</a:t>
            </a:r>
            <a:endParaRPr lang="en-US" sz="800" dirty="0"/>
          </a:p>
          <a:p>
            <a:pPr marL="0" indent="0" algn="r">
              <a:buNone/>
            </a:pPr>
            <a:r>
              <a:rPr lang="en-US" sz="800" dirty="0">
                <a:solidFill>
                  <a:srgbClr val="6B7B8C"/>
                </a:solidFill>
              </a:rPr>
              <a:t>00-53-0B</a:t>
            </a:r>
            <a:endParaRPr lang="en-US" sz="800" dirty="0"/>
          </a:p>
        </p:txBody>
      </p:sp>
      <p:sp>
        <p:nvSpPr>
          <p:cNvPr id="28" name="Shape 25"/>
          <p:cNvSpPr/>
          <p:nvPr/>
        </p:nvSpPr>
        <p:spPr>
          <a:xfrm flipV="1">
            <a:off x="6766560" y="1965960"/>
            <a:ext cx="1325880" cy="704088"/>
          </a:xfrm>
          <a:prstGeom prst="line">
            <a:avLst/>
          </a:prstGeom>
          <a:noFill/>
          <a:ln w="44450">
            <a:solidFill>
              <a:srgbClr val="F0A332"/>
            </a:solidFill>
            <a:prstDash val="solid"/>
            <a:tailEnd type="triangle"/>
          </a:ln>
        </p:spPr>
        <p:txBody>
          <a:bodyPr/>
          <a:lstStyle/>
          <a:p>
            <a:endParaRPr lang="en-US"/>
          </a:p>
        </p:txBody>
      </p:sp>
      <p:sp>
        <p:nvSpPr>
          <p:cNvPr id="29" name="Text 26"/>
          <p:cNvSpPr/>
          <p:nvPr/>
        </p:nvSpPr>
        <p:spPr>
          <a:xfrm>
            <a:off x="548640" y="4892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30" name="Text 27"/>
          <p:cNvSpPr txBox="1"/>
          <p:nvPr/>
        </p:nvSpPr>
        <p:spPr>
          <a:xfrm>
            <a:off x="1097280" y="484632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Aceita o quadro</a:t>
            </a:r>
            <a:endParaRPr lang="en-US" sz="1100" dirty="0"/>
          </a:p>
          <a:p>
            <a:pPr marL="0" indent="0">
              <a:buNone/>
            </a:pPr>
            <a:r>
              <a:rPr lang="en-US" sz="900" dirty="0">
                <a:solidFill>
                  <a:srgbClr val="1F2933"/>
                </a:solidFill>
              </a:rPr>
              <a:t>MAC de destino = B; copia o pacote para o buffer.</a:t>
            </a:r>
            <a:endParaRPr lang="en-US" sz="1100" dirty="0"/>
          </a:p>
        </p:txBody>
      </p:sp>
      <p:sp>
        <p:nvSpPr>
          <p:cNvPr id="31" name="Text 28"/>
          <p:cNvSpPr/>
          <p:nvPr/>
        </p:nvSpPr>
        <p:spPr>
          <a:xfrm>
            <a:off x="548640" y="53949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2" name="Text 29"/>
          <p:cNvSpPr txBox="1"/>
          <p:nvPr/>
        </p:nvSpPr>
        <p:spPr>
          <a:xfrm>
            <a:off x="1097280" y="534924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Camada de rede</a:t>
            </a:r>
            <a:endParaRPr lang="en-US" sz="1100" dirty="0"/>
          </a:p>
          <a:p>
            <a:pPr marL="0" indent="0">
              <a:buNone/>
            </a:pPr>
            <a:r>
              <a:rPr lang="en-US" sz="900" dirty="0">
                <a:solidFill>
                  <a:srgbClr val="1F2933"/>
                </a:solidFill>
              </a:rPr>
              <a:t>IP de destino = o seu; Protocolo 6 → entrega ao TCP.</a:t>
            </a:r>
            <a:endParaRPr lang="en-US" sz="1100" dirty="0"/>
          </a:p>
        </p:txBody>
      </p:sp>
      <p:sp>
        <p:nvSpPr>
          <p:cNvPr id="33" name="Text 30"/>
          <p:cNvSpPr/>
          <p:nvPr/>
        </p:nvSpPr>
        <p:spPr>
          <a:xfrm>
            <a:off x="548640" y="58978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34" name="Text 31"/>
          <p:cNvSpPr txBox="1"/>
          <p:nvPr/>
        </p:nvSpPr>
        <p:spPr>
          <a:xfrm>
            <a:off x="1097280" y="5852160"/>
            <a:ext cx="7680960" cy="502920"/>
          </a:xfrm>
          <a:prstGeom prst="rect">
            <a:avLst/>
          </a:prstGeom>
          <a:noFill/>
          <a:ln/>
        </p:spPr>
        <p:txBody>
          <a:bodyPr wrap="square" lIns="0" tIns="0" rIns="0" bIns="0" rtlCol="0" anchor="t"/>
          <a:lstStyle/>
          <a:p>
            <a:pPr marL="0" indent="0">
              <a:buNone/>
            </a:pPr>
            <a:r>
              <a:rPr lang="en-US" sz="1100" b="1" dirty="0">
                <a:solidFill>
                  <a:srgbClr val="0B3C5D"/>
                </a:solidFill>
              </a:rPr>
              <a:t>Transporte e aplicação</a:t>
            </a:r>
            <a:endParaRPr lang="en-US" sz="1100" dirty="0"/>
          </a:p>
          <a:p>
            <a:pPr marL="0" indent="0">
              <a:buNone/>
            </a:pPr>
            <a:r>
              <a:rPr lang="en-US" sz="900" dirty="0">
                <a:solidFill>
                  <a:srgbClr val="1F2933"/>
                </a:solidFill>
              </a:rPr>
              <a:t>Porta 22 → servidor SSH. A resposta refaz o caminho inverso (B → W → X → A).</a:t>
            </a:r>
            <a:endParaRPr lang="en-US" sz="1100" dirty="0"/>
          </a:p>
        </p:txBody>
      </p:sp>
      <p:sp>
        <p:nvSpPr>
          <p:cNvPr id="35" name="Shape 32"/>
          <p:cNvSpPr/>
          <p:nvPr/>
        </p:nvSpPr>
        <p:spPr>
          <a:xfrm>
            <a:off x="8869680" y="1280160"/>
            <a:ext cx="3017520" cy="3291840"/>
          </a:xfrm>
          <a:prstGeom prst="roundRect">
            <a:avLst>
              <a:gd name="adj" fmla="val 3636"/>
            </a:avLst>
          </a:prstGeom>
          <a:solidFill>
            <a:srgbClr val="EEF3F7"/>
          </a:solidFill>
          <a:ln w="9525">
            <a:solidFill>
              <a:srgbClr val="EEF3F7"/>
            </a:solidFill>
            <a:prstDash val="solid"/>
          </a:ln>
        </p:spPr>
        <p:txBody>
          <a:bodyPr/>
          <a:lstStyle/>
          <a:p>
            <a:endParaRPr lang="en-US"/>
          </a:p>
        </p:txBody>
      </p:sp>
      <p:sp>
        <p:nvSpPr>
          <p:cNvPr id="36" name="Text 33"/>
          <p:cNvSpPr txBox="1"/>
          <p:nvPr/>
        </p:nvSpPr>
        <p:spPr>
          <a:xfrm>
            <a:off x="9070848" y="1444752"/>
            <a:ext cx="2615184" cy="365760"/>
          </a:xfrm>
          <a:prstGeom prst="rect">
            <a:avLst/>
          </a:prstGeom>
          <a:noFill/>
          <a:ln/>
        </p:spPr>
        <p:txBody>
          <a:bodyPr wrap="square" lIns="0" tIns="0" rIns="0" bIns="0" rtlCol="0" anchor="t"/>
          <a:lstStyle/>
          <a:p>
            <a:pPr marL="0" indent="0">
              <a:buNone/>
            </a:pPr>
            <a:r>
              <a:rPr lang="en-US" sz="1500" b="1" dirty="0">
                <a:solidFill>
                  <a:srgbClr val="0B3C5D"/>
                </a:solidFill>
              </a:rPr>
              <a:t>Balanço</a:t>
            </a:r>
            <a:endParaRPr lang="en-US" sz="1500" dirty="0"/>
          </a:p>
        </p:txBody>
      </p:sp>
      <p:sp>
        <p:nvSpPr>
          <p:cNvPr id="37" name="Text 34"/>
          <p:cNvSpPr txBox="1"/>
          <p:nvPr/>
        </p:nvSpPr>
        <p:spPr>
          <a:xfrm>
            <a:off x="9070848" y="1856232"/>
            <a:ext cx="2615184" cy="25786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3 enlaces, 2 roteadores, 3 quadros diferentes</a:t>
            </a:r>
            <a:endParaRPr lang="en-US" sz="1100" dirty="0"/>
          </a:p>
          <a:p>
            <a:pPr marL="279400" indent="-279400">
              <a:spcAft>
                <a:spcPts val="400"/>
              </a:spcAft>
              <a:buSzPct val="100000"/>
              <a:buChar char="•"/>
            </a:pPr>
            <a:r>
              <a:rPr lang="en-US" sz="1100" dirty="0">
                <a:solidFill>
                  <a:srgbClr val="1F2933"/>
                </a:solidFill>
              </a:rPr>
              <a:t>1 pacote IP (endereços intactos), TTL 64 → 62</a:t>
            </a:r>
            <a:endParaRPr lang="en-US" sz="1100" dirty="0"/>
          </a:p>
          <a:p>
            <a:pPr marL="279400" indent="-279400">
              <a:spcAft>
                <a:spcPts val="400"/>
              </a:spcAft>
              <a:buSzPct val="100000"/>
              <a:buChar char="•"/>
            </a:pPr>
            <a:r>
              <a:rPr lang="en-US" sz="1100" dirty="0">
                <a:solidFill>
                  <a:srgbClr val="1F2933"/>
                </a:solidFill>
              </a:rPr>
              <a:t>Até 6 resoluções ARP, todas cacheadas</a:t>
            </a:r>
            <a:endParaRPr lang="en-US" sz="11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Nomes de host: do arquivo hosts ao DNS</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Shape 2"/>
          <p:cNvSpPr/>
          <p:nvPr/>
        </p:nvSpPr>
        <p:spPr>
          <a:xfrm>
            <a:off x="457200" y="1280160"/>
            <a:ext cx="356616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3163824" cy="365760"/>
          </a:xfrm>
          <a:prstGeom prst="rect">
            <a:avLst/>
          </a:prstGeom>
          <a:noFill/>
          <a:ln/>
        </p:spPr>
        <p:txBody>
          <a:bodyPr wrap="square" lIns="0" tIns="0" rIns="0" bIns="0" rtlCol="0" anchor="t"/>
          <a:lstStyle/>
          <a:p>
            <a:pPr marL="0" indent="0">
              <a:buNone/>
            </a:pPr>
            <a:r>
              <a:rPr lang="en-US" sz="1500" b="1" dirty="0">
                <a:solidFill>
                  <a:srgbClr val="0B3C5D"/>
                </a:solidFill>
              </a:rPr>
              <a:t>1999: tabelas locais</a:t>
            </a:r>
            <a:endParaRPr lang="en-US" sz="1500" dirty="0"/>
          </a:p>
        </p:txBody>
      </p:sp>
      <p:sp>
        <p:nvSpPr>
          <p:cNvPr id="7" name="Text 4"/>
          <p:cNvSpPr txBox="1"/>
          <p:nvPr/>
        </p:nvSpPr>
        <p:spPr>
          <a:xfrm>
            <a:off x="658368" y="1856232"/>
            <a:ext cx="316382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Roteador: ip host nome endereço</a:t>
            </a:r>
            <a:endParaRPr lang="en-US" sz="1200" dirty="0"/>
          </a:p>
          <a:p>
            <a:pPr marL="279400" indent="-279400">
              <a:spcAft>
                <a:spcPts val="400"/>
              </a:spcAft>
              <a:buSzPct val="100000"/>
              <a:buChar char="•"/>
            </a:pPr>
            <a:r>
              <a:rPr lang="en-US" sz="1200" dirty="0">
                <a:solidFill>
                  <a:srgbClr val="1F2933"/>
                </a:solidFill>
              </a:rPr>
              <a:t>Hosts: arquivo hosts</a:t>
            </a:r>
            <a:endParaRPr lang="en-US" sz="1200" dirty="0"/>
          </a:p>
          <a:p>
            <a:pPr marL="279400" indent="-279400">
              <a:spcAft>
                <a:spcPts val="400"/>
              </a:spcAft>
              <a:buSzPct val="100000"/>
              <a:buChar char="•"/>
            </a:pPr>
            <a:r>
              <a:rPr lang="en-US" sz="1200" dirty="0">
                <a:solidFill>
                  <a:srgbClr val="1F2933"/>
                </a:solidFill>
              </a:rPr>
              <a:t>Escopo local; sem escala</a:t>
            </a:r>
            <a:endParaRPr lang="en-US" sz="1200" dirty="0"/>
          </a:p>
        </p:txBody>
      </p:sp>
      <p:sp>
        <p:nvSpPr>
          <p:cNvPr id="8" name="Shape 5"/>
          <p:cNvSpPr/>
          <p:nvPr/>
        </p:nvSpPr>
        <p:spPr>
          <a:xfrm>
            <a:off x="4297680" y="1280160"/>
            <a:ext cx="74066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4498848" y="1444752"/>
            <a:ext cx="7004304" cy="365760"/>
          </a:xfrm>
          <a:prstGeom prst="rect">
            <a:avLst/>
          </a:prstGeom>
          <a:noFill/>
          <a:ln/>
        </p:spPr>
        <p:txBody>
          <a:bodyPr wrap="square" lIns="0" tIns="0" rIns="0" bIns="0" rtlCol="0" anchor="t"/>
          <a:lstStyle/>
          <a:p>
            <a:pPr marL="0" indent="0">
              <a:buNone/>
            </a:pPr>
            <a:r>
              <a:rPr lang="en-US" sz="1500" b="1" dirty="0">
                <a:solidFill>
                  <a:srgbClr val="0B3C5D"/>
                </a:solidFill>
              </a:rPr>
              <a:t>2026: DNS (RFC 1034/1035 e sucessoras)</a:t>
            </a:r>
            <a:endParaRPr lang="en-US" sz="1500" dirty="0"/>
          </a:p>
        </p:txBody>
      </p:sp>
      <p:sp>
        <p:nvSpPr>
          <p:cNvPr id="10" name="Text 7"/>
          <p:cNvSpPr txBox="1"/>
          <p:nvPr/>
        </p:nvSpPr>
        <p:spPr>
          <a:xfrm>
            <a:off x="4498848" y="1856232"/>
            <a:ext cx="700430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Espaço de nomes hierárquico: raiz → TLD (.br, .com) → domínio → host</a:t>
            </a:r>
            <a:endParaRPr lang="en-US" sz="1200" dirty="0"/>
          </a:p>
          <a:p>
            <a:pPr marL="279400" indent="-279400">
              <a:spcAft>
                <a:spcPts val="400"/>
              </a:spcAft>
              <a:buSzPct val="100000"/>
              <a:buChar char="•"/>
            </a:pPr>
            <a:r>
              <a:rPr lang="en-US" sz="1200" dirty="0">
                <a:solidFill>
                  <a:srgbClr val="1F2933"/>
                </a:solidFill>
              </a:rPr>
              <a:t>Resolver do host (DHCP/RA) → servidor recursivo → autoritativos</a:t>
            </a:r>
            <a:endParaRPr lang="en-US" sz="1200" dirty="0"/>
          </a:p>
          <a:p>
            <a:pPr marL="279400" indent="-279400">
              <a:spcAft>
                <a:spcPts val="400"/>
              </a:spcAft>
              <a:buSzPct val="100000"/>
              <a:buChar char="•"/>
            </a:pPr>
            <a:r>
              <a:rPr lang="en-US" sz="1200" dirty="0">
                <a:solidFill>
                  <a:srgbClr val="1F2933"/>
                </a:solidFill>
              </a:rPr>
              <a:t>Registros: </a:t>
            </a:r>
            <a:r>
              <a:rPr lang="en-US" sz="1200" b="1" dirty="0">
                <a:solidFill>
                  <a:srgbClr val="1F2933"/>
                </a:solidFill>
              </a:rPr>
              <a:t>A</a:t>
            </a:r>
            <a:r>
              <a:rPr lang="en-US" sz="1200" dirty="0">
                <a:solidFill>
                  <a:srgbClr val="1F2933"/>
                </a:solidFill>
              </a:rPr>
              <a:t> (IPv4), </a:t>
            </a:r>
            <a:r>
              <a:rPr lang="en-US" sz="1200" b="1" dirty="0">
                <a:solidFill>
                  <a:srgbClr val="1F2933"/>
                </a:solidFill>
              </a:rPr>
              <a:t>AAAA</a:t>
            </a:r>
            <a:r>
              <a:rPr lang="en-US" sz="1200" dirty="0">
                <a:solidFill>
                  <a:srgbClr val="1F2933"/>
                </a:solidFill>
              </a:rPr>
              <a:t> (IPv6), </a:t>
            </a:r>
            <a:r>
              <a:rPr lang="en-US" sz="1200" b="1" dirty="0">
                <a:solidFill>
                  <a:srgbClr val="1F2933"/>
                </a:solidFill>
              </a:rPr>
              <a:t>PTR</a:t>
            </a:r>
            <a:r>
              <a:rPr lang="en-US" sz="1200" dirty="0">
                <a:solidFill>
                  <a:srgbClr val="1F2933"/>
                </a:solidFill>
              </a:rPr>
              <a:t> (reverso), CNAME, MX, SRV, TXT</a:t>
            </a:r>
            <a:endParaRPr lang="en-US" sz="1200" dirty="0"/>
          </a:p>
          <a:p>
            <a:pPr marL="279400" indent="-279400">
              <a:spcAft>
                <a:spcPts val="400"/>
              </a:spcAft>
              <a:buSzPct val="100000"/>
              <a:buChar char="•"/>
            </a:pPr>
            <a:r>
              <a:rPr lang="en-US" sz="1200" dirty="0">
                <a:solidFill>
                  <a:srgbClr val="1F2933"/>
                </a:solidFill>
              </a:rPr>
              <a:t>UDP/TCP 53; DNS sobre TLS (853) e HTTPS; DNSSEC</a:t>
            </a:r>
            <a:endParaRPr lang="en-US" sz="1200" dirty="0"/>
          </a:p>
        </p:txBody>
      </p:sp>
      <p:sp>
        <p:nvSpPr>
          <p:cNvPr id="11" name="Text 8"/>
          <p:cNvSpPr/>
          <p:nvPr/>
        </p:nvSpPr>
        <p:spPr>
          <a:xfrm>
            <a:off x="822960" y="4462272"/>
            <a:ext cx="73152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Host</a:t>
            </a:r>
            <a:endParaRPr lang="en-US" sz="1200" dirty="0"/>
          </a:p>
        </p:txBody>
      </p:sp>
      <p:sp>
        <p:nvSpPr>
          <p:cNvPr id="12" name="Shape 9"/>
          <p:cNvSpPr/>
          <p:nvPr/>
        </p:nvSpPr>
        <p:spPr>
          <a:xfrm>
            <a:off x="1060704" y="4864608"/>
            <a:ext cx="256032" cy="64008"/>
          </a:xfrm>
          <a:prstGeom prst="rect">
            <a:avLst/>
          </a:prstGeom>
          <a:solidFill>
            <a:srgbClr val="2A9D6F"/>
          </a:solidFill>
          <a:ln w="12700">
            <a:solidFill>
              <a:srgbClr val="2A9D6F"/>
            </a:solidFill>
            <a:prstDash val="solid"/>
          </a:ln>
        </p:spPr>
        <p:txBody>
          <a:bodyPr/>
          <a:lstStyle/>
          <a:p>
            <a:endParaRPr lang="en-US"/>
          </a:p>
        </p:txBody>
      </p:sp>
      <p:sp>
        <p:nvSpPr>
          <p:cNvPr id="13" name="Text 10"/>
          <p:cNvSpPr txBox="1"/>
          <p:nvPr/>
        </p:nvSpPr>
        <p:spPr>
          <a:xfrm>
            <a:off x="274320" y="4956048"/>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resolver: 172.16.10.53</a:t>
            </a:r>
            <a:endParaRPr lang="en-US" sz="900" dirty="0"/>
          </a:p>
        </p:txBody>
      </p:sp>
      <p:sp>
        <p:nvSpPr>
          <p:cNvPr id="14" name="Text 11"/>
          <p:cNvSpPr txBox="1"/>
          <p:nvPr/>
        </p:nvSpPr>
        <p:spPr>
          <a:xfrm>
            <a:off x="3017520" y="4389120"/>
            <a:ext cx="2194560" cy="548640"/>
          </a:xfrm>
          <a:prstGeom prst="rect">
            <a:avLst/>
          </a:prstGeom>
          <a:solidFill>
            <a:srgbClr val="8ECAE6"/>
          </a:solidFill>
          <a:ln/>
        </p:spPr>
        <p:txBody>
          <a:bodyPr wrap="square" lIns="0" tIns="0" rIns="0" bIns="0" rtlCol="0" anchor="ctr"/>
          <a:lstStyle/>
          <a:p>
            <a:pPr marL="0" indent="0" algn="ctr">
              <a:buNone/>
            </a:pPr>
            <a:r>
              <a:rPr lang="en-US" sz="1000" dirty="0">
                <a:solidFill>
                  <a:srgbClr val="1F2933"/>
                </a:solidFill>
              </a:rPr>
              <a:t>Servidor recursivo</a:t>
            </a:r>
            <a:endParaRPr lang="en-US" sz="1000" dirty="0"/>
          </a:p>
          <a:p>
            <a:pPr marL="0" indent="0" algn="ctr">
              <a:buNone/>
            </a:pPr>
            <a:r>
              <a:rPr lang="en-US" sz="1000" dirty="0">
                <a:solidFill>
                  <a:srgbClr val="1F2933"/>
                </a:solidFill>
              </a:rPr>
              <a:t>(172.16.10.53)</a:t>
            </a:r>
            <a:endParaRPr lang="en-US" sz="1000" dirty="0"/>
          </a:p>
        </p:txBody>
      </p:sp>
      <p:sp>
        <p:nvSpPr>
          <p:cNvPr id="15" name="Text 12"/>
          <p:cNvSpPr txBox="1"/>
          <p:nvPr/>
        </p:nvSpPr>
        <p:spPr>
          <a:xfrm>
            <a:off x="6035040" y="4389120"/>
            <a:ext cx="164592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Raiz (.)</a:t>
            </a:r>
            <a:endParaRPr lang="en-US" sz="1000" dirty="0"/>
          </a:p>
        </p:txBody>
      </p:sp>
      <p:sp>
        <p:nvSpPr>
          <p:cNvPr id="16" name="Text 13"/>
          <p:cNvSpPr txBox="1"/>
          <p:nvPr/>
        </p:nvSpPr>
        <p:spPr>
          <a:xfrm>
            <a:off x="8138160" y="4389120"/>
            <a:ext cx="164592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TLD (.br)</a:t>
            </a:r>
            <a:endParaRPr lang="en-US" sz="1000" dirty="0"/>
          </a:p>
        </p:txBody>
      </p:sp>
      <p:sp>
        <p:nvSpPr>
          <p:cNvPr id="17" name="Text 14"/>
          <p:cNvSpPr txBox="1"/>
          <p:nvPr/>
        </p:nvSpPr>
        <p:spPr>
          <a:xfrm>
            <a:off x="10058400" y="4389120"/>
            <a:ext cx="1645920" cy="54864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1000" dirty="0">
                <a:solidFill>
                  <a:srgbClr val="1F2933"/>
                </a:solidFill>
              </a:rPr>
              <a:t>Autoritativo</a:t>
            </a:r>
            <a:endParaRPr lang="en-US" sz="1000" dirty="0"/>
          </a:p>
          <a:p>
            <a:pPr marL="0" indent="0" algn="ctr">
              <a:buNone/>
            </a:pPr>
            <a:r>
              <a:rPr lang="en-US" sz="1000" dirty="0">
                <a:solidFill>
                  <a:srgbClr val="1F2933"/>
                </a:solidFill>
              </a:rPr>
              <a:t>(exemplo.com.br)</a:t>
            </a:r>
            <a:endParaRPr lang="en-US" sz="1000" dirty="0"/>
          </a:p>
        </p:txBody>
      </p:sp>
      <p:sp>
        <p:nvSpPr>
          <p:cNvPr id="18" name="Shape 15"/>
          <p:cNvSpPr/>
          <p:nvPr/>
        </p:nvSpPr>
        <p:spPr>
          <a:xfrm>
            <a:off x="1600200" y="4480560"/>
            <a:ext cx="1417320" cy="0"/>
          </a:xfrm>
          <a:prstGeom prst="line">
            <a:avLst/>
          </a:prstGeom>
          <a:noFill/>
          <a:ln w="25400">
            <a:solidFill>
              <a:srgbClr val="F0A332"/>
            </a:solidFill>
            <a:prstDash val="solid"/>
            <a:tailEnd type="triangle"/>
          </a:ln>
        </p:spPr>
        <p:txBody>
          <a:bodyPr/>
          <a:lstStyle/>
          <a:p>
            <a:endParaRPr lang="en-US"/>
          </a:p>
        </p:txBody>
      </p:sp>
      <p:sp>
        <p:nvSpPr>
          <p:cNvPr id="19" name="Text 16"/>
          <p:cNvSpPr txBox="1"/>
          <p:nvPr/>
        </p:nvSpPr>
        <p:spPr>
          <a:xfrm>
            <a:off x="1303020" y="4187952"/>
            <a:ext cx="2011680" cy="237744"/>
          </a:xfrm>
          <a:prstGeom prst="rect">
            <a:avLst/>
          </a:prstGeom>
          <a:noFill/>
          <a:ln/>
        </p:spPr>
        <p:txBody>
          <a:bodyPr wrap="square" lIns="0" tIns="0" rIns="0" bIns="0" rtlCol="0" anchor="ctr"/>
          <a:lstStyle/>
          <a:p>
            <a:pPr marL="0" indent="0" algn="ctr">
              <a:buNone/>
            </a:pPr>
            <a:r>
              <a:rPr lang="en-US" sz="1000" dirty="0">
                <a:solidFill>
                  <a:srgbClr val="1F2933"/>
                </a:solidFill>
              </a:rPr>
              <a:t>www.exemplo.com.br? (AAAA)</a:t>
            </a:r>
            <a:endParaRPr lang="en-US" sz="1000" dirty="0"/>
          </a:p>
        </p:txBody>
      </p:sp>
      <p:sp>
        <p:nvSpPr>
          <p:cNvPr id="20" name="Shape 17"/>
          <p:cNvSpPr/>
          <p:nvPr/>
        </p:nvSpPr>
        <p:spPr>
          <a:xfrm>
            <a:off x="5212080" y="4663440"/>
            <a:ext cx="822960" cy="0"/>
          </a:xfrm>
          <a:prstGeom prst="line">
            <a:avLst/>
          </a:prstGeom>
          <a:noFill/>
          <a:ln w="19050">
            <a:solidFill>
              <a:srgbClr val="0B3C5D"/>
            </a:solidFill>
            <a:prstDash val="solid"/>
            <a:headEnd type="triangle"/>
            <a:tailEnd type="triangle"/>
          </a:ln>
        </p:spPr>
        <p:txBody>
          <a:bodyPr/>
          <a:lstStyle/>
          <a:p>
            <a:endParaRPr lang="en-US"/>
          </a:p>
        </p:txBody>
      </p:sp>
      <p:sp>
        <p:nvSpPr>
          <p:cNvPr id="21" name="Shape 18"/>
          <p:cNvSpPr/>
          <p:nvPr/>
        </p:nvSpPr>
        <p:spPr>
          <a:xfrm>
            <a:off x="7680960" y="4663440"/>
            <a:ext cx="457200" cy="0"/>
          </a:xfrm>
          <a:prstGeom prst="line">
            <a:avLst/>
          </a:prstGeom>
          <a:noFill/>
          <a:ln w="19050">
            <a:solidFill>
              <a:srgbClr val="0B3C5D"/>
            </a:solidFill>
            <a:prstDash val="solid"/>
            <a:headEnd type="triangle"/>
            <a:tailEnd type="triangle"/>
          </a:ln>
        </p:spPr>
        <p:txBody>
          <a:bodyPr/>
          <a:lstStyle/>
          <a:p>
            <a:endParaRPr lang="en-US"/>
          </a:p>
        </p:txBody>
      </p:sp>
      <p:sp>
        <p:nvSpPr>
          <p:cNvPr id="22" name="Shape 19"/>
          <p:cNvSpPr/>
          <p:nvPr/>
        </p:nvSpPr>
        <p:spPr>
          <a:xfrm>
            <a:off x="9784080" y="4663440"/>
            <a:ext cx="274320" cy="0"/>
          </a:xfrm>
          <a:prstGeom prst="line">
            <a:avLst/>
          </a:prstGeom>
          <a:noFill/>
          <a:ln w="19050">
            <a:solidFill>
              <a:srgbClr val="0B3C5D"/>
            </a:solidFill>
            <a:prstDash val="solid"/>
            <a:headEnd type="triangle"/>
            <a:tailEnd type="triangle"/>
          </a:ln>
        </p:spPr>
        <p:txBody>
          <a:bodyPr/>
          <a:lstStyle/>
          <a:p>
            <a:endParaRPr lang="en-US"/>
          </a:p>
        </p:txBody>
      </p:sp>
      <p:sp>
        <p:nvSpPr>
          <p:cNvPr id="23" name="Shape 20"/>
          <p:cNvSpPr/>
          <p:nvPr/>
        </p:nvSpPr>
        <p:spPr>
          <a:xfrm flipH="1">
            <a:off x="1600200" y="4846320"/>
            <a:ext cx="1417320" cy="0"/>
          </a:xfrm>
          <a:prstGeom prst="line">
            <a:avLst/>
          </a:prstGeom>
          <a:noFill/>
          <a:ln w="25400">
            <a:solidFill>
              <a:srgbClr val="2A9D6F"/>
            </a:solidFill>
            <a:prstDash val="solid"/>
            <a:tailEnd type="triangle"/>
          </a:ln>
        </p:spPr>
        <p:txBody>
          <a:bodyPr/>
          <a:lstStyle/>
          <a:p>
            <a:endParaRPr lang="en-US"/>
          </a:p>
        </p:txBody>
      </p:sp>
      <p:sp>
        <p:nvSpPr>
          <p:cNvPr id="24" name="Text 21"/>
          <p:cNvSpPr txBox="1"/>
          <p:nvPr/>
        </p:nvSpPr>
        <p:spPr>
          <a:xfrm>
            <a:off x="1303020" y="4572000"/>
            <a:ext cx="2011680" cy="237744"/>
          </a:xfrm>
          <a:prstGeom prst="rect">
            <a:avLst/>
          </a:prstGeom>
          <a:noFill/>
          <a:ln/>
        </p:spPr>
        <p:txBody>
          <a:bodyPr wrap="square" lIns="0" tIns="0" rIns="0" bIns="0" rtlCol="0" anchor="ctr"/>
          <a:lstStyle/>
          <a:p>
            <a:pPr marL="0" indent="0" algn="ctr">
              <a:buNone/>
            </a:pPr>
            <a:r>
              <a:rPr lang="en-US" sz="1000" dirty="0">
                <a:solidFill>
                  <a:srgbClr val="1F2933"/>
                </a:solidFill>
              </a:rPr>
              <a:t>2001:db8::80 (cacheado)</a:t>
            </a:r>
            <a:endParaRPr lang="en-US" sz="1000" dirty="0"/>
          </a:p>
        </p:txBody>
      </p:sp>
      <p:sp>
        <p:nvSpPr>
          <p:cNvPr id="25" name="Text 22"/>
          <p:cNvSpPr txBox="1"/>
          <p:nvPr/>
        </p:nvSpPr>
        <p:spPr>
          <a:xfrm>
            <a:off x="457200" y="5669280"/>
            <a:ext cx="11247120" cy="45720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Precedência típica no host: cache local → arquivo hosts → DNS. O arquivo hosts ainda serve para testes (e causa problemas quando esquecido).</a:t>
            </a:r>
            <a:endParaRPr lang="en-US" sz="11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Configuração de Proxy ARP: padrões por fabricante</a:t>
            </a:r>
            <a:endParaRPr lang="en-US" sz="3000" dirty="0"/>
          </a:p>
        </p:txBody>
      </p:sp>
      <p:graphicFrame>
        <p:nvGraphicFramePr>
          <p:cNvPr id="10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gridCol w="3291840">
                  <a:extLst>
                    <a:ext uri="{9D8B030D-6E8A-4147-A177-3AD203B41FA5}">
                      <a16:colId xmlns:a16="http://schemas.microsoft.com/office/drawing/2014/main" val="20003"/>
                    </a:ext>
                  </a:extLst>
                </a:gridCol>
              </a:tblGrid>
              <a:tr h="457200">
                <a:tc>
                  <a:txBody>
                    <a:bodyPr/>
                    <a:lstStyle/>
                    <a:p>
                      <a:pPr marL="0" indent="0" algn="l">
                        <a:buNone/>
                      </a:pPr>
                      <a:r>
                        <a:rPr lang="en-US" sz="1100" b="1" dirty="0">
                          <a:solidFill>
                            <a:srgbClr val="FFFFFF"/>
                          </a:solidFill>
                        </a:rPr>
                        <a:t>Plataforma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Padrão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Como habilitar / desabilitar</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Observação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100" dirty="0">
                          <a:solidFill>
                            <a:srgbClr val="1F2933"/>
                          </a:solidFill>
                        </a:rPr>
                        <a:t>Cisco IOS / IOS-XE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b="1" dirty="0">
                          <a:solidFill>
                            <a:srgbClr val="D64545"/>
                          </a:solidFill>
                        </a:rPr>
                        <a:t>Habilitado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interface X / [no] ip proxy-arp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Também 'ip local-proxy-arp' para hosts da mesma VLAN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100" dirty="0">
                          <a:solidFill>
                            <a:srgbClr val="1F2933"/>
                          </a:solidFill>
                        </a:rPr>
                        <a:t>Linux</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Desabilitado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sysctl -w net.ipv4.conf.eth0.proxy_arp=1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Usado em concentradores VPN e virtualização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100" dirty="0">
                          <a:solidFill>
                            <a:srgbClr val="1F2933"/>
                          </a:solidFill>
                        </a:rPr>
                        <a:t>Juniper Junos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Desabilitado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set interfaces ge-0/0/0 unit 0 proxy-arp restricted | unrestricted</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'restricted' só responde por hosts de outras sub-redes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100" dirty="0">
                          <a:solidFill>
                            <a:srgbClr val="6B7B8C"/>
                          </a:solidFill>
                        </a:rPr>
                        <a:t>Cabletron (1999)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Desabilitado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IP General Config → Port Level Setup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Histórico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5" name="Text 1"/>
          <p:cNvSpPr/>
          <p:nvPr/>
        </p:nvSpPr>
        <p:spPr>
          <a:xfrm>
            <a:off x="457200" y="3840480"/>
            <a:ext cx="5394960" cy="1737360"/>
          </a:xfrm>
          <a:prstGeom prst="roundRect">
            <a:avLst>
              <a:gd name="adj" fmla="val 4211"/>
            </a:avLst>
          </a:prstGeom>
          <a:solidFill>
            <a:srgbClr val="2B3A48"/>
          </a:solidFill>
          <a:ln>
            <a:solidFill>
              <a:srgbClr val="2B3A48"/>
            </a:solidFill>
          </a:ln>
        </p:spPr>
        <p:txBody>
          <a:bodyPr wrap="square" lIns="101600" tIns="127000" rIns="127000" bIns="101600" rtlCol="0" anchor="t"/>
          <a:lstStyle/>
          <a:p>
            <a:pPr marL="0" indent="0" algn="l">
              <a:buNone/>
            </a:pPr>
            <a:r>
              <a:rPr lang="en-US" sz="1100" dirty="0">
                <a:solidFill>
                  <a:srgbClr val="E8EEF2"/>
                </a:solidFill>
                <a:latin typeface="Courier New" pitchFamily="34" charset="0"/>
                <a:ea typeface="Courier New" pitchFamily="34" charset="-122"/>
                <a:cs typeface="Courier New" pitchFamily="34" charset="-120"/>
              </a:rPr>
              <a:t>! Cisco IOS: desabilitar Proxy ARP na interface</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configure terminal</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interface GigabitEthernet0/0</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no ip proxy-arp</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verificar:</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show ip interface GigabitEthernet0/0 | include Proxy</a:t>
            </a:r>
            <a:endParaRPr lang="en-US" sz="1100" dirty="0"/>
          </a:p>
        </p:txBody>
      </p:sp>
      <p:sp>
        <p:nvSpPr>
          <p:cNvPr id="6" name="Text 2"/>
          <p:cNvSpPr/>
          <p:nvPr/>
        </p:nvSpPr>
        <p:spPr>
          <a:xfrm>
            <a:off x="6309360" y="3840480"/>
            <a:ext cx="5394960" cy="1737360"/>
          </a:xfrm>
          <a:prstGeom prst="roundRect">
            <a:avLst>
              <a:gd name="adj" fmla="val 4211"/>
            </a:avLst>
          </a:prstGeom>
          <a:solidFill>
            <a:srgbClr val="2B3A48"/>
          </a:solidFill>
          <a:ln>
            <a:solidFill>
              <a:srgbClr val="2B3A48"/>
            </a:solidFill>
          </a:ln>
        </p:spPr>
        <p:txBody>
          <a:bodyPr wrap="square" lIns="101600" tIns="127000" rIns="127000" bIns="101600" rtlCol="0" anchor="t"/>
          <a:lstStyle/>
          <a:p>
            <a:pPr marL="0" indent="0" algn="l">
              <a:buNone/>
            </a:pPr>
            <a:r>
              <a:rPr lang="en-US" sz="1100" dirty="0">
                <a:solidFill>
                  <a:srgbClr val="E8EEF2"/>
                </a:solidFill>
                <a:latin typeface="Courier New" pitchFamily="34" charset="0"/>
                <a:ea typeface="Courier New" pitchFamily="34" charset="-122"/>
                <a:cs typeface="Courier New" pitchFamily="34" charset="-120"/>
              </a:rPr>
              <a:t># Linux: habilitar Proxy ARP em eth0 (temporário)</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sysctl -w net.ipv4.conf.eth0.proxy_arp=1</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persistente: /etc/sysctl.d/99-proxyarp.conf</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net.ipv4.conf.eth0.proxy_arp = 1</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 verificar vizinhos:</a:t>
            </a:r>
            <a:endParaRPr lang="en-US" sz="1100" dirty="0"/>
          </a:p>
          <a:p>
            <a:pPr marL="0" indent="0" algn="l">
              <a:buNone/>
            </a:pPr>
            <a:r>
              <a:rPr lang="en-US" sz="1100" dirty="0">
                <a:solidFill>
                  <a:srgbClr val="E8EEF2"/>
                </a:solidFill>
                <a:latin typeface="Courier New" pitchFamily="34" charset="0"/>
                <a:ea typeface="Courier New" pitchFamily="34" charset="-122"/>
                <a:cs typeface="Courier New" pitchFamily="34" charset="-120"/>
              </a:rPr>
              <a:t>ip neigh show dev eth0</a:t>
            </a:r>
            <a:endParaRPr lang="en-US" sz="1100" dirty="0"/>
          </a:p>
        </p:txBody>
      </p:sp>
      <p:sp>
        <p:nvSpPr>
          <p:cNvPr id="7" name="Text 3"/>
          <p:cNvSpPr/>
          <p:nvPr/>
        </p:nvSpPr>
        <p:spPr>
          <a:xfrm>
            <a:off x="457200" y="5760720"/>
            <a:ext cx="11247120" cy="457200"/>
          </a:xfrm>
          <a:prstGeom prst="roundRect">
            <a:avLst>
              <a:gd name="adj" fmla="val 20000"/>
            </a:avLst>
          </a:prstGeom>
          <a:solidFill>
            <a:srgbClr val="FFF4E0"/>
          </a:solidFill>
          <a:ln>
            <a:solidFill>
              <a:srgbClr val="FFF4E0"/>
            </a:solidFill>
          </a:ln>
        </p:spPr>
        <p:txBody>
          <a:bodyPr wrap="square" lIns="76200" tIns="152400" rIns="152400" bIns="76200" rtlCol="0" anchor="ctr"/>
          <a:lstStyle/>
          <a:p>
            <a:pPr marL="0" indent="0" algn="l">
              <a:buNone/>
            </a:pPr>
            <a:r>
              <a:rPr lang="en-US" sz="1200" b="1" dirty="0">
                <a:solidFill>
                  <a:srgbClr val="1F2933"/>
                </a:solidFill>
              </a:rPr>
              <a:t>Recomendação: Proxy ARP desligado por padrão; ligue apenas com necessidade documentada (VPN, migração) e por interface.</a:t>
            </a:r>
            <a:endParaRPr lang="en-US" sz="12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2  |  PARTE 4</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Protocolos de roteamento IP</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RIP, distância administrativa, EIGRP, roteamento multicaminho e redistribuição; OSPF em detalhe; OSPFv3 e IS-IS; EGP e BGP-4</a:t>
            </a:r>
            <a:endParaRPr lang="en-US" sz="18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RIP: Routing Information Protocol</a:t>
            </a:r>
            <a:endParaRPr lang="en-US" sz="3000" dirty="0"/>
          </a:p>
        </p:txBody>
      </p:sp>
      <p:sp>
        <p:nvSpPr>
          <p:cNvPr id="4" name="Text 1"/>
          <p:cNvSpPr txBox="1"/>
          <p:nvPr/>
        </p:nvSpPr>
        <p:spPr>
          <a:xfrm>
            <a:off x="457200" y="1188720"/>
            <a:ext cx="658368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Um dos protocolos interiores mais usados </a:t>
            </a:r>
            <a:r>
              <a:rPr lang="en-US" sz="1400" b="1" dirty="0">
                <a:solidFill>
                  <a:srgbClr val="1F2933"/>
                </a:solidFill>
              </a:rPr>
              <a:t>historicamente</a:t>
            </a:r>
            <a:r>
              <a:rPr lang="en-US" sz="1400" dirty="0">
                <a:solidFill>
                  <a:srgbClr val="1F2933"/>
                </a:solidFill>
              </a:rPr>
              <a:t>; implementação direta de vetor de distância</a:t>
            </a:r>
            <a:endParaRPr lang="en-US" sz="1400" dirty="0"/>
          </a:p>
          <a:p>
            <a:pPr marL="279400" indent="-279400">
              <a:spcAft>
                <a:spcPts val="800"/>
              </a:spcAft>
              <a:buSzPct val="100000"/>
              <a:buChar char="•"/>
            </a:pPr>
            <a:r>
              <a:rPr lang="en-US" sz="1400" dirty="0">
                <a:solidFill>
                  <a:srgbClr val="1F2933"/>
                </a:solidFill>
              </a:rPr>
              <a:t>Anuncia a </a:t>
            </a:r>
            <a:r>
              <a:rPr lang="en-US" sz="1400" b="1" dirty="0">
                <a:solidFill>
                  <a:srgbClr val="1F2933"/>
                </a:solidFill>
              </a:rPr>
              <a:t>tabela inteira a cada 30 s</a:t>
            </a:r>
            <a:r>
              <a:rPr lang="en-US" sz="1400" dirty="0">
                <a:solidFill>
                  <a:srgbClr val="1F2933"/>
                </a:solidFill>
              </a:rPr>
              <a:t>: v1 em broadcast, v2 em multicast 224.0.0.9 (UDP 520)</a:t>
            </a:r>
            <a:endParaRPr lang="en-US" sz="1400" dirty="0"/>
          </a:p>
          <a:p>
            <a:pPr marL="279400" indent="-279400">
              <a:spcAft>
                <a:spcPts val="800"/>
              </a:spcAft>
              <a:buSzPct val="100000"/>
              <a:buChar char="•"/>
            </a:pPr>
            <a:r>
              <a:rPr lang="en-US" sz="1400" dirty="0">
                <a:solidFill>
                  <a:srgbClr val="1F2933"/>
                </a:solidFill>
              </a:rPr>
              <a:t>Métrica: </a:t>
            </a:r>
            <a:r>
              <a:rPr lang="en-US" sz="1400" b="1" dirty="0">
                <a:solidFill>
                  <a:srgbClr val="1F2933"/>
                </a:solidFill>
              </a:rPr>
              <a:t>contagem de saltos</a:t>
            </a:r>
            <a:r>
              <a:rPr lang="en-US" sz="1400" dirty="0">
                <a:solidFill>
                  <a:srgbClr val="1F2933"/>
                </a:solidFill>
              </a:rPr>
              <a:t>; 16 = infinito → diâmetro máximo de 15 saltos</a:t>
            </a:r>
            <a:endParaRPr lang="en-US" sz="1400" dirty="0"/>
          </a:p>
          <a:p>
            <a:pPr marL="279400" indent="-279400">
              <a:spcAft>
                <a:spcPts val="800"/>
              </a:spcAft>
              <a:buSzPct val="100000"/>
              <a:buChar char="•"/>
            </a:pPr>
            <a:r>
              <a:rPr lang="en-US" sz="1400" dirty="0">
                <a:solidFill>
                  <a:srgbClr val="1F2933"/>
                </a:solidFill>
              </a:rPr>
              <a:t>Temporizadores (Cisco): atualização 30 s, inválido 180 s, hold-down 180 s, descarte 240 s</a:t>
            </a:r>
            <a:endParaRPr lang="en-US" sz="1400" dirty="0"/>
          </a:p>
          <a:p>
            <a:pPr marL="279400" indent="-279400">
              <a:spcAft>
                <a:spcPts val="800"/>
              </a:spcAft>
              <a:buSzPct val="100000"/>
              <a:buChar char="•"/>
            </a:pPr>
            <a:r>
              <a:rPr lang="en-US" sz="1400" dirty="0">
                <a:solidFill>
                  <a:srgbClr val="1F2933"/>
                </a:solidFill>
              </a:rPr>
              <a:t>Loops mitigados por horizonte dividido, reverso envenenado, hold-down e atualizações disparadas</a:t>
            </a:r>
            <a:endParaRPr lang="en-US" sz="1400" dirty="0"/>
          </a:p>
          <a:p>
            <a:pPr marL="279400" indent="-279400">
              <a:spcAft>
                <a:spcPts val="800"/>
              </a:spcAft>
              <a:buSzPct val="100000"/>
              <a:buChar char="•"/>
            </a:pPr>
            <a:r>
              <a:rPr lang="en-US" sz="1400" dirty="0">
                <a:solidFill>
                  <a:srgbClr val="1F2933"/>
                </a:solidFill>
              </a:rPr>
              <a:t>2026: adequado só a redes pequenas; ótimo para ensinar</a:t>
            </a:r>
            <a:endParaRPr lang="en-US" sz="1400" dirty="0"/>
          </a:p>
        </p:txBody>
      </p:sp>
      <p:graphicFrame>
        <p:nvGraphicFramePr>
          <p:cNvPr id="107" name="Table 0"/>
          <p:cNvGraphicFramePr>
            <a:graphicFrameLocks noGrp="1"/>
          </p:cNvGraphicFramePr>
          <p:nvPr>
            <p:extLst>
              <p:ext uri="{D42A27DB-BD31-4B8C-83A1-F6EECF244321}">
                <p14:modId xmlns:p14="http://schemas.microsoft.com/office/powerpoint/2010/main" val="1579011935"/>
              </p:ext>
            </p:extLst>
          </p:nvPr>
        </p:nvGraphicFramePr>
        <p:xfrm>
          <a:off x="7406640" y="1280160"/>
          <a:ext cx="429768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640080">
                  <a:extLst>
                    <a:ext uri="{9D8B030D-6E8A-4147-A177-3AD203B41FA5}">
                      <a16:colId xmlns:a16="http://schemas.microsoft.com/office/drawing/2014/main" val="20001"/>
                    </a:ext>
                  </a:extLst>
                </a:gridCol>
                <a:gridCol w="2560320">
                  <a:extLst>
                    <a:ext uri="{9D8B030D-6E8A-4147-A177-3AD203B41FA5}">
                      <a16:colId xmlns:a16="http://schemas.microsoft.com/office/drawing/2014/main" val="20002"/>
                    </a:ext>
                  </a:extLst>
                </a:gridCol>
              </a:tblGrid>
              <a:tr h="548640">
                <a:tc>
                  <a:txBody>
                    <a:bodyPr/>
                    <a:lstStyle/>
                    <a:p>
                      <a:pPr marL="0" indent="0" algn="l">
                        <a:buNone/>
                      </a:pPr>
                      <a:r>
                        <a:rPr lang="en-US" sz="1000" b="1" dirty="0">
                          <a:solidFill>
                            <a:srgbClr val="FFFFFF"/>
                          </a:solidFill>
                        </a:rPr>
                        <a:t>Versão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RFC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Características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48640">
                <a:tc>
                  <a:txBody>
                    <a:bodyPr/>
                    <a:lstStyle/>
                    <a:p>
                      <a:pPr marL="0" indent="0" algn="l">
                        <a:buNone/>
                      </a:pPr>
                      <a:r>
                        <a:rPr lang="en-US" sz="1000" dirty="0">
                          <a:solidFill>
                            <a:srgbClr val="1F2933"/>
                          </a:solidFill>
                        </a:rPr>
                        <a:t>RIPv1 (1988)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1058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Classful: sem máscara; broadcast; sem autenticação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8640">
                <a:tc>
                  <a:txBody>
                    <a:bodyPr/>
                    <a:lstStyle/>
                    <a:p>
                      <a:pPr marL="0" indent="0" algn="l">
                        <a:buNone/>
                      </a:pPr>
                      <a:r>
                        <a:rPr lang="en-US" sz="1000" dirty="0">
                          <a:solidFill>
                            <a:srgbClr val="1F2933"/>
                          </a:solidFill>
                        </a:rPr>
                        <a:t>RIPv2 (1998)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2453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Classless (VLSM/CIDR); multicast 224.0.0.9; autenticação; próximo salto; tag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48640">
                <a:tc>
                  <a:txBody>
                    <a:bodyPr/>
                    <a:lstStyle/>
                    <a:p>
                      <a:pPr marL="0" indent="0" algn="l">
                        <a:buNone/>
                      </a:pPr>
                      <a:r>
                        <a:rPr lang="en-US" sz="1000" dirty="0">
                          <a:solidFill>
                            <a:srgbClr val="1F2933"/>
                          </a:solidFill>
                        </a:rPr>
                        <a:t>RIPng (1997)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2080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IPv6; UDP 521; ff02::9; autenticação via IPsec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Shape 2"/>
          <p:cNvSpPr/>
          <p:nvPr/>
        </p:nvSpPr>
        <p:spPr>
          <a:xfrm>
            <a:off x="7406640" y="3383280"/>
            <a:ext cx="4297680" cy="2743200"/>
          </a:xfrm>
          <a:prstGeom prst="roundRect">
            <a:avLst>
              <a:gd name="adj" fmla="val 4000"/>
            </a:avLst>
          </a:prstGeom>
          <a:solidFill>
            <a:srgbClr val="EEF3F7"/>
          </a:solidFill>
          <a:ln w="9525">
            <a:solidFill>
              <a:srgbClr val="EEF3F7"/>
            </a:solidFill>
            <a:prstDash val="solid"/>
          </a:ln>
        </p:spPr>
        <p:txBody>
          <a:bodyPr/>
          <a:lstStyle/>
          <a:p>
            <a:endParaRPr lang="en-US"/>
          </a:p>
        </p:txBody>
      </p:sp>
      <p:sp>
        <p:nvSpPr>
          <p:cNvPr id="7" name="Text 3"/>
          <p:cNvSpPr txBox="1"/>
          <p:nvPr/>
        </p:nvSpPr>
        <p:spPr>
          <a:xfrm>
            <a:off x="7607808" y="3547872"/>
            <a:ext cx="3895344" cy="365760"/>
          </a:xfrm>
          <a:prstGeom prst="rect">
            <a:avLst/>
          </a:prstGeom>
          <a:noFill/>
          <a:ln/>
        </p:spPr>
        <p:txBody>
          <a:bodyPr wrap="square" lIns="0" tIns="0" rIns="0" bIns="0" rtlCol="0" anchor="t"/>
          <a:lstStyle/>
          <a:p>
            <a:pPr marL="0" indent="0">
              <a:buNone/>
            </a:pPr>
            <a:r>
              <a:rPr lang="en-US" sz="1500" b="1" dirty="0">
                <a:solidFill>
                  <a:srgbClr val="0B3C5D"/>
                </a:solidFill>
              </a:rPr>
              <a:t>Critério de atualização da tabela</a:t>
            </a:r>
            <a:endParaRPr lang="en-US" sz="1500" dirty="0"/>
          </a:p>
        </p:txBody>
      </p:sp>
      <p:sp>
        <p:nvSpPr>
          <p:cNvPr id="8" name="Text 4"/>
          <p:cNvSpPr txBox="1"/>
          <p:nvPr/>
        </p:nvSpPr>
        <p:spPr>
          <a:xfrm>
            <a:off x="7607808" y="3959352"/>
            <a:ext cx="3895344" cy="202996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Destino desconhecido → instala</a:t>
            </a:r>
            <a:endParaRPr lang="en-US" sz="1100" dirty="0"/>
          </a:p>
          <a:p>
            <a:pPr marL="279400" indent="-279400">
              <a:spcAft>
                <a:spcPts val="400"/>
              </a:spcAft>
              <a:buSzPct val="100000"/>
              <a:buChar char="•"/>
            </a:pPr>
            <a:r>
              <a:rPr lang="en-US" sz="1100" dirty="0">
                <a:solidFill>
                  <a:srgbClr val="1F2933"/>
                </a:solidFill>
              </a:rPr>
              <a:t>Métrica menor que a atual → substitui</a:t>
            </a:r>
            <a:endParaRPr lang="en-US" sz="1100" dirty="0"/>
          </a:p>
          <a:p>
            <a:pPr marL="279400" indent="-279400">
              <a:spcAft>
                <a:spcPts val="400"/>
              </a:spcAft>
              <a:buSzPct val="100000"/>
              <a:buChar char="•"/>
            </a:pPr>
            <a:r>
              <a:rPr lang="en-US" sz="1100" dirty="0">
                <a:solidFill>
                  <a:srgbClr val="1F2933"/>
                </a:solidFill>
              </a:rPr>
              <a:t>Mesmo vizinho de saída com métrica diferente → aceita (mesmo pior)</a:t>
            </a:r>
            <a:endParaRPr lang="en-US" sz="1100" dirty="0"/>
          </a:p>
          <a:p>
            <a:pPr marL="279400" indent="-279400">
              <a:spcAft>
                <a:spcPts val="400"/>
              </a:spcAft>
              <a:buSzPct val="100000"/>
              <a:buChar char="•"/>
            </a:pPr>
            <a:r>
              <a:rPr lang="en-US" sz="1100" dirty="0">
                <a:solidFill>
                  <a:srgbClr val="1F2933"/>
                </a:solidFill>
              </a:rPr>
              <a:t>Rota sem anúncio por 180 s → inválida; removida aos 240 s</a:t>
            </a:r>
            <a:endParaRPr lang="en-US" sz="11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RIP: origem e variantes</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HISTÓRICO</a:t>
            </a:r>
            <a:endParaRPr lang="en-US" sz="1000" dirty="0"/>
          </a:p>
        </p:txBody>
      </p:sp>
      <p:graphicFrame>
        <p:nvGraphicFramePr>
          <p:cNvPr id="10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37744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384048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57200">
                <a:tc>
                  <a:txBody>
                    <a:bodyPr/>
                    <a:lstStyle/>
                    <a:p>
                      <a:pPr marL="0" indent="0" algn="l">
                        <a:buNone/>
                      </a:pPr>
                      <a:r>
                        <a:rPr lang="en-US" sz="1100" b="1" dirty="0">
                          <a:solidFill>
                            <a:srgbClr val="FFFFFF"/>
                          </a:solidFill>
                        </a:rPr>
                        <a:t>Protocolo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Família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Relação com o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Situação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100" dirty="0">
                          <a:solidFill>
                            <a:srgbClr val="1F2933"/>
                          </a:solidFill>
                        </a:rPr>
                        <a:t>RIP do XNS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Xerox Network Systems (anos 1970)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Origem do algoritmo e do formato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6B7B8C"/>
                          </a:solidFill>
                        </a:rPr>
                        <a:t>Extinto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100" dirty="0">
                          <a:solidFill>
                            <a:srgbClr val="1F2933"/>
                          </a:solidFill>
                        </a:rPr>
                        <a:t>routed (BSD UNIX 4.2, 1983)</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TCP/IP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Implementação que popularizou o RIP no IP antes da RFC 1058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2A9D6F"/>
                          </a:solidFill>
                        </a:rPr>
                        <a:t>Evoluiu para RIPv2 / RIPng</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100" dirty="0">
                          <a:solidFill>
                            <a:srgbClr val="1F2933"/>
                          </a:solidFill>
                        </a:rPr>
                        <a:t>RIP do IPX</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Novell NetWare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Muito semelhante ao RIP Xerox; métrica em ticks e saltos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6B7B8C"/>
                          </a:solidFill>
                        </a:rPr>
                        <a:t>Extinto com o IPX</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100" dirty="0">
                          <a:solidFill>
                            <a:srgbClr val="1F2933"/>
                          </a:solidFill>
                        </a:rPr>
                        <a:t>RTMP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AppleTalk</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Versão modificada do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Extinto (Apple migrou para IP em 2009)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100" dirty="0">
                          <a:solidFill>
                            <a:srgbClr val="1F2933"/>
                          </a:solidFill>
                        </a:rPr>
                        <a:t>RTP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Banyan VINES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Pequena variação do RIP Xerox</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6B7B8C"/>
                          </a:solidFill>
                        </a:rPr>
                        <a:t>Extinto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Text 2"/>
          <p:cNvSpPr/>
          <p:nvPr/>
        </p:nvSpPr>
        <p:spPr>
          <a:xfrm>
            <a:off x="457200" y="4297680"/>
            <a:ext cx="11247120" cy="822960"/>
          </a:xfrm>
          <a:prstGeom prst="roundRect">
            <a:avLst>
              <a:gd name="adj" fmla="val 11111"/>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Lição: um algoritmo de roteamento (Bellman-Ford) é independente do protocolo de rede. O mesmo ocorre hoje: OSPF e IS-IS implementam Dijkstra para IPv4 e IPv6; BGP transporta IPv4, IPv6, VPNs e EVPN com o mesmo mecanismo de vetor de caminho.</a:t>
            </a:r>
            <a:endParaRPr lang="en-US" sz="12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RIPv2: formato da mensagem e novidades</a:t>
            </a:r>
            <a:endParaRPr lang="en-US" sz="3000" dirty="0"/>
          </a:p>
        </p:txBody>
      </p:sp>
      <p:sp>
        <p:nvSpPr>
          <p:cNvPr id="4" name="Text 1"/>
          <p:cNvSpPr txBox="1"/>
          <p:nvPr/>
        </p:nvSpPr>
        <p:spPr>
          <a:xfrm>
            <a:off x="548640" y="1316736"/>
            <a:ext cx="914400" cy="201168"/>
          </a:xfrm>
          <a:prstGeom prst="rect">
            <a:avLst/>
          </a:prstGeom>
          <a:noFill/>
          <a:ln/>
        </p:spPr>
        <p:txBody>
          <a:bodyPr wrap="square" lIns="0" tIns="0" rIns="0" bIns="0" rtlCol="0" anchor="ctr"/>
          <a:lstStyle/>
          <a:p>
            <a:pPr marL="0" indent="0" algn="l">
              <a:buNone/>
            </a:pPr>
            <a:r>
              <a:rPr lang="en-US" sz="900" dirty="0">
                <a:solidFill>
                  <a:srgbClr val="6B7B8C"/>
                </a:solidFill>
              </a:rPr>
              <a:t>bit 0</a:t>
            </a:r>
            <a:endParaRPr lang="en-US" sz="900" dirty="0"/>
          </a:p>
        </p:txBody>
      </p:sp>
      <p:sp>
        <p:nvSpPr>
          <p:cNvPr id="5" name="Text 2"/>
          <p:cNvSpPr txBox="1"/>
          <p:nvPr/>
        </p:nvSpPr>
        <p:spPr>
          <a:xfrm>
            <a:off x="6035040" y="1316736"/>
            <a:ext cx="914400" cy="201168"/>
          </a:xfrm>
          <a:prstGeom prst="rect">
            <a:avLst/>
          </a:prstGeom>
          <a:noFill/>
          <a:ln/>
        </p:spPr>
        <p:txBody>
          <a:bodyPr wrap="square" lIns="0" tIns="0" rIns="0" bIns="0" rtlCol="0" anchor="ctr"/>
          <a:lstStyle/>
          <a:p>
            <a:pPr marL="0" indent="0" algn="r">
              <a:buNone/>
            </a:pPr>
            <a:r>
              <a:rPr lang="en-US" sz="900" dirty="0">
                <a:solidFill>
                  <a:srgbClr val="6B7B8C"/>
                </a:solidFill>
              </a:rPr>
              <a:t>bit 31</a:t>
            </a:r>
            <a:endParaRPr lang="en-US" sz="900" dirty="0"/>
          </a:p>
        </p:txBody>
      </p:sp>
      <p:sp>
        <p:nvSpPr>
          <p:cNvPr id="6" name="Text 3"/>
          <p:cNvSpPr/>
          <p:nvPr/>
        </p:nvSpPr>
        <p:spPr>
          <a:xfrm>
            <a:off x="548640" y="1554480"/>
            <a:ext cx="1600200" cy="438912"/>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Comando (1)</a:t>
            </a:r>
            <a:endParaRPr lang="en-US" sz="1100" dirty="0"/>
          </a:p>
        </p:txBody>
      </p:sp>
      <p:sp>
        <p:nvSpPr>
          <p:cNvPr id="7" name="Text 4"/>
          <p:cNvSpPr/>
          <p:nvPr/>
        </p:nvSpPr>
        <p:spPr>
          <a:xfrm>
            <a:off x="2148840" y="1554480"/>
            <a:ext cx="1600200" cy="438912"/>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Versão = 2</a:t>
            </a:r>
            <a:endParaRPr lang="en-US" sz="1100" dirty="0"/>
          </a:p>
        </p:txBody>
      </p:sp>
      <p:sp>
        <p:nvSpPr>
          <p:cNvPr id="8" name="Text 5"/>
          <p:cNvSpPr/>
          <p:nvPr/>
        </p:nvSpPr>
        <p:spPr>
          <a:xfrm>
            <a:off x="3749040" y="1554480"/>
            <a:ext cx="3200400" cy="438912"/>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não usado (0)</a:t>
            </a:r>
            <a:endParaRPr lang="en-US" sz="1100" dirty="0"/>
          </a:p>
        </p:txBody>
      </p:sp>
      <p:sp>
        <p:nvSpPr>
          <p:cNvPr id="9" name="Text 6"/>
          <p:cNvSpPr/>
          <p:nvPr/>
        </p:nvSpPr>
        <p:spPr>
          <a:xfrm>
            <a:off x="548640" y="1993392"/>
            <a:ext cx="3200400" cy="438912"/>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Identificador de família (2 = IP)</a:t>
            </a:r>
            <a:endParaRPr lang="en-US" sz="1100" dirty="0"/>
          </a:p>
        </p:txBody>
      </p:sp>
      <p:sp>
        <p:nvSpPr>
          <p:cNvPr id="10" name="Text 7"/>
          <p:cNvSpPr/>
          <p:nvPr/>
        </p:nvSpPr>
        <p:spPr>
          <a:xfrm>
            <a:off x="3749040" y="1993392"/>
            <a:ext cx="3200400" cy="438912"/>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Tag de rota</a:t>
            </a:r>
            <a:endParaRPr lang="en-US" sz="1100" dirty="0"/>
          </a:p>
        </p:txBody>
      </p:sp>
      <p:sp>
        <p:nvSpPr>
          <p:cNvPr id="11" name="Text 8"/>
          <p:cNvSpPr/>
          <p:nvPr/>
        </p:nvSpPr>
        <p:spPr>
          <a:xfrm>
            <a:off x="548640" y="2432304"/>
            <a:ext cx="6400800" cy="438912"/>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Endereço IP da rede</a:t>
            </a:r>
            <a:endParaRPr lang="en-US" sz="1100" dirty="0"/>
          </a:p>
        </p:txBody>
      </p:sp>
      <p:sp>
        <p:nvSpPr>
          <p:cNvPr id="12" name="Text 9"/>
          <p:cNvSpPr/>
          <p:nvPr/>
        </p:nvSpPr>
        <p:spPr>
          <a:xfrm>
            <a:off x="548640" y="2871216"/>
            <a:ext cx="6400800" cy="438912"/>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Máscara de sub-rede (novo na v2)</a:t>
            </a:r>
            <a:endParaRPr lang="en-US" sz="1100" dirty="0"/>
          </a:p>
        </p:txBody>
      </p:sp>
      <p:sp>
        <p:nvSpPr>
          <p:cNvPr id="13" name="Text 10"/>
          <p:cNvSpPr/>
          <p:nvPr/>
        </p:nvSpPr>
        <p:spPr>
          <a:xfrm>
            <a:off x="548640" y="3310128"/>
            <a:ext cx="6400800" cy="438912"/>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Próximo salto (novo na v2)</a:t>
            </a:r>
            <a:endParaRPr lang="en-US" sz="1100" dirty="0"/>
          </a:p>
        </p:txBody>
      </p:sp>
      <p:sp>
        <p:nvSpPr>
          <p:cNvPr id="14" name="Text 11"/>
          <p:cNvSpPr/>
          <p:nvPr/>
        </p:nvSpPr>
        <p:spPr>
          <a:xfrm>
            <a:off x="548640" y="3749040"/>
            <a:ext cx="6400800" cy="438912"/>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dirty="0">
                <a:solidFill>
                  <a:srgbClr val="1F2933"/>
                </a:solidFill>
              </a:rPr>
              <a:t>Métrica (1 a 16)</a:t>
            </a:r>
            <a:endParaRPr lang="en-US" sz="1100" dirty="0"/>
          </a:p>
        </p:txBody>
      </p:sp>
      <p:sp>
        <p:nvSpPr>
          <p:cNvPr id="15" name="Text 12"/>
          <p:cNvSpPr txBox="1"/>
          <p:nvPr/>
        </p:nvSpPr>
        <p:spPr>
          <a:xfrm>
            <a:off x="548640" y="4251960"/>
            <a:ext cx="6400800" cy="274320"/>
          </a:xfrm>
          <a:prstGeom prst="rect">
            <a:avLst/>
          </a:prstGeom>
          <a:noFill/>
          <a:ln/>
        </p:spPr>
        <p:txBody>
          <a:bodyPr wrap="square" lIns="0" tIns="0" rIns="0" bIns="0" rtlCol="0" anchor="ctr"/>
          <a:lstStyle/>
          <a:p>
            <a:pPr marL="0" indent="0" algn="l">
              <a:buNone/>
            </a:pPr>
            <a:r>
              <a:rPr lang="en-US" sz="1000" dirty="0">
                <a:solidFill>
                  <a:srgbClr val="6B7B8C"/>
                </a:solidFill>
              </a:rPr>
              <a:t>Cabeçalho de 4 bytes + até 25 entradas de 20 bytes (504 bytes por mensagem)</a:t>
            </a:r>
            <a:endParaRPr lang="en-US" sz="1000" dirty="0"/>
          </a:p>
        </p:txBody>
      </p:sp>
      <p:sp>
        <p:nvSpPr>
          <p:cNvPr id="16" name="Shape 13"/>
          <p:cNvSpPr/>
          <p:nvPr/>
        </p:nvSpPr>
        <p:spPr>
          <a:xfrm>
            <a:off x="7315200" y="1280160"/>
            <a:ext cx="4389120" cy="4846320"/>
          </a:xfrm>
          <a:prstGeom prst="roundRect">
            <a:avLst>
              <a:gd name="adj" fmla="val 2500"/>
            </a:avLst>
          </a:prstGeom>
          <a:solidFill>
            <a:srgbClr val="EEF3F7"/>
          </a:solidFill>
          <a:ln w="9525">
            <a:solidFill>
              <a:srgbClr val="EEF3F7"/>
            </a:solidFill>
            <a:prstDash val="solid"/>
          </a:ln>
        </p:spPr>
        <p:txBody>
          <a:bodyPr/>
          <a:lstStyle/>
          <a:p>
            <a:endParaRPr lang="en-US"/>
          </a:p>
        </p:txBody>
      </p:sp>
      <p:sp>
        <p:nvSpPr>
          <p:cNvPr id="17" name="Text 14"/>
          <p:cNvSpPr txBox="1"/>
          <p:nvPr/>
        </p:nvSpPr>
        <p:spPr>
          <a:xfrm>
            <a:off x="7516368" y="1444752"/>
            <a:ext cx="3986784" cy="365760"/>
          </a:xfrm>
          <a:prstGeom prst="rect">
            <a:avLst/>
          </a:prstGeom>
          <a:noFill/>
          <a:ln/>
        </p:spPr>
        <p:txBody>
          <a:bodyPr wrap="square" lIns="0" tIns="0" rIns="0" bIns="0" rtlCol="0" anchor="t"/>
          <a:lstStyle/>
          <a:p>
            <a:pPr marL="0" indent="0">
              <a:buNone/>
            </a:pPr>
            <a:r>
              <a:rPr lang="en-US" sz="1500" b="1" dirty="0">
                <a:solidFill>
                  <a:srgbClr val="0B3C5D"/>
                </a:solidFill>
              </a:rPr>
              <a:t>O que a versão 2 acrescentou (RFC 2453)</a:t>
            </a:r>
            <a:endParaRPr lang="en-US" sz="1500" dirty="0"/>
          </a:p>
        </p:txBody>
      </p:sp>
      <p:sp>
        <p:nvSpPr>
          <p:cNvPr id="18" name="Text 15"/>
          <p:cNvSpPr txBox="1"/>
          <p:nvPr/>
        </p:nvSpPr>
        <p:spPr>
          <a:xfrm>
            <a:off x="7516368" y="1856232"/>
            <a:ext cx="398678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Máscara de sub-rede</a:t>
            </a:r>
            <a:r>
              <a:rPr lang="en-US" sz="1200" dirty="0">
                <a:solidFill>
                  <a:srgbClr val="1F2933"/>
                </a:solidFill>
              </a:rPr>
              <a:t> por rota: VLSM e CIDR</a:t>
            </a:r>
            <a:endParaRPr lang="en-US" sz="1200" dirty="0"/>
          </a:p>
          <a:p>
            <a:pPr marL="279400" indent="-279400">
              <a:spcAft>
                <a:spcPts val="400"/>
              </a:spcAft>
              <a:buSzPct val="100000"/>
              <a:buChar char="•"/>
            </a:pPr>
            <a:r>
              <a:rPr lang="en-US" sz="1200" b="1" dirty="0">
                <a:solidFill>
                  <a:srgbClr val="1F2933"/>
                </a:solidFill>
              </a:rPr>
              <a:t>Próximo salto:</a:t>
            </a:r>
            <a:r>
              <a:rPr lang="en-US" sz="1200" dirty="0">
                <a:solidFill>
                  <a:srgbClr val="1F2933"/>
                </a:solidFill>
              </a:rPr>
              <a:t> evita um salto extra quando há vários roteadores no enlace</a:t>
            </a:r>
            <a:endParaRPr lang="en-US" sz="1200" dirty="0"/>
          </a:p>
          <a:p>
            <a:pPr marL="279400" indent="-279400">
              <a:spcAft>
                <a:spcPts val="400"/>
              </a:spcAft>
              <a:buSzPct val="100000"/>
              <a:buChar char="•"/>
            </a:pPr>
            <a:r>
              <a:rPr lang="en-US" sz="1200" b="1" dirty="0">
                <a:solidFill>
                  <a:srgbClr val="1F2933"/>
                </a:solidFill>
              </a:rPr>
              <a:t>Tag de rota:</a:t>
            </a:r>
            <a:r>
              <a:rPr lang="en-US" sz="1200" dirty="0">
                <a:solidFill>
                  <a:srgbClr val="1F2933"/>
                </a:solidFill>
              </a:rPr>
              <a:t> marca rotas externas/redistribuídas</a:t>
            </a:r>
            <a:endParaRPr lang="en-US" sz="1200" dirty="0"/>
          </a:p>
          <a:p>
            <a:pPr marL="279400" indent="-279400">
              <a:spcAft>
                <a:spcPts val="400"/>
              </a:spcAft>
              <a:buSzPct val="100000"/>
              <a:buChar char="•"/>
            </a:pPr>
            <a:r>
              <a:rPr lang="en-US" sz="1200" b="1" dirty="0">
                <a:solidFill>
                  <a:srgbClr val="1F2933"/>
                </a:solidFill>
              </a:rPr>
              <a:t>Autenticação:</a:t>
            </a:r>
            <a:r>
              <a:rPr lang="en-US" sz="1200" dirty="0">
                <a:solidFill>
                  <a:srgbClr val="1F2933"/>
                </a:solidFill>
              </a:rPr>
              <a:t> senha simples; MD5 (RFC 2082); SHA (RFC 4822)</a:t>
            </a:r>
            <a:endParaRPr lang="en-US" sz="1200" dirty="0"/>
          </a:p>
          <a:p>
            <a:pPr marL="279400" indent="-279400">
              <a:spcAft>
                <a:spcPts val="400"/>
              </a:spcAft>
              <a:buSzPct val="100000"/>
              <a:buChar char="•"/>
            </a:pPr>
            <a:r>
              <a:rPr lang="en-US" sz="1200" b="1" dirty="0">
                <a:solidFill>
                  <a:srgbClr val="1F2933"/>
                </a:solidFill>
              </a:rPr>
              <a:t>Multicast 224.0.0.9</a:t>
            </a:r>
            <a:r>
              <a:rPr lang="en-US" sz="1200" dirty="0">
                <a:solidFill>
                  <a:srgbClr val="1F2933"/>
                </a:solidFill>
              </a:rPr>
              <a:t> em vez de broadcast: hosts sem RIP não são interrompidos</a:t>
            </a:r>
            <a:endParaRPr lang="en-US" sz="1200" dirty="0"/>
          </a:p>
          <a:p>
            <a:pPr marL="279400" indent="-279400">
              <a:spcAft>
                <a:spcPts val="400"/>
              </a:spcAft>
              <a:buSzPct val="100000"/>
              <a:buChar char="•"/>
            </a:pPr>
            <a:r>
              <a:rPr lang="en-US" sz="1200" dirty="0">
                <a:solidFill>
                  <a:srgbClr val="1F2933"/>
                </a:solidFill>
              </a:rPr>
              <a:t>Mantém: UDP 520, 30 s, 15 saltos, Bellman-Ford</a:t>
            </a:r>
            <a:endParaRPr lang="en-US" sz="1200" dirty="0"/>
          </a:p>
        </p:txBody>
      </p:sp>
      <p:sp>
        <p:nvSpPr>
          <p:cNvPr id="19" name="Text 16"/>
          <p:cNvSpPr/>
          <p:nvPr/>
        </p:nvSpPr>
        <p:spPr>
          <a:xfrm>
            <a:off x="548640" y="4754880"/>
            <a:ext cx="6400800" cy="1280160"/>
          </a:xfrm>
          <a:prstGeom prst="roundRect">
            <a:avLst>
              <a:gd name="adj" fmla="val 7143"/>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RIPng (RFC 2080) é o RIPv2 para IPv6: prefixos de 128 bits com comprimento, UDP 521, grupo ff02::9, sem autenticação própria (usa IPsec). Mesmas limitações de 15 saltos e 30 s.</a:t>
            </a:r>
            <a:endParaRPr lang="en-US" sz="12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Distância administrativa: escolhendo entre fontes de rota</a:t>
            </a:r>
            <a:endParaRPr lang="en-US" sz="3000" dirty="0"/>
          </a:p>
        </p:txBody>
      </p:sp>
      <p:graphicFrame>
        <p:nvGraphicFramePr>
          <p:cNvPr id="110"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5669280" cy="914400"/>
        </p:xfrm>
        <a:graphic>
          <a:graphicData uri="http://schemas.openxmlformats.org/drawingml/2006/table">
            <a:tbl>
              <a:tblPr/>
              <a:tblGrid>
                <a:gridCol w="365760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tblGrid>
              <a:tr h="301752">
                <a:tc>
                  <a:txBody>
                    <a:bodyPr/>
                    <a:lstStyle/>
                    <a:p>
                      <a:pPr marL="0" indent="0" algn="l">
                        <a:buNone/>
                      </a:pPr>
                      <a:r>
                        <a:rPr lang="en-US" sz="1100" b="1" dirty="0">
                          <a:solidFill>
                            <a:srgbClr val="FFFFFF"/>
                          </a:solidFill>
                        </a:rPr>
                        <a:t>Fonte da rota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AD (Cisco)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01752">
                <a:tc>
                  <a:txBody>
                    <a:bodyPr/>
                    <a:lstStyle/>
                    <a:p>
                      <a:pPr marL="0" indent="0" algn="l">
                        <a:buNone/>
                      </a:pPr>
                      <a:r>
                        <a:rPr lang="en-US" sz="1100" dirty="0">
                          <a:solidFill>
                            <a:srgbClr val="1F2933"/>
                          </a:solidFill>
                        </a:rPr>
                        <a:t>Interface conectada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1752">
                <a:tc>
                  <a:txBody>
                    <a:bodyPr/>
                    <a:lstStyle/>
                    <a:p>
                      <a:pPr marL="0" indent="0" algn="l">
                        <a:buNone/>
                      </a:pPr>
                      <a:r>
                        <a:rPr lang="en-US" sz="1100" dirty="0">
                          <a:solidFill>
                            <a:srgbClr val="1F2933"/>
                          </a:solidFill>
                        </a:rPr>
                        <a:t>Rota estática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01752">
                <a:tc>
                  <a:txBody>
                    <a:bodyPr/>
                    <a:lstStyle/>
                    <a:p>
                      <a:pPr marL="0" indent="0" algn="l">
                        <a:buNone/>
                      </a:pPr>
                      <a:r>
                        <a:rPr lang="en-US" sz="1100" dirty="0">
                          <a:solidFill>
                            <a:srgbClr val="1F2933"/>
                          </a:solidFill>
                        </a:rPr>
                        <a:t>Sumário EIGRP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1752">
                <a:tc>
                  <a:txBody>
                    <a:bodyPr/>
                    <a:lstStyle/>
                    <a:p>
                      <a:pPr marL="0" indent="0" algn="l">
                        <a:buNone/>
                      </a:pPr>
                      <a:r>
                        <a:rPr lang="en-US" sz="1100" dirty="0">
                          <a:solidFill>
                            <a:srgbClr val="1F2933"/>
                          </a:solidFill>
                        </a:rPr>
                        <a:t>BGP externo (eBGP)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01752">
                <a:tc>
                  <a:txBody>
                    <a:bodyPr/>
                    <a:lstStyle/>
                    <a:p>
                      <a:pPr marL="0" indent="0" algn="l">
                        <a:buNone/>
                      </a:pPr>
                      <a:r>
                        <a:rPr lang="en-US" sz="1100" dirty="0">
                          <a:solidFill>
                            <a:srgbClr val="1F2933"/>
                          </a:solidFill>
                        </a:rPr>
                        <a:t>EIGRP interno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90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01752">
                <a:tc>
                  <a:txBody>
                    <a:bodyPr/>
                    <a:lstStyle/>
                    <a:p>
                      <a:pPr marL="0" indent="0" algn="l">
                        <a:buNone/>
                      </a:pPr>
                      <a:r>
                        <a:rPr lang="en-US" sz="1100" dirty="0">
                          <a:solidFill>
                            <a:srgbClr val="6B7B8C"/>
                          </a:solidFill>
                        </a:rPr>
                        <a:t>IGRP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100 (histórico)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01752">
                <a:tc>
                  <a:txBody>
                    <a:bodyPr/>
                    <a:lstStyle/>
                    <a:p>
                      <a:pPr marL="0" indent="0" algn="l">
                        <a:buNone/>
                      </a:pPr>
                      <a:r>
                        <a:rPr lang="en-US" sz="1100" dirty="0">
                          <a:solidFill>
                            <a:srgbClr val="1F2933"/>
                          </a:solidFill>
                        </a:rPr>
                        <a:t>OSPF</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01752">
                <a:tc>
                  <a:txBody>
                    <a:bodyPr/>
                    <a:lstStyle/>
                    <a:p>
                      <a:pPr marL="0" indent="0" algn="l">
                        <a:buNone/>
                      </a:pPr>
                      <a:r>
                        <a:rPr lang="en-US" sz="1100" dirty="0">
                          <a:solidFill>
                            <a:srgbClr val="1F2933"/>
                          </a:solidFill>
                        </a:rPr>
                        <a:t>IS-IS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115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301752">
                <a:tc>
                  <a:txBody>
                    <a:bodyPr/>
                    <a:lstStyle/>
                    <a:p>
                      <a:pPr marL="0" indent="0" algn="l">
                        <a:buNone/>
                      </a:pPr>
                      <a:r>
                        <a:rPr lang="en-US" sz="1100" dirty="0">
                          <a:solidFill>
                            <a:srgbClr val="1F2933"/>
                          </a:solidFill>
                        </a:rPr>
                        <a:t>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120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01752">
                <a:tc>
                  <a:txBody>
                    <a:bodyPr/>
                    <a:lstStyle/>
                    <a:p>
                      <a:pPr marL="0" indent="0" algn="l">
                        <a:buNone/>
                      </a:pPr>
                      <a:r>
                        <a:rPr lang="en-US" sz="1100" dirty="0">
                          <a:solidFill>
                            <a:srgbClr val="6B7B8C"/>
                          </a:solidFill>
                        </a:rPr>
                        <a:t>EGP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6B7B8C"/>
                          </a:solidFill>
                        </a:rPr>
                        <a:t>140 (histórico)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0"/>
                  </a:ext>
                </a:extLst>
              </a:tr>
              <a:tr h="301752">
                <a:tc>
                  <a:txBody>
                    <a:bodyPr/>
                    <a:lstStyle/>
                    <a:p>
                      <a:pPr marL="0" indent="0" algn="l">
                        <a:buNone/>
                      </a:pPr>
                      <a:r>
                        <a:rPr lang="en-US" sz="1100" dirty="0">
                          <a:solidFill>
                            <a:srgbClr val="1F2933"/>
                          </a:solidFill>
                        </a:rPr>
                        <a:t>EIGRP externo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170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01752">
                <a:tc>
                  <a:txBody>
                    <a:bodyPr/>
                    <a:lstStyle/>
                    <a:p>
                      <a:pPr marL="0" indent="0" algn="l">
                        <a:buNone/>
                      </a:pPr>
                      <a:r>
                        <a:rPr lang="en-US" sz="1100" dirty="0">
                          <a:solidFill>
                            <a:srgbClr val="1F2933"/>
                          </a:solidFill>
                        </a:rPr>
                        <a:t>BGP interno (iBGP)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12"/>
                  </a:ext>
                </a:extLst>
              </a:tr>
              <a:tr h="301752">
                <a:tc>
                  <a:txBody>
                    <a:bodyPr/>
                    <a:lstStyle/>
                    <a:p>
                      <a:pPr marL="0" indent="0" algn="l">
                        <a:buNone/>
                      </a:pPr>
                      <a:r>
                        <a:rPr lang="en-US" sz="1100" dirty="0">
                          <a:solidFill>
                            <a:srgbClr val="1F2933"/>
                          </a:solidFill>
                        </a:rPr>
                        <a:t>Desconhecida / inutilizável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255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bl>
          </a:graphicData>
        </a:graphic>
      </p:graphicFrame>
      <p:sp>
        <p:nvSpPr>
          <p:cNvPr id="5" name="Shape 1"/>
          <p:cNvSpPr/>
          <p:nvPr/>
        </p:nvSpPr>
        <p:spPr>
          <a:xfrm>
            <a:off x="6400800" y="1280160"/>
            <a:ext cx="530352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6601968" y="1444752"/>
            <a:ext cx="4901184" cy="365760"/>
          </a:xfrm>
          <a:prstGeom prst="rect">
            <a:avLst/>
          </a:prstGeom>
          <a:noFill/>
          <a:ln/>
        </p:spPr>
        <p:txBody>
          <a:bodyPr wrap="square" lIns="0" tIns="0" rIns="0" bIns="0" rtlCol="0" anchor="t"/>
          <a:lstStyle/>
          <a:p>
            <a:pPr marL="0" indent="0">
              <a:buNone/>
            </a:pPr>
            <a:r>
              <a:rPr lang="en-US" sz="1500" b="1" dirty="0">
                <a:solidFill>
                  <a:srgbClr val="0B3C5D"/>
                </a:solidFill>
              </a:rPr>
              <a:t>Regra de seleção</a:t>
            </a:r>
            <a:endParaRPr lang="en-US" sz="1500" dirty="0"/>
          </a:p>
        </p:txBody>
      </p:sp>
      <p:sp>
        <p:nvSpPr>
          <p:cNvPr id="7" name="Text 3"/>
          <p:cNvSpPr txBox="1"/>
          <p:nvPr/>
        </p:nvSpPr>
        <p:spPr>
          <a:xfrm>
            <a:off x="6601968" y="1856232"/>
            <a:ext cx="490118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1º: prefixo mais longo (sempre vence, independentemente da fonte)</a:t>
            </a:r>
            <a:endParaRPr lang="en-US" sz="1200" dirty="0"/>
          </a:p>
          <a:p>
            <a:pPr marL="279400" indent="-279400">
              <a:spcAft>
                <a:spcPts val="400"/>
              </a:spcAft>
              <a:buSzPct val="100000"/>
              <a:buChar char="•"/>
            </a:pPr>
            <a:r>
              <a:rPr lang="en-US" sz="1200" dirty="0">
                <a:solidFill>
                  <a:srgbClr val="1F2933"/>
                </a:solidFill>
              </a:rPr>
              <a:t>2º: entre rotas iguais, a </a:t>
            </a:r>
            <a:r>
              <a:rPr lang="en-US" sz="1200" b="1" dirty="0">
                <a:solidFill>
                  <a:srgbClr val="1F2933"/>
                </a:solidFill>
              </a:rPr>
              <a:t>menor AD</a:t>
            </a:r>
            <a:r>
              <a:rPr lang="en-US" sz="1200" dirty="0">
                <a:solidFill>
                  <a:srgbClr val="1F2933"/>
                </a:solidFill>
              </a:rPr>
              <a:t> entra na tabela</a:t>
            </a:r>
            <a:endParaRPr lang="en-US" sz="1200" dirty="0"/>
          </a:p>
          <a:p>
            <a:pPr marL="279400" indent="-279400">
              <a:spcAft>
                <a:spcPts val="400"/>
              </a:spcAft>
              <a:buSzPct val="100000"/>
              <a:buChar char="•"/>
            </a:pPr>
            <a:r>
              <a:rPr lang="en-US" sz="1200" dirty="0">
                <a:solidFill>
                  <a:srgbClr val="1F2933"/>
                </a:solidFill>
              </a:rPr>
              <a:t>3º: entre rotas da mesma fonte, a </a:t>
            </a:r>
            <a:r>
              <a:rPr lang="en-US" sz="1200" b="1" dirty="0">
                <a:solidFill>
                  <a:srgbClr val="1F2933"/>
                </a:solidFill>
              </a:rPr>
              <a:t>menor métrica</a:t>
            </a:r>
            <a:r>
              <a:rPr lang="en-US" sz="1200" dirty="0">
                <a:solidFill>
                  <a:srgbClr val="1F2933"/>
                </a:solidFill>
              </a:rPr>
              <a:t>; empate → ECMP</a:t>
            </a:r>
            <a:endParaRPr lang="en-US" sz="1200" dirty="0"/>
          </a:p>
        </p:txBody>
      </p:sp>
      <p:sp>
        <p:nvSpPr>
          <p:cNvPr id="8" name="Shape 4"/>
          <p:cNvSpPr/>
          <p:nvPr/>
        </p:nvSpPr>
        <p:spPr>
          <a:xfrm>
            <a:off x="6400800" y="3749040"/>
            <a:ext cx="5303520" cy="2377440"/>
          </a:xfrm>
          <a:prstGeom prst="roundRect">
            <a:avLst>
              <a:gd name="adj" fmla="val 4615"/>
            </a:avLst>
          </a:prstGeom>
          <a:solidFill>
            <a:srgbClr val="FFF4E0"/>
          </a:solidFill>
          <a:ln w="9525">
            <a:solidFill>
              <a:srgbClr val="EEF3F7"/>
            </a:solidFill>
            <a:prstDash val="solid"/>
          </a:ln>
        </p:spPr>
        <p:txBody>
          <a:bodyPr/>
          <a:lstStyle/>
          <a:p>
            <a:endParaRPr lang="en-US"/>
          </a:p>
        </p:txBody>
      </p:sp>
      <p:sp>
        <p:nvSpPr>
          <p:cNvPr id="9" name="Text 5"/>
          <p:cNvSpPr txBox="1"/>
          <p:nvPr/>
        </p:nvSpPr>
        <p:spPr>
          <a:xfrm>
            <a:off x="6601968" y="3913632"/>
            <a:ext cx="4901184" cy="365760"/>
          </a:xfrm>
          <a:prstGeom prst="rect">
            <a:avLst/>
          </a:prstGeom>
          <a:noFill/>
          <a:ln/>
        </p:spPr>
        <p:txBody>
          <a:bodyPr wrap="square" lIns="0" tIns="0" rIns="0" bIns="0" rtlCol="0" anchor="t"/>
          <a:lstStyle/>
          <a:p>
            <a:pPr marL="0" indent="0">
              <a:buNone/>
            </a:pPr>
            <a:r>
              <a:rPr lang="en-US" sz="1500" b="1" dirty="0">
                <a:solidFill>
                  <a:srgbClr val="0B3C5D"/>
                </a:solidFill>
              </a:rPr>
              <a:t>Uso prático: estática flutuante</a:t>
            </a:r>
            <a:endParaRPr lang="en-US" sz="1500" dirty="0"/>
          </a:p>
        </p:txBody>
      </p:sp>
      <p:sp>
        <p:nvSpPr>
          <p:cNvPr id="10" name="Text 6"/>
          <p:cNvSpPr txBox="1"/>
          <p:nvPr/>
        </p:nvSpPr>
        <p:spPr>
          <a:xfrm>
            <a:off x="6601968" y="4325112"/>
            <a:ext cx="490118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ip route 0.0.0.0 0.0.0.0 203.0.113.1 250</a:t>
            </a:r>
            <a:endParaRPr lang="en-US" sz="1200" dirty="0"/>
          </a:p>
          <a:p>
            <a:pPr marL="279400" indent="-279400">
              <a:spcAft>
                <a:spcPts val="400"/>
              </a:spcAft>
              <a:buSzPct val="100000"/>
              <a:buChar char="•"/>
            </a:pPr>
            <a:r>
              <a:rPr lang="en-US" sz="1200" dirty="0">
                <a:solidFill>
                  <a:srgbClr val="1F2933"/>
                </a:solidFill>
              </a:rPr>
              <a:t>Só é instalada se a rota padrão aprendida por BGP (AD 20) desaparecer: backup automático</a:t>
            </a:r>
            <a:endParaRPr lang="en-US" sz="1200" dirty="0"/>
          </a:p>
          <a:p>
            <a:pPr marL="279400" indent="-279400">
              <a:spcAft>
                <a:spcPts val="400"/>
              </a:spcAft>
              <a:buSzPct val="100000"/>
              <a:buChar char="•"/>
            </a:pPr>
            <a:r>
              <a:rPr lang="en-US" sz="1200" dirty="0">
                <a:solidFill>
                  <a:srgbClr val="1F2933"/>
                </a:solidFill>
              </a:rPr>
              <a:t>Junos usa 'preference' com escala própria; o conceito é o mesmo</a:t>
            </a:r>
            <a:endParaRPr lang="en-US" sz="12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 IGRP a EIGRP</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Shape 2"/>
          <p:cNvSpPr/>
          <p:nvPr/>
        </p:nvSpPr>
        <p:spPr>
          <a:xfrm>
            <a:off x="457200" y="1280160"/>
            <a:ext cx="5486400" cy="4846320"/>
          </a:xfrm>
          <a:prstGeom prst="roundRect">
            <a:avLst>
              <a:gd name="adj" fmla="val 2264"/>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6B7B8C"/>
                </a:solidFill>
              </a:rPr>
              <a:t>IGRP (Cisco, anos 1980): histórico</a:t>
            </a:r>
            <a:endParaRPr lang="en-US" sz="1500" dirty="0"/>
          </a:p>
        </p:txBody>
      </p:sp>
      <p:sp>
        <p:nvSpPr>
          <p:cNvPr id="7" name="Text 4"/>
          <p:cNvSpPr txBox="1"/>
          <p:nvPr/>
        </p:nvSpPr>
        <p:spPr>
          <a:xfrm>
            <a:off x="658368" y="1856232"/>
            <a:ext cx="50840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Criado para superar o limite de 15 saltos do RIP (IGRP: até 255)</a:t>
            </a:r>
            <a:endParaRPr lang="en-US" sz="1200" dirty="0"/>
          </a:p>
          <a:p>
            <a:pPr marL="279400" indent="-279400">
              <a:spcAft>
                <a:spcPts val="400"/>
              </a:spcAft>
              <a:buSzPct val="100000"/>
              <a:buChar char="•"/>
            </a:pPr>
            <a:r>
              <a:rPr lang="en-US" sz="1200" dirty="0">
                <a:solidFill>
                  <a:srgbClr val="1F2933"/>
                </a:solidFill>
              </a:rPr>
              <a:t>Vetor de distância com </a:t>
            </a:r>
            <a:r>
              <a:rPr lang="en-US" sz="1200" b="1" dirty="0">
                <a:solidFill>
                  <a:srgbClr val="1F2933"/>
                </a:solidFill>
              </a:rPr>
              <a:t>métrica composta</a:t>
            </a:r>
            <a:r>
              <a:rPr lang="en-US" sz="1200" dirty="0">
                <a:solidFill>
                  <a:srgbClr val="1F2933"/>
                </a:solidFill>
              </a:rPr>
              <a:t>: atraso, largura de banda, confiabilidade e carga, combinados por pesos ajustáveis</a:t>
            </a:r>
            <a:endParaRPr lang="en-US" sz="1200" dirty="0"/>
          </a:p>
          <a:p>
            <a:pPr marL="279400" indent="-279400">
              <a:spcAft>
                <a:spcPts val="400"/>
              </a:spcAft>
              <a:buSzPct val="100000"/>
              <a:buChar char="•"/>
            </a:pPr>
            <a:r>
              <a:rPr lang="en-US" sz="1200" dirty="0">
                <a:solidFill>
                  <a:srgbClr val="1F2933"/>
                </a:solidFill>
              </a:rPr>
              <a:t>Multicaminho (até 4 caminhos)</a:t>
            </a:r>
            <a:endParaRPr lang="en-US" sz="1200" dirty="0"/>
          </a:p>
          <a:p>
            <a:pPr marL="279400" indent="-279400">
              <a:spcAft>
                <a:spcPts val="400"/>
              </a:spcAft>
              <a:buSzPct val="100000"/>
              <a:buChar char="•"/>
            </a:pPr>
            <a:r>
              <a:rPr lang="en-US" sz="1200" dirty="0">
                <a:solidFill>
                  <a:srgbClr val="1F2933"/>
                </a:solidFill>
              </a:rPr>
              <a:t>Classful (sem máscara nas atualizações); anúncios a cada 90 s</a:t>
            </a:r>
            <a:endParaRPr lang="en-US" sz="1200" dirty="0"/>
          </a:p>
          <a:p>
            <a:pPr marL="279400" indent="-279400">
              <a:spcAft>
                <a:spcPts val="400"/>
              </a:spcAft>
              <a:buSzPct val="100000"/>
              <a:buChar char="•"/>
            </a:pPr>
            <a:r>
              <a:rPr lang="en-US" sz="1200" dirty="0">
                <a:solidFill>
                  <a:srgbClr val="1F2933"/>
                </a:solidFill>
              </a:rPr>
              <a:t>Proprietário; removido do IOS em 2005</a:t>
            </a:r>
            <a:endParaRPr lang="en-US" sz="1200" dirty="0"/>
          </a:p>
        </p:txBody>
      </p:sp>
      <p:sp>
        <p:nvSpPr>
          <p:cNvPr id="8" name="Shape 5"/>
          <p:cNvSpPr/>
          <p:nvPr/>
        </p:nvSpPr>
        <p:spPr>
          <a:xfrm>
            <a:off x="6245352" y="1280160"/>
            <a:ext cx="5486400" cy="4846320"/>
          </a:xfrm>
          <a:prstGeom prst="roundRect">
            <a:avLst>
              <a:gd name="adj" fmla="val 2264"/>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EIGRP (Cisco, 1992; RFC 7868, 2016)</a:t>
            </a:r>
            <a:endParaRPr lang="en-US" sz="1500" dirty="0"/>
          </a:p>
        </p:txBody>
      </p:sp>
      <p:sp>
        <p:nvSpPr>
          <p:cNvPr id="10" name="Text 7"/>
          <p:cNvSpPr txBox="1"/>
          <p:nvPr/>
        </p:nvSpPr>
        <p:spPr>
          <a:xfrm>
            <a:off x="6446520" y="1856232"/>
            <a:ext cx="50840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Vetor de distância </a:t>
            </a:r>
            <a:r>
              <a:rPr lang="en-US" sz="1200" b="1" dirty="0">
                <a:solidFill>
                  <a:srgbClr val="1F2933"/>
                </a:solidFill>
              </a:rPr>
              <a:t>avançado</a:t>
            </a:r>
            <a:r>
              <a:rPr lang="en-US" sz="1200" dirty="0">
                <a:solidFill>
                  <a:srgbClr val="1F2933"/>
                </a:solidFill>
              </a:rPr>
              <a:t>: algoritmo </a:t>
            </a:r>
            <a:r>
              <a:rPr lang="en-US" sz="1200" b="1" dirty="0">
                <a:solidFill>
                  <a:srgbClr val="1F2933"/>
                </a:solidFill>
              </a:rPr>
              <a:t>DUAL</a:t>
            </a:r>
            <a:r>
              <a:rPr lang="en-US" sz="1200" dirty="0">
                <a:solidFill>
                  <a:srgbClr val="1F2933"/>
                </a:solidFill>
              </a:rPr>
              <a:t> garante rotas sem loop e convergência em subsegundos, sem hold-down</a:t>
            </a:r>
            <a:endParaRPr lang="en-US" sz="1200" dirty="0"/>
          </a:p>
          <a:p>
            <a:pPr marL="279400" indent="-279400">
              <a:spcAft>
                <a:spcPts val="400"/>
              </a:spcAft>
              <a:buSzPct val="100000"/>
              <a:buChar char="•"/>
            </a:pPr>
            <a:r>
              <a:rPr lang="en-US" sz="1200" dirty="0">
                <a:solidFill>
                  <a:srgbClr val="1F2933"/>
                </a:solidFill>
              </a:rPr>
              <a:t>Métrica composta do IGRP × 256; K1 e K3 (banda e atraso) por padrão</a:t>
            </a:r>
            <a:endParaRPr lang="en-US" sz="1200" dirty="0"/>
          </a:p>
          <a:p>
            <a:pPr marL="279400" indent="-279400">
              <a:spcAft>
                <a:spcPts val="400"/>
              </a:spcAft>
              <a:buSzPct val="100000"/>
              <a:buChar char="•"/>
            </a:pPr>
            <a:r>
              <a:rPr lang="en-US" sz="1200" dirty="0">
                <a:solidFill>
                  <a:srgbClr val="1F2933"/>
                </a:solidFill>
              </a:rPr>
              <a:t>Só atualizações </a:t>
            </a:r>
            <a:r>
              <a:rPr lang="en-US" sz="1200" b="1" dirty="0">
                <a:solidFill>
                  <a:srgbClr val="1F2933"/>
                </a:solidFill>
              </a:rPr>
              <a:t>disparadas e confiáveis</a:t>
            </a:r>
            <a:r>
              <a:rPr lang="en-US" sz="1200" dirty="0">
                <a:solidFill>
                  <a:srgbClr val="1F2933"/>
                </a:solidFill>
              </a:rPr>
              <a:t> (RTP); adjacências por Hello (protocolo IP 88, multicast 224.0.0.10)</a:t>
            </a:r>
            <a:endParaRPr lang="en-US" sz="1200" dirty="0"/>
          </a:p>
          <a:p>
            <a:pPr marL="279400" indent="-279400">
              <a:spcAft>
                <a:spcPts val="400"/>
              </a:spcAft>
              <a:buSzPct val="100000"/>
              <a:buChar char="•"/>
            </a:pPr>
            <a:r>
              <a:rPr lang="en-US" sz="1200" dirty="0">
                <a:solidFill>
                  <a:srgbClr val="1F2933"/>
                </a:solidFill>
              </a:rPr>
              <a:t>Classless (VLSM/CIDR), sumarização em qualquer interface, IPv6 (ff02::a), multicaminho de custo desigual (variance)</a:t>
            </a:r>
            <a:endParaRPr lang="en-US" sz="1200" dirty="0"/>
          </a:p>
          <a:p>
            <a:pPr marL="279400" indent="-279400">
              <a:spcAft>
                <a:spcPts val="400"/>
              </a:spcAft>
              <a:buSzPct val="100000"/>
              <a:buChar char="•"/>
            </a:pPr>
            <a:r>
              <a:rPr lang="en-US" sz="1200" dirty="0">
                <a:solidFill>
                  <a:srgbClr val="1F2933"/>
                </a:solidFill>
              </a:rPr>
              <a:t>AD 90 (interno) e 170 (externo); 'aberto' pela RFC 7868, mas ainda essencialmente Cisco</a:t>
            </a:r>
            <a:endParaRPr lang="en-US" sz="12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 métrica composta do EIGRP</a:t>
            </a:r>
            <a:endParaRPr lang="en-US" sz="3000" dirty="0"/>
          </a:p>
        </p:txBody>
      </p:sp>
      <p:sp>
        <p:nvSpPr>
          <p:cNvPr id="4" name="Text 1"/>
          <p:cNvSpPr txBox="1"/>
          <p:nvPr/>
        </p:nvSpPr>
        <p:spPr>
          <a:xfrm>
            <a:off x="457200" y="1280160"/>
            <a:ext cx="11247120" cy="365760"/>
          </a:xfrm>
          <a:prstGeom prst="rect">
            <a:avLst/>
          </a:prstGeom>
          <a:noFill/>
          <a:ln/>
        </p:spPr>
        <p:txBody>
          <a:bodyPr wrap="square" lIns="0" tIns="0" rIns="0" bIns="0" rtlCol="0" anchor="ctr"/>
          <a:lstStyle/>
          <a:p>
            <a:pPr marL="0" indent="0" algn="l">
              <a:buNone/>
            </a:pPr>
            <a:r>
              <a:rPr lang="en-US" sz="1300" b="1" dirty="0">
                <a:solidFill>
                  <a:srgbClr val="0B3C5D"/>
                </a:solidFill>
              </a:rPr>
              <a:t>Fórmula completa (K1 a K5 configuráveis)</a:t>
            </a:r>
            <a:endParaRPr lang="en-US" sz="1300" dirty="0"/>
          </a:p>
        </p:txBody>
      </p:sp>
      <p:sp>
        <p:nvSpPr>
          <p:cNvPr id="5" name="Text 2"/>
          <p:cNvSpPr/>
          <p:nvPr/>
        </p:nvSpPr>
        <p:spPr>
          <a:xfrm>
            <a:off x="457200" y="1691640"/>
            <a:ext cx="11247120" cy="640080"/>
          </a:xfrm>
          <a:prstGeom prst="roundRect">
            <a:avLst>
              <a:gd name="adj" fmla="val 14286"/>
            </a:avLst>
          </a:prstGeom>
          <a:solidFill>
            <a:srgbClr val="EEF3F7"/>
          </a:solidFill>
          <a:ln>
            <a:solidFill>
              <a:srgbClr val="EEF3F7"/>
            </a:solidFill>
          </a:ln>
        </p:spPr>
        <p:txBody>
          <a:bodyPr wrap="square" lIns="76200" tIns="152400" rIns="152400" bIns="76200" rtlCol="0" anchor="ctr"/>
          <a:lstStyle/>
          <a:p>
            <a:pPr marL="0" indent="0" algn="l">
              <a:buNone/>
            </a:pPr>
            <a:r>
              <a:rPr lang="en-US" sz="1400" b="1" dirty="0">
                <a:solidFill>
                  <a:srgbClr val="1F2933"/>
                </a:solidFill>
              </a:rPr>
              <a:t>métrica = 256 × [ K1 × B  +  (K2 × B) / (256 − L)  +  K3 × D ] × [ K5 / (R + K4) ]      (o último fator só se aplica se K5 ≠ 0)</a:t>
            </a:r>
            <a:endParaRPr lang="en-US" sz="1400" dirty="0"/>
          </a:p>
        </p:txBody>
      </p:sp>
      <p:sp>
        <p:nvSpPr>
          <p:cNvPr id="6" name="Text 3"/>
          <p:cNvSpPr txBox="1"/>
          <p:nvPr/>
        </p:nvSpPr>
        <p:spPr>
          <a:xfrm>
            <a:off x="457200" y="2468880"/>
            <a:ext cx="11247120" cy="365760"/>
          </a:xfrm>
          <a:prstGeom prst="rect">
            <a:avLst/>
          </a:prstGeom>
          <a:noFill/>
          <a:ln/>
        </p:spPr>
        <p:txBody>
          <a:bodyPr wrap="square" lIns="0" tIns="0" rIns="0" bIns="0" rtlCol="0" anchor="ctr"/>
          <a:lstStyle/>
          <a:p>
            <a:pPr marL="0" indent="0" algn="l">
              <a:buNone/>
            </a:pPr>
            <a:r>
              <a:rPr lang="en-US" sz="1300" b="1" dirty="0">
                <a:solidFill>
                  <a:srgbClr val="0B3C5D"/>
                </a:solidFill>
              </a:rPr>
              <a:t>Com os pesos padrão (K1 = K3 = 1, K2 = K4 = K5 = 0):</a:t>
            </a:r>
            <a:endParaRPr lang="en-US" sz="1300" dirty="0"/>
          </a:p>
        </p:txBody>
      </p:sp>
      <p:sp>
        <p:nvSpPr>
          <p:cNvPr id="7" name="Text 4"/>
          <p:cNvSpPr/>
          <p:nvPr/>
        </p:nvSpPr>
        <p:spPr>
          <a:xfrm>
            <a:off x="457200" y="2880360"/>
            <a:ext cx="11247120" cy="640080"/>
          </a:xfrm>
          <a:prstGeom prst="roundRect">
            <a:avLst>
              <a:gd name="adj" fmla="val 14286"/>
            </a:avLst>
          </a:prstGeom>
          <a:solidFill>
            <a:srgbClr val="FFF4E0"/>
          </a:solidFill>
          <a:ln>
            <a:solidFill>
              <a:srgbClr val="FFF4E0"/>
            </a:solidFill>
          </a:ln>
        </p:spPr>
        <p:txBody>
          <a:bodyPr wrap="square" lIns="76200" tIns="152400" rIns="152400" bIns="76200" rtlCol="0" anchor="ctr"/>
          <a:lstStyle/>
          <a:p>
            <a:pPr marL="0" indent="0" algn="l">
              <a:buNone/>
            </a:pPr>
            <a:r>
              <a:rPr lang="en-US" sz="1600" b="1" dirty="0">
                <a:solidFill>
                  <a:srgbClr val="1F2933"/>
                </a:solidFill>
              </a:rPr>
              <a:t>métrica = 256 × ( 10 000 000 / banda_mínima[kb/s]  +  Σ atraso[µs] / 10 )</a:t>
            </a:r>
            <a:endParaRPr lang="en-US" sz="1600" dirty="0"/>
          </a:p>
        </p:txBody>
      </p:sp>
      <p:sp>
        <p:nvSpPr>
          <p:cNvPr id="8" name="Shape 5"/>
          <p:cNvSpPr/>
          <p:nvPr/>
        </p:nvSpPr>
        <p:spPr>
          <a:xfrm>
            <a:off x="457200" y="374904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58368" y="39136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Exemplo: três enlaces de 1 Gb/s</a:t>
            </a:r>
            <a:endParaRPr lang="en-US" sz="1500" dirty="0"/>
          </a:p>
        </p:txBody>
      </p:sp>
      <p:sp>
        <p:nvSpPr>
          <p:cNvPr id="10" name="Text 7"/>
          <p:cNvSpPr txBox="1"/>
          <p:nvPr/>
        </p:nvSpPr>
        <p:spPr>
          <a:xfrm>
            <a:off x="658368" y="432511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Banda mínima 1 000 000 kb/s → 10^7 / 10^6 = 10</a:t>
            </a:r>
            <a:endParaRPr lang="en-US" sz="1200" dirty="0"/>
          </a:p>
          <a:p>
            <a:pPr marL="279400" indent="-279400">
              <a:spcAft>
                <a:spcPts val="400"/>
              </a:spcAft>
              <a:buSzPct val="100000"/>
              <a:buChar char="•"/>
            </a:pPr>
            <a:r>
              <a:rPr lang="en-US" sz="1200" dirty="0">
                <a:solidFill>
                  <a:srgbClr val="1F2933"/>
                </a:solidFill>
              </a:rPr>
              <a:t>Atraso: 3 × 10 µs = 30 µs → 30 / 10 = 3</a:t>
            </a:r>
            <a:endParaRPr lang="en-US" sz="1200" dirty="0"/>
          </a:p>
          <a:p>
            <a:pPr marL="279400" indent="-279400">
              <a:spcAft>
                <a:spcPts val="400"/>
              </a:spcAft>
              <a:buSzPct val="100000"/>
              <a:buChar char="•"/>
            </a:pPr>
            <a:r>
              <a:rPr lang="en-US" sz="1200" b="1" dirty="0">
                <a:solidFill>
                  <a:srgbClr val="1F2933"/>
                </a:solidFill>
              </a:rPr>
              <a:t>métrica = 256 × (10 + 3) = 3 328</a:t>
            </a:r>
            <a:endParaRPr lang="en-US" sz="1200" dirty="0"/>
          </a:p>
        </p:txBody>
      </p:sp>
      <p:sp>
        <p:nvSpPr>
          <p:cNvPr id="11" name="Shape 8"/>
          <p:cNvSpPr/>
          <p:nvPr/>
        </p:nvSpPr>
        <p:spPr>
          <a:xfrm>
            <a:off x="6245352" y="374904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6446520" y="39136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Exemplo: um enlace serial de 2 Mb/s</a:t>
            </a:r>
            <a:endParaRPr lang="en-US" sz="1500" dirty="0"/>
          </a:p>
        </p:txBody>
      </p:sp>
      <p:sp>
        <p:nvSpPr>
          <p:cNvPr id="13" name="Text 10"/>
          <p:cNvSpPr txBox="1"/>
          <p:nvPr/>
        </p:nvSpPr>
        <p:spPr>
          <a:xfrm>
            <a:off x="6446520" y="432511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Banda 2 000 kb/s → 10^7 / 2 000 = 5 000</a:t>
            </a:r>
            <a:endParaRPr lang="en-US" sz="1200" dirty="0"/>
          </a:p>
          <a:p>
            <a:pPr marL="279400" indent="-279400">
              <a:spcAft>
                <a:spcPts val="400"/>
              </a:spcAft>
              <a:buSzPct val="100000"/>
              <a:buChar char="•"/>
            </a:pPr>
            <a:r>
              <a:rPr lang="en-US" sz="1200" dirty="0">
                <a:solidFill>
                  <a:srgbClr val="1F2933"/>
                </a:solidFill>
              </a:rPr>
              <a:t>Atraso padrão serial: 20 000 µs → 2 000</a:t>
            </a:r>
            <a:endParaRPr lang="en-US" sz="1200" dirty="0"/>
          </a:p>
          <a:p>
            <a:pPr marL="279400" indent="-279400">
              <a:spcAft>
                <a:spcPts val="400"/>
              </a:spcAft>
              <a:buSzPct val="100000"/>
              <a:buChar char="•"/>
            </a:pPr>
            <a:r>
              <a:rPr lang="en-US" sz="1200" b="1" dirty="0">
                <a:solidFill>
                  <a:srgbClr val="1F2933"/>
                </a:solidFill>
              </a:rPr>
              <a:t>métrica = 256 × (5 000 + 2 000) = 1 792 000</a:t>
            </a:r>
            <a:endParaRPr lang="en-US" sz="12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Exemplo: a mesma topologia com RIP e com EIGRP</a:t>
            </a:r>
            <a:endParaRPr lang="en-US" sz="3000" dirty="0"/>
          </a:p>
        </p:txBody>
      </p:sp>
      <p:sp>
        <p:nvSpPr>
          <p:cNvPr id="4" name="Shape 1"/>
          <p:cNvSpPr/>
          <p:nvPr/>
        </p:nvSpPr>
        <p:spPr>
          <a:xfrm>
            <a:off x="640080" y="2377440"/>
            <a:ext cx="11887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640080" y="2432304"/>
            <a:ext cx="1188720" cy="256032"/>
          </a:xfrm>
          <a:prstGeom prst="rect">
            <a:avLst/>
          </a:prstGeom>
          <a:noFill/>
          <a:ln/>
        </p:spPr>
        <p:txBody>
          <a:bodyPr wrap="square" lIns="0" tIns="0" rIns="0" bIns="0" rtlCol="0" anchor="ctr"/>
          <a:lstStyle/>
          <a:p>
            <a:pPr marL="0" indent="0" algn="ctr">
              <a:buNone/>
            </a:pPr>
            <a:r>
              <a:rPr lang="en-US" sz="1000" dirty="0">
                <a:solidFill>
                  <a:srgbClr val="6B7B8C"/>
                </a:solidFill>
              </a:rPr>
              <a:t>Rede A</a:t>
            </a:r>
            <a:endParaRPr lang="en-US" sz="1000" dirty="0"/>
          </a:p>
        </p:txBody>
      </p:sp>
      <p:sp>
        <p:nvSpPr>
          <p:cNvPr id="6" name="Text 3"/>
          <p:cNvSpPr/>
          <p:nvPr/>
        </p:nvSpPr>
        <p:spPr>
          <a:xfrm>
            <a:off x="246888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Shape 4"/>
          <p:cNvSpPr/>
          <p:nvPr/>
        </p:nvSpPr>
        <p:spPr>
          <a:xfrm>
            <a:off x="1828800" y="2377440"/>
            <a:ext cx="640080" cy="0"/>
          </a:xfrm>
          <a:prstGeom prst="line">
            <a:avLst/>
          </a:prstGeom>
          <a:noFill/>
          <a:ln w="25400">
            <a:solidFill>
              <a:srgbClr val="0B3C5D"/>
            </a:solidFill>
            <a:prstDash val="solid"/>
          </a:ln>
        </p:spPr>
        <p:txBody>
          <a:bodyPr/>
          <a:lstStyle/>
          <a:p>
            <a:endParaRPr lang="en-US"/>
          </a:p>
        </p:txBody>
      </p:sp>
      <p:sp>
        <p:nvSpPr>
          <p:cNvPr id="8" name="Text 5"/>
          <p:cNvSpPr/>
          <p:nvPr/>
        </p:nvSpPr>
        <p:spPr>
          <a:xfrm>
            <a:off x="758952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9" name="Shape 6"/>
          <p:cNvSpPr/>
          <p:nvPr/>
        </p:nvSpPr>
        <p:spPr>
          <a:xfrm>
            <a:off x="8778240" y="2377440"/>
            <a:ext cx="1188720" cy="0"/>
          </a:xfrm>
          <a:prstGeom prst="line">
            <a:avLst/>
          </a:prstGeom>
          <a:noFill/>
          <a:ln w="50800">
            <a:solidFill>
              <a:srgbClr val="0B3C5D"/>
            </a:solidFill>
            <a:prstDash val="solid"/>
          </a:ln>
        </p:spPr>
        <p:txBody>
          <a:bodyPr/>
          <a:lstStyle/>
          <a:p>
            <a:endParaRPr lang="en-US"/>
          </a:p>
        </p:txBody>
      </p:sp>
      <p:sp>
        <p:nvSpPr>
          <p:cNvPr id="10" name="Text 7"/>
          <p:cNvSpPr txBox="1"/>
          <p:nvPr/>
        </p:nvSpPr>
        <p:spPr>
          <a:xfrm>
            <a:off x="8778240" y="2432304"/>
            <a:ext cx="1188720" cy="256032"/>
          </a:xfrm>
          <a:prstGeom prst="rect">
            <a:avLst/>
          </a:prstGeom>
          <a:noFill/>
          <a:ln/>
        </p:spPr>
        <p:txBody>
          <a:bodyPr wrap="square" lIns="0" tIns="0" rIns="0" bIns="0" rtlCol="0" anchor="ctr"/>
          <a:lstStyle/>
          <a:p>
            <a:pPr marL="0" indent="0" algn="ctr">
              <a:buNone/>
            </a:pPr>
            <a:r>
              <a:rPr lang="en-US" sz="1000" dirty="0">
                <a:solidFill>
                  <a:srgbClr val="6B7B8C"/>
                </a:solidFill>
              </a:rPr>
              <a:t>Rede B</a:t>
            </a:r>
            <a:endParaRPr lang="en-US" sz="1000" dirty="0"/>
          </a:p>
        </p:txBody>
      </p:sp>
      <p:sp>
        <p:nvSpPr>
          <p:cNvPr id="11" name="Shape 8"/>
          <p:cNvSpPr/>
          <p:nvPr/>
        </p:nvSpPr>
        <p:spPr>
          <a:xfrm>
            <a:off x="8138160" y="2377440"/>
            <a:ext cx="640080" cy="0"/>
          </a:xfrm>
          <a:prstGeom prst="line">
            <a:avLst/>
          </a:prstGeom>
          <a:noFill/>
          <a:ln w="25400">
            <a:solidFill>
              <a:srgbClr val="0B3C5D"/>
            </a:solidFill>
            <a:prstDash val="solid"/>
          </a:ln>
        </p:spPr>
        <p:txBody>
          <a:bodyPr/>
          <a:lstStyle/>
          <a:p>
            <a:endParaRPr lang="en-US"/>
          </a:p>
        </p:txBody>
      </p:sp>
      <p:sp>
        <p:nvSpPr>
          <p:cNvPr id="12" name="Shape 9"/>
          <p:cNvSpPr/>
          <p:nvPr/>
        </p:nvSpPr>
        <p:spPr>
          <a:xfrm>
            <a:off x="3017520" y="2377440"/>
            <a:ext cx="4572000" cy="0"/>
          </a:xfrm>
          <a:prstGeom prst="line">
            <a:avLst/>
          </a:prstGeom>
          <a:noFill/>
          <a:ln w="25400">
            <a:solidFill>
              <a:srgbClr val="D64545"/>
            </a:solidFill>
            <a:prstDash val="dash"/>
          </a:ln>
        </p:spPr>
        <p:txBody>
          <a:bodyPr/>
          <a:lstStyle/>
          <a:p>
            <a:endParaRPr lang="en-US"/>
          </a:p>
        </p:txBody>
      </p:sp>
      <p:sp>
        <p:nvSpPr>
          <p:cNvPr id="13" name="Text 10"/>
          <p:cNvSpPr txBox="1"/>
          <p:nvPr/>
        </p:nvSpPr>
        <p:spPr>
          <a:xfrm>
            <a:off x="4480560" y="210312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serial 2 Mb/s</a:t>
            </a:r>
            <a:endParaRPr lang="en-US" sz="1000" dirty="0"/>
          </a:p>
        </p:txBody>
      </p:sp>
      <p:sp>
        <p:nvSpPr>
          <p:cNvPr id="14" name="Text 11"/>
          <p:cNvSpPr/>
          <p:nvPr/>
        </p:nvSpPr>
        <p:spPr>
          <a:xfrm>
            <a:off x="2468880" y="4206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5" name="Text 12"/>
          <p:cNvSpPr/>
          <p:nvPr/>
        </p:nvSpPr>
        <p:spPr>
          <a:xfrm>
            <a:off x="7589520" y="4206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6" name="Shape 13"/>
          <p:cNvSpPr/>
          <p:nvPr/>
        </p:nvSpPr>
        <p:spPr>
          <a:xfrm>
            <a:off x="2743200" y="2651760"/>
            <a:ext cx="0" cy="1554480"/>
          </a:xfrm>
          <a:prstGeom prst="line">
            <a:avLst/>
          </a:prstGeom>
          <a:noFill/>
          <a:ln w="50800">
            <a:solidFill>
              <a:srgbClr val="2A9D6F"/>
            </a:solidFill>
            <a:prstDash val="solid"/>
          </a:ln>
        </p:spPr>
        <p:txBody>
          <a:bodyPr/>
          <a:lstStyle/>
          <a:p>
            <a:endParaRPr lang="en-US"/>
          </a:p>
        </p:txBody>
      </p:sp>
      <p:sp>
        <p:nvSpPr>
          <p:cNvPr id="17" name="Text 14"/>
          <p:cNvSpPr txBox="1"/>
          <p:nvPr/>
        </p:nvSpPr>
        <p:spPr>
          <a:xfrm>
            <a:off x="1920240" y="3300984"/>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Gb/s</a:t>
            </a:r>
            <a:endParaRPr lang="en-US" sz="1000" dirty="0"/>
          </a:p>
        </p:txBody>
      </p:sp>
      <p:sp>
        <p:nvSpPr>
          <p:cNvPr id="18" name="Shape 15"/>
          <p:cNvSpPr/>
          <p:nvPr/>
        </p:nvSpPr>
        <p:spPr>
          <a:xfrm>
            <a:off x="7863840" y="2651760"/>
            <a:ext cx="0" cy="1554480"/>
          </a:xfrm>
          <a:prstGeom prst="line">
            <a:avLst/>
          </a:prstGeom>
          <a:noFill/>
          <a:ln w="50800">
            <a:solidFill>
              <a:srgbClr val="2A9D6F"/>
            </a:solidFill>
            <a:prstDash val="solid"/>
          </a:ln>
        </p:spPr>
        <p:txBody>
          <a:bodyPr/>
          <a:lstStyle/>
          <a:p>
            <a:endParaRPr lang="en-US"/>
          </a:p>
        </p:txBody>
      </p:sp>
      <p:sp>
        <p:nvSpPr>
          <p:cNvPr id="19" name="Text 16"/>
          <p:cNvSpPr txBox="1"/>
          <p:nvPr/>
        </p:nvSpPr>
        <p:spPr>
          <a:xfrm>
            <a:off x="7040880" y="3300984"/>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Gb/s</a:t>
            </a:r>
            <a:endParaRPr lang="en-US" sz="1000" dirty="0"/>
          </a:p>
        </p:txBody>
      </p:sp>
      <p:sp>
        <p:nvSpPr>
          <p:cNvPr id="20" name="Shape 17"/>
          <p:cNvSpPr/>
          <p:nvPr/>
        </p:nvSpPr>
        <p:spPr>
          <a:xfrm>
            <a:off x="3017520" y="4480560"/>
            <a:ext cx="4572000" cy="0"/>
          </a:xfrm>
          <a:prstGeom prst="line">
            <a:avLst/>
          </a:prstGeom>
          <a:noFill/>
          <a:ln w="50800">
            <a:solidFill>
              <a:srgbClr val="2A9D6F"/>
            </a:solidFill>
            <a:prstDash val="solid"/>
          </a:ln>
        </p:spPr>
        <p:txBody>
          <a:bodyPr/>
          <a:lstStyle/>
          <a:p>
            <a:endParaRPr lang="en-US"/>
          </a:p>
        </p:txBody>
      </p:sp>
      <p:sp>
        <p:nvSpPr>
          <p:cNvPr id="21" name="Text 18"/>
          <p:cNvSpPr txBox="1"/>
          <p:nvPr/>
        </p:nvSpPr>
        <p:spPr>
          <a:xfrm>
            <a:off x="4480560" y="420624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1 Gb/s</a:t>
            </a:r>
            <a:endParaRPr lang="en-US" sz="1000" dirty="0"/>
          </a:p>
        </p:txBody>
      </p:sp>
      <p:graphicFrame>
        <p:nvGraphicFramePr>
          <p:cNvPr id="113" name="Table 0"/>
          <p:cNvGraphicFramePr>
            <a:graphicFrameLocks noGrp="1"/>
          </p:cNvGraphicFramePr>
          <p:nvPr>
            <p:extLst>
              <p:ext uri="{D42A27DB-BD31-4B8C-83A1-F6EECF244321}">
                <p14:modId xmlns:p14="http://schemas.microsoft.com/office/powerpoint/2010/main" val="1579011935"/>
              </p:ext>
            </p:extLst>
          </p:nvPr>
        </p:nvGraphicFramePr>
        <p:xfrm>
          <a:off x="640080" y="5120640"/>
          <a:ext cx="932688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3931920">
                  <a:extLst>
                    <a:ext uri="{9D8B030D-6E8A-4147-A177-3AD203B41FA5}">
                      <a16:colId xmlns:a16="http://schemas.microsoft.com/office/drawing/2014/main" val="20003"/>
                    </a:ext>
                  </a:extLst>
                </a:gridCol>
              </a:tblGrid>
              <a:tr h="329184">
                <a:tc>
                  <a:txBody>
                    <a:bodyPr/>
                    <a:lstStyle/>
                    <a:p>
                      <a:pPr marL="0" indent="0" algn="l">
                        <a:buNone/>
                      </a:pPr>
                      <a:r>
                        <a:rPr lang="en-US" sz="1100" b="1" dirty="0">
                          <a:solidFill>
                            <a:srgbClr val="FFFFFF"/>
                          </a:solidFill>
                        </a:rPr>
                        <a:t>Protocolo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Caminho escolhido de A para B</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Métrica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Alternativa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100" b="1" dirty="0">
                          <a:solidFill>
                            <a:srgbClr val="D64545"/>
                          </a:solidFill>
                        </a:rPr>
                        <a:t>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R1 → R2 (direto, 2 Mb/s)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 salto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R1 → R3 → R4 → R2 = 3 saltos (pior para o RIP)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100" b="1" dirty="0">
                          <a:solidFill>
                            <a:srgbClr val="2A9D6F"/>
                          </a:solidFill>
                        </a:rPr>
                        <a:t>EIGRP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R1 → R3 → R4 → R2 (1 Gb/s)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3 328</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R1 → R2 = 1 792 000 (muito pior)</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23" name="Shape 19"/>
          <p:cNvSpPr/>
          <p:nvPr/>
        </p:nvSpPr>
        <p:spPr>
          <a:xfrm>
            <a:off x="10058400" y="1280160"/>
            <a:ext cx="1737360" cy="338328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24" name="Text 20"/>
          <p:cNvSpPr txBox="1"/>
          <p:nvPr/>
        </p:nvSpPr>
        <p:spPr>
          <a:xfrm>
            <a:off x="10259568" y="1444752"/>
            <a:ext cx="1335024" cy="365760"/>
          </a:xfrm>
          <a:prstGeom prst="rect">
            <a:avLst/>
          </a:prstGeom>
          <a:noFill/>
          <a:ln/>
        </p:spPr>
        <p:txBody>
          <a:bodyPr wrap="square" lIns="0" tIns="0" rIns="0" bIns="0" rtlCol="0" anchor="t"/>
          <a:lstStyle/>
          <a:p>
            <a:pPr marL="0" indent="0">
              <a:buNone/>
            </a:pPr>
            <a:r>
              <a:rPr lang="en-US" sz="1500" b="1" dirty="0">
                <a:solidFill>
                  <a:srgbClr val="0B3C5D"/>
                </a:solidFill>
              </a:rPr>
              <a:t>OSPF?</a:t>
            </a:r>
            <a:endParaRPr lang="en-US" sz="1500" dirty="0"/>
          </a:p>
        </p:txBody>
      </p:sp>
      <p:sp>
        <p:nvSpPr>
          <p:cNvPr id="25" name="Text 21"/>
          <p:cNvSpPr txBox="1"/>
          <p:nvPr/>
        </p:nvSpPr>
        <p:spPr>
          <a:xfrm>
            <a:off x="10259568" y="1856232"/>
            <a:ext cx="1335024" cy="2670048"/>
          </a:xfrm>
          <a:prstGeom prst="rect">
            <a:avLst/>
          </a:prstGeom>
          <a:noFill/>
          <a:ln/>
        </p:spPr>
        <p:txBody>
          <a:bodyPr wrap="square" lIns="0" tIns="0" rIns="0" bIns="0" rtlCol="0" anchor="t"/>
          <a:lstStyle/>
          <a:p>
            <a:pPr marL="0" indent="0">
              <a:buNone/>
            </a:pPr>
            <a:r>
              <a:rPr lang="en-US" sz="1000" dirty="0">
                <a:solidFill>
                  <a:srgbClr val="1F2933"/>
                </a:solidFill>
              </a:rPr>
              <a:t>Custo = banda de referência / banda; também escolhe o caminho de 1 Gb/s</a:t>
            </a:r>
            <a:endParaRPr lang="en-US" sz="10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Detecção de loops: do hold-down do IGRP ao DUAL do EIGRP</a:t>
            </a:r>
            <a:endParaRPr lang="en-US" sz="3000" dirty="0"/>
          </a:p>
        </p:txBody>
      </p:sp>
      <p:sp>
        <p:nvSpPr>
          <p:cNvPr id="4" name="Shape 1"/>
          <p:cNvSpPr/>
          <p:nvPr/>
        </p:nvSpPr>
        <p:spPr>
          <a:xfrm>
            <a:off x="457200" y="1280160"/>
            <a:ext cx="3657600" cy="4846320"/>
          </a:xfrm>
          <a:prstGeom prst="roundRect">
            <a:avLst>
              <a:gd name="adj" fmla="val 30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255264" cy="365760"/>
          </a:xfrm>
          <a:prstGeom prst="rect">
            <a:avLst/>
          </a:prstGeom>
          <a:noFill/>
          <a:ln/>
        </p:spPr>
        <p:txBody>
          <a:bodyPr wrap="square" lIns="0" tIns="0" rIns="0" bIns="0" rtlCol="0" anchor="t"/>
          <a:lstStyle/>
          <a:p>
            <a:pPr marL="0" indent="0">
              <a:buNone/>
            </a:pPr>
            <a:r>
              <a:rPr lang="en-US" sz="1500" b="1" dirty="0">
                <a:solidFill>
                  <a:srgbClr val="6B7B8C"/>
                </a:solidFill>
              </a:rPr>
              <a:t>IGRP (histórico)</a:t>
            </a:r>
            <a:endParaRPr lang="en-US" sz="1500" dirty="0"/>
          </a:p>
        </p:txBody>
      </p:sp>
      <p:sp>
        <p:nvSpPr>
          <p:cNvPr id="6" name="Text 3"/>
          <p:cNvSpPr txBox="1"/>
          <p:nvPr/>
        </p:nvSpPr>
        <p:spPr>
          <a:xfrm>
            <a:off x="658368" y="1856232"/>
            <a:ext cx="32552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Horizonte dividido e atualizações disparadas, sem reverso envenenado</a:t>
            </a:r>
            <a:endParaRPr lang="en-US" sz="1200" dirty="0"/>
          </a:p>
          <a:p>
            <a:pPr marL="279400" indent="-279400">
              <a:spcAft>
                <a:spcPts val="400"/>
              </a:spcAft>
              <a:buSzPct val="100000"/>
              <a:buChar char="•"/>
            </a:pPr>
            <a:r>
              <a:rPr lang="en-US" sz="1200" dirty="0">
                <a:solidFill>
                  <a:srgbClr val="1F2933"/>
                </a:solidFill>
              </a:rPr>
              <a:t>Primeiras versões: hold-down</a:t>
            </a:r>
            <a:endParaRPr lang="en-US" sz="1200" dirty="0"/>
          </a:p>
          <a:p>
            <a:pPr marL="279400" indent="-279400">
              <a:spcAft>
                <a:spcPts val="400"/>
              </a:spcAft>
              <a:buSzPct val="100000"/>
              <a:buChar char="•"/>
            </a:pPr>
            <a:r>
              <a:rPr lang="en-US" sz="1200" dirty="0">
                <a:solidFill>
                  <a:srgbClr val="1F2933"/>
                </a:solidFill>
              </a:rPr>
              <a:t>Últimas versões: 'envenenamento de rota': caminho com métrica crescente é tratado como inutilizável até ser confirmado pela atualização seguinte</a:t>
            </a:r>
            <a:endParaRPr lang="en-US" sz="1200" dirty="0"/>
          </a:p>
        </p:txBody>
      </p:sp>
      <p:sp>
        <p:nvSpPr>
          <p:cNvPr id="7" name="Shape 4"/>
          <p:cNvSpPr/>
          <p:nvPr/>
        </p:nvSpPr>
        <p:spPr>
          <a:xfrm>
            <a:off x="4297680" y="1280160"/>
            <a:ext cx="7406640" cy="2834640"/>
          </a:xfrm>
          <a:prstGeom prst="roundRect">
            <a:avLst>
              <a:gd name="adj" fmla="val 3871"/>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98848" y="1444752"/>
            <a:ext cx="7004304" cy="365760"/>
          </a:xfrm>
          <a:prstGeom prst="rect">
            <a:avLst/>
          </a:prstGeom>
          <a:noFill/>
          <a:ln/>
        </p:spPr>
        <p:txBody>
          <a:bodyPr wrap="square" lIns="0" tIns="0" rIns="0" bIns="0" rtlCol="0" anchor="t"/>
          <a:lstStyle/>
          <a:p>
            <a:pPr marL="0" indent="0">
              <a:buNone/>
            </a:pPr>
            <a:r>
              <a:rPr lang="en-US" sz="1500" b="1" dirty="0">
                <a:solidFill>
                  <a:srgbClr val="2A9D6F"/>
                </a:solidFill>
              </a:rPr>
              <a:t>EIGRP: o algoritmo DUAL</a:t>
            </a:r>
            <a:endParaRPr lang="en-US" sz="1500" dirty="0"/>
          </a:p>
        </p:txBody>
      </p:sp>
      <p:sp>
        <p:nvSpPr>
          <p:cNvPr id="9" name="Text 6"/>
          <p:cNvSpPr txBox="1"/>
          <p:nvPr/>
        </p:nvSpPr>
        <p:spPr>
          <a:xfrm>
            <a:off x="4498848" y="1856232"/>
            <a:ext cx="7004304" cy="212140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FD</a:t>
            </a:r>
            <a:r>
              <a:rPr lang="en-US" sz="1200" dirty="0">
                <a:solidFill>
                  <a:srgbClr val="1F2933"/>
                </a:solidFill>
              </a:rPr>
              <a:t> (distância viável): a menor métrica conhecida para o destino</a:t>
            </a:r>
            <a:endParaRPr lang="en-US" sz="1200" dirty="0"/>
          </a:p>
          <a:p>
            <a:pPr marL="279400" indent="-279400">
              <a:spcAft>
                <a:spcPts val="400"/>
              </a:spcAft>
              <a:buSzPct val="100000"/>
              <a:buChar char="•"/>
            </a:pPr>
            <a:r>
              <a:rPr lang="en-US" sz="1200" b="1" dirty="0">
                <a:solidFill>
                  <a:srgbClr val="1F2933"/>
                </a:solidFill>
              </a:rPr>
              <a:t>RD</a:t>
            </a:r>
            <a:r>
              <a:rPr lang="en-US" sz="1200" dirty="0">
                <a:solidFill>
                  <a:srgbClr val="1F2933"/>
                </a:solidFill>
              </a:rPr>
              <a:t> (distância reportada): a métrica anunciada por cada vizinho</a:t>
            </a:r>
            <a:endParaRPr lang="en-US" sz="1200" dirty="0"/>
          </a:p>
          <a:p>
            <a:pPr marL="279400" indent="-279400">
              <a:spcAft>
                <a:spcPts val="400"/>
              </a:spcAft>
              <a:buSzPct val="100000"/>
              <a:buChar char="•"/>
            </a:pPr>
            <a:r>
              <a:rPr lang="en-US" sz="1200" b="1" dirty="0">
                <a:solidFill>
                  <a:srgbClr val="1F2933"/>
                </a:solidFill>
              </a:rPr>
              <a:t>Condição de viabilidade:</a:t>
            </a:r>
            <a:r>
              <a:rPr lang="en-US" sz="1200" dirty="0">
                <a:solidFill>
                  <a:srgbClr val="1F2933"/>
                </a:solidFill>
              </a:rPr>
              <a:t> RD &lt; FD ⇒ o vizinho é </a:t>
            </a:r>
            <a:r>
              <a:rPr lang="en-US" sz="1200" b="1" dirty="0">
                <a:solidFill>
                  <a:srgbClr val="1F2933"/>
                </a:solidFill>
              </a:rPr>
              <a:t>sucessor viável</a:t>
            </a:r>
            <a:r>
              <a:rPr lang="en-US" sz="1200" dirty="0">
                <a:solidFill>
                  <a:srgbClr val="1F2933"/>
                </a:solidFill>
              </a:rPr>
              <a:t> (caminho garantidamente sem loop)</a:t>
            </a:r>
            <a:endParaRPr lang="en-US" sz="1200" dirty="0"/>
          </a:p>
          <a:p>
            <a:pPr marL="279400" indent="-279400">
              <a:spcAft>
                <a:spcPts val="400"/>
              </a:spcAft>
              <a:buSzPct val="100000"/>
              <a:buChar char="•"/>
            </a:pPr>
            <a:r>
              <a:rPr lang="en-US" sz="1200" dirty="0">
                <a:solidFill>
                  <a:srgbClr val="1F2933"/>
                </a:solidFill>
              </a:rPr>
              <a:t>Sucessor cai e há sucessor viável → troca local, sem recálculo nem hold-down</a:t>
            </a:r>
            <a:endParaRPr lang="en-US" sz="1200" dirty="0"/>
          </a:p>
        </p:txBody>
      </p:sp>
      <p:sp>
        <p:nvSpPr>
          <p:cNvPr id="10" name="Shape 7"/>
          <p:cNvSpPr/>
          <p:nvPr/>
        </p:nvSpPr>
        <p:spPr>
          <a:xfrm>
            <a:off x="4297680" y="4297680"/>
            <a:ext cx="7406640" cy="1828800"/>
          </a:xfrm>
          <a:prstGeom prst="roundRect">
            <a:avLst>
              <a:gd name="adj" fmla="val 6000"/>
            </a:avLst>
          </a:prstGeom>
          <a:solidFill>
            <a:srgbClr val="FFF4E0"/>
          </a:solidFill>
          <a:ln w="9525">
            <a:solidFill>
              <a:srgbClr val="EEF3F7"/>
            </a:solidFill>
            <a:prstDash val="solid"/>
          </a:ln>
        </p:spPr>
        <p:txBody>
          <a:bodyPr/>
          <a:lstStyle/>
          <a:p>
            <a:endParaRPr lang="en-US"/>
          </a:p>
        </p:txBody>
      </p:sp>
      <p:sp>
        <p:nvSpPr>
          <p:cNvPr id="11" name="Text 8"/>
          <p:cNvSpPr txBox="1"/>
          <p:nvPr/>
        </p:nvSpPr>
        <p:spPr>
          <a:xfrm>
            <a:off x="4498848" y="4462272"/>
            <a:ext cx="7004304" cy="365760"/>
          </a:xfrm>
          <a:prstGeom prst="rect">
            <a:avLst/>
          </a:prstGeom>
          <a:noFill/>
          <a:ln/>
        </p:spPr>
        <p:txBody>
          <a:bodyPr wrap="square" lIns="0" tIns="0" rIns="0" bIns="0" rtlCol="0" anchor="t"/>
          <a:lstStyle/>
          <a:p>
            <a:pPr marL="0" indent="0">
              <a:buNone/>
            </a:pPr>
            <a:r>
              <a:rPr lang="en-US" sz="1500" b="1" dirty="0">
                <a:solidFill>
                  <a:srgbClr val="0B3C5D"/>
                </a:solidFill>
              </a:rPr>
              <a:t>Quando não há sucessor viável</a:t>
            </a:r>
            <a:endParaRPr lang="en-US" sz="1500" dirty="0"/>
          </a:p>
        </p:txBody>
      </p:sp>
      <p:sp>
        <p:nvSpPr>
          <p:cNvPr id="12" name="Text 9"/>
          <p:cNvSpPr txBox="1"/>
          <p:nvPr/>
        </p:nvSpPr>
        <p:spPr>
          <a:xfrm>
            <a:off x="4498848" y="4873752"/>
            <a:ext cx="7004304" cy="11155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Rota entra em estado </a:t>
            </a:r>
            <a:r>
              <a:rPr lang="en-US" sz="1200" b="1" dirty="0">
                <a:solidFill>
                  <a:srgbClr val="1F2933"/>
                </a:solidFill>
              </a:rPr>
              <a:t>ativo</a:t>
            </a:r>
            <a:r>
              <a:rPr lang="en-US" sz="1200" dirty="0">
                <a:solidFill>
                  <a:srgbClr val="1F2933"/>
                </a:solidFill>
              </a:rPr>
              <a:t>: consultas (queries) aos vizinhos, que respondem (replies) com sua melhor métrica</a:t>
            </a:r>
            <a:endParaRPr lang="en-US" sz="1200" dirty="0"/>
          </a:p>
          <a:p>
            <a:pPr marL="279400" indent="-279400">
              <a:spcAft>
                <a:spcPts val="400"/>
              </a:spcAft>
              <a:buSzPct val="100000"/>
              <a:buChar char="•"/>
            </a:pPr>
            <a:r>
              <a:rPr lang="en-US" sz="1200" dirty="0">
                <a:solidFill>
                  <a:srgbClr val="1F2933"/>
                </a:solidFill>
              </a:rPr>
              <a:t>Converge quando todas as respostas chegam; 'stuck in active' (SIA) se um vizinho demora: limite de 3 min, mitigado por sumarização e stub</a:t>
            </a:r>
            <a:endParaRPr lang="en-US" sz="12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Roteamento multicaminho (ECMP e custo desigual)</a:t>
            </a:r>
            <a:endParaRPr lang="en-US" sz="3000" dirty="0"/>
          </a:p>
        </p:txBody>
      </p:sp>
      <p:sp>
        <p:nvSpPr>
          <p:cNvPr id="4" name="Text 1"/>
          <p:cNvSpPr txBox="1"/>
          <p:nvPr/>
        </p:nvSpPr>
        <p:spPr>
          <a:xfrm>
            <a:off x="457200" y="1188720"/>
            <a:ext cx="603504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Roteadores mantêm </a:t>
            </a:r>
            <a:r>
              <a:rPr lang="en-US" sz="1400" b="1" dirty="0">
                <a:solidFill>
                  <a:srgbClr val="1F2933"/>
                </a:solidFill>
              </a:rPr>
              <a:t>vários caminhos</a:t>
            </a:r>
            <a:r>
              <a:rPr lang="en-US" sz="1400" dirty="0">
                <a:solidFill>
                  <a:srgbClr val="1F2933"/>
                </a:solidFill>
              </a:rPr>
              <a:t> por destino, não apenas o melhor</a:t>
            </a:r>
            <a:endParaRPr lang="en-US" sz="1400" dirty="0"/>
          </a:p>
          <a:p>
            <a:pPr marL="279400" indent="-279400">
              <a:spcAft>
                <a:spcPts val="800"/>
              </a:spcAft>
              <a:buSzPct val="100000"/>
              <a:buChar char="•"/>
            </a:pPr>
            <a:r>
              <a:rPr lang="en-US" sz="1400" dirty="0">
                <a:solidFill>
                  <a:srgbClr val="1F2933"/>
                </a:solidFill>
              </a:rPr>
              <a:t>Duas vantagens: </a:t>
            </a:r>
            <a:r>
              <a:rPr lang="en-US" sz="1400" b="1" dirty="0">
                <a:solidFill>
                  <a:srgbClr val="1F2933"/>
                </a:solidFill>
              </a:rPr>
              <a:t>comutação imediata</a:t>
            </a:r>
            <a:r>
              <a:rPr lang="en-US" sz="1400" dirty="0">
                <a:solidFill>
                  <a:srgbClr val="1F2933"/>
                </a:solidFill>
              </a:rPr>
              <a:t> para o caminho alternativo em caso de falha e </a:t>
            </a:r>
            <a:r>
              <a:rPr lang="en-US" sz="1400" b="1" dirty="0">
                <a:solidFill>
                  <a:srgbClr val="1F2933"/>
                </a:solidFill>
              </a:rPr>
              <a:t>divisão de carga</a:t>
            </a:r>
            <a:r>
              <a:rPr lang="en-US" sz="1400" dirty="0">
                <a:solidFill>
                  <a:srgbClr val="1F2933"/>
                </a:solidFill>
              </a:rPr>
              <a:t> entre caminhos de custo igual</a:t>
            </a:r>
            <a:endParaRPr lang="en-US" sz="1400" dirty="0"/>
          </a:p>
          <a:p>
            <a:pPr marL="279400" indent="-279400">
              <a:spcAft>
                <a:spcPts val="800"/>
              </a:spcAft>
              <a:buSzPct val="100000"/>
              <a:buChar char="•"/>
            </a:pPr>
            <a:r>
              <a:rPr lang="en-US" sz="1400" b="1" dirty="0">
                <a:solidFill>
                  <a:srgbClr val="1F2933"/>
                </a:solidFill>
              </a:rPr>
              <a:t>ECMP</a:t>
            </a:r>
            <a:r>
              <a:rPr lang="en-US" sz="1400" dirty="0">
                <a:solidFill>
                  <a:srgbClr val="1F2933"/>
                </a:solidFill>
              </a:rPr>
              <a:t> em todos os IGPs modernos e no BGP: 4 a 64 caminhos; distribuição por </a:t>
            </a:r>
            <a:r>
              <a:rPr lang="en-US" sz="1400" b="1" dirty="0">
                <a:solidFill>
                  <a:srgbClr val="1F2933"/>
                </a:solidFill>
              </a:rPr>
              <a:t>hash da 5-tupla</a:t>
            </a:r>
            <a:r>
              <a:rPr lang="en-US" sz="1400" dirty="0">
                <a:solidFill>
                  <a:srgbClr val="1F2933"/>
                </a:solidFill>
              </a:rPr>
              <a:t> (um fluxo nunca é reordenado), RFC 2991/2992</a:t>
            </a:r>
            <a:endParaRPr lang="en-US" sz="1400" dirty="0"/>
          </a:p>
          <a:p>
            <a:pPr marL="279400" indent="-279400">
              <a:spcAft>
                <a:spcPts val="800"/>
              </a:spcAft>
              <a:buSzPct val="100000"/>
              <a:buChar char="•"/>
            </a:pPr>
            <a:r>
              <a:rPr lang="en-US" sz="1400" b="1" dirty="0">
                <a:solidFill>
                  <a:srgbClr val="1F2933"/>
                </a:solidFill>
              </a:rPr>
              <a:t>EIGRP variance N:</a:t>
            </a:r>
            <a:r>
              <a:rPr lang="en-US" sz="1400" dirty="0">
                <a:solidFill>
                  <a:srgbClr val="1F2933"/>
                </a:solidFill>
              </a:rPr>
              <a:t> usa também caminhos até N vezes piores, se forem sucessores viáveis (custo desigual)</a:t>
            </a:r>
            <a:endParaRPr lang="en-US" sz="1400" dirty="0"/>
          </a:p>
          <a:p>
            <a:pPr marL="279400" indent="-279400">
              <a:spcAft>
                <a:spcPts val="800"/>
              </a:spcAft>
              <a:buSzPct val="100000"/>
              <a:buChar char="•"/>
            </a:pPr>
            <a:r>
              <a:rPr lang="en-US" sz="1400" dirty="0">
                <a:solidFill>
                  <a:srgbClr val="1F2933"/>
                </a:solidFill>
              </a:rPr>
              <a:t>Fabrics folha-espinha de data center: dezenas de caminhos ECMP sobre BGP</a:t>
            </a:r>
            <a:endParaRPr lang="en-US" sz="1400" dirty="0"/>
          </a:p>
        </p:txBody>
      </p:sp>
      <p:sp>
        <p:nvSpPr>
          <p:cNvPr id="5" name="Text 2"/>
          <p:cNvSpPr/>
          <p:nvPr/>
        </p:nvSpPr>
        <p:spPr>
          <a:xfrm>
            <a:off x="704088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3"/>
          <p:cNvSpPr/>
          <p:nvPr/>
        </p:nvSpPr>
        <p:spPr>
          <a:xfrm>
            <a:off x="1097280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p:nvPr/>
        </p:nvSpPr>
        <p:spPr>
          <a:xfrm>
            <a:off x="9061704" y="1243584"/>
            <a:ext cx="438912" cy="438912"/>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Ra</a:t>
            </a:r>
            <a:endParaRPr lang="en-US" sz="1200" dirty="0"/>
          </a:p>
        </p:txBody>
      </p:sp>
      <p:sp>
        <p:nvSpPr>
          <p:cNvPr id="8" name="Text 5"/>
          <p:cNvSpPr/>
          <p:nvPr/>
        </p:nvSpPr>
        <p:spPr>
          <a:xfrm>
            <a:off x="9061704" y="1975104"/>
            <a:ext cx="438912" cy="438912"/>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Rb</a:t>
            </a:r>
            <a:endParaRPr lang="en-US" sz="1200" dirty="0"/>
          </a:p>
        </p:txBody>
      </p:sp>
      <p:sp>
        <p:nvSpPr>
          <p:cNvPr id="9" name="Text 6"/>
          <p:cNvSpPr/>
          <p:nvPr/>
        </p:nvSpPr>
        <p:spPr>
          <a:xfrm>
            <a:off x="9061704" y="2706624"/>
            <a:ext cx="438912" cy="438912"/>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Rc</a:t>
            </a:r>
            <a:endParaRPr lang="en-US" sz="1200" dirty="0"/>
          </a:p>
        </p:txBody>
      </p:sp>
      <p:sp>
        <p:nvSpPr>
          <p:cNvPr id="10" name="Shape 7"/>
          <p:cNvSpPr/>
          <p:nvPr/>
        </p:nvSpPr>
        <p:spPr>
          <a:xfrm flipV="1">
            <a:off x="7589520" y="1463040"/>
            <a:ext cx="1463040" cy="731520"/>
          </a:xfrm>
          <a:prstGeom prst="line">
            <a:avLst/>
          </a:prstGeom>
          <a:noFill/>
          <a:ln w="38100">
            <a:solidFill>
              <a:srgbClr val="2A9D6F"/>
            </a:solidFill>
            <a:prstDash val="solid"/>
          </a:ln>
        </p:spPr>
        <p:txBody>
          <a:bodyPr/>
          <a:lstStyle/>
          <a:p>
            <a:endParaRPr lang="en-US"/>
          </a:p>
        </p:txBody>
      </p:sp>
      <p:sp>
        <p:nvSpPr>
          <p:cNvPr id="11" name="Shape 8"/>
          <p:cNvSpPr/>
          <p:nvPr/>
        </p:nvSpPr>
        <p:spPr>
          <a:xfrm>
            <a:off x="9509760" y="1463040"/>
            <a:ext cx="1463040" cy="731520"/>
          </a:xfrm>
          <a:prstGeom prst="line">
            <a:avLst/>
          </a:prstGeom>
          <a:noFill/>
          <a:ln w="38100">
            <a:solidFill>
              <a:srgbClr val="2A9D6F"/>
            </a:solidFill>
            <a:prstDash val="solid"/>
          </a:ln>
        </p:spPr>
        <p:txBody>
          <a:bodyPr/>
          <a:lstStyle/>
          <a:p>
            <a:endParaRPr lang="en-US"/>
          </a:p>
        </p:txBody>
      </p:sp>
      <p:sp>
        <p:nvSpPr>
          <p:cNvPr id="12" name="Shape 9"/>
          <p:cNvSpPr/>
          <p:nvPr/>
        </p:nvSpPr>
        <p:spPr>
          <a:xfrm>
            <a:off x="7589520" y="2194560"/>
            <a:ext cx="1463040" cy="0"/>
          </a:xfrm>
          <a:prstGeom prst="line">
            <a:avLst/>
          </a:prstGeom>
          <a:noFill/>
          <a:ln w="38100">
            <a:solidFill>
              <a:srgbClr val="2A9D6F"/>
            </a:solidFill>
            <a:prstDash val="solid"/>
          </a:ln>
        </p:spPr>
        <p:txBody>
          <a:bodyPr/>
          <a:lstStyle/>
          <a:p>
            <a:endParaRPr lang="en-US"/>
          </a:p>
        </p:txBody>
      </p:sp>
      <p:sp>
        <p:nvSpPr>
          <p:cNvPr id="13" name="Shape 10"/>
          <p:cNvSpPr/>
          <p:nvPr/>
        </p:nvSpPr>
        <p:spPr>
          <a:xfrm>
            <a:off x="9509760" y="2194560"/>
            <a:ext cx="1463040" cy="0"/>
          </a:xfrm>
          <a:prstGeom prst="line">
            <a:avLst/>
          </a:prstGeom>
          <a:noFill/>
          <a:ln w="38100">
            <a:solidFill>
              <a:srgbClr val="2A9D6F"/>
            </a:solidFill>
            <a:prstDash val="solid"/>
          </a:ln>
        </p:spPr>
        <p:txBody>
          <a:bodyPr/>
          <a:lstStyle/>
          <a:p>
            <a:endParaRPr lang="en-US"/>
          </a:p>
        </p:txBody>
      </p:sp>
      <p:sp>
        <p:nvSpPr>
          <p:cNvPr id="14" name="Shape 11"/>
          <p:cNvSpPr/>
          <p:nvPr/>
        </p:nvSpPr>
        <p:spPr>
          <a:xfrm>
            <a:off x="7589520" y="2194560"/>
            <a:ext cx="1463040" cy="731520"/>
          </a:xfrm>
          <a:prstGeom prst="line">
            <a:avLst/>
          </a:prstGeom>
          <a:noFill/>
          <a:ln w="38100">
            <a:solidFill>
              <a:srgbClr val="2A9D6F"/>
            </a:solidFill>
            <a:prstDash val="solid"/>
          </a:ln>
        </p:spPr>
        <p:txBody>
          <a:bodyPr/>
          <a:lstStyle/>
          <a:p>
            <a:endParaRPr lang="en-US"/>
          </a:p>
        </p:txBody>
      </p:sp>
      <p:sp>
        <p:nvSpPr>
          <p:cNvPr id="15" name="Shape 12"/>
          <p:cNvSpPr/>
          <p:nvPr/>
        </p:nvSpPr>
        <p:spPr>
          <a:xfrm flipV="1">
            <a:off x="9509760" y="2194560"/>
            <a:ext cx="1463040" cy="731520"/>
          </a:xfrm>
          <a:prstGeom prst="line">
            <a:avLst/>
          </a:prstGeom>
          <a:noFill/>
          <a:ln w="38100">
            <a:solidFill>
              <a:srgbClr val="2A9D6F"/>
            </a:solidFill>
            <a:prstDash val="solid"/>
          </a:ln>
        </p:spPr>
        <p:txBody>
          <a:bodyPr/>
          <a:lstStyle/>
          <a:p>
            <a:endParaRPr lang="en-US"/>
          </a:p>
        </p:txBody>
      </p:sp>
      <p:sp>
        <p:nvSpPr>
          <p:cNvPr id="16" name="Text 13"/>
          <p:cNvSpPr txBox="1"/>
          <p:nvPr/>
        </p:nvSpPr>
        <p:spPr>
          <a:xfrm>
            <a:off x="6766560" y="3291840"/>
            <a:ext cx="5029200" cy="274320"/>
          </a:xfrm>
          <a:prstGeom prst="rect">
            <a:avLst/>
          </a:prstGeom>
          <a:noFill/>
          <a:ln/>
        </p:spPr>
        <p:txBody>
          <a:bodyPr wrap="square" lIns="0" tIns="0" rIns="0" bIns="0" rtlCol="0" anchor="ctr"/>
          <a:lstStyle/>
          <a:p>
            <a:pPr marL="0" indent="0" algn="ctr">
              <a:buNone/>
            </a:pPr>
            <a:r>
              <a:rPr lang="en-US" sz="1000" dirty="0">
                <a:solidFill>
                  <a:srgbClr val="6B7B8C"/>
                </a:solidFill>
              </a:rPr>
              <a:t>Três caminhos de custo igual: ECMP distribui os fluxos por hash</a:t>
            </a:r>
            <a:endParaRPr lang="en-US" sz="1000" dirty="0"/>
          </a:p>
        </p:txBody>
      </p:sp>
      <p:graphicFrame>
        <p:nvGraphicFramePr>
          <p:cNvPr id="115" name="Table 0"/>
          <p:cNvGraphicFramePr>
            <a:graphicFrameLocks noGrp="1"/>
          </p:cNvGraphicFramePr>
          <p:nvPr>
            <p:extLst>
              <p:ext uri="{D42A27DB-BD31-4B8C-83A1-F6EECF244321}">
                <p14:modId xmlns:p14="http://schemas.microsoft.com/office/powerpoint/2010/main" val="1579011935"/>
              </p:ext>
            </p:extLst>
          </p:nvPr>
        </p:nvGraphicFramePr>
        <p:xfrm>
          <a:off x="6766560" y="3840480"/>
          <a:ext cx="5029200" cy="914400"/>
        </p:xfrm>
        <a:graphic>
          <a:graphicData uri="http://schemas.openxmlformats.org/drawingml/2006/table">
            <a:tbl>
              <a:tblPr/>
              <a:tblGrid>
                <a:gridCol w="27432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292608">
                <a:tc>
                  <a:txBody>
                    <a:bodyPr/>
                    <a:lstStyle/>
                    <a:p>
                      <a:pPr marL="0" indent="0" algn="l">
                        <a:buNone/>
                      </a:pPr>
                      <a:r>
                        <a:rPr lang="en-US" sz="1000" b="1" dirty="0">
                          <a:solidFill>
                            <a:srgbClr val="FFFFFF"/>
                          </a:solidFill>
                        </a:rPr>
                        <a:t>Fluxo (5-tupla)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Hash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Caminho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92608">
                <a:tc>
                  <a:txBody>
                    <a:bodyPr/>
                    <a:lstStyle/>
                    <a:p>
                      <a:pPr marL="0" indent="0" algn="l">
                        <a:buNone/>
                      </a:pPr>
                      <a:r>
                        <a:rPr lang="en-US" sz="1000" dirty="0">
                          <a:solidFill>
                            <a:srgbClr val="1F2933"/>
                          </a:solidFill>
                        </a:rPr>
                        <a:t>10.1.1.5:40001 → 10.2.2.9:443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 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via Ra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000" dirty="0">
                          <a:solidFill>
                            <a:srgbClr val="1F2933"/>
                          </a:solidFill>
                        </a:rPr>
                        <a:t>10.1.1.5:40002 → 10.2.2.9:443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 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via Rb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92608">
                <a:tc>
                  <a:txBody>
                    <a:bodyPr/>
                    <a:lstStyle/>
                    <a:p>
                      <a:pPr marL="0" indent="0" algn="l">
                        <a:buNone/>
                      </a:pPr>
                      <a:r>
                        <a:rPr lang="en-US" sz="1000" dirty="0">
                          <a:solidFill>
                            <a:srgbClr val="1F2933"/>
                          </a:solidFill>
                        </a:rPr>
                        <a:t>10.1.1.7:51000 → 10.2.2.9:22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 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via Rc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8" name="Text 14"/>
          <p:cNvSpPr txBox="1"/>
          <p:nvPr/>
        </p:nvSpPr>
        <p:spPr>
          <a:xfrm>
            <a:off x="6766560" y="5120640"/>
            <a:ext cx="5029200" cy="548640"/>
          </a:xfrm>
          <a:prstGeom prst="rect">
            <a:avLst/>
          </a:prstGeom>
          <a:solidFill>
            <a:srgbClr val="FFF4E0"/>
          </a:solidFill>
          <a:ln/>
        </p:spPr>
        <p:txBody>
          <a:bodyPr wrap="square" lIns="0" tIns="0" rIns="0" bIns="0" rtlCol="0" anchor="ctr"/>
          <a:lstStyle/>
          <a:p>
            <a:pPr marL="0" indent="0" algn="ctr">
              <a:buNone/>
            </a:pPr>
            <a:r>
              <a:rPr lang="en-US" sz="1100" dirty="0">
                <a:solidFill>
                  <a:srgbClr val="1F2933"/>
                </a:solidFill>
              </a:rPr>
              <a:t>Cada fluxo segue sempre o mesmo caminho: sem reordenação de segmentos TCP.</a:t>
            </a:r>
            <a:endParaRPr lang="en-US" sz="11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Redistribuição de rotas (1 de 3): dois domínios de roteamento</a:t>
            </a:r>
            <a:endParaRPr lang="en-US" sz="3000" dirty="0"/>
          </a:p>
        </p:txBody>
      </p:sp>
      <p:sp>
        <p:nvSpPr>
          <p:cNvPr id="4" name="Shape 1"/>
          <p:cNvSpPr/>
          <p:nvPr/>
        </p:nvSpPr>
        <p:spPr>
          <a:xfrm>
            <a:off x="457200" y="1234440"/>
            <a:ext cx="5486400" cy="2057400"/>
          </a:xfrm>
          <a:prstGeom prst="roundRect">
            <a:avLst>
              <a:gd name="adj" fmla="val 5333"/>
            </a:avLst>
          </a:prstGeom>
          <a:solidFill>
            <a:srgbClr val="E8F5EE"/>
          </a:solidFill>
          <a:ln w="9525">
            <a:solidFill>
              <a:srgbClr val="2A9D6F"/>
            </a:solidFill>
            <a:prstDash val="solid"/>
          </a:ln>
        </p:spPr>
        <p:txBody>
          <a:bodyPr/>
          <a:lstStyle/>
          <a:p>
            <a:endParaRPr lang="en-US"/>
          </a:p>
        </p:txBody>
      </p:sp>
      <p:sp>
        <p:nvSpPr>
          <p:cNvPr id="5" name="Text 2"/>
          <p:cNvSpPr txBox="1"/>
          <p:nvPr/>
        </p:nvSpPr>
        <p:spPr>
          <a:xfrm>
            <a:off x="640080" y="1280160"/>
            <a:ext cx="2743200" cy="274320"/>
          </a:xfrm>
          <a:prstGeom prst="rect">
            <a:avLst/>
          </a:prstGeom>
          <a:noFill/>
          <a:ln/>
        </p:spPr>
        <p:txBody>
          <a:bodyPr wrap="square" lIns="0" tIns="0" rIns="0" bIns="0" rtlCol="0" anchor="ctr"/>
          <a:lstStyle/>
          <a:p>
            <a:pPr marL="0" indent="0" algn="l">
              <a:buNone/>
            </a:pPr>
            <a:r>
              <a:rPr lang="en-US" sz="1200" b="1" dirty="0">
                <a:solidFill>
                  <a:srgbClr val="2A9D6F"/>
                </a:solidFill>
              </a:rPr>
              <a:t>Domínio RIP</a:t>
            </a:r>
            <a:endParaRPr lang="en-US" sz="1200" dirty="0"/>
          </a:p>
        </p:txBody>
      </p:sp>
      <p:sp>
        <p:nvSpPr>
          <p:cNvPr id="6" name="Shape 3"/>
          <p:cNvSpPr/>
          <p:nvPr/>
        </p:nvSpPr>
        <p:spPr>
          <a:xfrm>
            <a:off x="6263640" y="1234440"/>
            <a:ext cx="5486400" cy="2057400"/>
          </a:xfrm>
          <a:prstGeom prst="roundRect">
            <a:avLst>
              <a:gd name="adj" fmla="val 5333"/>
            </a:avLst>
          </a:prstGeom>
          <a:solidFill>
            <a:srgbClr val="FFF4E0"/>
          </a:solidFill>
          <a:ln w="9525">
            <a:solidFill>
              <a:srgbClr val="F0A332"/>
            </a:solidFill>
            <a:prstDash val="solid"/>
          </a:ln>
        </p:spPr>
        <p:txBody>
          <a:bodyPr/>
          <a:lstStyle/>
          <a:p>
            <a:endParaRPr lang="en-US"/>
          </a:p>
        </p:txBody>
      </p:sp>
      <p:sp>
        <p:nvSpPr>
          <p:cNvPr id="7" name="Text 4"/>
          <p:cNvSpPr txBox="1"/>
          <p:nvPr/>
        </p:nvSpPr>
        <p:spPr>
          <a:xfrm>
            <a:off x="8961120" y="1280160"/>
            <a:ext cx="2651760" cy="274320"/>
          </a:xfrm>
          <a:prstGeom prst="rect">
            <a:avLst/>
          </a:prstGeom>
          <a:noFill/>
          <a:ln/>
        </p:spPr>
        <p:txBody>
          <a:bodyPr wrap="square" lIns="0" tIns="0" rIns="0" bIns="0" rtlCol="0" anchor="ctr"/>
          <a:lstStyle/>
          <a:p>
            <a:pPr marL="0" indent="0" algn="r">
              <a:buNone/>
            </a:pPr>
            <a:r>
              <a:rPr lang="en-US" sz="1200" b="1" dirty="0">
                <a:solidFill>
                  <a:srgbClr val="B5731E"/>
                </a:solidFill>
              </a:rPr>
              <a:t>Domínio EIGRP</a:t>
            </a:r>
            <a:endParaRPr lang="en-US" sz="1200" dirty="0"/>
          </a:p>
        </p:txBody>
      </p:sp>
      <p:sp>
        <p:nvSpPr>
          <p:cNvPr id="8" name="Text 5"/>
          <p:cNvSpPr/>
          <p:nvPr/>
        </p:nvSpPr>
        <p:spPr>
          <a:xfrm>
            <a:off x="94183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p:nvPr/>
        </p:nvSpPr>
        <p:spPr>
          <a:xfrm>
            <a:off x="313639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0" name="Text 7"/>
          <p:cNvSpPr/>
          <p:nvPr/>
        </p:nvSpPr>
        <p:spPr>
          <a:xfrm>
            <a:off x="583387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1" name="Text 8"/>
          <p:cNvSpPr/>
          <p:nvPr/>
        </p:nvSpPr>
        <p:spPr>
          <a:xfrm>
            <a:off x="853135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2" name="Text 9"/>
          <p:cNvSpPr/>
          <p:nvPr/>
        </p:nvSpPr>
        <p:spPr>
          <a:xfrm>
            <a:off x="1072591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3" name="Text 10"/>
          <p:cNvSpPr/>
          <p:nvPr/>
        </p:nvSpPr>
        <p:spPr>
          <a:xfrm>
            <a:off x="5806440" y="2377440"/>
            <a:ext cx="548640" cy="548640"/>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4" name="Shape 11"/>
          <p:cNvSpPr/>
          <p:nvPr/>
        </p:nvSpPr>
        <p:spPr>
          <a:xfrm>
            <a:off x="1435608" y="2651760"/>
            <a:ext cx="1700784" cy="0"/>
          </a:xfrm>
          <a:prstGeom prst="line">
            <a:avLst/>
          </a:prstGeom>
          <a:noFill/>
          <a:ln w="31750">
            <a:solidFill>
              <a:srgbClr val="0B3C5D"/>
            </a:solidFill>
            <a:prstDash val="solid"/>
          </a:ln>
        </p:spPr>
        <p:txBody>
          <a:bodyPr/>
          <a:lstStyle/>
          <a:p>
            <a:endParaRPr lang="en-US"/>
          </a:p>
        </p:txBody>
      </p:sp>
      <p:sp>
        <p:nvSpPr>
          <p:cNvPr id="15" name="Text 12"/>
          <p:cNvSpPr txBox="1"/>
          <p:nvPr/>
        </p:nvSpPr>
        <p:spPr>
          <a:xfrm>
            <a:off x="14630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B</a:t>
            </a:r>
            <a:endParaRPr lang="en-US" sz="1000" dirty="0"/>
          </a:p>
        </p:txBody>
      </p:sp>
      <p:sp>
        <p:nvSpPr>
          <p:cNvPr id="16" name="Shape 13"/>
          <p:cNvSpPr/>
          <p:nvPr/>
        </p:nvSpPr>
        <p:spPr>
          <a:xfrm>
            <a:off x="3630168" y="2651760"/>
            <a:ext cx="2203704" cy="0"/>
          </a:xfrm>
          <a:prstGeom prst="line">
            <a:avLst/>
          </a:prstGeom>
          <a:noFill/>
          <a:ln w="31750">
            <a:solidFill>
              <a:srgbClr val="0B3C5D"/>
            </a:solidFill>
            <a:prstDash val="solid"/>
          </a:ln>
        </p:spPr>
        <p:txBody>
          <a:bodyPr/>
          <a:lstStyle/>
          <a:p>
            <a:endParaRPr lang="en-US"/>
          </a:p>
        </p:txBody>
      </p:sp>
      <p:sp>
        <p:nvSpPr>
          <p:cNvPr id="17" name="Text 14"/>
          <p:cNvSpPr txBox="1"/>
          <p:nvPr/>
        </p:nvSpPr>
        <p:spPr>
          <a:xfrm>
            <a:off x="39090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C</a:t>
            </a:r>
            <a:endParaRPr lang="en-US" sz="1000" dirty="0"/>
          </a:p>
        </p:txBody>
      </p:sp>
      <p:sp>
        <p:nvSpPr>
          <p:cNvPr id="18" name="Shape 15"/>
          <p:cNvSpPr/>
          <p:nvPr/>
        </p:nvSpPr>
        <p:spPr>
          <a:xfrm>
            <a:off x="6327648" y="2651760"/>
            <a:ext cx="2203704"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66065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D</a:t>
            </a:r>
            <a:endParaRPr lang="en-US" sz="1000" dirty="0"/>
          </a:p>
        </p:txBody>
      </p:sp>
      <p:sp>
        <p:nvSpPr>
          <p:cNvPr id="20" name="Shape 17"/>
          <p:cNvSpPr/>
          <p:nvPr/>
        </p:nvSpPr>
        <p:spPr>
          <a:xfrm>
            <a:off x="9025128" y="2651760"/>
            <a:ext cx="1700784" cy="0"/>
          </a:xfrm>
          <a:prstGeom prst="line">
            <a:avLst/>
          </a:prstGeom>
          <a:noFill/>
          <a:ln w="31750">
            <a:solidFill>
              <a:srgbClr val="0B3C5D"/>
            </a:solidFill>
            <a:prstDash val="solid"/>
          </a:ln>
        </p:spPr>
        <p:txBody>
          <a:bodyPr/>
          <a:lstStyle/>
          <a:p>
            <a:endParaRPr lang="en-US"/>
          </a:p>
        </p:txBody>
      </p:sp>
      <p:sp>
        <p:nvSpPr>
          <p:cNvPr id="21" name="Text 18"/>
          <p:cNvSpPr txBox="1"/>
          <p:nvPr/>
        </p:nvSpPr>
        <p:spPr>
          <a:xfrm>
            <a:off x="90525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a:t>
            </a:r>
            <a:endParaRPr lang="en-US" sz="1000" dirty="0"/>
          </a:p>
        </p:txBody>
      </p:sp>
      <p:sp>
        <p:nvSpPr>
          <p:cNvPr id="22" name="Shape 19"/>
          <p:cNvSpPr/>
          <p:nvPr/>
        </p:nvSpPr>
        <p:spPr>
          <a:xfrm>
            <a:off x="457200" y="2651760"/>
            <a:ext cx="457200" cy="0"/>
          </a:xfrm>
          <a:prstGeom prst="line">
            <a:avLst/>
          </a:prstGeom>
          <a:noFill/>
          <a:ln w="50800">
            <a:solidFill>
              <a:srgbClr val="0B3C5D"/>
            </a:solidFill>
            <a:prstDash val="solid"/>
          </a:ln>
        </p:spPr>
        <p:txBody>
          <a:bodyPr/>
          <a:lstStyle/>
          <a:p>
            <a:endParaRPr lang="en-US"/>
          </a:p>
        </p:txBody>
      </p:sp>
      <p:sp>
        <p:nvSpPr>
          <p:cNvPr id="23" name="Text 20"/>
          <p:cNvSpPr txBox="1"/>
          <p:nvPr/>
        </p:nvSpPr>
        <p:spPr>
          <a:xfrm>
            <a:off x="457200" y="2706624"/>
            <a:ext cx="457200" cy="256032"/>
          </a:xfrm>
          <a:prstGeom prst="rect">
            <a:avLst/>
          </a:prstGeom>
          <a:noFill/>
          <a:ln/>
        </p:spPr>
        <p:txBody>
          <a:bodyPr wrap="square" lIns="0" tIns="0" rIns="0" bIns="0" rtlCol="0" anchor="ctr"/>
          <a:lstStyle/>
          <a:p>
            <a:pPr marL="0" indent="0" algn="l">
              <a:buNone/>
            </a:pPr>
            <a:r>
              <a:rPr lang="en-US" sz="1000" dirty="0">
                <a:solidFill>
                  <a:srgbClr val="6B7B8C"/>
                </a:solidFill>
              </a:rPr>
              <a:t>A</a:t>
            </a:r>
            <a:endParaRPr lang="en-US" sz="1000" dirty="0"/>
          </a:p>
        </p:txBody>
      </p:sp>
      <p:sp>
        <p:nvSpPr>
          <p:cNvPr id="24" name="Shape 21"/>
          <p:cNvSpPr/>
          <p:nvPr/>
        </p:nvSpPr>
        <p:spPr>
          <a:xfrm>
            <a:off x="914400" y="2651760"/>
            <a:ext cx="27432" cy="0"/>
          </a:xfrm>
          <a:prstGeom prst="line">
            <a:avLst/>
          </a:prstGeom>
          <a:noFill/>
          <a:ln w="22225">
            <a:solidFill>
              <a:srgbClr val="6B7B8C"/>
            </a:solidFill>
            <a:prstDash val="solid"/>
          </a:ln>
        </p:spPr>
        <p:txBody>
          <a:bodyPr/>
          <a:lstStyle/>
          <a:p>
            <a:endParaRPr lang="en-US"/>
          </a:p>
        </p:txBody>
      </p:sp>
      <p:sp>
        <p:nvSpPr>
          <p:cNvPr id="25" name="Shape 22"/>
          <p:cNvSpPr/>
          <p:nvPr/>
        </p:nvSpPr>
        <p:spPr>
          <a:xfrm>
            <a:off x="11247120" y="2651760"/>
            <a:ext cx="457200" cy="0"/>
          </a:xfrm>
          <a:prstGeom prst="line">
            <a:avLst/>
          </a:prstGeom>
          <a:noFill/>
          <a:ln w="50800">
            <a:solidFill>
              <a:srgbClr val="0B3C5D"/>
            </a:solidFill>
            <a:prstDash val="solid"/>
          </a:ln>
        </p:spPr>
        <p:txBody>
          <a:bodyPr/>
          <a:lstStyle/>
          <a:p>
            <a:endParaRPr lang="en-US"/>
          </a:p>
        </p:txBody>
      </p:sp>
      <p:sp>
        <p:nvSpPr>
          <p:cNvPr id="26" name="Text 23"/>
          <p:cNvSpPr txBox="1"/>
          <p:nvPr/>
        </p:nvSpPr>
        <p:spPr>
          <a:xfrm>
            <a:off x="11247120" y="2706624"/>
            <a:ext cx="457200" cy="256032"/>
          </a:xfrm>
          <a:prstGeom prst="rect">
            <a:avLst/>
          </a:prstGeom>
          <a:noFill/>
          <a:ln/>
        </p:spPr>
        <p:txBody>
          <a:bodyPr wrap="square" lIns="0" tIns="0" rIns="0" bIns="0" rtlCol="0" anchor="ctr"/>
          <a:lstStyle/>
          <a:p>
            <a:pPr marL="0" indent="0" algn="ctr">
              <a:buNone/>
            </a:pPr>
            <a:r>
              <a:rPr lang="en-US" sz="1000" dirty="0">
                <a:solidFill>
                  <a:srgbClr val="6B7B8C"/>
                </a:solidFill>
              </a:rPr>
              <a:t>F</a:t>
            </a:r>
            <a:endParaRPr lang="en-US" sz="1000" dirty="0"/>
          </a:p>
        </p:txBody>
      </p:sp>
      <p:sp>
        <p:nvSpPr>
          <p:cNvPr id="27" name="Text 24"/>
          <p:cNvSpPr txBox="1"/>
          <p:nvPr/>
        </p:nvSpPr>
        <p:spPr>
          <a:xfrm>
            <a:off x="4937760" y="3017520"/>
            <a:ext cx="2286000" cy="274320"/>
          </a:xfrm>
          <a:prstGeom prst="rect">
            <a:avLst/>
          </a:prstGeom>
          <a:noFill/>
          <a:ln/>
        </p:spPr>
        <p:txBody>
          <a:bodyPr wrap="square" lIns="0" tIns="0" rIns="0" bIns="0" rtlCol="0" anchor="ctr"/>
          <a:lstStyle/>
          <a:p>
            <a:pPr marL="0" indent="0" algn="ctr">
              <a:buNone/>
            </a:pPr>
            <a:r>
              <a:rPr lang="en-US" sz="900" b="1" dirty="0">
                <a:solidFill>
                  <a:srgbClr val="0B3C5D"/>
                </a:solidFill>
              </a:rPr>
              <a:t>R3: fronteira (ambos)</a:t>
            </a:r>
            <a:endParaRPr lang="en-US" sz="900" dirty="0"/>
          </a:p>
        </p:txBody>
      </p:sp>
      <p:sp>
        <p:nvSpPr>
          <p:cNvPr id="28" name="Text 25"/>
          <p:cNvSpPr txBox="1"/>
          <p:nvPr/>
        </p:nvSpPr>
        <p:spPr>
          <a:xfrm>
            <a:off x="45720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Tabela de R1 (RIP)</a:t>
            </a:r>
            <a:endParaRPr lang="en-US" sz="1100" dirty="0"/>
          </a:p>
        </p:txBody>
      </p:sp>
      <p:graphicFrame>
        <p:nvGraphicFramePr>
          <p:cNvPr id="116" name="Table 0"/>
          <p:cNvGraphicFramePr>
            <a:graphicFrameLocks noGrp="1"/>
          </p:cNvGraphicFramePr>
          <p:nvPr>
            <p:extLst>
              <p:ext uri="{D42A27DB-BD31-4B8C-83A1-F6EECF244321}">
                <p14:modId xmlns:p14="http://schemas.microsoft.com/office/powerpoint/2010/main" val="1579011935"/>
              </p:ext>
            </p:extLst>
          </p:nvPr>
        </p:nvGraphicFramePr>
        <p:xfrm>
          <a:off x="45720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Fonte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D64545"/>
                          </a:solidFill>
                        </a:rPr>
                        <a:t>D, E, 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desconhecidas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0" name="Text 26"/>
          <p:cNvSpPr txBox="1"/>
          <p:nvPr/>
        </p:nvSpPr>
        <p:spPr>
          <a:xfrm>
            <a:off x="429768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Tabela de R3 (RIP + EIGRP)</a:t>
            </a:r>
            <a:endParaRPr lang="en-US" sz="1100" dirty="0"/>
          </a:p>
        </p:txBody>
      </p:sp>
      <p:graphicFrame>
        <p:nvGraphicFramePr>
          <p:cNvPr id="231" name="Table 1"/>
          <p:cNvGraphicFramePr>
            <a:graphicFrameLocks noGrp="1"/>
          </p:cNvGraphicFramePr>
          <p:nvPr>
            <p:extLst>
              <p:ext uri="{D42A27DB-BD31-4B8C-83A1-F6EECF244321}">
                <p14:modId xmlns:p14="http://schemas.microsoft.com/office/powerpoint/2010/main" val="1579011935"/>
              </p:ext>
            </p:extLst>
          </p:nvPr>
        </p:nvGraphicFramePr>
        <p:xfrm>
          <a:off x="429768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Fonte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3 072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3 328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2" name="Text 27"/>
          <p:cNvSpPr txBox="1"/>
          <p:nvPr/>
        </p:nvSpPr>
        <p:spPr>
          <a:xfrm>
            <a:off x="813816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Tabela de R5 (EIGRP)</a:t>
            </a:r>
            <a:endParaRPr lang="en-US" sz="1100" dirty="0"/>
          </a:p>
        </p:txBody>
      </p:sp>
      <p:graphicFrame>
        <p:nvGraphicFramePr>
          <p:cNvPr id="346" name="Table 2"/>
          <p:cNvGraphicFramePr>
            <a:graphicFrameLocks noGrp="1"/>
          </p:cNvGraphicFramePr>
          <p:nvPr>
            <p:extLst>
              <p:ext uri="{D42A27DB-BD31-4B8C-83A1-F6EECF244321}">
                <p14:modId xmlns:p14="http://schemas.microsoft.com/office/powerpoint/2010/main" val="1579011935"/>
              </p:ext>
            </p:extLst>
          </p:nvPr>
        </p:nvGraphicFramePr>
        <p:xfrm>
          <a:off x="813816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Fonte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3 072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D64545"/>
                          </a:solidFill>
                        </a:rPr>
                        <a:t>A, B, 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desconhecidas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4" name="Text 28"/>
          <p:cNvSpPr/>
          <p:nvPr/>
        </p:nvSpPr>
        <p:spPr>
          <a:xfrm>
            <a:off x="457200" y="5669280"/>
            <a:ext cx="1124712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200" b="1" dirty="0">
                <a:solidFill>
                  <a:srgbClr val="1F2933"/>
                </a:solidFill>
              </a:rPr>
              <a:t>Sem redistribuição, só R3 (que roda os dois protocolos) conhece todas as redes. Os demais só alcançam o próprio domínio.</a:t>
            </a:r>
            <a:endParaRPr lang="en-US" sz="12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Redistribuição de rotas (2 de 3): EIGRP → RIP</a:t>
            </a:r>
            <a:endParaRPr lang="en-US" sz="3000" dirty="0"/>
          </a:p>
        </p:txBody>
      </p:sp>
      <p:sp>
        <p:nvSpPr>
          <p:cNvPr id="4" name="Shape 1"/>
          <p:cNvSpPr/>
          <p:nvPr/>
        </p:nvSpPr>
        <p:spPr>
          <a:xfrm>
            <a:off x="457200" y="1234440"/>
            <a:ext cx="5486400" cy="2057400"/>
          </a:xfrm>
          <a:prstGeom prst="roundRect">
            <a:avLst>
              <a:gd name="adj" fmla="val 5333"/>
            </a:avLst>
          </a:prstGeom>
          <a:solidFill>
            <a:srgbClr val="E8F5EE"/>
          </a:solidFill>
          <a:ln w="9525">
            <a:solidFill>
              <a:srgbClr val="2A9D6F"/>
            </a:solidFill>
            <a:prstDash val="solid"/>
          </a:ln>
        </p:spPr>
        <p:txBody>
          <a:bodyPr/>
          <a:lstStyle/>
          <a:p>
            <a:endParaRPr lang="en-US"/>
          </a:p>
        </p:txBody>
      </p:sp>
      <p:sp>
        <p:nvSpPr>
          <p:cNvPr id="5" name="Text 2"/>
          <p:cNvSpPr txBox="1"/>
          <p:nvPr/>
        </p:nvSpPr>
        <p:spPr>
          <a:xfrm>
            <a:off x="640080" y="1280160"/>
            <a:ext cx="2743200" cy="274320"/>
          </a:xfrm>
          <a:prstGeom prst="rect">
            <a:avLst/>
          </a:prstGeom>
          <a:noFill/>
          <a:ln/>
        </p:spPr>
        <p:txBody>
          <a:bodyPr wrap="square" lIns="0" tIns="0" rIns="0" bIns="0" rtlCol="0" anchor="ctr"/>
          <a:lstStyle/>
          <a:p>
            <a:pPr marL="0" indent="0" algn="l">
              <a:buNone/>
            </a:pPr>
            <a:r>
              <a:rPr lang="en-US" sz="1200" b="1" dirty="0">
                <a:solidFill>
                  <a:srgbClr val="2A9D6F"/>
                </a:solidFill>
              </a:rPr>
              <a:t>Domínio RIP</a:t>
            </a:r>
            <a:endParaRPr lang="en-US" sz="1200" dirty="0"/>
          </a:p>
        </p:txBody>
      </p:sp>
      <p:sp>
        <p:nvSpPr>
          <p:cNvPr id="6" name="Shape 3"/>
          <p:cNvSpPr/>
          <p:nvPr/>
        </p:nvSpPr>
        <p:spPr>
          <a:xfrm>
            <a:off x="6263640" y="1234440"/>
            <a:ext cx="5486400" cy="2057400"/>
          </a:xfrm>
          <a:prstGeom prst="roundRect">
            <a:avLst>
              <a:gd name="adj" fmla="val 5333"/>
            </a:avLst>
          </a:prstGeom>
          <a:solidFill>
            <a:srgbClr val="FFF4E0"/>
          </a:solidFill>
          <a:ln w="9525">
            <a:solidFill>
              <a:srgbClr val="F0A332"/>
            </a:solidFill>
            <a:prstDash val="solid"/>
          </a:ln>
        </p:spPr>
        <p:txBody>
          <a:bodyPr/>
          <a:lstStyle/>
          <a:p>
            <a:endParaRPr lang="en-US"/>
          </a:p>
        </p:txBody>
      </p:sp>
      <p:sp>
        <p:nvSpPr>
          <p:cNvPr id="7" name="Text 4"/>
          <p:cNvSpPr txBox="1"/>
          <p:nvPr/>
        </p:nvSpPr>
        <p:spPr>
          <a:xfrm>
            <a:off x="8961120" y="1280160"/>
            <a:ext cx="2651760" cy="274320"/>
          </a:xfrm>
          <a:prstGeom prst="rect">
            <a:avLst/>
          </a:prstGeom>
          <a:noFill/>
          <a:ln/>
        </p:spPr>
        <p:txBody>
          <a:bodyPr wrap="square" lIns="0" tIns="0" rIns="0" bIns="0" rtlCol="0" anchor="ctr"/>
          <a:lstStyle/>
          <a:p>
            <a:pPr marL="0" indent="0" algn="r">
              <a:buNone/>
            </a:pPr>
            <a:r>
              <a:rPr lang="en-US" sz="1200" b="1" dirty="0">
                <a:solidFill>
                  <a:srgbClr val="B5731E"/>
                </a:solidFill>
              </a:rPr>
              <a:t>Domínio EIGRP</a:t>
            </a:r>
            <a:endParaRPr lang="en-US" sz="1200" dirty="0"/>
          </a:p>
        </p:txBody>
      </p:sp>
      <p:sp>
        <p:nvSpPr>
          <p:cNvPr id="8" name="Text 5"/>
          <p:cNvSpPr/>
          <p:nvPr/>
        </p:nvSpPr>
        <p:spPr>
          <a:xfrm>
            <a:off x="94183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p:nvPr/>
        </p:nvSpPr>
        <p:spPr>
          <a:xfrm>
            <a:off x="313639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0" name="Text 7"/>
          <p:cNvSpPr/>
          <p:nvPr/>
        </p:nvSpPr>
        <p:spPr>
          <a:xfrm>
            <a:off x="583387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1" name="Text 8"/>
          <p:cNvSpPr/>
          <p:nvPr/>
        </p:nvSpPr>
        <p:spPr>
          <a:xfrm>
            <a:off x="853135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2" name="Text 9"/>
          <p:cNvSpPr/>
          <p:nvPr/>
        </p:nvSpPr>
        <p:spPr>
          <a:xfrm>
            <a:off x="1072591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3" name="Text 10"/>
          <p:cNvSpPr/>
          <p:nvPr/>
        </p:nvSpPr>
        <p:spPr>
          <a:xfrm>
            <a:off x="5806440" y="2377440"/>
            <a:ext cx="548640" cy="548640"/>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4" name="Shape 11"/>
          <p:cNvSpPr/>
          <p:nvPr/>
        </p:nvSpPr>
        <p:spPr>
          <a:xfrm>
            <a:off x="1435608" y="2651760"/>
            <a:ext cx="1700784" cy="0"/>
          </a:xfrm>
          <a:prstGeom prst="line">
            <a:avLst/>
          </a:prstGeom>
          <a:noFill/>
          <a:ln w="31750">
            <a:solidFill>
              <a:srgbClr val="0B3C5D"/>
            </a:solidFill>
            <a:prstDash val="solid"/>
          </a:ln>
        </p:spPr>
        <p:txBody>
          <a:bodyPr/>
          <a:lstStyle/>
          <a:p>
            <a:endParaRPr lang="en-US"/>
          </a:p>
        </p:txBody>
      </p:sp>
      <p:sp>
        <p:nvSpPr>
          <p:cNvPr id="15" name="Text 12"/>
          <p:cNvSpPr txBox="1"/>
          <p:nvPr/>
        </p:nvSpPr>
        <p:spPr>
          <a:xfrm>
            <a:off x="14630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B</a:t>
            </a:r>
            <a:endParaRPr lang="en-US" sz="1000" dirty="0"/>
          </a:p>
        </p:txBody>
      </p:sp>
      <p:sp>
        <p:nvSpPr>
          <p:cNvPr id="16" name="Shape 13"/>
          <p:cNvSpPr/>
          <p:nvPr/>
        </p:nvSpPr>
        <p:spPr>
          <a:xfrm>
            <a:off x="3630168" y="2651760"/>
            <a:ext cx="2203704" cy="0"/>
          </a:xfrm>
          <a:prstGeom prst="line">
            <a:avLst/>
          </a:prstGeom>
          <a:noFill/>
          <a:ln w="31750">
            <a:solidFill>
              <a:srgbClr val="0B3C5D"/>
            </a:solidFill>
            <a:prstDash val="solid"/>
          </a:ln>
        </p:spPr>
        <p:txBody>
          <a:bodyPr/>
          <a:lstStyle/>
          <a:p>
            <a:endParaRPr lang="en-US"/>
          </a:p>
        </p:txBody>
      </p:sp>
      <p:sp>
        <p:nvSpPr>
          <p:cNvPr id="17" name="Text 14"/>
          <p:cNvSpPr txBox="1"/>
          <p:nvPr/>
        </p:nvSpPr>
        <p:spPr>
          <a:xfrm>
            <a:off x="39090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C</a:t>
            </a:r>
            <a:endParaRPr lang="en-US" sz="1000" dirty="0"/>
          </a:p>
        </p:txBody>
      </p:sp>
      <p:sp>
        <p:nvSpPr>
          <p:cNvPr id="18" name="Shape 15"/>
          <p:cNvSpPr/>
          <p:nvPr/>
        </p:nvSpPr>
        <p:spPr>
          <a:xfrm>
            <a:off x="6327648" y="2651760"/>
            <a:ext cx="2203704"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66065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D</a:t>
            </a:r>
            <a:endParaRPr lang="en-US" sz="1000" dirty="0"/>
          </a:p>
        </p:txBody>
      </p:sp>
      <p:sp>
        <p:nvSpPr>
          <p:cNvPr id="20" name="Shape 17"/>
          <p:cNvSpPr/>
          <p:nvPr/>
        </p:nvSpPr>
        <p:spPr>
          <a:xfrm>
            <a:off x="9025128" y="2651760"/>
            <a:ext cx="1700784" cy="0"/>
          </a:xfrm>
          <a:prstGeom prst="line">
            <a:avLst/>
          </a:prstGeom>
          <a:noFill/>
          <a:ln w="31750">
            <a:solidFill>
              <a:srgbClr val="0B3C5D"/>
            </a:solidFill>
            <a:prstDash val="solid"/>
          </a:ln>
        </p:spPr>
        <p:txBody>
          <a:bodyPr/>
          <a:lstStyle/>
          <a:p>
            <a:endParaRPr lang="en-US"/>
          </a:p>
        </p:txBody>
      </p:sp>
      <p:sp>
        <p:nvSpPr>
          <p:cNvPr id="21" name="Text 18"/>
          <p:cNvSpPr txBox="1"/>
          <p:nvPr/>
        </p:nvSpPr>
        <p:spPr>
          <a:xfrm>
            <a:off x="90525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a:t>
            </a:r>
            <a:endParaRPr lang="en-US" sz="1000" dirty="0"/>
          </a:p>
        </p:txBody>
      </p:sp>
      <p:sp>
        <p:nvSpPr>
          <p:cNvPr id="22" name="Shape 19"/>
          <p:cNvSpPr/>
          <p:nvPr/>
        </p:nvSpPr>
        <p:spPr>
          <a:xfrm>
            <a:off x="457200" y="2651760"/>
            <a:ext cx="457200" cy="0"/>
          </a:xfrm>
          <a:prstGeom prst="line">
            <a:avLst/>
          </a:prstGeom>
          <a:noFill/>
          <a:ln w="50800">
            <a:solidFill>
              <a:srgbClr val="0B3C5D"/>
            </a:solidFill>
            <a:prstDash val="solid"/>
          </a:ln>
        </p:spPr>
        <p:txBody>
          <a:bodyPr/>
          <a:lstStyle/>
          <a:p>
            <a:endParaRPr lang="en-US"/>
          </a:p>
        </p:txBody>
      </p:sp>
      <p:sp>
        <p:nvSpPr>
          <p:cNvPr id="23" name="Text 20"/>
          <p:cNvSpPr txBox="1"/>
          <p:nvPr/>
        </p:nvSpPr>
        <p:spPr>
          <a:xfrm>
            <a:off x="457200" y="2706624"/>
            <a:ext cx="457200" cy="256032"/>
          </a:xfrm>
          <a:prstGeom prst="rect">
            <a:avLst/>
          </a:prstGeom>
          <a:noFill/>
          <a:ln/>
        </p:spPr>
        <p:txBody>
          <a:bodyPr wrap="square" lIns="0" tIns="0" rIns="0" bIns="0" rtlCol="0" anchor="ctr"/>
          <a:lstStyle/>
          <a:p>
            <a:pPr marL="0" indent="0" algn="l">
              <a:buNone/>
            </a:pPr>
            <a:r>
              <a:rPr lang="en-US" sz="1000" dirty="0">
                <a:solidFill>
                  <a:srgbClr val="6B7B8C"/>
                </a:solidFill>
              </a:rPr>
              <a:t>A</a:t>
            </a:r>
            <a:endParaRPr lang="en-US" sz="1000" dirty="0"/>
          </a:p>
        </p:txBody>
      </p:sp>
      <p:sp>
        <p:nvSpPr>
          <p:cNvPr id="24" name="Shape 21"/>
          <p:cNvSpPr/>
          <p:nvPr/>
        </p:nvSpPr>
        <p:spPr>
          <a:xfrm>
            <a:off x="914400" y="2651760"/>
            <a:ext cx="27432" cy="0"/>
          </a:xfrm>
          <a:prstGeom prst="line">
            <a:avLst/>
          </a:prstGeom>
          <a:noFill/>
          <a:ln w="22225">
            <a:solidFill>
              <a:srgbClr val="6B7B8C"/>
            </a:solidFill>
            <a:prstDash val="solid"/>
          </a:ln>
        </p:spPr>
        <p:txBody>
          <a:bodyPr/>
          <a:lstStyle/>
          <a:p>
            <a:endParaRPr lang="en-US"/>
          </a:p>
        </p:txBody>
      </p:sp>
      <p:sp>
        <p:nvSpPr>
          <p:cNvPr id="25" name="Shape 22"/>
          <p:cNvSpPr/>
          <p:nvPr/>
        </p:nvSpPr>
        <p:spPr>
          <a:xfrm>
            <a:off x="11247120" y="2651760"/>
            <a:ext cx="457200" cy="0"/>
          </a:xfrm>
          <a:prstGeom prst="line">
            <a:avLst/>
          </a:prstGeom>
          <a:noFill/>
          <a:ln w="50800">
            <a:solidFill>
              <a:srgbClr val="0B3C5D"/>
            </a:solidFill>
            <a:prstDash val="solid"/>
          </a:ln>
        </p:spPr>
        <p:txBody>
          <a:bodyPr/>
          <a:lstStyle/>
          <a:p>
            <a:endParaRPr lang="en-US"/>
          </a:p>
        </p:txBody>
      </p:sp>
      <p:sp>
        <p:nvSpPr>
          <p:cNvPr id="26" name="Text 23"/>
          <p:cNvSpPr txBox="1"/>
          <p:nvPr/>
        </p:nvSpPr>
        <p:spPr>
          <a:xfrm>
            <a:off x="11247120" y="2706624"/>
            <a:ext cx="457200" cy="256032"/>
          </a:xfrm>
          <a:prstGeom prst="rect">
            <a:avLst/>
          </a:prstGeom>
          <a:noFill/>
          <a:ln/>
        </p:spPr>
        <p:txBody>
          <a:bodyPr wrap="square" lIns="0" tIns="0" rIns="0" bIns="0" rtlCol="0" anchor="ctr"/>
          <a:lstStyle/>
          <a:p>
            <a:pPr marL="0" indent="0" algn="ctr">
              <a:buNone/>
            </a:pPr>
            <a:r>
              <a:rPr lang="en-US" sz="1000" dirty="0">
                <a:solidFill>
                  <a:srgbClr val="6B7B8C"/>
                </a:solidFill>
              </a:rPr>
              <a:t>F</a:t>
            </a:r>
            <a:endParaRPr lang="en-US" sz="1000" dirty="0"/>
          </a:p>
        </p:txBody>
      </p:sp>
      <p:sp>
        <p:nvSpPr>
          <p:cNvPr id="27" name="Text 24"/>
          <p:cNvSpPr txBox="1"/>
          <p:nvPr/>
        </p:nvSpPr>
        <p:spPr>
          <a:xfrm>
            <a:off x="4937760" y="3017520"/>
            <a:ext cx="2286000" cy="274320"/>
          </a:xfrm>
          <a:prstGeom prst="rect">
            <a:avLst/>
          </a:prstGeom>
          <a:noFill/>
          <a:ln/>
        </p:spPr>
        <p:txBody>
          <a:bodyPr wrap="square" lIns="0" tIns="0" rIns="0" bIns="0" rtlCol="0" anchor="ctr"/>
          <a:lstStyle/>
          <a:p>
            <a:pPr marL="0" indent="0" algn="ctr">
              <a:buNone/>
            </a:pPr>
            <a:r>
              <a:rPr lang="en-US" sz="900" b="1" dirty="0">
                <a:solidFill>
                  <a:srgbClr val="0B3C5D"/>
                </a:solidFill>
              </a:rPr>
              <a:t>R3: fronteira (ambos)</a:t>
            </a:r>
            <a:endParaRPr lang="en-US" sz="900" dirty="0"/>
          </a:p>
        </p:txBody>
      </p:sp>
      <p:sp>
        <p:nvSpPr>
          <p:cNvPr id="28" name="Shape 25"/>
          <p:cNvSpPr/>
          <p:nvPr/>
        </p:nvSpPr>
        <p:spPr>
          <a:xfrm flipH="1">
            <a:off x="4937760" y="2011680"/>
            <a:ext cx="2377440" cy="0"/>
          </a:xfrm>
          <a:prstGeom prst="line">
            <a:avLst/>
          </a:prstGeom>
          <a:noFill/>
          <a:ln w="38100">
            <a:solidFill>
              <a:srgbClr val="F0A332"/>
            </a:solidFill>
            <a:prstDash val="solid"/>
            <a:tailEnd type="triangle"/>
          </a:ln>
        </p:spPr>
        <p:txBody>
          <a:bodyPr/>
          <a:lstStyle/>
          <a:p>
            <a:endParaRPr lang="en-US"/>
          </a:p>
        </p:txBody>
      </p:sp>
      <p:sp>
        <p:nvSpPr>
          <p:cNvPr id="29" name="Text 26"/>
          <p:cNvSpPr txBox="1"/>
          <p:nvPr/>
        </p:nvSpPr>
        <p:spPr>
          <a:xfrm>
            <a:off x="4754880" y="1719072"/>
            <a:ext cx="2743200" cy="237744"/>
          </a:xfrm>
          <a:prstGeom prst="rect">
            <a:avLst/>
          </a:prstGeom>
          <a:noFill/>
          <a:ln/>
        </p:spPr>
        <p:txBody>
          <a:bodyPr wrap="square" lIns="0" tIns="0" rIns="0" bIns="0" rtlCol="0" anchor="ctr"/>
          <a:lstStyle/>
          <a:p>
            <a:pPr marL="0" indent="0" algn="ctr">
              <a:buNone/>
            </a:pPr>
            <a:r>
              <a:rPr lang="en-US" sz="1000" b="1" dirty="0">
                <a:solidFill>
                  <a:srgbClr val="1F2933"/>
                </a:solidFill>
              </a:rPr>
              <a:t>redistribute eigrp → rip (seed 1)</a:t>
            </a:r>
            <a:endParaRPr lang="en-US" sz="1000" dirty="0"/>
          </a:p>
        </p:txBody>
      </p:sp>
      <p:sp>
        <p:nvSpPr>
          <p:cNvPr id="30" name="Text 27"/>
          <p:cNvSpPr txBox="1"/>
          <p:nvPr/>
        </p:nvSpPr>
        <p:spPr>
          <a:xfrm>
            <a:off x="45720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Tabela de R1 (RIP)</a:t>
            </a:r>
            <a:endParaRPr lang="en-US" sz="1100" dirty="0"/>
          </a:p>
        </p:txBody>
      </p:sp>
      <p:graphicFrame>
        <p:nvGraphicFramePr>
          <p:cNvPr id="117" name="Table 0"/>
          <p:cNvGraphicFramePr>
            <a:graphicFrameLocks noGrp="1"/>
          </p:cNvGraphicFramePr>
          <p:nvPr>
            <p:extLst>
              <p:ext uri="{D42A27DB-BD31-4B8C-83A1-F6EECF244321}">
                <p14:modId xmlns:p14="http://schemas.microsoft.com/office/powerpoint/2010/main" val="1579011935"/>
              </p:ext>
            </p:extLst>
          </p:nvPr>
        </p:nvGraphicFramePr>
        <p:xfrm>
          <a:off x="45720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Fonte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b="1" dirty="0">
                          <a:solidFill>
                            <a:srgbClr val="2A9D6F"/>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R (redistr.)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b="1" dirty="0">
                          <a:solidFill>
                            <a:srgbClr val="2A9D6F"/>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R (redistr.)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b="1" dirty="0">
                          <a:solidFill>
                            <a:srgbClr val="2A9D6F"/>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R (redistr.)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2" name="Text 28"/>
          <p:cNvSpPr txBox="1"/>
          <p:nvPr/>
        </p:nvSpPr>
        <p:spPr>
          <a:xfrm>
            <a:off x="429768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Tabela de R3</a:t>
            </a:r>
            <a:endParaRPr lang="en-US" sz="1100" dirty="0"/>
          </a:p>
        </p:txBody>
      </p:sp>
      <p:graphicFrame>
        <p:nvGraphicFramePr>
          <p:cNvPr id="233" name="Table 1"/>
          <p:cNvGraphicFramePr>
            <a:graphicFrameLocks noGrp="1"/>
          </p:cNvGraphicFramePr>
          <p:nvPr>
            <p:extLst>
              <p:ext uri="{D42A27DB-BD31-4B8C-83A1-F6EECF244321}">
                <p14:modId xmlns:p14="http://schemas.microsoft.com/office/powerpoint/2010/main" val="1579011935"/>
              </p:ext>
            </p:extLst>
          </p:nvPr>
        </p:nvGraphicFramePr>
        <p:xfrm>
          <a:off x="429768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Fonte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3 072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3 328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4" name="Text 29"/>
          <p:cNvSpPr txBox="1"/>
          <p:nvPr/>
        </p:nvSpPr>
        <p:spPr>
          <a:xfrm>
            <a:off x="813816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Tabela de R5 (EIGRP)</a:t>
            </a:r>
            <a:endParaRPr lang="en-US" sz="1100" dirty="0"/>
          </a:p>
        </p:txBody>
      </p:sp>
      <p:graphicFrame>
        <p:nvGraphicFramePr>
          <p:cNvPr id="349" name="Table 2"/>
          <p:cNvGraphicFramePr>
            <a:graphicFrameLocks noGrp="1"/>
          </p:cNvGraphicFramePr>
          <p:nvPr>
            <p:extLst>
              <p:ext uri="{D42A27DB-BD31-4B8C-83A1-F6EECF244321}">
                <p14:modId xmlns:p14="http://schemas.microsoft.com/office/powerpoint/2010/main" val="1579011935"/>
              </p:ext>
            </p:extLst>
          </p:nvPr>
        </p:nvGraphicFramePr>
        <p:xfrm>
          <a:off x="813816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Fonte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3 072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D64545"/>
                          </a:solidFill>
                        </a:rPr>
                        <a:t>A, B, 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ainda desconhecidas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D64545"/>
                          </a:solidFill>
                        </a:rPr>
                        <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6" name="Text 30"/>
          <p:cNvSpPr/>
          <p:nvPr/>
        </p:nvSpPr>
        <p:spPr>
          <a:xfrm>
            <a:off x="457200" y="5486400"/>
            <a:ext cx="5120640" cy="777240"/>
          </a:xfrm>
          <a:prstGeom prst="roundRect">
            <a:avLst>
              <a:gd name="adj" fmla="val 9412"/>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router rip</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redistribute eigrp 100 metric 1</a:t>
            </a:r>
            <a:endParaRPr lang="en-US" sz="1000" dirty="0"/>
          </a:p>
        </p:txBody>
      </p:sp>
      <p:sp>
        <p:nvSpPr>
          <p:cNvPr id="37" name="Text 31"/>
          <p:cNvSpPr/>
          <p:nvPr/>
        </p:nvSpPr>
        <p:spPr>
          <a:xfrm>
            <a:off x="5852160" y="5486400"/>
            <a:ext cx="5852160" cy="777240"/>
          </a:xfrm>
          <a:prstGeom prst="roundRect">
            <a:avLst>
              <a:gd name="adj" fmla="val 11765"/>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Métrica inicial obrigatória: as rotas EIGRP entram no RIP com 1 salto (R2 vê 2, R1 vê 3). O tráfego de A para F sai de R1 em direção a R3.</a:t>
            </a:r>
            <a:endParaRPr lang="en-US" sz="11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Redistribuição de rotas (3 de 3): nos dois sentidos e seus riscos</a:t>
            </a:r>
            <a:endParaRPr lang="en-US" sz="3000" dirty="0"/>
          </a:p>
        </p:txBody>
      </p:sp>
      <p:sp>
        <p:nvSpPr>
          <p:cNvPr id="4" name="Shape 1"/>
          <p:cNvSpPr/>
          <p:nvPr/>
        </p:nvSpPr>
        <p:spPr>
          <a:xfrm>
            <a:off x="457200" y="1234440"/>
            <a:ext cx="5486400" cy="2057400"/>
          </a:xfrm>
          <a:prstGeom prst="roundRect">
            <a:avLst>
              <a:gd name="adj" fmla="val 5333"/>
            </a:avLst>
          </a:prstGeom>
          <a:solidFill>
            <a:srgbClr val="E8F5EE"/>
          </a:solidFill>
          <a:ln w="9525">
            <a:solidFill>
              <a:srgbClr val="2A9D6F"/>
            </a:solidFill>
            <a:prstDash val="solid"/>
          </a:ln>
        </p:spPr>
        <p:txBody>
          <a:bodyPr/>
          <a:lstStyle/>
          <a:p>
            <a:endParaRPr lang="en-US"/>
          </a:p>
        </p:txBody>
      </p:sp>
      <p:sp>
        <p:nvSpPr>
          <p:cNvPr id="5" name="Text 2"/>
          <p:cNvSpPr txBox="1"/>
          <p:nvPr/>
        </p:nvSpPr>
        <p:spPr>
          <a:xfrm>
            <a:off x="640080" y="1280160"/>
            <a:ext cx="2743200" cy="274320"/>
          </a:xfrm>
          <a:prstGeom prst="rect">
            <a:avLst/>
          </a:prstGeom>
          <a:noFill/>
          <a:ln/>
        </p:spPr>
        <p:txBody>
          <a:bodyPr wrap="square" lIns="0" tIns="0" rIns="0" bIns="0" rtlCol="0" anchor="ctr"/>
          <a:lstStyle/>
          <a:p>
            <a:pPr marL="0" indent="0" algn="l">
              <a:buNone/>
            </a:pPr>
            <a:r>
              <a:rPr lang="en-US" sz="1200" b="1" dirty="0">
                <a:solidFill>
                  <a:srgbClr val="2A9D6F"/>
                </a:solidFill>
              </a:rPr>
              <a:t>Domínio RIP</a:t>
            </a:r>
            <a:endParaRPr lang="en-US" sz="1200" dirty="0"/>
          </a:p>
        </p:txBody>
      </p:sp>
      <p:sp>
        <p:nvSpPr>
          <p:cNvPr id="6" name="Shape 3"/>
          <p:cNvSpPr/>
          <p:nvPr/>
        </p:nvSpPr>
        <p:spPr>
          <a:xfrm>
            <a:off x="6263640" y="1234440"/>
            <a:ext cx="5486400" cy="2057400"/>
          </a:xfrm>
          <a:prstGeom prst="roundRect">
            <a:avLst>
              <a:gd name="adj" fmla="val 5333"/>
            </a:avLst>
          </a:prstGeom>
          <a:solidFill>
            <a:srgbClr val="FFF4E0"/>
          </a:solidFill>
          <a:ln w="9525">
            <a:solidFill>
              <a:srgbClr val="F0A332"/>
            </a:solidFill>
            <a:prstDash val="solid"/>
          </a:ln>
        </p:spPr>
        <p:txBody>
          <a:bodyPr/>
          <a:lstStyle/>
          <a:p>
            <a:endParaRPr lang="en-US"/>
          </a:p>
        </p:txBody>
      </p:sp>
      <p:sp>
        <p:nvSpPr>
          <p:cNvPr id="7" name="Text 4"/>
          <p:cNvSpPr txBox="1"/>
          <p:nvPr/>
        </p:nvSpPr>
        <p:spPr>
          <a:xfrm>
            <a:off x="8961120" y="1280160"/>
            <a:ext cx="2651760" cy="274320"/>
          </a:xfrm>
          <a:prstGeom prst="rect">
            <a:avLst/>
          </a:prstGeom>
          <a:noFill/>
          <a:ln/>
        </p:spPr>
        <p:txBody>
          <a:bodyPr wrap="square" lIns="0" tIns="0" rIns="0" bIns="0" rtlCol="0" anchor="ctr"/>
          <a:lstStyle/>
          <a:p>
            <a:pPr marL="0" indent="0" algn="r">
              <a:buNone/>
            </a:pPr>
            <a:r>
              <a:rPr lang="en-US" sz="1200" b="1" dirty="0">
                <a:solidFill>
                  <a:srgbClr val="B5731E"/>
                </a:solidFill>
              </a:rPr>
              <a:t>Domínio EIGRP</a:t>
            </a:r>
            <a:endParaRPr lang="en-US" sz="1200" dirty="0"/>
          </a:p>
        </p:txBody>
      </p:sp>
      <p:sp>
        <p:nvSpPr>
          <p:cNvPr id="8" name="Text 5"/>
          <p:cNvSpPr/>
          <p:nvPr/>
        </p:nvSpPr>
        <p:spPr>
          <a:xfrm>
            <a:off x="94183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p:nvPr/>
        </p:nvSpPr>
        <p:spPr>
          <a:xfrm>
            <a:off x="313639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0" name="Text 7"/>
          <p:cNvSpPr/>
          <p:nvPr/>
        </p:nvSpPr>
        <p:spPr>
          <a:xfrm>
            <a:off x="583387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1" name="Text 8"/>
          <p:cNvSpPr/>
          <p:nvPr/>
        </p:nvSpPr>
        <p:spPr>
          <a:xfrm>
            <a:off x="853135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2" name="Text 9"/>
          <p:cNvSpPr/>
          <p:nvPr/>
        </p:nvSpPr>
        <p:spPr>
          <a:xfrm>
            <a:off x="1072591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3" name="Text 10"/>
          <p:cNvSpPr/>
          <p:nvPr/>
        </p:nvSpPr>
        <p:spPr>
          <a:xfrm>
            <a:off x="5806440" y="2377440"/>
            <a:ext cx="548640" cy="548640"/>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4" name="Shape 11"/>
          <p:cNvSpPr/>
          <p:nvPr/>
        </p:nvSpPr>
        <p:spPr>
          <a:xfrm>
            <a:off x="1435608" y="2651760"/>
            <a:ext cx="1700784" cy="0"/>
          </a:xfrm>
          <a:prstGeom prst="line">
            <a:avLst/>
          </a:prstGeom>
          <a:noFill/>
          <a:ln w="31750">
            <a:solidFill>
              <a:srgbClr val="0B3C5D"/>
            </a:solidFill>
            <a:prstDash val="solid"/>
          </a:ln>
        </p:spPr>
        <p:txBody>
          <a:bodyPr/>
          <a:lstStyle/>
          <a:p>
            <a:endParaRPr lang="en-US"/>
          </a:p>
        </p:txBody>
      </p:sp>
      <p:sp>
        <p:nvSpPr>
          <p:cNvPr id="15" name="Text 12"/>
          <p:cNvSpPr txBox="1"/>
          <p:nvPr/>
        </p:nvSpPr>
        <p:spPr>
          <a:xfrm>
            <a:off x="14630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B</a:t>
            </a:r>
            <a:endParaRPr lang="en-US" sz="1000" dirty="0"/>
          </a:p>
        </p:txBody>
      </p:sp>
      <p:sp>
        <p:nvSpPr>
          <p:cNvPr id="16" name="Shape 13"/>
          <p:cNvSpPr/>
          <p:nvPr/>
        </p:nvSpPr>
        <p:spPr>
          <a:xfrm>
            <a:off x="3630168" y="2651760"/>
            <a:ext cx="2203704" cy="0"/>
          </a:xfrm>
          <a:prstGeom prst="line">
            <a:avLst/>
          </a:prstGeom>
          <a:noFill/>
          <a:ln w="31750">
            <a:solidFill>
              <a:srgbClr val="0B3C5D"/>
            </a:solidFill>
            <a:prstDash val="solid"/>
          </a:ln>
        </p:spPr>
        <p:txBody>
          <a:bodyPr/>
          <a:lstStyle/>
          <a:p>
            <a:endParaRPr lang="en-US"/>
          </a:p>
        </p:txBody>
      </p:sp>
      <p:sp>
        <p:nvSpPr>
          <p:cNvPr id="17" name="Text 14"/>
          <p:cNvSpPr txBox="1"/>
          <p:nvPr/>
        </p:nvSpPr>
        <p:spPr>
          <a:xfrm>
            <a:off x="39090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C</a:t>
            </a:r>
            <a:endParaRPr lang="en-US" sz="1000" dirty="0"/>
          </a:p>
        </p:txBody>
      </p:sp>
      <p:sp>
        <p:nvSpPr>
          <p:cNvPr id="18" name="Shape 15"/>
          <p:cNvSpPr/>
          <p:nvPr/>
        </p:nvSpPr>
        <p:spPr>
          <a:xfrm>
            <a:off x="6327648" y="2651760"/>
            <a:ext cx="2203704" cy="0"/>
          </a:xfrm>
          <a:prstGeom prst="line">
            <a:avLst/>
          </a:prstGeom>
          <a:noFill/>
          <a:ln w="31750">
            <a:solidFill>
              <a:srgbClr val="0B3C5D"/>
            </a:solidFill>
            <a:prstDash val="solid"/>
          </a:ln>
        </p:spPr>
        <p:txBody>
          <a:bodyPr/>
          <a:lstStyle/>
          <a:p>
            <a:endParaRPr lang="en-US"/>
          </a:p>
        </p:txBody>
      </p:sp>
      <p:sp>
        <p:nvSpPr>
          <p:cNvPr id="19" name="Text 16"/>
          <p:cNvSpPr txBox="1"/>
          <p:nvPr/>
        </p:nvSpPr>
        <p:spPr>
          <a:xfrm>
            <a:off x="660654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D</a:t>
            </a:r>
            <a:endParaRPr lang="en-US" sz="1000" dirty="0"/>
          </a:p>
        </p:txBody>
      </p:sp>
      <p:sp>
        <p:nvSpPr>
          <p:cNvPr id="20" name="Shape 17"/>
          <p:cNvSpPr/>
          <p:nvPr/>
        </p:nvSpPr>
        <p:spPr>
          <a:xfrm>
            <a:off x="9025128" y="2651760"/>
            <a:ext cx="1700784" cy="0"/>
          </a:xfrm>
          <a:prstGeom prst="line">
            <a:avLst/>
          </a:prstGeom>
          <a:noFill/>
          <a:ln w="31750">
            <a:solidFill>
              <a:srgbClr val="0B3C5D"/>
            </a:solidFill>
            <a:prstDash val="solid"/>
          </a:ln>
        </p:spPr>
        <p:txBody>
          <a:bodyPr/>
          <a:lstStyle/>
          <a:p>
            <a:endParaRPr lang="en-US"/>
          </a:p>
        </p:txBody>
      </p:sp>
      <p:sp>
        <p:nvSpPr>
          <p:cNvPr id="21" name="Text 18"/>
          <p:cNvSpPr txBox="1"/>
          <p:nvPr/>
        </p:nvSpPr>
        <p:spPr>
          <a:xfrm>
            <a:off x="9052560" y="2395728"/>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a:t>
            </a:r>
            <a:endParaRPr lang="en-US" sz="1000" dirty="0"/>
          </a:p>
        </p:txBody>
      </p:sp>
      <p:sp>
        <p:nvSpPr>
          <p:cNvPr id="22" name="Shape 19"/>
          <p:cNvSpPr/>
          <p:nvPr/>
        </p:nvSpPr>
        <p:spPr>
          <a:xfrm>
            <a:off x="457200" y="2651760"/>
            <a:ext cx="457200" cy="0"/>
          </a:xfrm>
          <a:prstGeom prst="line">
            <a:avLst/>
          </a:prstGeom>
          <a:noFill/>
          <a:ln w="50800">
            <a:solidFill>
              <a:srgbClr val="0B3C5D"/>
            </a:solidFill>
            <a:prstDash val="solid"/>
          </a:ln>
        </p:spPr>
        <p:txBody>
          <a:bodyPr/>
          <a:lstStyle/>
          <a:p>
            <a:endParaRPr lang="en-US"/>
          </a:p>
        </p:txBody>
      </p:sp>
      <p:sp>
        <p:nvSpPr>
          <p:cNvPr id="23" name="Text 20"/>
          <p:cNvSpPr txBox="1"/>
          <p:nvPr/>
        </p:nvSpPr>
        <p:spPr>
          <a:xfrm>
            <a:off x="457200" y="2706624"/>
            <a:ext cx="457200" cy="256032"/>
          </a:xfrm>
          <a:prstGeom prst="rect">
            <a:avLst/>
          </a:prstGeom>
          <a:noFill/>
          <a:ln/>
        </p:spPr>
        <p:txBody>
          <a:bodyPr wrap="square" lIns="0" tIns="0" rIns="0" bIns="0" rtlCol="0" anchor="ctr"/>
          <a:lstStyle/>
          <a:p>
            <a:pPr marL="0" indent="0" algn="l">
              <a:buNone/>
            </a:pPr>
            <a:r>
              <a:rPr lang="en-US" sz="1000" dirty="0">
                <a:solidFill>
                  <a:srgbClr val="6B7B8C"/>
                </a:solidFill>
              </a:rPr>
              <a:t>A</a:t>
            </a:r>
            <a:endParaRPr lang="en-US" sz="1000" dirty="0"/>
          </a:p>
        </p:txBody>
      </p:sp>
      <p:sp>
        <p:nvSpPr>
          <p:cNvPr id="24" name="Shape 21"/>
          <p:cNvSpPr/>
          <p:nvPr/>
        </p:nvSpPr>
        <p:spPr>
          <a:xfrm>
            <a:off x="914400" y="2651760"/>
            <a:ext cx="27432" cy="0"/>
          </a:xfrm>
          <a:prstGeom prst="line">
            <a:avLst/>
          </a:prstGeom>
          <a:noFill/>
          <a:ln w="22225">
            <a:solidFill>
              <a:srgbClr val="6B7B8C"/>
            </a:solidFill>
            <a:prstDash val="solid"/>
          </a:ln>
        </p:spPr>
        <p:txBody>
          <a:bodyPr/>
          <a:lstStyle/>
          <a:p>
            <a:endParaRPr lang="en-US"/>
          </a:p>
        </p:txBody>
      </p:sp>
      <p:sp>
        <p:nvSpPr>
          <p:cNvPr id="25" name="Shape 22"/>
          <p:cNvSpPr/>
          <p:nvPr/>
        </p:nvSpPr>
        <p:spPr>
          <a:xfrm>
            <a:off x="11247120" y="2651760"/>
            <a:ext cx="457200" cy="0"/>
          </a:xfrm>
          <a:prstGeom prst="line">
            <a:avLst/>
          </a:prstGeom>
          <a:noFill/>
          <a:ln w="50800">
            <a:solidFill>
              <a:srgbClr val="0B3C5D"/>
            </a:solidFill>
            <a:prstDash val="solid"/>
          </a:ln>
        </p:spPr>
        <p:txBody>
          <a:bodyPr/>
          <a:lstStyle/>
          <a:p>
            <a:endParaRPr lang="en-US"/>
          </a:p>
        </p:txBody>
      </p:sp>
      <p:sp>
        <p:nvSpPr>
          <p:cNvPr id="26" name="Text 23"/>
          <p:cNvSpPr txBox="1"/>
          <p:nvPr/>
        </p:nvSpPr>
        <p:spPr>
          <a:xfrm>
            <a:off x="11247120" y="2706624"/>
            <a:ext cx="457200" cy="256032"/>
          </a:xfrm>
          <a:prstGeom prst="rect">
            <a:avLst/>
          </a:prstGeom>
          <a:noFill/>
          <a:ln/>
        </p:spPr>
        <p:txBody>
          <a:bodyPr wrap="square" lIns="0" tIns="0" rIns="0" bIns="0" rtlCol="0" anchor="ctr"/>
          <a:lstStyle/>
          <a:p>
            <a:pPr marL="0" indent="0" algn="ctr">
              <a:buNone/>
            </a:pPr>
            <a:r>
              <a:rPr lang="en-US" sz="1000" dirty="0">
                <a:solidFill>
                  <a:srgbClr val="6B7B8C"/>
                </a:solidFill>
              </a:rPr>
              <a:t>F</a:t>
            </a:r>
            <a:endParaRPr lang="en-US" sz="1000" dirty="0"/>
          </a:p>
        </p:txBody>
      </p:sp>
      <p:sp>
        <p:nvSpPr>
          <p:cNvPr id="27" name="Text 24"/>
          <p:cNvSpPr txBox="1"/>
          <p:nvPr/>
        </p:nvSpPr>
        <p:spPr>
          <a:xfrm>
            <a:off x="4937760" y="3017520"/>
            <a:ext cx="2286000" cy="274320"/>
          </a:xfrm>
          <a:prstGeom prst="rect">
            <a:avLst/>
          </a:prstGeom>
          <a:noFill/>
          <a:ln/>
        </p:spPr>
        <p:txBody>
          <a:bodyPr wrap="square" lIns="0" tIns="0" rIns="0" bIns="0" rtlCol="0" anchor="ctr"/>
          <a:lstStyle/>
          <a:p>
            <a:pPr marL="0" indent="0" algn="ctr">
              <a:buNone/>
            </a:pPr>
            <a:r>
              <a:rPr lang="en-US" sz="900" b="1" dirty="0">
                <a:solidFill>
                  <a:srgbClr val="0B3C5D"/>
                </a:solidFill>
              </a:rPr>
              <a:t>R3: fronteira (ambos)</a:t>
            </a:r>
            <a:endParaRPr lang="en-US" sz="900" dirty="0"/>
          </a:p>
        </p:txBody>
      </p:sp>
      <p:sp>
        <p:nvSpPr>
          <p:cNvPr id="28" name="Shape 25"/>
          <p:cNvSpPr/>
          <p:nvPr/>
        </p:nvSpPr>
        <p:spPr>
          <a:xfrm flipH="1">
            <a:off x="4937760" y="2240280"/>
            <a:ext cx="2377440" cy="0"/>
          </a:xfrm>
          <a:prstGeom prst="line">
            <a:avLst/>
          </a:prstGeom>
          <a:noFill/>
          <a:ln w="38100">
            <a:solidFill>
              <a:srgbClr val="F0A332"/>
            </a:solidFill>
            <a:prstDash val="solid"/>
            <a:tailEnd type="triangle"/>
          </a:ln>
        </p:spPr>
        <p:txBody>
          <a:bodyPr/>
          <a:lstStyle/>
          <a:p>
            <a:endParaRPr lang="en-US"/>
          </a:p>
        </p:txBody>
      </p:sp>
      <p:sp>
        <p:nvSpPr>
          <p:cNvPr id="29" name="Text 26"/>
          <p:cNvSpPr txBox="1"/>
          <p:nvPr/>
        </p:nvSpPr>
        <p:spPr>
          <a:xfrm>
            <a:off x="5303520" y="22860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eigrp → rip</a:t>
            </a:r>
            <a:endParaRPr lang="en-US" sz="1000" dirty="0"/>
          </a:p>
        </p:txBody>
      </p:sp>
      <p:sp>
        <p:nvSpPr>
          <p:cNvPr id="30" name="Shape 27"/>
          <p:cNvSpPr/>
          <p:nvPr/>
        </p:nvSpPr>
        <p:spPr>
          <a:xfrm>
            <a:off x="4937760" y="1828800"/>
            <a:ext cx="2377440" cy="0"/>
          </a:xfrm>
          <a:prstGeom prst="line">
            <a:avLst/>
          </a:prstGeom>
          <a:noFill/>
          <a:ln w="38100">
            <a:solidFill>
              <a:srgbClr val="2A9D6F"/>
            </a:solidFill>
            <a:prstDash val="solid"/>
            <a:tailEnd type="triangle"/>
          </a:ln>
        </p:spPr>
        <p:txBody>
          <a:bodyPr/>
          <a:lstStyle/>
          <a:p>
            <a:endParaRPr lang="en-US"/>
          </a:p>
        </p:txBody>
      </p:sp>
      <p:sp>
        <p:nvSpPr>
          <p:cNvPr id="31" name="Text 28"/>
          <p:cNvSpPr txBox="1"/>
          <p:nvPr/>
        </p:nvSpPr>
        <p:spPr>
          <a:xfrm>
            <a:off x="5303520" y="1536192"/>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rip → eigrp</a:t>
            </a:r>
            <a:endParaRPr lang="en-US" sz="1000" dirty="0"/>
          </a:p>
        </p:txBody>
      </p:sp>
      <p:sp>
        <p:nvSpPr>
          <p:cNvPr id="32" name="Text 29"/>
          <p:cNvSpPr txBox="1"/>
          <p:nvPr/>
        </p:nvSpPr>
        <p:spPr>
          <a:xfrm>
            <a:off x="45720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Tabela de R1 (RIP)</a:t>
            </a:r>
            <a:endParaRPr lang="en-US" sz="1100" dirty="0"/>
          </a:p>
        </p:txBody>
      </p:sp>
      <p:graphicFrame>
        <p:nvGraphicFramePr>
          <p:cNvPr id="118" name="Table 0"/>
          <p:cNvGraphicFramePr>
            <a:graphicFrameLocks noGrp="1"/>
          </p:cNvGraphicFramePr>
          <p:nvPr>
            <p:extLst>
              <p:ext uri="{D42A27DB-BD31-4B8C-83A1-F6EECF244321}">
                <p14:modId xmlns:p14="http://schemas.microsoft.com/office/powerpoint/2010/main" val="1579011935"/>
              </p:ext>
            </p:extLst>
          </p:nvPr>
        </p:nvGraphicFramePr>
        <p:xfrm>
          <a:off x="45720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Fonte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4" name="Text 30"/>
          <p:cNvSpPr txBox="1"/>
          <p:nvPr/>
        </p:nvSpPr>
        <p:spPr>
          <a:xfrm>
            <a:off x="4297680" y="3429000"/>
            <a:ext cx="3566160" cy="274320"/>
          </a:xfrm>
          <a:prstGeom prst="rect">
            <a:avLst/>
          </a:prstGeom>
          <a:noFill/>
          <a:ln/>
        </p:spPr>
        <p:txBody>
          <a:bodyPr wrap="square" lIns="0" tIns="0" rIns="0" bIns="0" rtlCol="0" anchor="ctr"/>
          <a:lstStyle/>
          <a:p>
            <a:pPr marL="0" indent="0" algn="l">
              <a:buNone/>
            </a:pPr>
            <a:r>
              <a:rPr lang="en-US" sz="1100" b="1" dirty="0">
                <a:solidFill>
                  <a:srgbClr val="0B3C5D"/>
                </a:solidFill>
              </a:rPr>
              <a:t>Tabela de R5 (EIGRP)</a:t>
            </a:r>
            <a:endParaRPr lang="en-US" sz="1100" dirty="0"/>
          </a:p>
        </p:txBody>
      </p:sp>
      <p:graphicFrame>
        <p:nvGraphicFramePr>
          <p:cNvPr id="235" name="Table 1"/>
          <p:cNvGraphicFramePr>
            <a:graphicFrameLocks noGrp="1"/>
          </p:cNvGraphicFramePr>
          <p:nvPr>
            <p:extLst>
              <p:ext uri="{D42A27DB-BD31-4B8C-83A1-F6EECF244321}">
                <p14:modId xmlns:p14="http://schemas.microsoft.com/office/powerpoint/2010/main" val="1579011935"/>
              </p:ext>
            </p:extLst>
          </p:nvPr>
        </p:nvGraphicFramePr>
        <p:xfrm>
          <a:off x="4297680" y="3703320"/>
          <a:ext cx="356616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46888">
                <a:tc>
                  <a:txBody>
                    <a:bodyPr/>
                    <a:lstStyle/>
                    <a:p>
                      <a:pPr marL="0" indent="0" algn="l">
                        <a:buNone/>
                      </a:pPr>
                      <a:r>
                        <a:rPr lang="en-US" sz="1000" b="1" dirty="0">
                          <a:solidFill>
                            <a:srgbClr val="FFFFFF"/>
                          </a:solidFill>
                        </a:rPr>
                        <a:t>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Fonte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46888">
                <a:tc>
                  <a:txBody>
                    <a:bodyPr/>
                    <a:lstStyle/>
                    <a:p>
                      <a:pPr marL="0" indent="0" algn="l">
                        <a:buNone/>
                      </a:pPr>
                      <a:r>
                        <a:rPr lang="en-US" sz="1000" dirty="0">
                          <a:solidFill>
                            <a:srgbClr val="1F2933"/>
                          </a:solidFill>
                        </a:rPr>
                        <a: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46888">
                <a:tc>
                  <a:txBody>
                    <a:bodyPr/>
                    <a:lstStyle/>
                    <a:p>
                      <a:pPr marL="0" indent="0" algn="l">
                        <a:buNone/>
                      </a:pPr>
                      <a:r>
                        <a:rPr lang="en-US" sz="1000" dirty="0">
                          <a:solidFill>
                            <a:srgbClr val="1F2933"/>
                          </a:solidFill>
                        </a:rPr>
                        <a:t>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46888">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3 072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46888">
                <a:tc>
                  <a:txBody>
                    <a:bodyPr/>
                    <a:lstStyle/>
                    <a:p>
                      <a:pPr marL="0" indent="0" algn="l">
                        <a:buNone/>
                      </a:pPr>
                      <a:r>
                        <a:rPr lang="en-US" sz="1000" b="1" dirty="0">
                          <a:solidFill>
                            <a:srgbClr val="2A9D6F"/>
                          </a:solidFill>
                        </a:rPr>
                        <a:t>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D EX (AD 170)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2 816 000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46888">
                <a:tc>
                  <a:txBody>
                    <a:bodyPr/>
                    <a:lstStyle/>
                    <a:p>
                      <a:pPr marL="0" indent="0" algn="l">
                        <a:buNone/>
                      </a:pPr>
                      <a:r>
                        <a:rPr lang="en-US" sz="1000" b="1" dirty="0">
                          <a:solidFill>
                            <a:srgbClr val="2A9D6F"/>
                          </a:solidFill>
                        </a:rPr>
                        <a:t>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D EX</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2 816 000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46888">
                <a:tc>
                  <a:txBody>
                    <a:bodyPr/>
                    <a:lstStyle/>
                    <a:p>
                      <a:pPr marL="0" indent="0" algn="l">
                        <a:buNone/>
                      </a:pPr>
                      <a:r>
                        <a:rPr lang="en-US" sz="1000" b="1" dirty="0">
                          <a:solidFill>
                            <a:srgbClr val="2A9D6F"/>
                          </a:solidFill>
                        </a:rPr>
                        <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D EX</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2 816 000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6" name="Shape 31"/>
          <p:cNvSpPr/>
          <p:nvPr/>
        </p:nvSpPr>
        <p:spPr>
          <a:xfrm>
            <a:off x="8138160" y="3429000"/>
            <a:ext cx="3566160" cy="2834640"/>
          </a:xfrm>
          <a:prstGeom prst="roundRect">
            <a:avLst>
              <a:gd name="adj" fmla="val 3871"/>
            </a:avLst>
          </a:prstGeom>
          <a:solidFill>
            <a:srgbClr val="EEF3F7"/>
          </a:solidFill>
          <a:ln w="9525">
            <a:solidFill>
              <a:srgbClr val="EEF3F7"/>
            </a:solidFill>
            <a:prstDash val="solid"/>
          </a:ln>
        </p:spPr>
        <p:txBody>
          <a:bodyPr/>
          <a:lstStyle/>
          <a:p>
            <a:endParaRPr lang="en-US"/>
          </a:p>
        </p:txBody>
      </p:sp>
      <p:sp>
        <p:nvSpPr>
          <p:cNvPr id="37" name="Text 32"/>
          <p:cNvSpPr txBox="1"/>
          <p:nvPr/>
        </p:nvSpPr>
        <p:spPr>
          <a:xfrm>
            <a:off x="8339328" y="3593592"/>
            <a:ext cx="3163824" cy="365760"/>
          </a:xfrm>
          <a:prstGeom prst="rect">
            <a:avLst/>
          </a:prstGeom>
          <a:noFill/>
          <a:ln/>
        </p:spPr>
        <p:txBody>
          <a:bodyPr wrap="square" lIns="0" tIns="0" rIns="0" bIns="0" rtlCol="0" anchor="t"/>
          <a:lstStyle/>
          <a:p>
            <a:pPr marL="0" indent="0">
              <a:buNone/>
            </a:pPr>
            <a:r>
              <a:rPr lang="en-US" sz="1500" b="1" dirty="0">
                <a:solidFill>
                  <a:srgbClr val="D64545"/>
                </a:solidFill>
              </a:rPr>
              <a:t>Riscos e defesas</a:t>
            </a:r>
            <a:endParaRPr lang="en-US" sz="1500" dirty="0"/>
          </a:p>
        </p:txBody>
      </p:sp>
      <p:sp>
        <p:nvSpPr>
          <p:cNvPr id="38" name="Text 33"/>
          <p:cNvSpPr txBox="1"/>
          <p:nvPr/>
        </p:nvSpPr>
        <p:spPr>
          <a:xfrm>
            <a:off x="8339328" y="4005072"/>
            <a:ext cx="3163824" cy="212140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Realimentação:</a:t>
            </a:r>
            <a:r>
              <a:rPr lang="en-US" sz="1100" dirty="0">
                <a:solidFill>
                  <a:srgbClr val="1F2933"/>
                </a:solidFill>
              </a:rPr>
              <a:t> rota volta ao domínio de origem com métrica melhor → loop ou caminho subótimo</a:t>
            </a:r>
            <a:endParaRPr lang="en-US" sz="1100" dirty="0"/>
          </a:p>
          <a:p>
            <a:pPr marL="279400" indent="-279400">
              <a:spcAft>
                <a:spcPts val="400"/>
              </a:spcAft>
              <a:buSzPct val="100000"/>
              <a:buChar char="•"/>
            </a:pPr>
            <a:r>
              <a:rPr lang="en-US" sz="1100" b="1" dirty="0">
                <a:solidFill>
                  <a:srgbClr val="1F2933"/>
                </a:solidFill>
              </a:rPr>
              <a:t>Defesas:</a:t>
            </a:r>
            <a:r>
              <a:rPr lang="en-US" sz="1100" dirty="0">
                <a:solidFill>
                  <a:srgbClr val="1F2933"/>
                </a:solidFill>
              </a:rPr>
              <a:t> tags de rota + route-maps; filtros de prefixo; AD (externo 170 &gt; RIP 120); redistribuir em um só sentido + rota padrão</a:t>
            </a:r>
            <a:endParaRPr lang="en-US" sz="1100" dirty="0"/>
          </a:p>
        </p:txBody>
      </p:sp>
      <p:sp>
        <p:nvSpPr>
          <p:cNvPr id="39" name="Text 34"/>
          <p:cNvSpPr/>
          <p:nvPr/>
        </p:nvSpPr>
        <p:spPr>
          <a:xfrm>
            <a:off x="457200" y="5486400"/>
            <a:ext cx="7406640" cy="777240"/>
          </a:xfrm>
          <a:prstGeom prst="roundRect">
            <a:avLst>
              <a:gd name="adj" fmla="val 9412"/>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router eigrp 100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redistribute rip metric 10000 100 255 1 1500 route-map RIP-para-EIGRP</a:t>
            </a:r>
            <a:endParaRPr lang="en-US" sz="10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 Open Shortest Path First</a:t>
            </a:r>
            <a:endParaRPr lang="en-US" sz="3000" dirty="0"/>
          </a:p>
        </p:txBody>
      </p:sp>
      <p:sp>
        <p:nvSpPr>
          <p:cNvPr id="4" name="Text 1"/>
          <p:cNvSpPr txBox="1"/>
          <p:nvPr/>
        </p:nvSpPr>
        <p:spPr>
          <a:xfrm>
            <a:off x="457200" y="1188720"/>
            <a:ext cx="6766560" cy="4937760"/>
          </a:xfrm>
          <a:prstGeom prst="rect">
            <a:avLst/>
          </a:prstGeom>
          <a:noFill/>
          <a:ln/>
        </p:spPr>
        <p:txBody>
          <a:bodyPr wrap="square" lIns="0" tIns="0" rIns="0" bIns="0" rtlCol="0" anchor="t"/>
          <a:lstStyle/>
          <a:p>
            <a:pPr marL="279400" indent="-279400">
              <a:spcAft>
                <a:spcPts val="800"/>
              </a:spcAft>
              <a:buSzPct val="100000"/>
              <a:buChar char="•"/>
            </a:pPr>
            <a:r>
              <a:rPr lang="en-US" sz="1400" b="1" dirty="0">
                <a:solidFill>
                  <a:srgbClr val="1F2933"/>
                </a:solidFill>
              </a:rPr>
              <a:t>Open:</a:t>
            </a:r>
            <a:r>
              <a:rPr lang="en-US" sz="1400" dirty="0">
                <a:solidFill>
                  <a:srgbClr val="1F2933"/>
                </a:solidFill>
              </a:rPr>
              <a:t> especificação pública da IETF (grupo de trabalho OSPF, fim dos anos 1980)</a:t>
            </a:r>
            <a:endParaRPr lang="en-US" sz="1400" dirty="0"/>
          </a:p>
          <a:p>
            <a:pPr marL="279400" indent="-279400">
              <a:spcAft>
                <a:spcPts val="800"/>
              </a:spcAft>
              <a:buSzPct val="100000"/>
              <a:buChar char="•"/>
            </a:pPr>
            <a:r>
              <a:rPr lang="en-US" sz="1400" b="1" dirty="0">
                <a:solidFill>
                  <a:srgbClr val="1F2933"/>
                </a:solidFill>
              </a:rPr>
              <a:t>Shortest Path First:</a:t>
            </a:r>
            <a:r>
              <a:rPr lang="en-US" sz="1400" dirty="0">
                <a:solidFill>
                  <a:srgbClr val="1F2933"/>
                </a:solidFill>
              </a:rPr>
              <a:t> algoritmo de Dijkstra sobre um banco de dados de estado de enlace</a:t>
            </a:r>
            <a:endParaRPr lang="en-US" sz="1400" dirty="0"/>
          </a:p>
          <a:p>
            <a:pPr marL="279400" indent="-279400">
              <a:spcAft>
                <a:spcPts val="800"/>
              </a:spcAft>
              <a:buSzPct val="100000"/>
              <a:buChar char="•"/>
            </a:pPr>
            <a:r>
              <a:rPr lang="en-US" sz="1400" dirty="0">
                <a:solidFill>
                  <a:srgbClr val="1F2933"/>
                </a:solidFill>
              </a:rPr>
              <a:t>Criado porque o RIP não servia a inter-redes grandes e heterogêneas: 15 saltos, convergência lenta, sem VLSM</a:t>
            </a:r>
            <a:endParaRPr lang="en-US" sz="1400" dirty="0"/>
          </a:p>
          <a:p>
            <a:pPr marL="279400" indent="-279400">
              <a:spcAft>
                <a:spcPts val="800"/>
              </a:spcAft>
              <a:buSzPct val="100000"/>
              <a:buChar char="•"/>
            </a:pPr>
            <a:r>
              <a:rPr lang="en-US" sz="1400" dirty="0">
                <a:solidFill>
                  <a:srgbClr val="1F2933"/>
                </a:solidFill>
              </a:rPr>
              <a:t>Versões: OSPFv1 (RFC 1131, 1989); OSPFv2 (RFC 1247, 1991 → </a:t>
            </a:r>
            <a:r>
              <a:rPr lang="en-US" sz="1400" b="1" dirty="0">
                <a:solidFill>
                  <a:srgbClr val="1F2933"/>
                </a:solidFill>
              </a:rPr>
              <a:t>RFC 2328</a:t>
            </a:r>
            <a:r>
              <a:rPr lang="en-US" sz="1400" dirty="0">
                <a:solidFill>
                  <a:srgbClr val="1F2933"/>
                </a:solidFill>
              </a:rPr>
              <a:t>, 1998) para IPv4; </a:t>
            </a:r>
            <a:r>
              <a:rPr lang="en-US" sz="1400" b="1" dirty="0">
                <a:solidFill>
                  <a:srgbClr val="1F2933"/>
                </a:solidFill>
              </a:rPr>
              <a:t>OSPFv3</a:t>
            </a:r>
            <a:r>
              <a:rPr lang="en-US" sz="1400" dirty="0">
                <a:solidFill>
                  <a:srgbClr val="1F2933"/>
                </a:solidFill>
              </a:rPr>
              <a:t> (RFC 5340, 2008) para IPv6 e, com famílias de endereços (RFC 5838), também IPv4</a:t>
            </a:r>
            <a:endParaRPr lang="en-US" sz="1400" dirty="0"/>
          </a:p>
          <a:p>
            <a:pPr marL="279400" indent="-279400">
              <a:spcAft>
                <a:spcPts val="800"/>
              </a:spcAft>
              <a:buSzPct val="100000"/>
              <a:buChar char="•"/>
            </a:pPr>
            <a:r>
              <a:rPr lang="en-US" sz="1400" dirty="0">
                <a:solidFill>
                  <a:srgbClr val="1F2933"/>
                </a:solidFill>
              </a:rPr>
              <a:t>Roda diretamente sobre IP (protocolo 89); multicast 224.0.0.5 (todos os roteadores OSPF) e 224.0.0.6 (DR/BDR); ff02::5 e ff02::6 no v3</a:t>
            </a:r>
            <a:endParaRPr lang="en-US" sz="1400" dirty="0"/>
          </a:p>
        </p:txBody>
      </p:sp>
      <p:sp>
        <p:nvSpPr>
          <p:cNvPr id="5" name="Shape 2"/>
          <p:cNvSpPr/>
          <p:nvPr/>
        </p:nvSpPr>
        <p:spPr>
          <a:xfrm>
            <a:off x="7589520" y="1280160"/>
            <a:ext cx="41148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7790688" y="144475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Custo de interface</a:t>
            </a:r>
            <a:endParaRPr lang="en-US" sz="1500" dirty="0"/>
          </a:p>
        </p:txBody>
      </p:sp>
      <p:sp>
        <p:nvSpPr>
          <p:cNvPr id="7" name="Text 4"/>
          <p:cNvSpPr txBox="1"/>
          <p:nvPr/>
        </p:nvSpPr>
        <p:spPr>
          <a:xfrm>
            <a:off x="7790688" y="1856232"/>
            <a:ext cx="37124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custo = banda de referência / banda da interface</a:t>
            </a:r>
            <a:endParaRPr lang="en-US" sz="1200" dirty="0"/>
          </a:p>
          <a:p>
            <a:pPr marL="279400" indent="-279400">
              <a:spcAft>
                <a:spcPts val="400"/>
              </a:spcAft>
              <a:buSzPct val="100000"/>
              <a:buChar char="•"/>
            </a:pPr>
            <a:r>
              <a:rPr lang="en-US" sz="1200" dirty="0">
                <a:solidFill>
                  <a:srgbClr val="1F2933"/>
                </a:solidFill>
              </a:rPr>
              <a:t>Padrão: 10^8 (100 Mb/s) → 1 Gb/s e 100 Gb/s teriam custo 1!</a:t>
            </a:r>
            <a:endParaRPr lang="en-US" sz="1200" dirty="0"/>
          </a:p>
          <a:p>
            <a:pPr marL="279400" indent="-279400">
              <a:spcAft>
                <a:spcPts val="400"/>
              </a:spcAft>
              <a:buSzPct val="100000"/>
              <a:buChar char="•"/>
            </a:pPr>
            <a:r>
              <a:rPr lang="en-US" sz="1200" dirty="0">
                <a:solidFill>
                  <a:srgbClr val="1F2933"/>
                </a:solidFill>
              </a:rPr>
              <a:t>Ajuste 'auto-cost reference-bandwidth' (ex.: 100 000 Mb/s) em todos os roteadores</a:t>
            </a:r>
            <a:endParaRPr lang="en-US" sz="1200" dirty="0"/>
          </a:p>
        </p:txBody>
      </p:sp>
      <p:sp>
        <p:nvSpPr>
          <p:cNvPr id="8" name="Shape 5"/>
          <p:cNvSpPr/>
          <p:nvPr/>
        </p:nvSpPr>
        <p:spPr>
          <a:xfrm>
            <a:off x="7589520" y="3840480"/>
            <a:ext cx="4114800" cy="2286000"/>
          </a:xfrm>
          <a:prstGeom prst="roundRect">
            <a:avLst>
              <a:gd name="adj" fmla="val 4800"/>
            </a:avLst>
          </a:prstGeom>
          <a:solidFill>
            <a:srgbClr val="FFF4E0"/>
          </a:solidFill>
          <a:ln w="9525">
            <a:solidFill>
              <a:srgbClr val="EEF3F7"/>
            </a:solidFill>
            <a:prstDash val="solid"/>
          </a:ln>
        </p:spPr>
        <p:txBody>
          <a:bodyPr/>
          <a:lstStyle/>
          <a:p>
            <a:endParaRPr lang="en-US"/>
          </a:p>
        </p:txBody>
      </p:sp>
      <p:sp>
        <p:nvSpPr>
          <p:cNvPr id="9" name="Text 6"/>
          <p:cNvSpPr txBox="1"/>
          <p:nvPr/>
        </p:nvSpPr>
        <p:spPr>
          <a:xfrm>
            <a:off x="7790688" y="4005072"/>
            <a:ext cx="3712464" cy="365760"/>
          </a:xfrm>
          <a:prstGeom prst="rect">
            <a:avLst/>
          </a:prstGeom>
          <a:noFill/>
          <a:ln/>
        </p:spPr>
        <p:txBody>
          <a:bodyPr wrap="square" lIns="0" tIns="0" rIns="0" bIns="0" rtlCol="0" anchor="t"/>
          <a:lstStyle/>
          <a:p>
            <a:pPr marL="0" indent="0">
              <a:buNone/>
            </a:pPr>
            <a:r>
              <a:rPr lang="en-US" sz="1500" b="1" dirty="0">
                <a:solidFill>
                  <a:srgbClr val="0B3C5D"/>
                </a:solidFill>
              </a:rPr>
              <a:t>Por que OSPF em 2026</a:t>
            </a:r>
            <a:endParaRPr lang="en-US" sz="1500" dirty="0"/>
          </a:p>
        </p:txBody>
      </p:sp>
      <p:sp>
        <p:nvSpPr>
          <p:cNvPr id="10" name="Text 7"/>
          <p:cNvSpPr txBox="1"/>
          <p:nvPr/>
        </p:nvSpPr>
        <p:spPr>
          <a:xfrm>
            <a:off x="7790688" y="4416552"/>
            <a:ext cx="37124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Multivendor, maduro, escalável com áreas</a:t>
            </a:r>
            <a:endParaRPr lang="en-US" sz="1200" dirty="0"/>
          </a:p>
          <a:p>
            <a:pPr marL="279400" indent="-279400">
              <a:spcAft>
                <a:spcPts val="400"/>
              </a:spcAft>
              <a:buSzPct val="100000"/>
              <a:buChar char="•"/>
            </a:pPr>
            <a:r>
              <a:rPr lang="en-US" sz="1200" dirty="0">
                <a:solidFill>
                  <a:srgbClr val="1F2933"/>
                </a:solidFill>
              </a:rPr>
              <a:t>Convergência em subsegundos com BFD e timers ajustados</a:t>
            </a:r>
            <a:endParaRPr lang="en-US" sz="1200" dirty="0"/>
          </a:p>
          <a:p>
            <a:pPr marL="279400" indent="-279400">
              <a:spcAft>
                <a:spcPts val="400"/>
              </a:spcAft>
              <a:buSzPct val="100000"/>
              <a:buChar char="•"/>
            </a:pPr>
            <a:r>
              <a:rPr lang="en-US" sz="1200" dirty="0">
                <a:solidFill>
                  <a:srgbClr val="1F2933"/>
                </a:solidFill>
              </a:rPr>
              <a:t>Alternativa em provedores e data centers: IS-IS</a:t>
            </a:r>
            <a:endParaRPr lang="en-US" sz="12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 visão geral do protocolo (1 de 2)</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400800" cy="1234440"/>
          </a:xfrm>
          <a:prstGeom prst="rect">
            <a:avLst/>
          </a:prstGeom>
          <a:noFill/>
          <a:ln/>
        </p:spPr>
        <p:txBody>
          <a:bodyPr wrap="square" lIns="0" tIns="0" rIns="0" bIns="0" rtlCol="0" anchor="t"/>
          <a:lstStyle/>
          <a:p>
            <a:pPr marL="0" indent="0">
              <a:buNone/>
            </a:pPr>
            <a:r>
              <a:rPr lang="en-US" sz="1600" b="1" dirty="0">
                <a:solidFill>
                  <a:srgbClr val="0B3C5D"/>
                </a:solidFill>
              </a:rPr>
              <a:t>Banco de dados de topologia (LSDB)</a:t>
            </a:r>
            <a:endParaRPr lang="en-US" sz="1600" dirty="0"/>
          </a:p>
          <a:p>
            <a:pPr marL="0" indent="0">
              <a:buNone/>
            </a:pPr>
            <a:r>
              <a:rPr lang="en-US" sz="1400" dirty="0">
                <a:solidFill>
                  <a:srgbClr val="1F2933"/>
                </a:solidFill>
              </a:rPr>
              <a:t>Cada roteador mantém um banco de dados que descreve a topologia da área: todos os roteadores, enlaces e custos, na forma de LSAs.</a:t>
            </a:r>
            <a:endParaRPr lang="en-US" sz="1600" dirty="0"/>
          </a:p>
        </p:txBody>
      </p:sp>
      <p:sp>
        <p:nvSpPr>
          <p:cNvPr id="6" name="Text 3"/>
          <p:cNvSpPr/>
          <p:nvPr/>
        </p:nvSpPr>
        <p:spPr>
          <a:xfrm>
            <a:off x="457200" y="25146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468880"/>
            <a:ext cx="6400800" cy="1234440"/>
          </a:xfrm>
          <a:prstGeom prst="rect">
            <a:avLst/>
          </a:prstGeom>
          <a:noFill/>
          <a:ln/>
        </p:spPr>
        <p:txBody>
          <a:bodyPr wrap="square" lIns="0" tIns="0" rIns="0" bIns="0" rtlCol="0" anchor="t"/>
          <a:lstStyle/>
          <a:p>
            <a:pPr marL="0" indent="0">
              <a:buNone/>
            </a:pPr>
            <a:r>
              <a:rPr lang="en-US" sz="1600" b="1" dirty="0">
                <a:solidFill>
                  <a:srgbClr val="0B3C5D"/>
                </a:solidFill>
              </a:rPr>
              <a:t>O mesmo algoritmo em todos</a:t>
            </a:r>
            <a:endParaRPr lang="en-US" sz="1600" dirty="0"/>
          </a:p>
          <a:p>
            <a:pPr marL="0" indent="0">
              <a:buNone/>
            </a:pPr>
            <a:r>
              <a:rPr lang="en-US" sz="1400" dirty="0">
                <a:solidFill>
                  <a:srgbClr val="1F2933"/>
                </a:solidFill>
              </a:rPr>
              <a:t>Todos os roteadores executam exatamente o mesmo SPF (Dijkstra), em paralelo, sobre o mesmo LSDB; cada um calcula a árvore de caminhos mais curtos com a si mesmo como raiz.</a:t>
            </a:r>
            <a:endParaRPr lang="en-US" sz="1600" dirty="0"/>
          </a:p>
        </p:txBody>
      </p:sp>
      <p:sp>
        <p:nvSpPr>
          <p:cNvPr id="8" name="Text 5"/>
          <p:cNvSpPr/>
          <p:nvPr/>
        </p:nvSpPr>
        <p:spPr>
          <a:xfrm>
            <a:off x="457200" y="3749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703320"/>
            <a:ext cx="6400800" cy="1234440"/>
          </a:xfrm>
          <a:prstGeom prst="rect">
            <a:avLst/>
          </a:prstGeom>
          <a:noFill/>
          <a:ln/>
        </p:spPr>
        <p:txBody>
          <a:bodyPr wrap="square" lIns="0" tIns="0" rIns="0" bIns="0" rtlCol="0" anchor="t"/>
          <a:lstStyle/>
          <a:p>
            <a:pPr marL="0" indent="0">
              <a:buNone/>
            </a:pPr>
            <a:r>
              <a:rPr lang="en-US" sz="1600" b="1" dirty="0">
                <a:solidFill>
                  <a:srgbClr val="0B3C5D"/>
                </a:solidFill>
              </a:rPr>
              <a:t>Rotas por tipo de serviço (histórico)</a:t>
            </a:r>
            <a:endParaRPr lang="en-US" sz="1600" dirty="0"/>
          </a:p>
          <a:p>
            <a:pPr marL="0" indent="0">
              <a:buNone/>
            </a:pPr>
            <a:r>
              <a:rPr lang="en-US" sz="1400" dirty="0">
                <a:solidFill>
                  <a:srgbClr val="1F2933"/>
                </a:solidFill>
              </a:rPr>
              <a:t>A RFC 1247 previa rotas separadas por ToS; a RFC 2328 removeu o recurso. Hoje a diferenciação é feita por QoS e engenharia de tráfego, não pelo IGP.</a:t>
            </a:r>
            <a:endParaRPr lang="en-US" sz="1600" dirty="0"/>
          </a:p>
        </p:txBody>
      </p:sp>
      <p:sp>
        <p:nvSpPr>
          <p:cNvPr id="10" name="Shape 7"/>
          <p:cNvSpPr/>
          <p:nvPr/>
        </p:nvSpPr>
        <p:spPr>
          <a:xfrm>
            <a:off x="7772400" y="1280160"/>
            <a:ext cx="3931920" cy="4846320"/>
          </a:xfrm>
          <a:prstGeom prst="roundRect">
            <a:avLst>
              <a:gd name="adj" fmla="val 2791"/>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7973568" y="1444752"/>
            <a:ext cx="3529584" cy="365760"/>
          </a:xfrm>
          <a:prstGeom prst="rect">
            <a:avLst/>
          </a:prstGeom>
          <a:noFill/>
          <a:ln/>
        </p:spPr>
        <p:txBody>
          <a:bodyPr wrap="square" lIns="0" tIns="0" rIns="0" bIns="0" rtlCol="0" anchor="t"/>
          <a:lstStyle/>
          <a:p>
            <a:pPr marL="0" indent="0">
              <a:buNone/>
            </a:pPr>
            <a:r>
              <a:rPr lang="en-US" sz="1500" b="1" dirty="0">
                <a:solidFill>
                  <a:srgbClr val="0B3C5D"/>
                </a:solidFill>
              </a:rPr>
              <a:t>Tipos de pacote OSPF (protocolo IP 89)</a:t>
            </a:r>
            <a:endParaRPr lang="en-US" sz="1500" dirty="0"/>
          </a:p>
        </p:txBody>
      </p:sp>
      <p:sp>
        <p:nvSpPr>
          <p:cNvPr id="12" name="Text 9"/>
          <p:cNvSpPr txBox="1"/>
          <p:nvPr/>
        </p:nvSpPr>
        <p:spPr>
          <a:xfrm>
            <a:off x="7973568" y="1856232"/>
            <a:ext cx="352958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1 Hello:</a:t>
            </a:r>
            <a:r>
              <a:rPr lang="en-US" sz="1200" dirty="0">
                <a:solidFill>
                  <a:srgbClr val="1F2933"/>
                </a:solidFill>
              </a:rPr>
              <a:t> descoberta e manutenção de vizinhos</a:t>
            </a:r>
            <a:endParaRPr lang="en-US" sz="1200" dirty="0"/>
          </a:p>
          <a:p>
            <a:pPr marL="279400" indent="-279400">
              <a:spcAft>
                <a:spcPts val="400"/>
              </a:spcAft>
              <a:buSzPct val="100000"/>
              <a:buChar char="•"/>
            </a:pPr>
            <a:r>
              <a:rPr lang="en-US" sz="1200" b="1" dirty="0">
                <a:solidFill>
                  <a:srgbClr val="1F2933"/>
                </a:solidFill>
              </a:rPr>
              <a:t>2 Database Description:</a:t>
            </a:r>
            <a:r>
              <a:rPr lang="en-US" sz="1200" dirty="0">
                <a:solidFill>
                  <a:srgbClr val="1F2933"/>
                </a:solidFill>
              </a:rPr>
              <a:t> resumo do LSDB</a:t>
            </a:r>
            <a:endParaRPr lang="en-US" sz="1200" dirty="0"/>
          </a:p>
          <a:p>
            <a:pPr marL="279400" indent="-279400">
              <a:spcAft>
                <a:spcPts val="400"/>
              </a:spcAft>
              <a:buSzPct val="100000"/>
              <a:buChar char="•"/>
            </a:pPr>
            <a:r>
              <a:rPr lang="en-US" sz="1200" b="1" dirty="0">
                <a:solidFill>
                  <a:srgbClr val="1F2933"/>
                </a:solidFill>
              </a:rPr>
              <a:t>3 Link State Request:</a:t>
            </a:r>
            <a:r>
              <a:rPr lang="en-US" sz="1200" dirty="0">
                <a:solidFill>
                  <a:srgbClr val="1F2933"/>
                </a:solidFill>
              </a:rPr>
              <a:t> pede LSAs faltantes</a:t>
            </a:r>
            <a:endParaRPr lang="en-US" sz="1200" dirty="0"/>
          </a:p>
          <a:p>
            <a:pPr marL="279400" indent="-279400">
              <a:spcAft>
                <a:spcPts val="400"/>
              </a:spcAft>
              <a:buSzPct val="100000"/>
              <a:buChar char="•"/>
            </a:pPr>
            <a:r>
              <a:rPr lang="en-US" sz="1200" b="1" dirty="0">
                <a:solidFill>
                  <a:srgbClr val="1F2933"/>
                </a:solidFill>
              </a:rPr>
              <a:t>4 Link State Update:</a:t>
            </a:r>
            <a:r>
              <a:rPr lang="en-US" sz="1200" dirty="0">
                <a:solidFill>
                  <a:srgbClr val="1F2933"/>
                </a:solidFill>
              </a:rPr>
              <a:t> carrega LSAs (inundação)</a:t>
            </a:r>
            <a:endParaRPr lang="en-US" sz="1200" dirty="0"/>
          </a:p>
          <a:p>
            <a:pPr marL="279400" indent="-279400">
              <a:spcAft>
                <a:spcPts val="400"/>
              </a:spcAft>
              <a:buSzPct val="100000"/>
              <a:buChar char="•"/>
            </a:pPr>
            <a:r>
              <a:rPr lang="en-US" sz="1200" b="1" dirty="0">
                <a:solidFill>
                  <a:srgbClr val="1F2933"/>
                </a:solidFill>
              </a:rPr>
              <a:t>5 Link State Ack:</a:t>
            </a:r>
            <a:r>
              <a:rPr lang="en-US" sz="1200" dirty="0">
                <a:solidFill>
                  <a:srgbClr val="1F2933"/>
                </a:solidFill>
              </a:rPr>
              <a:t> confirma recebimento</a:t>
            </a:r>
            <a:endParaRPr lang="en-US" sz="1200" dirty="0"/>
          </a:p>
          <a:p>
            <a:pPr marL="279400" indent="-279400">
              <a:spcAft>
                <a:spcPts val="400"/>
              </a:spcAft>
              <a:buSzPct val="100000"/>
              <a:buChar char="•"/>
            </a:pPr>
            <a:r>
              <a:rPr lang="en-US" sz="1200" dirty="0">
                <a:solidFill>
                  <a:srgbClr val="1F2933"/>
                </a:solidFill>
              </a:rPr>
              <a:t>Troca confiável: todo LSA é confirmado</a:t>
            </a:r>
            <a:endParaRPr lang="en-US" sz="12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 visão geral do protocolo (2 de 2)</a:t>
            </a:r>
            <a:endParaRPr lang="en-US" sz="3000" dirty="0"/>
          </a:p>
        </p:txBody>
      </p:sp>
      <p:sp>
        <p:nvSpPr>
          <p:cNvPr id="4" name="Shape 1"/>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Áreas</a:t>
            </a:r>
            <a:endParaRPr lang="en-US" sz="1500" dirty="0"/>
          </a:p>
        </p:txBody>
      </p:sp>
      <p:sp>
        <p:nvSpPr>
          <p:cNvPr id="6" name="Text 3"/>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Conjuntos de redes agrupados; a topologia de uma área fica oculta das demais</a:t>
            </a:r>
            <a:endParaRPr lang="en-US" sz="1200" dirty="0"/>
          </a:p>
          <a:p>
            <a:pPr marL="279400" indent="-279400">
              <a:spcAft>
                <a:spcPts val="400"/>
              </a:spcAft>
              <a:buSzPct val="100000"/>
              <a:buChar char="•"/>
            </a:pPr>
            <a:r>
              <a:rPr lang="en-US" sz="1200" dirty="0">
                <a:solidFill>
                  <a:srgbClr val="1F2933"/>
                </a:solidFill>
              </a:rPr>
              <a:t>Menos tráfego de roteamento, LSDB menor, SPF mais rápido</a:t>
            </a:r>
            <a:endParaRPr lang="en-US" sz="1200" dirty="0"/>
          </a:p>
          <a:p>
            <a:pPr marL="279400" indent="-279400">
              <a:spcAft>
                <a:spcPts val="400"/>
              </a:spcAft>
              <a:buSzPct val="100000"/>
              <a:buChar char="•"/>
            </a:pPr>
            <a:r>
              <a:rPr lang="en-US" sz="1200" dirty="0">
                <a:solidFill>
                  <a:srgbClr val="1F2933"/>
                </a:solidFill>
              </a:rPr>
              <a:t>Área 0 (backbone) interliga todas as outras</a:t>
            </a:r>
            <a:endParaRPr lang="en-US" sz="1200" dirty="0"/>
          </a:p>
        </p:txBody>
      </p:sp>
      <p:sp>
        <p:nvSpPr>
          <p:cNvPr id="7" name="Shape 4"/>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Sub-redes flexíveis (VLSM / CIDR)</a:t>
            </a:r>
            <a:endParaRPr lang="en-US" sz="1500" dirty="0"/>
          </a:p>
        </p:txBody>
      </p:sp>
      <p:sp>
        <p:nvSpPr>
          <p:cNvPr id="9" name="Text 6"/>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Cada rota anunciada carrega sua máscara</a:t>
            </a:r>
            <a:endParaRPr lang="en-US" sz="1200" dirty="0"/>
          </a:p>
          <a:p>
            <a:pPr marL="279400" indent="-279400">
              <a:spcAft>
                <a:spcPts val="400"/>
              </a:spcAft>
              <a:buSzPct val="100000"/>
              <a:buChar char="•"/>
            </a:pPr>
            <a:r>
              <a:rPr lang="en-US" sz="1200" dirty="0">
                <a:solidFill>
                  <a:srgbClr val="1F2933"/>
                </a:solidFill>
              </a:rPr>
              <a:t>Sumarização configurável nas fronteiras de área (ABR) e do AS (ASBR)</a:t>
            </a:r>
            <a:endParaRPr lang="en-US" sz="1200" dirty="0"/>
          </a:p>
        </p:txBody>
      </p:sp>
      <p:sp>
        <p:nvSpPr>
          <p:cNvPr id="10" name="Shape 7"/>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Autenticação</a:t>
            </a:r>
            <a:endParaRPr lang="en-US" sz="1500" dirty="0"/>
          </a:p>
        </p:txBody>
      </p:sp>
      <p:sp>
        <p:nvSpPr>
          <p:cNvPr id="12" name="Text 9"/>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OSPFv2: nula, senha simples ou criptográfica (MD5, RFC 2328; HMAC-SHA, RFC 5709)</a:t>
            </a:r>
            <a:endParaRPr lang="en-US" sz="1200" dirty="0"/>
          </a:p>
          <a:p>
            <a:pPr marL="279400" indent="-279400">
              <a:spcAft>
                <a:spcPts val="400"/>
              </a:spcAft>
              <a:buSzPct val="100000"/>
              <a:buChar char="•"/>
            </a:pPr>
            <a:r>
              <a:rPr lang="en-US" sz="1200" dirty="0">
                <a:solidFill>
                  <a:srgbClr val="1F2933"/>
                </a:solidFill>
              </a:rPr>
              <a:t>OSPFv3: IPsec (RFC 4552) ou Authentication Trailer (RFC 7166)</a:t>
            </a:r>
            <a:endParaRPr lang="en-US" sz="1200" dirty="0"/>
          </a:p>
        </p:txBody>
      </p:sp>
      <p:sp>
        <p:nvSpPr>
          <p:cNvPr id="13" name="Shape 10"/>
          <p:cNvSpPr/>
          <p:nvPr/>
        </p:nvSpPr>
        <p:spPr>
          <a:xfrm>
            <a:off x="6245352"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Rotas externas</a:t>
            </a:r>
            <a:endParaRPr lang="en-US" sz="1500" dirty="0"/>
          </a:p>
        </p:txBody>
      </p:sp>
      <p:sp>
        <p:nvSpPr>
          <p:cNvPr id="15" name="Text 12"/>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Rotas de outro AS ou de outro protocolo (redistribuição) atravessam o AS de forma transparente</a:t>
            </a:r>
            <a:endParaRPr lang="en-US" sz="1200" dirty="0"/>
          </a:p>
          <a:p>
            <a:pPr marL="279400" indent="-279400">
              <a:spcAft>
                <a:spcPts val="400"/>
              </a:spcAft>
              <a:buSzPct val="100000"/>
              <a:buChar char="•"/>
            </a:pPr>
            <a:r>
              <a:rPr lang="en-US" sz="1200" dirty="0">
                <a:solidFill>
                  <a:srgbClr val="1F2933"/>
                </a:solidFill>
              </a:rPr>
              <a:t>Marcadas como externas (E1/E2), com tag de rota</a:t>
            </a:r>
            <a:endParaRPr lang="en-US" sz="12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Topologia OSPF: backbone e áreas</a:t>
            </a:r>
            <a:endParaRPr lang="en-US" sz="3000" dirty="0"/>
          </a:p>
        </p:txBody>
      </p:sp>
      <p:sp>
        <p:nvSpPr>
          <p:cNvPr id="4" name="Text 1"/>
          <p:cNvSpPr/>
          <p:nvPr/>
        </p:nvSpPr>
        <p:spPr>
          <a:xfrm>
            <a:off x="3291840" y="1280160"/>
            <a:ext cx="5577840" cy="1737360"/>
          </a:xfrm>
          <a:prstGeom prst="cloud">
            <a:avLst/>
          </a:prstGeom>
          <a:solidFill>
            <a:srgbClr val="FFF4E0"/>
          </a:solidFill>
          <a:ln w="12700">
            <a:solidFill>
              <a:srgbClr val="F0A332"/>
            </a:solidFill>
          </a:ln>
        </p:spPr>
        <p:txBody>
          <a:bodyPr wrap="square" lIns="0" tIns="0" rIns="0" bIns="0" rtlCol="0" anchor="ctr"/>
          <a:lstStyle/>
          <a:p>
            <a:pPr marL="0" indent="0" algn="ctr">
              <a:buNone/>
            </a:pPr>
            <a:r>
              <a:rPr lang="en-US" sz="1400" b="1" dirty="0">
                <a:solidFill>
                  <a:srgbClr val="0B3C5D"/>
                </a:solidFill>
              </a:rPr>
              <a:t>Área 0 (backbone)</a:t>
            </a:r>
            <a:endParaRPr lang="en-US" sz="1400" dirty="0"/>
          </a:p>
        </p:txBody>
      </p:sp>
      <p:sp>
        <p:nvSpPr>
          <p:cNvPr id="5" name="Text 2"/>
          <p:cNvSpPr/>
          <p:nvPr/>
        </p:nvSpPr>
        <p:spPr>
          <a:xfrm>
            <a:off x="548640" y="3657600"/>
            <a:ext cx="310896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300" b="1" dirty="0">
                <a:solidFill>
                  <a:srgbClr val="0B3C5D"/>
                </a:solidFill>
              </a:rPr>
              <a:t>Área 1</a:t>
            </a:r>
            <a:endParaRPr lang="en-US" sz="1300" dirty="0"/>
          </a:p>
        </p:txBody>
      </p:sp>
      <p:sp>
        <p:nvSpPr>
          <p:cNvPr id="6" name="Text 3"/>
          <p:cNvSpPr/>
          <p:nvPr/>
        </p:nvSpPr>
        <p:spPr>
          <a:xfrm>
            <a:off x="4526280" y="3657600"/>
            <a:ext cx="310896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300" b="1" dirty="0">
                <a:solidFill>
                  <a:srgbClr val="0B3C5D"/>
                </a:solidFill>
              </a:rPr>
              <a:t>Área 2</a:t>
            </a:r>
            <a:endParaRPr lang="en-US" sz="1300" dirty="0"/>
          </a:p>
        </p:txBody>
      </p:sp>
      <p:sp>
        <p:nvSpPr>
          <p:cNvPr id="7" name="Text 4"/>
          <p:cNvSpPr/>
          <p:nvPr/>
        </p:nvSpPr>
        <p:spPr>
          <a:xfrm>
            <a:off x="8503920" y="3657600"/>
            <a:ext cx="310896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300" b="1" dirty="0">
                <a:solidFill>
                  <a:srgbClr val="0B3C5D"/>
                </a:solidFill>
              </a:rPr>
              <a:t>Área n (stub)</a:t>
            </a:r>
            <a:endParaRPr lang="en-US" sz="1300" dirty="0"/>
          </a:p>
        </p:txBody>
      </p:sp>
      <p:sp>
        <p:nvSpPr>
          <p:cNvPr id="8" name="Text 5"/>
          <p:cNvSpPr/>
          <p:nvPr/>
        </p:nvSpPr>
        <p:spPr>
          <a:xfrm>
            <a:off x="1828800" y="31089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9" name="Text 6"/>
          <p:cNvSpPr/>
          <p:nvPr/>
        </p:nvSpPr>
        <p:spPr>
          <a:xfrm>
            <a:off x="5806440" y="31089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10" name="Text 7"/>
          <p:cNvSpPr/>
          <p:nvPr/>
        </p:nvSpPr>
        <p:spPr>
          <a:xfrm>
            <a:off x="9784080" y="310896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11" name="Shape 8"/>
          <p:cNvSpPr/>
          <p:nvPr/>
        </p:nvSpPr>
        <p:spPr>
          <a:xfrm flipV="1">
            <a:off x="2377440" y="2651760"/>
            <a:ext cx="1554480" cy="548640"/>
          </a:xfrm>
          <a:prstGeom prst="line">
            <a:avLst/>
          </a:prstGeom>
          <a:noFill/>
          <a:ln w="25400">
            <a:solidFill>
              <a:srgbClr val="0B3C5D"/>
            </a:solidFill>
            <a:prstDash val="solid"/>
          </a:ln>
        </p:spPr>
        <p:txBody>
          <a:bodyPr/>
          <a:lstStyle/>
          <a:p>
            <a:endParaRPr lang="en-US"/>
          </a:p>
        </p:txBody>
      </p:sp>
      <p:sp>
        <p:nvSpPr>
          <p:cNvPr id="12" name="Shape 9"/>
          <p:cNvSpPr/>
          <p:nvPr/>
        </p:nvSpPr>
        <p:spPr>
          <a:xfrm flipV="1">
            <a:off x="6080760" y="2926080"/>
            <a:ext cx="0" cy="182880"/>
          </a:xfrm>
          <a:prstGeom prst="line">
            <a:avLst/>
          </a:prstGeom>
          <a:noFill/>
          <a:ln w="25400">
            <a:solidFill>
              <a:srgbClr val="0B3C5D"/>
            </a:solidFill>
            <a:prstDash val="solid"/>
          </a:ln>
        </p:spPr>
        <p:txBody>
          <a:bodyPr/>
          <a:lstStyle/>
          <a:p>
            <a:endParaRPr lang="en-US"/>
          </a:p>
        </p:txBody>
      </p:sp>
      <p:sp>
        <p:nvSpPr>
          <p:cNvPr id="13" name="Shape 10"/>
          <p:cNvSpPr/>
          <p:nvPr/>
        </p:nvSpPr>
        <p:spPr>
          <a:xfrm flipH="1" flipV="1">
            <a:off x="8229600" y="2651760"/>
            <a:ext cx="1554480" cy="548640"/>
          </a:xfrm>
          <a:prstGeom prst="line">
            <a:avLst/>
          </a:prstGeom>
          <a:noFill/>
          <a:ln w="25400">
            <a:solidFill>
              <a:srgbClr val="0B3C5D"/>
            </a:solidFill>
            <a:prstDash val="solid"/>
          </a:ln>
        </p:spPr>
        <p:txBody>
          <a:bodyPr/>
          <a:lstStyle/>
          <a:p>
            <a:endParaRPr lang="en-US"/>
          </a:p>
        </p:txBody>
      </p:sp>
      <p:sp>
        <p:nvSpPr>
          <p:cNvPr id="14" name="Text 11"/>
          <p:cNvSpPr txBox="1"/>
          <p:nvPr/>
        </p:nvSpPr>
        <p:spPr>
          <a:xfrm>
            <a:off x="457200" y="5760720"/>
            <a:ext cx="11247120" cy="640080"/>
          </a:xfrm>
          <a:prstGeom prst="rect">
            <a:avLst/>
          </a:prstGeom>
          <a:noFill/>
          <a:ln/>
        </p:spPr>
        <p:txBody>
          <a:bodyPr wrap="square" lIns="0" tIns="0" rIns="0" bIns="0" rtlCol="0" anchor="t"/>
          <a:lstStyle/>
          <a:p>
            <a:pPr marL="279400" indent="-279400">
              <a:spcAft>
                <a:spcPts val="200"/>
              </a:spcAft>
              <a:buSzPct val="100000"/>
              <a:buChar char="•"/>
            </a:pPr>
            <a:r>
              <a:rPr lang="en-US" sz="1100" dirty="0">
                <a:solidFill>
                  <a:srgbClr val="1F2933"/>
                </a:solidFill>
              </a:rPr>
              <a:t>Todas as áreas se conectam à </a:t>
            </a:r>
            <a:r>
              <a:rPr lang="en-US" sz="1100" b="1" dirty="0">
                <a:solidFill>
                  <a:srgbClr val="1F2933"/>
                </a:solidFill>
              </a:rPr>
              <a:t>área 0</a:t>
            </a:r>
            <a:r>
              <a:rPr lang="en-US" sz="1100" dirty="0">
                <a:solidFill>
                  <a:srgbClr val="1F2933"/>
                </a:solidFill>
              </a:rPr>
              <a:t> por roteadores de borda de área (ABR); tráfego inter-área sempre atravessa o backbone</a:t>
            </a:r>
            <a:endParaRPr lang="en-US" sz="1100" dirty="0"/>
          </a:p>
          <a:p>
            <a:pPr marL="279400" indent="-279400">
              <a:spcAft>
                <a:spcPts val="200"/>
              </a:spcAft>
              <a:buSzPct val="100000"/>
              <a:buChar char="•"/>
            </a:pPr>
            <a:r>
              <a:rPr lang="en-US" sz="1100" dirty="0">
                <a:solidFill>
                  <a:srgbClr val="1F2933"/>
                </a:solidFill>
              </a:rPr>
              <a:t>Tipos: normal, </a:t>
            </a:r>
            <a:r>
              <a:rPr lang="en-US" sz="1100" b="1" dirty="0">
                <a:solidFill>
                  <a:srgbClr val="1F2933"/>
                </a:solidFill>
              </a:rPr>
              <a:t>stub</a:t>
            </a:r>
            <a:r>
              <a:rPr lang="en-US" sz="1100" dirty="0">
                <a:solidFill>
                  <a:srgbClr val="1F2933"/>
                </a:solidFill>
              </a:rPr>
              <a:t> (sem externas), </a:t>
            </a:r>
            <a:r>
              <a:rPr lang="en-US" sz="1100" b="1" dirty="0">
                <a:solidFill>
                  <a:srgbClr val="1F2933"/>
                </a:solidFill>
              </a:rPr>
              <a:t>totally stubby</a:t>
            </a:r>
            <a:r>
              <a:rPr lang="en-US" sz="1100" dirty="0">
                <a:solidFill>
                  <a:srgbClr val="1F2933"/>
                </a:solidFill>
              </a:rPr>
              <a:t>, </a:t>
            </a:r>
            <a:r>
              <a:rPr lang="en-US" sz="1100" b="1" dirty="0">
                <a:solidFill>
                  <a:srgbClr val="1F2933"/>
                </a:solidFill>
              </a:rPr>
              <a:t>NSSA</a:t>
            </a:r>
            <a:r>
              <a:rPr lang="en-US" sz="1100" dirty="0">
                <a:solidFill>
                  <a:srgbClr val="1F2933"/>
                </a:solidFill>
              </a:rPr>
              <a:t> (stub que injeta externas, LSA tipo 7)</a:t>
            </a:r>
            <a:endParaRPr lang="en-US" sz="1100" dirty="0"/>
          </a:p>
          <a:p>
            <a:pPr marL="279400" indent="-279400">
              <a:spcAft>
                <a:spcPts val="200"/>
              </a:spcAft>
              <a:buSzPct val="100000"/>
              <a:buChar char="•"/>
            </a:pPr>
            <a:r>
              <a:rPr lang="en-US" sz="1100" dirty="0">
                <a:solidFill>
                  <a:srgbClr val="1F2933"/>
                </a:solidFill>
              </a:rPr>
              <a:t>Área que não alcança o backbone: enlace virtual (solução temporária)</a:t>
            </a:r>
            <a:endParaRPr lang="en-US" sz="11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Classificação de roteadores OSPF</a:t>
            </a:r>
            <a:endParaRPr lang="en-US" sz="3000" dirty="0"/>
          </a:p>
        </p:txBody>
      </p:sp>
      <p:sp>
        <p:nvSpPr>
          <p:cNvPr id="4" name="Text 1"/>
          <p:cNvSpPr/>
          <p:nvPr/>
        </p:nvSpPr>
        <p:spPr>
          <a:xfrm>
            <a:off x="2743200" y="1280160"/>
            <a:ext cx="6675120" cy="1920240"/>
          </a:xfrm>
          <a:prstGeom prst="cloud">
            <a:avLst/>
          </a:prstGeom>
          <a:solidFill>
            <a:srgbClr val="FFF4E0"/>
          </a:solidFill>
          <a:ln w="12700">
            <a:solidFill>
              <a:srgbClr val="F0A332"/>
            </a:solidFill>
          </a:ln>
        </p:spPr>
        <p:txBody>
          <a:bodyPr wrap="square" lIns="0" tIns="0" rIns="0" bIns="0" rtlCol="0" anchor="ctr"/>
          <a:lstStyle/>
          <a:p>
            <a:pPr marL="0" indent="0" algn="ctr">
              <a:buNone/>
            </a:pPr>
            <a:endParaRPr lang="en-US" sz="1200" dirty="0"/>
          </a:p>
        </p:txBody>
      </p:sp>
      <p:sp>
        <p:nvSpPr>
          <p:cNvPr id="5" name="Text 2"/>
          <p:cNvSpPr txBox="1"/>
          <p:nvPr/>
        </p:nvSpPr>
        <p:spPr>
          <a:xfrm>
            <a:off x="2743200" y="1325880"/>
            <a:ext cx="6675120" cy="274320"/>
          </a:xfrm>
          <a:prstGeom prst="rect">
            <a:avLst/>
          </a:prstGeom>
          <a:noFill/>
          <a:ln/>
        </p:spPr>
        <p:txBody>
          <a:bodyPr wrap="square" lIns="0" tIns="0" rIns="0" bIns="0" rtlCol="0" anchor="ctr"/>
          <a:lstStyle/>
          <a:p>
            <a:pPr marL="0" indent="0" algn="ctr">
              <a:buNone/>
            </a:pPr>
            <a:r>
              <a:rPr lang="en-US" sz="1200" b="1" dirty="0">
                <a:solidFill>
                  <a:srgbClr val="B5731E"/>
                </a:solidFill>
              </a:rPr>
              <a:t>Área 0 (backbone)</a:t>
            </a:r>
            <a:endParaRPr lang="en-US" sz="1200" dirty="0"/>
          </a:p>
        </p:txBody>
      </p:sp>
      <p:sp>
        <p:nvSpPr>
          <p:cNvPr id="6" name="Text 3"/>
          <p:cNvSpPr/>
          <p:nvPr/>
        </p:nvSpPr>
        <p:spPr>
          <a:xfrm>
            <a:off x="4297680" y="20116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BB</a:t>
            </a:r>
            <a:endParaRPr lang="en-US" sz="1200" dirty="0"/>
          </a:p>
        </p:txBody>
      </p:sp>
      <p:sp>
        <p:nvSpPr>
          <p:cNvPr id="7" name="Text 4"/>
          <p:cNvSpPr txBox="1"/>
          <p:nvPr/>
        </p:nvSpPr>
        <p:spPr>
          <a:xfrm>
            <a:off x="3657600" y="258775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backbone</a:t>
            </a:r>
            <a:endParaRPr lang="en-US" sz="1000" dirty="0"/>
          </a:p>
        </p:txBody>
      </p:sp>
      <p:sp>
        <p:nvSpPr>
          <p:cNvPr id="8" name="Text 5"/>
          <p:cNvSpPr/>
          <p:nvPr/>
        </p:nvSpPr>
        <p:spPr>
          <a:xfrm>
            <a:off x="7187184" y="1975104"/>
            <a:ext cx="621792" cy="621792"/>
          </a:xfrm>
          <a:prstGeom prst="ellipse">
            <a:avLst/>
          </a:prstGeom>
          <a:solidFill>
            <a:srgbClr val="D64545"/>
          </a:solidFill>
          <a:ln w="19050">
            <a:solidFill>
              <a:srgbClr val="FFFFFF"/>
            </a:solidFill>
          </a:ln>
        </p:spPr>
        <p:txBody>
          <a:bodyPr wrap="square" lIns="0" tIns="0" rIns="0" bIns="0" rtlCol="0" anchor="ctr"/>
          <a:lstStyle/>
          <a:p>
            <a:pPr marL="0" indent="0" algn="ctr">
              <a:buNone/>
            </a:pPr>
            <a:r>
              <a:rPr lang="en-US" sz="1200" b="1" dirty="0">
                <a:solidFill>
                  <a:srgbClr val="FFFFFF"/>
                </a:solidFill>
              </a:rPr>
              <a:t>ASBR</a:t>
            </a:r>
            <a:endParaRPr lang="en-US" sz="1200" dirty="0"/>
          </a:p>
        </p:txBody>
      </p:sp>
      <p:sp>
        <p:nvSpPr>
          <p:cNvPr id="9" name="Text 6"/>
          <p:cNvSpPr txBox="1"/>
          <p:nvPr/>
        </p:nvSpPr>
        <p:spPr>
          <a:xfrm>
            <a:off x="6583680" y="262432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fronteira do AS</a:t>
            </a:r>
            <a:endParaRPr lang="en-US" sz="1000" dirty="0"/>
          </a:p>
        </p:txBody>
      </p:sp>
      <p:sp>
        <p:nvSpPr>
          <p:cNvPr id="10" name="Shape 7"/>
          <p:cNvSpPr/>
          <p:nvPr/>
        </p:nvSpPr>
        <p:spPr>
          <a:xfrm>
            <a:off x="4846320" y="2286000"/>
            <a:ext cx="2331720" cy="0"/>
          </a:xfrm>
          <a:prstGeom prst="line">
            <a:avLst/>
          </a:prstGeom>
          <a:noFill/>
          <a:ln w="25400">
            <a:solidFill>
              <a:srgbClr val="0B3C5D"/>
            </a:solidFill>
            <a:prstDash val="solid"/>
          </a:ln>
        </p:spPr>
        <p:txBody>
          <a:bodyPr/>
          <a:lstStyle/>
          <a:p>
            <a:endParaRPr lang="en-US"/>
          </a:p>
        </p:txBody>
      </p:sp>
      <p:sp>
        <p:nvSpPr>
          <p:cNvPr id="11" name="Text 8"/>
          <p:cNvSpPr/>
          <p:nvPr/>
        </p:nvSpPr>
        <p:spPr>
          <a:xfrm>
            <a:off x="9692640" y="1463040"/>
            <a:ext cx="2194560" cy="146304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Outro AS</a:t>
            </a:r>
            <a:endParaRPr lang="en-US" sz="1000" dirty="0"/>
          </a:p>
          <a:p>
            <a:pPr marL="0" indent="0" algn="ctr">
              <a:buNone/>
            </a:pPr>
            <a:r>
              <a:rPr lang="en-US" sz="1000" dirty="0">
                <a:solidFill>
                  <a:srgbClr val="0B3C5D"/>
                </a:solidFill>
              </a:rPr>
              <a:t>(BGP)</a:t>
            </a:r>
            <a:endParaRPr lang="en-US" sz="1000" dirty="0"/>
          </a:p>
        </p:txBody>
      </p:sp>
      <p:sp>
        <p:nvSpPr>
          <p:cNvPr id="12" name="Shape 9"/>
          <p:cNvSpPr/>
          <p:nvPr/>
        </p:nvSpPr>
        <p:spPr>
          <a:xfrm flipV="1">
            <a:off x="7818120" y="2194560"/>
            <a:ext cx="1965960" cy="91440"/>
          </a:xfrm>
          <a:prstGeom prst="line">
            <a:avLst/>
          </a:prstGeom>
          <a:noFill/>
          <a:ln w="25400">
            <a:solidFill>
              <a:srgbClr val="D64545"/>
            </a:solidFill>
            <a:prstDash val="dash"/>
          </a:ln>
        </p:spPr>
        <p:txBody>
          <a:bodyPr/>
          <a:lstStyle/>
          <a:p>
            <a:endParaRPr lang="en-US"/>
          </a:p>
        </p:txBody>
      </p:sp>
      <p:sp>
        <p:nvSpPr>
          <p:cNvPr id="13" name="Text 10"/>
          <p:cNvSpPr/>
          <p:nvPr/>
        </p:nvSpPr>
        <p:spPr>
          <a:xfrm>
            <a:off x="548640" y="3749040"/>
            <a:ext cx="475488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14" name="Text 11"/>
          <p:cNvSpPr txBox="1"/>
          <p:nvPr/>
        </p:nvSpPr>
        <p:spPr>
          <a:xfrm>
            <a:off x="548640" y="5349240"/>
            <a:ext cx="4754880" cy="274320"/>
          </a:xfrm>
          <a:prstGeom prst="rect">
            <a:avLst/>
          </a:prstGeom>
          <a:noFill/>
          <a:ln/>
        </p:spPr>
        <p:txBody>
          <a:bodyPr wrap="square" lIns="0" tIns="0" rIns="0" bIns="0" rtlCol="0" anchor="ctr"/>
          <a:lstStyle/>
          <a:p>
            <a:pPr marL="0" indent="0" algn="ctr">
              <a:buNone/>
            </a:pPr>
            <a:r>
              <a:rPr lang="en-US" sz="1200" b="1" dirty="0">
                <a:solidFill>
                  <a:srgbClr val="0B3C5D"/>
                </a:solidFill>
              </a:rPr>
              <a:t>Área 1</a:t>
            </a:r>
            <a:endParaRPr lang="en-US" sz="1200" dirty="0"/>
          </a:p>
        </p:txBody>
      </p:sp>
      <p:sp>
        <p:nvSpPr>
          <p:cNvPr id="15" name="Text 12"/>
          <p:cNvSpPr/>
          <p:nvPr/>
        </p:nvSpPr>
        <p:spPr>
          <a:xfrm>
            <a:off x="6858000" y="3749040"/>
            <a:ext cx="4754880" cy="201168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16" name="Text 13"/>
          <p:cNvSpPr txBox="1"/>
          <p:nvPr/>
        </p:nvSpPr>
        <p:spPr>
          <a:xfrm>
            <a:off x="6858000" y="5349240"/>
            <a:ext cx="4754880" cy="274320"/>
          </a:xfrm>
          <a:prstGeom prst="rect">
            <a:avLst/>
          </a:prstGeom>
          <a:noFill/>
          <a:ln/>
        </p:spPr>
        <p:txBody>
          <a:bodyPr wrap="square" lIns="0" tIns="0" rIns="0" bIns="0" rtlCol="0" anchor="ctr"/>
          <a:lstStyle/>
          <a:p>
            <a:pPr marL="0" indent="0" algn="ctr">
              <a:buNone/>
            </a:pPr>
            <a:r>
              <a:rPr lang="en-US" sz="1200" b="1" dirty="0">
                <a:solidFill>
                  <a:srgbClr val="0B3C5D"/>
                </a:solidFill>
              </a:rPr>
              <a:t>Área 2</a:t>
            </a:r>
            <a:endParaRPr lang="en-US" sz="1200" dirty="0"/>
          </a:p>
        </p:txBody>
      </p:sp>
      <p:sp>
        <p:nvSpPr>
          <p:cNvPr id="17" name="Text 14"/>
          <p:cNvSpPr/>
          <p:nvPr/>
        </p:nvSpPr>
        <p:spPr>
          <a:xfrm>
            <a:off x="2633472" y="336499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18" name="Text 15"/>
          <p:cNvSpPr/>
          <p:nvPr/>
        </p:nvSpPr>
        <p:spPr>
          <a:xfrm>
            <a:off x="8942832" y="336499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19" name="Shape 16"/>
          <p:cNvSpPr/>
          <p:nvPr/>
        </p:nvSpPr>
        <p:spPr>
          <a:xfrm flipV="1">
            <a:off x="3154680" y="2514600"/>
            <a:ext cx="1188720" cy="960120"/>
          </a:xfrm>
          <a:prstGeom prst="line">
            <a:avLst/>
          </a:prstGeom>
          <a:noFill/>
          <a:ln w="25400">
            <a:solidFill>
              <a:srgbClr val="0B3C5D"/>
            </a:solidFill>
            <a:prstDash val="solid"/>
          </a:ln>
        </p:spPr>
        <p:txBody>
          <a:bodyPr/>
          <a:lstStyle/>
          <a:p>
            <a:endParaRPr lang="en-US"/>
          </a:p>
        </p:txBody>
      </p:sp>
      <p:sp>
        <p:nvSpPr>
          <p:cNvPr id="20" name="Shape 17"/>
          <p:cNvSpPr/>
          <p:nvPr/>
        </p:nvSpPr>
        <p:spPr>
          <a:xfrm flipH="1" flipV="1">
            <a:off x="7726680" y="2560320"/>
            <a:ext cx="1280160" cy="914400"/>
          </a:xfrm>
          <a:prstGeom prst="line">
            <a:avLst/>
          </a:prstGeom>
          <a:noFill/>
          <a:ln w="25400">
            <a:solidFill>
              <a:srgbClr val="0B3C5D"/>
            </a:solidFill>
            <a:prstDash val="solid"/>
          </a:ln>
        </p:spPr>
        <p:txBody>
          <a:bodyPr/>
          <a:lstStyle/>
          <a:p>
            <a:endParaRPr lang="en-US"/>
          </a:p>
        </p:txBody>
      </p:sp>
      <p:sp>
        <p:nvSpPr>
          <p:cNvPr id="21" name="Text 18"/>
          <p:cNvSpPr/>
          <p:nvPr/>
        </p:nvSpPr>
        <p:spPr>
          <a:xfrm>
            <a:off x="1408176" y="451713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Int</a:t>
            </a:r>
            <a:endParaRPr lang="en-US" sz="1200" dirty="0"/>
          </a:p>
        </p:txBody>
      </p:sp>
      <p:sp>
        <p:nvSpPr>
          <p:cNvPr id="22" name="Text 19"/>
          <p:cNvSpPr txBox="1"/>
          <p:nvPr/>
        </p:nvSpPr>
        <p:spPr>
          <a:xfrm>
            <a:off x="731520" y="5020056"/>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interno</a:t>
            </a:r>
            <a:endParaRPr lang="en-US" sz="1000" dirty="0"/>
          </a:p>
        </p:txBody>
      </p:sp>
      <p:sp>
        <p:nvSpPr>
          <p:cNvPr id="23" name="Text 20"/>
          <p:cNvSpPr/>
          <p:nvPr/>
        </p:nvSpPr>
        <p:spPr>
          <a:xfrm>
            <a:off x="3785616" y="451713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Int</a:t>
            </a:r>
            <a:endParaRPr lang="en-US" sz="1200" dirty="0"/>
          </a:p>
        </p:txBody>
      </p:sp>
      <p:sp>
        <p:nvSpPr>
          <p:cNvPr id="24" name="Text 21"/>
          <p:cNvSpPr txBox="1"/>
          <p:nvPr/>
        </p:nvSpPr>
        <p:spPr>
          <a:xfrm>
            <a:off x="3108960" y="5020056"/>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interno</a:t>
            </a:r>
            <a:endParaRPr lang="en-US" sz="1000" dirty="0"/>
          </a:p>
        </p:txBody>
      </p:sp>
      <p:sp>
        <p:nvSpPr>
          <p:cNvPr id="25" name="Shape 22"/>
          <p:cNvSpPr/>
          <p:nvPr/>
        </p:nvSpPr>
        <p:spPr>
          <a:xfrm flipV="1">
            <a:off x="1874520" y="3931920"/>
            <a:ext cx="868680" cy="731520"/>
          </a:xfrm>
          <a:prstGeom prst="line">
            <a:avLst/>
          </a:prstGeom>
          <a:noFill/>
          <a:ln w="22225">
            <a:solidFill>
              <a:srgbClr val="6B7B8C"/>
            </a:solidFill>
            <a:prstDash val="solid"/>
          </a:ln>
        </p:spPr>
        <p:txBody>
          <a:bodyPr/>
          <a:lstStyle/>
          <a:p>
            <a:endParaRPr lang="en-US"/>
          </a:p>
        </p:txBody>
      </p:sp>
      <p:sp>
        <p:nvSpPr>
          <p:cNvPr id="26" name="Shape 23"/>
          <p:cNvSpPr/>
          <p:nvPr/>
        </p:nvSpPr>
        <p:spPr>
          <a:xfrm flipH="1" flipV="1">
            <a:off x="3108960" y="3931920"/>
            <a:ext cx="731520" cy="640080"/>
          </a:xfrm>
          <a:prstGeom prst="line">
            <a:avLst/>
          </a:prstGeom>
          <a:noFill/>
          <a:ln w="22225">
            <a:solidFill>
              <a:srgbClr val="6B7B8C"/>
            </a:solidFill>
            <a:prstDash val="solid"/>
          </a:ln>
        </p:spPr>
        <p:txBody>
          <a:bodyPr/>
          <a:lstStyle/>
          <a:p>
            <a:endParaRPr lang="en-US"/>
          </a:p>
        </p:txBody>
      </p:sp>
      <p:sp>
        <p:nvSpPr>
          <p:cNvPr id="27" name="Shape 24"/>
          <p:cNvSpPr/>
          <p:nvPr/>
        </p:nvSpPr>
        <p:spPr>
          <a:xfrm>
            <a:off x="1883664" y="4754880"/>
            <a:ext cx="1901952" cy="0"/>
          </a:xfrm>
          <a:prstGeom prst="line">
            <a:avLst/>
          </a:prstGeom>
          <a:noFill/>
          <a:ln w="22225">
            <a:solidFill>
              <a:srgbClr val="6B7B8C"/>
            </a:solidFill>
            <a:prstDash val="solid"/>
          </a:ln>
        </p:spPr>
        <p:txBody>
          <a:bodyPr/>
          <a:lstStyle/>
          <a:p>
            <a:endParaRPr lang="en-US"/>
          </a:p>
        </p:txBody>
      </p:sp>
      <p:sp>
        <p:nvSpPr>
          <p:cNvPr id="28" name="Text 25"/>
          <p:cNvSpPr/>
          <p:nvPr/>
        </p:nvSpPr>
        <p:spPr>
          <a:xfrm>
            <a:off x="7717536" y="451713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Int</a:t>
            </a:r>
            <a:endParaRPr lang="en-US" sz="1200" dirty="0"/>
          </a:p>
        </p:txBody>
      </p:sp>
      <p:sp>
        <p:nvSpPr>
          <p:cNvPr id="29" name="Text 26"/>
          <p:cNvSpPr txBox="1"/>
          <p:nvPr/>
        </p:nvSpPr>
        <p:spPr>
          <a:xfrm>
            <a:off x="7040880" y="5020056"/>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interno</a:t>
            </a:r>
            <a:endParaRPr lang="en-US" sz="1000" dirty="0"/>
          </a:p>
        </p:txBody>
      </p:sp>
      <p:sp>
        <p:nvSpPr>
          <p:cNvPr id="30" name="Text 27"/>
          <p:cNvSpPr/>
          <p:nvPr/>
        </p:nvSpPr>
        <p:spPr>
          <a:xfrm>
            <a:off x="10186416" y="4517136"/>
            <a:ext cx="475488" cy="475488"/>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Int</a:t>
            </a:r>
            <a:endParaRPr lang="en-US" sz="1200" dirty="0"/>
          </a:p>
        </p:txBody>
      </p:sp>
      <p:sp>
        <p:nvSpPr>
          <p:cNvPr id="31" name="Text 28"/>
          <p:cNvSpPr txBox="1"/>
          <p:nvPr/>
        </p:nvSpPr>
        <p:spPr>
          <a:xfrm>
            <a:off x="9509760" y="5020056"/>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interno</a:t>
            </a:r>
            <a:endParaRPr lang="en-US" sz="1000" dirty="0"/>
          </a:p>
        </p:txBody>
      </p:sp>
      <p:sp>
        <p:nvSpPr>
          <p:cNvPr id="32" name="Shape 29"/>
          <p:cNvSpPr/>
          <p:nvPr/>
        </p:nvSpPr>
        <p:spPr>
          <a:xfrm flipV="1">
            <a:off x="8138160" y="3931920"/>
            <a:ext cx="914400" cy="685800"/>
          </a:xfrm>
          <a:prstGeom prst="line">
            <a:avLst/>
          </a:prstGeom>
          <a:noFill/>
          <a:ln w="22225">
            <a:solidFill>
              <a:srgbClr val="6B7B8C"/>
            </a:solidFill>
            <a:prstDash val="solid"/>
          </a:ln>
        </p:spPr>
        <p:txBody>
          <a:bodyPr/>
          <a:lstStyle/>
          <a:p>
            <a:endParaRPr lang="en-US"/>
          </a:p>
        </p:txBody>
      </p:sp>
      <p:sp>
        <p:nvSpPr>
          <p:cNvPr id="33" name="Shape 30"/>
          <p:cNvSpPr/>
          <p:nvPr/>
        </p:nvSpPr>
        <p:spPr>
          <a:xfrm flipH="1" flipV="1">
            <a:off x="9418320" y="3931920"/>
            <a:ext cx="822960" cy="640080"/>
          </a:xfrm>
          <a:prstGeom prst="line">
            <a:avLst/>
          </a:prstGeom>
          <a:noFill/>
          <a:ln w="22225">
            <a:solidFill>
              <a:srgbClr val="6B7B8C"/>
            </a:solidFill>
            <a:prstDash val="solid"/>
          </a:ln>
        </p:spPr>
        <p:txBody>
          <a:bodyPr/>
          <a:lstStyle/>
          <a:p>
            <a:endParaRPr lang="en-US"/>
          </a:p>
        </p:txBody>
      </p:sp>
      <p:sp>
        <p:nvSpPr>
          <p:cNvPr id="34" name="Shape 31"/>
          <p:cNvSpPr/>
          <p:nvPr/>
        </p:nvSpPr>
        <p:spPr>
          <a:xfrm>
            <a:off x="8193024" y="4754880"/>
            <a:ext cx="1993392" cy="0"/>
          </a:xfrm>
          <a:prstGeom prst="line">
            <a:avLst/>
          </a:prstGeom>
          <a:noFill/>
          <a:ln w="22225">
            <a:solidFill>
              <a:srgbClr val="6B7B8C"/>
            </a:solidFill>
            <a:prstDash val="solid"/>
          </a:ln>
        </p:spPr>
        <p:txBody>
          <a:bodyPr/>
          <a:lstStyle/>
          <a:p>
            <a:endParaRPr lang="en-US"/>
          </a:p>
        </p:txBody>
      </p:sp>
      <p:graphicFrame>
        <p:nvGraphicFramePr>
          <p:cNvPr id="123" name="Table 0"/>
          <p:cNvGraphicFramePr>
            <a:graphicFrameLocks noGrp="1"/>
          </p:cNvGraphicFramePr>
          <p:nvPr>
            <p:extLst>
              <p:ext uri="{D42A27DB-BD31-4B8C-83A1-F6EECF244321}">
                <p14:modId xmlns:p14="http://schemas.microsoft.com/office/powerpoint/2010/main" val="1579011935"/>
              </p:ext>
            </p:extLst>
          </p:nvPr>
        </p:nvGraphicFramePr>
        <p:xfrm>
          <a:off x="457200" y="5806440"/>
          <a:ext cx="11247120" cy="914400"/>
        </p:xfrm>
        <a:graphic>
          <a:graphicData uri="http://schemas.openxmlformats.org/drawingml/2006/table">
            <a:tbl>
              <a:tblPr/>
              <a:tblGrid>
                <a:gridCol w="237744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3566160">
                  <a:extLst>
                    <a:ext uri="{9D8B030D-6E8A-4147-A177-3AD203B41FA5}">
                      <a16:colId xmlns:a16="http://schemas.microsoft.com/office/drawing/2014/main" val="20002"/>
                    </a:ext>
                  </a:extLst>
                </a:gridCol>
                <a:gridCol w="2926080">
                  <a:extLst>
                    <a:ext uri="{9D8B030D-6E8A-4147-A177-3AD203B41FA5}">
                      <a16:colId xmlns:a16="http://schemas.microsoft.com/office/drawing/2014/main" val="20003"/>
                    </a:ext>
                  </a:extLst>
                </a:gridCol>
              </a:tblGrid>
              <a:tr h="256032">
                <a:tc>
                  <a:txBody>
                    <a:bodyPr/>
                    <a:lstStyle/>
                    <a:p>
                      <a:pPr marL="0" indent="0" algn="l">
                        <a:buNone/>
                      </a:pPr>
                      <a:r>
                        <a:rPr lang="en-US" sz="1000" b="1" dirty="0">
                          <a:solidFill>
                            <a:srgbClr val="FFFFFF"/>
                          </a:solidFill>
                        </a:rPr>
                        <a:t>Interno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Backbone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ABR (Area Border Router)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ASBR (AS Boundary Router)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56032">
                <a:tc>
                  <a:txBody>
                    <a:bodyPr/>
                    <a:lstStyle/>
                    <a:p>
                      <a:pPr marL="0" indent="0" algn="l">
                        <a:buNone/>
                      </a:pPr>
                      <a:r>
                        <a:rPr lang="en-US" sz="1000" dirty="0">
                          <a:solidFill>
                            <a:srgbClr val="1F2933"/>
                          </a:solidFill>
                        </a:rPr>
                        <a:t>Todas as interfaces em uma só área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Ao menos uma interface na área 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Interfaces em mais de uma área; um LSDB por área; sumariza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Injeta rotas externas (redistribuição, 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Tipos de rede suportados pelo OSPF</a:t>
            </a:r>
            <a:endParaRPr lang="en-US" sz="3000" dirty="0"/>
          </a:p>
        </p:txBody>
      </p:sp>
      <p:sp>
        <p:nvSpPr>
          <p:cNvPr id="4" name="Shape 1"/>
          <p:cNvSpPr/>
          <p:nvPr/>
        </p:nvSpPr>
        <p:spPr>
          <a:xfrm>
            <a:off x="457200" y="128016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Ponto a ponto</a:t>
            </a:r>
            <a:endParaRPr lang="en-US" sz="1500" dirty="0"/>
          </a:p>
        </p:txBody>
      </p:sp>
      <p:sp>
        <p:nvSpPr>
          <p:cNvPr id="6" name="Text 3"/>
          <p:cNvSpPr txBox="1"/>
          <p:nvPr/>
        </p:nvSpPr>
        <p:spPr>
          <a:xfrm>
            <a:off x="658368" y="185623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Dois roteadores; adjacência direta, sem DR/BDR</a:t>
            </a:r>
            <a:endParaRPr lang="en-US" sz="1200" dirty="0"/>
          </a:p>
          <a:p>
            <a:pPr marL="279400" indent="-279400">
              <a:spcAft>
                <a:spcPts val="400"/>
              </a:spcAft>
              <a:buSzPct val="100000"/>
              <a:buChar char="•"/>
            </a:pPr>
            <a:r>
              <a:rPr lang="en-US" sz="1200" dirty="0">
                <a:solidFill>
                  <a:srgbClr val="1F2933"/>
                </a:solidFill>
              </a:rPr>
              <a:t>Hello 10 s, dead 40 s; multicast 224.0.0.5</a:t>
            </a:r>
            <a:endParaRPr lang="en-US" sz="1200" dirty="0"/>
          </a:p>
          <a:p>
            <a:pPr marL="279400" indent="-279400">
              <a:spcAft>
                <a:spcPts val="400"/>
              </a:spcAft>
              <a:buSzPct val="100000"/>
              <a:buChar char="•"/>
            </a:pPr>
            <a:r>
              <a:rPr lang="en-US" sz="1200" dirty="0">
                <a:solidFill>
                  <a:srgbClr val="1F2933"/>
                </a:solidFill>
              </a:rPr>
              <a:t>Recomendado também em enlaces Ethernet roteador-roteador (ip ospf network point-to-point)</a:t>
            </a:r>
            <a:endParaRPr lang="en-US" sz="1200" dirty="0"/>
          </a:p>
        </p:txBody>
      </p:sp>
      <p:sp>
        <p:nvSpPr>
          <p:cNvPr id="7" name="Shape 4"/>
          <p:cNvSpPr/>
          <p:nvPr/>
        </p:nvSpPr>
        <p:spPr>
          <a:xfrm>
            <a:off x="6245352" y="128016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Multiacesso com broadcast (Ethernet)</a:t>
            </a:r>
            <a:endParaRPr lang="en-US" sz="1500" dirty="0"/>
          </a:p>
        </p:txBody>
      </p:sp>
      <p:sp>
        <p:nvSpPr>
          <p:cNvPr id="9" name="Text 6"/>
          <p:cNvSpPr txBox="1"/>
          <p:nvPr/>
        </p:nvSpPr>
        <p:spPr>
          <a:xfrm>
            <a:off x="6446520" y="185623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Descoberta automática de vizinhos por multicast</a:t>
            </a:r>
            <a:endParaRPr lang="en-US" sz="1200" dirty="0"/>
          </a:p>
          <a:p>
            <a:pPr marL="279400" indent="-279400">
              <a:spcAft>
                <a:spcPts val="400"/>
              </a:spcAft>
              <a:buSzPct val="100000"/>
              <a:buChar char="•"/>
            </a:pPr>
            <a:r>
              <a:rPr lang="en-US" sz="1200" dirty="0">
                <a:solidFill>
                  <a:srgbClr val="1F2933"/>
                </a:solidFill>
              </a:rPr>
              <a:t>Elege DR e BDR; Hello 10 s, dead 40 s</a:t>
            </a:r>
            <a:endParaRPr lang="en-US" sz="1200" dirty="0"/>
          </a:p>
          <a:p>
            <a:pPr marL="279400" indent="-279400">
              <a:spcAft>
                <a:spcPts val="400"/>
              </a:spcAft>
              <a:buSzPct val="100000"/>
              <a:buChar char="•"/>
            </a:pPr>
            <a:r>
              <a:rPr lang="en-US" sz="1200" dirty="0">
                <a:solidFill>
                  <a:srgbClr val="1F2933"/>
                </a:solidFill>
              </a:rPr>
              <a:t>LANs, VLANs, switches entre roteadores</a:t>
            </a:r>
            <a:endParaRPr lang="en-US" sz="1200" dirty="0"/>
          </a:p>
        </p:txBody>
      </p:sp>
      <p:sp>
        <p:nvSpPr>
          <p:cNvPr id="10" name="Shape 7"/>
          <p:cNvSpPr/>
          <p:nvPr/>
        </p:nvSpPr>
        <p:spPr>
          <a:xfrm>
            <a:off x="457200" y="374904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58368" y="3913632"/>
            <a:ext cx="5084064" cy="365760"/>
          </a:xfrm>
          <a:prstGeom prst="rect">
            <a:avLst/>
          </a:prstGeom>
          <a:noFill/>
          <a:ln/>
        </p:spPr>
        <p:txBody>
          <a:bodyPr wrap="square" lIns="0" tIns="0" rIns="0" bIns="0" rtlCol="0" anchor="t"/>
          <a:lstStyle/>
          <a:p>
            <a:pPr marL="0" indent="0">
              <a:buNone/>
            </a:pPr>
            <a:r>
              <a:rPr lang="en-US" sz="1500" b="1" dirty="0">
                <a:solidFill>
                  <a:srgbClr val="6B7B8C"/>
                </a:solidFill>
              </a:rPr>
              <a:t>Multiacesso sem broadcast (NBMA)</a:t>
            </a:r>
            <a:endParaRPr lang="en-US" sz="1500" dirty="0"/>
          </a:p>
        </p:txBody>
      </p:sp>
      <p:sp>
        <p:nvSpPr>
          <p:cNvPr id="12" name="Text 9"/>
          <p:cNvSpPr txBox="1"/>
          <p:nvPr/>
        </p:nvSpPr>
        <p:spPr>
          <a:xfrm>
            <a:off x="658368" y="432511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Frame Relay, ATM, X.25 em 1999 (histórico)</a:t>
            </a:r>
            <a:endParaRPr lang="en-US" sz="1200" dirty="0"/>
          </a:p>
          <a:p>
            <a:pPr marL="279400" indent="-279400">
              <a:spcAft>
                <a:spcPts val="400"/>
              </a:spcAft>
              <a:buSzPct val="100000"/>
              <a:buChar char="•"/>
            </a:pPr>
            <a:r>
              <a:rPr lang="en-US" sz="1200" dirty="0">
                <a:solidFill>
                  <a:srgbClr val="1F2933"/>
                </a:solidFill>
              </a:rPr>
              <a:t>Vizinhos configurados manualmente; DR eleito; Hello 30 s, dead 120 s</a:t>
            </a:r>
            <a:endParaRPr lang="en-US" sz="1200" dirty="0"/>
          </a:p>
          <a:p>
            <a:pPr marL="279400" indent="-279400">
              <a:spcAft>
                <a:spcPts val="400"/>
              </a:spcAft>
              <a:buSzPct val="100000"/>
              <a:buChar char="•"/>
            </a:pPr>
            <a:r>
              <a:rPr lang="en-US" sz="1200" dirty="0">
                <a:solidFill>
                  <a:srgbClr val="1F2933"/>
                </a:solidFill>
              </a:rPr>
              <a:t>Hoje: raríssimo (algumas redes via satélite e túneis multiponto)</a:t>
            </a:r>
            <a:endParaRPr lang="en-US" sz="1200" dirty="0"/>
          </a:p>
        </p:txBody>
      </p:sp>
      <p:sp>
        <p:nvSpPr>
          <p:cNvPr id="13" name="Shape 10"/>
          <p:cNvSpPr/>
          <p:nvPr/>
        </p:nvSpPr>
        <p:spPr>
          <a:xfrm>
            <a:off x="6245352" y="374904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446520" y="39136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Ponto-multiponto</a:t>
            </a:r>
            <a:endParaRPr lang="en-US" sz="1500" dirty="0"/>
          </a:p>
        </p:txBody>
      </p:sp>
      <p:sp>
        <p:nvSpPr>
          <p:cNvPr id="15" name="Text 12"/>
          <p:cNvSpPr txBox="1"/>
          <p:nvPr/>
        </p:nvSpPr>
        <p:spPr>
          <a:xfrm>
            <a:off x="6446520" y="432511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Trata uma nuvem como coleção de enlaces ponto a ponto; sem DR</a:t>
            </a:r>
            <a:endParaRPr lang="en-US" sz="1200" dirty="0"/>
          </a:p>
          <a:p>
            <a:pPr marL="279400" indent="-279400">
              <a:spcAft>
                <a:spcPts val="400"/>
              </a:spcAft>
              <a:buSzPct val="100000"/>
              <a:buChar char="•"/>
            </a:pPr>
            <a:r>
              <a:rPr lang="en-US" sz="1200" dirty="0">
                <a:solidFill>
                  <a:srgbClr val="1F2933"/>
                </a:solidFill>
              </a:rPr>
              <a:t>Hello 30 s por padrão; útil em túneis hub-and-spoke (DMVPN)</a:t>
            </a:r>
            <a:endParaRPr lang="en-US" sz="1200" dirty="0"/>
          </a:p>
          <a:p>
            <a:pPr marL="279400" indent="-279400">
              <a:spcAft>
                <a:spcPts val="400"/>
              </a:spcAft>
              <a:buSzPct val="100000"/>
              <a:buChar char="•"/>
            </a:pPr>
            <a:r>
              <a:rPr lang="en-US" sz="1200" dirty="0">
                <a:solidFill>
                  <a:srgbClr val="1F2933"/>
                </a:solidFill>
              </a:rPr>
              <a:t>Variante 'non-broadcast' com vizinhos manuais</a:t>
            </a:r>
            <a:endParaRPr lang="en-US" sz="12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 protocolo Hello</a:t>
            </a:r>
            <a:endParaRPr lang="en-US" sz="3000" dirty="0"/>
          </a:p>
        </p:txBody>
      </p:sp>
      <p:sp>
        <p:nvSpPr>
          <p:cNvPr id="4" name="Text 1"/>
          <p:cNvSpPr/>
          <p:nvPr/>
        </p:nvSpPr>
        <p:spPr>
          <a:xfrm>
            <a:off x="201168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5" name="Text 2"/>
          <p:cNvSpPr/>
          <p:nvPr/>
        </p:nvSpPr>
        <p:spPr>
          <a:xfrm>
            <a:off x="580644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6" name="Text 3"/>
          <p:cNvSpPr/>
          <p:nvPr/>
        </p:nvSpPr>
        <p:spPr>
          <a:xfrm>
            <a:off x="9601200" y="18288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7" name="Shape 4"/>
          <p:cNvSpPr/>
          <p:nvPr/>
        </p:nvSpPr>
        <p:spPr>
          <a:xfrm>
            <a:off x="1188720" y="3108960"/>
            <a:ext cx="978408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1188720" y="3163824"/>
            <a:ext cx="9784080" cy="256032"/>
          </a:xfrm>
          <a:prstGeom prst="rect">
            <a:avLst/>
          </a:prstGeom>
          <a:noFill/>
          <a:ln/>
        </p:spPr>
        <p:txBody>
          <a:bodyPr wrap="square" lIns="0" tIns="0" rIns="0" bIns="0" rtlCol="0" anchor="ctr"/>
          <a:lstStyle/>
          <a:p>
            <a:pPr marL="0" indent="0" algn="ctr">
              <a:buNone/>
            </a:pPr>
            <a:r>
              <a:rPr lang="en-US" sz="1000" dirty="0">
                <a:solidFill>
                  <a:srgbClr val="6B7B8C"/>
                </a:solidFill>
              </a:rPr>
              <a:t>Rede multiacesso 172.16.50.0/24</a:t>
            </a:r>
            <a:endParaRPr lang="en-US" sz="1000" dirty="0"/>
          </a:p>
        </p:txBody>
      </p:sp>
      <p:sp>
        <p:nvSpPr>
          <p:cNvPr id="9" name="Shape 6"/>
          <p:cNvSpPr/>
          <p:nvPr/>
        </p:nvSpPr>
        <p:spPr>
          <a:xfrm>
            <a:off x="2286000" y="2377440"/>
            <a:ext cx="0" cy="731520"/>
          </a:xfrm>
          <a:prstGeom prst="line">
            <a:avLst/>
          </a:prstGeom>
          <a:noFill/>
          <a:ln w="19050">
            <a:solidFill>
              <a:srgbClr val="0B3C5D"/>
            </a:solidFill>
            <a:prstDash val="solid"/>
          </a:ln>
        </p:spPr>
        <p:txBody>
          <a:bodyPr/>
          <a:lstStyle/>
          <a:p>
            <a:endParaRPr lang="en-US"/>
          </a:p>
        </p:txBody>
      </p:sp>
      <p:sp>
        <p:nvSpPr>
          <p:cNvPr id="10" name="Shape 7"/>
          <p:cNvSpPr/>
          <p:nvPr/>
        </p:nvSpPr>
        <p:spPr>
          <a:xfrm>
            <a:off x="6080760" y="2377440"/>
            <a:ext cx="0" cy="731520"/>
          </a:xfrm>
          <a:prstGeom prst="line">
            <a:avLst/>
          </a:prstGeom>
          <a:noFill/>
          <a:ln w="19050">
            <a:solidFill>
              <a:srgbClr val="0B3C5D"/>
            </a:solidFill>
            <a:prstDash val="solid"/>
          </a:ln>
        </p:spPr>
        <p:txBody>
          <a:bodyPr/>
          <a:lstStyle/>
          <a:p>
            <a:endParaRPr lang="en-US"/>
          </a:p>
        </p:txBody>
      </p:sp>
      <p:sp>
        <p:nvSpPr>
          <p:cNvPr id="11" name="Shape 8"/>
          <p:cNvSpPr/>
          <p:nvPr/>
        </p:nvSpPr>
        <p:spPr>
          <a:xfrm>
            <a:off x="9875520" y="2377440"/>
            <a:ext cx="0" cy="731520"/>
          </a:xfrm>
          <a:prstGeom prst="line">
            <a:avLst/>
          </a:prstGeom>
          <a:noFill/>
          <a:ln w="19050">
            <a:solidFill>
              <a:srgbClr val="0B3C5D"/>
            </a:solidFill>
            <a:prstDash val="solid"/>
          </a:ln>
        </p:spPr>
        <p:txBody>
          <a:bodyPr/>
          <a:lstStyle/>
          <a:p>
            <a:endParaRPr lang="en-US"/>
          </a:p>
        </p:txBody>
      </p:sp>
      <p:sp>
        <p:nvSpPr>
          <p:cNvPr id="12" name="Text 9"/>
          <p:cNvSpPr txBox="1"/>
          <p:nvPr/>
        </p:nvSpPr>
        <p:spPr>
          <a:xfrm>
            <a:off x="1600200" y="1371600"/>
            <a:ext cx="1371600" cy="365760"/>
          </a:xfrm>
          <a:prstGeom prst="rect">
            <a:avLst/>
          </a:prstGeom>
          <a:solidFill>
            <a:srgbClr val="FFF4E0"/>
          </a:solidFill>
          <a:ln w="9525">
            <a:solidFill>
              <a:srgbClr val="F0A332"/>
            </a:solidFill>
          </a:ln>
        </p:spPr>
        <p:txBody>
          <a:bodyPr wrap="square" lIns="0" tIns="0" rIns="0" bIns="0" rtlCol="0" anchor="ctr"/>
          <a:lstStyle/>
          <a:p>
            <a:pPr marL="0" indent="0" algn="ctr">
              <a:buNone/>
            </a:pPr>
            <a:r>
              <a:rPr lang="en-US" sz="900" dirty="0">
                <a:solidFill>
                  <a:srgbClr val="1F2933"/>
                </a:solidFill>
              </a:rPr>
              <a:t>HELLO → 224.0.0.5</a:t>
            </a:r>
            <a:endParaRPr lang="en-US" sz="900" dirty="0"/>
          </a:p>
        </p:txBody>
      </p:sp>
      <p:sp>
        <p:nvSpPr>
          <p:cNvPr id="13" name="Text 10"/>
          <p:cNvSpPr txBox="1"/>
          <p:nvPr/>
        </p:nvSpPr>
        <p:spPr>
          <a:xfrm>
            <a:off x="5394960" y="1371600"/>
            <a:ext cx="1371600" cy="365760"/>
          </a:xfrm>
          <a:prstGeom prst="rect">
            <a:avLst/>
          </a:prstGeom>
          <a:solidFill>
            <a:srgbClr val="FFF4E0"/>
          </a:solidFill>
          <a:ln w="9525">
            <a:solidFill>
              <a:srgbClr val="F0A332"/>
            </a:solidFill>
          </a:ln>
        </p:spPr>
        <p:txBody>
          <a:bodyPr wrap="square" lIns="0" tIns="0" rIns="0" bIns="0" rtlCol="0" anchor="ctr"/>
          <a:lstStyle/>
          <a:p>
            <a:pPr marL="0" indent="0" algn="ctr">
              <a:buNone/>
            </a:pPr>
            <a:r>
              <a:rPr lang="en-US" sz="900" dirty="0">
                <a:solidFill>
                  <a:srgbClr val="1F2933"/>
                </a:solidFill>
              </a:rPr>
              <a:t>HELLO → 224.0.0.5</a:t>
            </a:r>
            <a:endParaRPr lang="en-US" sz="900" dirty="0"/>
          </a:p>
        </p:txBody>
      </p:sp>
      <p:sp>
        <p:nvSpPr>
          <p:cNvPr id="14" name="Text 11"/>
          <p:cNvSpPr txBox="1"/>
          <p:nvPr/>
        </p:nvSpPr>
        <p:spPr>
          <a:xfrm>
            <a:off x="9189720" y="1371600"/>
            <a:ext cx="1371600" cy="365760"/>
          </a:xfrm>
          <a:prstGeom prst="rect">
            <a:avLst/>
          </a:prstGeom>
          <a:solidFill>
            <a:srgbClr val="FFF4E0"/>
          </a:solidFill>
          <a:ln w="9525">
            <a:solidFill>
              <a:srgbClr val="F0A332"/>
            </a:solidFill>
          </a:ln>
        </p:spPr>
        <p:txBody>
          <a:bodyPr wrap="square" lIns="0" tIns="0" rIns="0" bIns="0" rtlCol="0" anchor="ctr"/>
          <a:lstStyle/>
          <a:p>
            <a:pPr marL="0" indent="0" algn="ctr">
              <a:buNone/>
            </a:pPr>
            <a:r>
              <a:rPr lang="en-US" sz="900" dirty="0">
                <a:solidFill>
                  <a:srgbClr val="1F2933"/>
                </a:solidFill>
              </a:rPr>
              <a:t>HELLO → 224.0.0.5</a:t>
            </a:r>
            <a:endParaRPr lang="en-US" sz="900" dirty="0"/>
          </a:p>
        </p:txBody>
      </p:sp>
      <p:graphicFrame>
        <p:nvGraphicFramePr>
          <p:cNvPr id="125" name="Table 0"/>
          <p:cNvGraphicFramePr>
            <a:graphicFrameLocks noGrp="1"/>
          </p:cNvGraphicFramePr>
          <p:nvPr>
            <p:extLst>
              <p:ext uri="{D42A27DB-BD31-4B8C-83A1-F6EECF244321}">
                <p14:modId xmlns:p14="http://schemas.microsoft.com/office/powerpoint/2010/main" val="1579011935"/>
              </p:ext>
            </p:extLst>
          </p:nvPr>
        </p:nvGraphicFramePr>
        <p:xfrm>
          <a:off x="457200" y="3657600"/>
          <a:ext cx="5486400" cy="914400"/>
        </p:xfrm>
        <a:graphic>
          <a:graphicData uri="http://schemas.openxmlformats.org/drawingml/2006/table">
            <a:tbl>
              <a:tblPr/>
              <a:tblGrid>
                <a:gridCol w="329184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tblGrid>
              <a:tr h="274320">
                <a:tc>
                  <a:txBody>
                    <a:bodyPr/>
                    <a:lstStyle/>
                    <a:p>
                      <a:pPr marL="0" indent="0" algn="l">
                        <a:buNone/>
                      </a:pPr>
                      <a:r>
                        <a:rPr lang="en-US" sz="1000" b="1" dirty="0">
                          <a:solidFill>
                            <a:srgbClr val="FFFFFF"/>
                          </a:solidFill>
                        </a:rPr>
                        <a:t>Campo do Hello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Deve coincidir?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ID de área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Sim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Intervalos Hello / dead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Sim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Autenticação (tipo e chave)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Sim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000" dirty="0">
                          <a:solidFill>
                            <a:srgbClr val="1F2933"/>
                          </a:solidFill>
                        </a:rPr>
                        <a:t>Máscara de rede (broadcast)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Sim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274320">
                <a:tc>
                  <a:txBody>
                    <a:bodyPr/>
                    <a:lstStyle/>
                    <a:p>
                      <a:pPr marL="0" indent="0" algn="l">
                        <a:buNone/>
                      </a:pPr>
                      <a:r>
                        <a:rPr lang="en-US" sz="1000" dirty="0">
                          <a:solidFill>
                            <a:srgbClr val="1F2933"/>
                          </a:solidFill>
                        </a:rPr>
                        <a:t>Flags de área stub / NSSA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Sim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320">
                <a:tc>
                  <a:txBody>
                    <a:bodyPr/>
                    <a:lstStyle/>
                    <a:p>
                      <a:pPr marL="0" indent="0" algn="l">
                        <a:buNone/>
                      </a:pPr>
                      <a:r>
                        <a:rPr lang="en-US" sz="1000" dirty="0">
                          <a:solidFill>
                            <a:srgbClr val="1F2933"/>
                          </a:solidFill>
                        </a:rPr>
                        <a:t>Prioridade, ID do roteador, DR/BDR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Não (usados na eleição)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16" name="Shape 12"/>
          <p:cNvSpPr/>
          <p:nvPr/>
        </p:nvSpPr>
        <p:spPr>
          <a:xfrm>
            <a:off x="6217920" y="3657600"/>
            <a:ext cx="5486400" cy="2468880"/>
          </a:xfrm>
          <a:prstGeom prst="roundRect">
            <a:avLst>
              <a:gd name="adj" fmla="val 4444"/>
            </a:avLst>
          </a:prstGeom>
          <a:solidFill>
            <a:srgbClr val="EEF3F7"/>
          </a:solidFill>
          <a:ln w="9525">
            <a:solidFill>
              <a:srgbClr val="EEF3F7"/>
            </a:solidFill>
            <a:prstDash val="solid"/>
          </a:ln>
        </p:spPr>
        <p:txBody>
          <a:bodyPr/>
          <a:lstStyle/>
          <a:p>
            <a:endParaRPr lang="en-US"/>
          </a:p>
        </p:txBody>
      </p:sp>
      <p:sp>
        <p:nvSpPr>
          <p:cNvPr id="17" name="Text 13"/>
          <p:cNvSpPr txBox="1"/>
          <p:nvPr/>
        </p:nvSpPr>
        <p:spPr>
          <a:xfrm>
            <a:off x="6419088" y="382219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Temporizadores</a:t>
            </a:r>
            <a:endParaRPr lang="en-US" sz="1500" dirty="0"/>
          </a:p>
        </p:txBody>
      </p:sp>
      <p:sp>
        <p:nvSpPr>
          <p:cNvPr id="18" name="Text 14"/>
          <p:cNvSpPr txBox="1"/>
          <p:nvPr/>
        </p:nvSpPr>
        <p:spPr>
          <a:xfrm>
            <a:off x="6419088" y="4233672"/>
            <a:ext cx="5084064" cy="17556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Broadcast e p2p: Hello 10 s, dead 40 s</a:t>
            </a:r>
            <a:endParaRPr lang="en-US" sz="1200" dirty="0"/>
          </a:p>
          <a:p>
            <a:pPr marL="279400" indent="-279400">
              <a:spcAft>
                <a:spcPts val="400"/>
              </a:spcAft>
              <a:buSzPct val="100000"/>
              <a:buChar char="•"/>
            </a:pPr>
            <a:r>
              <a:rPr lang="en-US" sz="1200" dirty="0">
                <a:solidFill>
                  <a:srgbClr val="1F2933"/>
                </a:solidFill>
              </a:rPr>
              <a:t>NBMA e ponto-multiponto: Hello 30 s, dead 120 s</a:t>
            </a:r>
            <a:endParaRPr lang="en-US" sz="1200" dirty="0"/>
          </a:p>
          <a:p>
            <a:pPr marL="279400" indent="-279400">
              <a:spcAft>
                <a:spcPts val="400"/>
              </a:spcAft>
              <a:buSzPct val="100000"/>
              <a:buChar char="•"/>
            </a:pPr>
            <a:r>
              <a:rPr lang="en-US" sz="1200" dirty="0">
                <a:solidFill>
                  <a:srgbClr val="1F2933"/>
                </a:solidFill>
              </a:rPr>
              <a:t>Detecção rápida: BFD (RFC 5880) em dezenas de ms, sem mexer nos timers</a:t>
            </a:r>
            <a:endParaRPr lang="en-US" sz="1200" dirty="0"/>
          </a:p>
          <a:p>
            <a:pPr marL="279400" indent="-279400">
              <a:spcAft>
                <a:spcPts val="400"/>
              </a:spcAft>
              <a:buSzPct val="100000"/>
              <a:buChar char="•"/>
            </a:pPr>
            <a:r>
              <a:rPr lang="en-US" sz="1200" dirty="0">
                <a:solidFill>
                  <a:srgbClr val="1F2933"/>
                </a:solidFill>
              </a:rPr>
              <a:t>Em multiacesso, o Hello também elege DR e BDR</a:t>
            </a:r>
            <a:endParaRPr lang="en-US" sz="12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Vizinhos e adjacências</a:t>
            </a:r>
            <a:endParaRPr lang="en-US" sz="3000" dirty="0"/>
          </a:p>
        </p:txBody>
      </p:sp>
      <p:sp>
        <p:nvSpPr>
          <p:cNvPr id="4" name="Text 1"/>
          <p:cNvSpPr/>
          <p:nvPr/>
        </p:nvSpPr>
        <p:spPr>
          <a:xfrm>
            <a:off x="45720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5" name="Text 2"/>
          <p:cNvSpPr txBox="1"/>
          <p:nvPr/>
        </p:nvSpPr>
        <p:spPr>
          <a:xfrm>
            <a:off x="1005840" y="1234440"/>
            <a:ext cx="6400800" cy="1051560"/>
          </a:xfrm>
          <a:prstGeom prst="rect">
            <a:avLst/>
          </a:prstGeom>
          <a:noFill/>
          <a:ln/>
        </p:spPr>
        <p:txBody>
          <a:bodyPr wrap="square" lIns="0" tIns="0" rIns="0" bIns="0" rtlCol="0" anchor="t"/>
          <a:lstStyle/>
          <a:p>
            <a:pPr marL="0" indent="0">
              <a:buNone/>
            </a:pPr>
            <a:r>
              <a:rPr lang="en-US" sz="1600" b="1" dirty="0">
                <a:solidFill>
                  <a:srgbClr val="0B3C5D"/>
                </a:solidFill>
              </a:rPr>
              <a:t>Down → Init</a:t>
            </a:r>
            <a:endParaRPr lang="en-US" sz="1600" dirty="0"/>
          </a:p>
          <a:p>
            <a:pPr marL="0" indent="0">
              <a:buNone/>
            </a:pPr>
            <a:r>
              <a:rPr lang="en-US" sz="1400" dirty="0">
                <a:solidFill>
                  <a:srgbClr val="1F2933"/>
                </a:solidFill>
              </a:rPr>
              <a:t>Recebi um Hello do vizinho, mas ele ainda não listou meu ID de roteador.</a:t>
            </a:r>
            <a:endParaRPr lang="en-US" sz="1600" dirty="0"/>
          </a:p>
        </p:txBody>
      </p:sp>
      <p:sp>
        <p:nvSpPr>
          <p:cNvPr id="6" name="Text 3"/>
          <p:cNvSpPr/>
          <p:nvPr/>
        </p:nvSpPr>
        <p:spPr>
          <a:xfrm>
            <a:off x="457200" y="23317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7" name="Text 4"/>
          <p:cNvSpPr txBox="1"/>
          <p:nvPr/>
        </p:nvSpPr>
        <p:spPr>
          <a:xfrm>
            <a:off x="1005840" y="2286000"/>
            <a:ext cx="6400800" cy="1051560"/>
          </a:xfrm>
          <a:prstGeom prst="rect">
            <a:avLst/>
          </a:prstGeom>
          <a:noFill/>
          <a:ln/>
        </p:spPr>
        <p:txBody>
          <a:bodyPr wrap="square" lIns="0" tIns="0" rIns="0" bIns="0" rtlCol="0" anchor="t"/>
          <a:lstStyle/>
          <a:p>
            <a:pPr marL="0" indent="0">
              <a:buNone/>
            </a:pPr>
            <a:r>
              <a:rPr lang="en-US" sz="1600" b="1" dirty="0">
                <a:solidFill>
                  <a:srgbClr val="0B3C5D"/>
                </a:solidFill>
              </a:rPr>
              <a:t>2-Way</a:t>
            </a:r>
            <a:endParaRPr lang="en-US" sz="1600" dirty="0"/>
          </a:p>
          <a:p>
            <a:pPr marL="0" indent="0">
              <a:buNone/>
            </a:pPr>
            <a:r>
              <a:rPr lang="en-US" sz="1400" dirty="0">
                <a:solidFill>
                  <a:srgbClr val="1F2933"/>
                </a:solidFill>
              </a:rPr>
              <a:t>Comunicação bidirecional confirmada. Em multiacesso, DROthers param aqui entre si; a eleição de DR/BDR ocorre neste ponto.</a:t>
            </a:r>
            <a:endParaRPr lang="en-US" sz="1600" dirty="0"/>
          </a:p>
        </p:txBody>
      </p:sp>
      <p:sp>
        <p:nvSpPr>
          <p:cNvPr id="8" name="Text 5"/>
          <p:cNvSpPr/>
          <p:nvPr/>
        </p:nvSpPr>
        <p:spPr>
          <a:xfrm>
            <a:off x="457200" y="33832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9" name="Text 6"/>
          <p:cNvSpPr txBox="1"/>
          <p:nvPr/>
        </p:nvSpPr>
        <p:spPr>
          <a:xfrm>
            <a:off x="1005840" y="3337560"/>
            <a:ext cx="6400800" cy="1051560"/>
          </a:xfrm>
          <a:prstGeom prst="rect">
            <a:avLst/>
          </a:prstGeom>
          <a:noFill/>
          <a:ln/>
        </p:spPr>
        <p:txBody>
          <a:bodyPr wrap="square" lIns="0" tIns="0" rIns="0" bIns="0" rtlCol="0" anchor="t"/>
          <a:lstStyle/>
          <a:p>
            <a:pPr marL="0" indent="0">
              <a:buNone/>
            </a:pPr>
            <a:r>
              <a:rPr lang="en-US" sz="1600" b="1" dirty="0">
                <a:solidFill>
                  <a:srgbClr val="0B3C5D"/>
                </a:solidFill>
              </a:rPr>
              <a:t>ExStart → Exchange</a:t>
            </a:r>
            <a:endParaRPr lang="en-US" sz="1600" dirty="0"/>
          </a:p>
          <a:p>
            <a:pPr marL="0" indent="0">
              <a:buNone/>
            </a:pPr>
            <a:r>
              <a:rPr lang="en-US" sz="1400" dirty="0">
                <a:solidFill>
                  <a:srgbClr val="1F2933"/>
                </a:solidFill>
              </a:rPr>
              <a:t>Negociação mestre/escravo e troca de Database Description (resumo do LSDB); verificação de MTU.</a:t>
            </a:r>
            <a:endParaRPr lang="en-US" sz="1600" dirty="0"/>
          </a:p>
        </p:txBody>
      </p:sp>
      <p:sp>
        <p:nvSpPr>
          <p:cNvPr id="10" name="Text 7"/>
          <p:cNvSpPr/>
          <p:nvPr/>
        </p:nvSpPr>
        <p:spPr>
          <a:xfrm>
            <a:off x="457200" y="44348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1" name="Text 8"/>
          <p:cNvSpPr txBox="1"/>
          <p:nvPr/>
        </p:nvSpPr>
        <p:spPr>
          <a:xfrm>
            <a:off x="1005840" y="4389120"/>
            <a:ext cx="6400800" cy="1051560"/>
          </a:xfrm>
          <a:prstGeom prst="rect">
            <a:avLst/>
          </a:prstGeom>
          <a:noFill/>
          <a:ln/>
        </p:spPr>
        <p:txBody>
          <a:bodyPr wrap="square" lIns="0" tIns="0" rIns="0" bIns="0" rtlCol="0" anchor="t"/>
          <a:lstStyle/>
          <a:p>
            <a:pPr marL="0" indent="0">
              <a:buNone/>
            </a:pPr>
            <a:r>
              <a:rPr lang="en-US" sz="1600" b="1" dirty="0">
                <a:solidFill>
                  <a:srgbClr val="0B3C5D"/>
                </a:solidFill>
              </a:rPr>
              <a:t>Loading → Full</a:t>
            </a:r>
            <a:endParaRPr lang="en-US" sz="1600" dirty="0"/>
          </a:p>
          <a:p>
            <a:pPr marL="0" indent="0">
              <a:buNone/>
            </a:pPr>
            <a:r>
              <a:rPr lang="en-US" sz="1400" dirty="0">
                <a:solidFill>
                  <a:srgbClr val="1F2933"/>
                </a:solidFill>
              </a:rPr>
              <a:t>Link State Requests pelos LSAs faltantes; ao terminar, os LSDBs estão sincronizados: adjacência completa.</a:t>
            </a:r>
            <a:endParaRPr lang="en-US" sz="1600" dirty="0"/>
          </a:p>
        </p:txBody>
      </p:sp>
      <p:sp>
        <p:nvSpPr>
          <p:cNvPr id="12" name="Shape 9"/>
          <p:cNvSpPr/>
          <p:nvPr/>
        </p:nvSpPr>
        <p:spPr>
          <a:xfrm>
            <a:off x="7772400" y="1280160"/>
            <a:ext cx="3931920" cy="4846320"/>
          </a:xfrm>
          <a:prstGeom prst="roundRect">
            <a:avLst>
              <a:gd name="adj" fmla="val 2791"/>
            </a:avLst>
          </a:prstGeom>
          <a:solidFill>
            <a:srgbClr val="EEF3F7"/>
          </a:solidFill>
          <a:ln w="9525">
            <a:solidFill>
              <a:srgbClr val="EEF3F7"/>
            </a:solidFill>
            <a:prstDash val="solid"/>
          </a:ln>
        </p:spPr>
        <p:txBody>
          <a:bodyPr/>
          <a:lstStyle/>
          <a:p>
            <a:endParaRPr lang="en-US"/>
          </a:p>
        </p:txBody>
      </p:sp>
      <p:sp>
        <p:nvSpPr>
          <p:cNvPr id="13" name="Text 10"/>
          <p:cNvSpPr txBox="1"/>
          <p:nvPr/>
        </p:nvSpPr>
        <p:spPr>
          <a:xfrm>
            <a:off x="7973568" y="1444752"/>
            <a:ext cx="3529584" cy="365760"/>
          </a:xfrm>
          <a:prstGeom prst="rect">
            <a:avLst/>
          </a:prstGeom>
          <a:noFill/>
          <a:ln/>
        </p:spPr>
        <p:txBody>
          <a:bodyPr wrap="square" lIns="0" tIns="0" rIns="0" bIns="0" rtlCol="0" anchor="t"/>
          <a:lstStyle/>
          <a:p>
            <a:pPr marL="0" indent="0">
              <a:buNone/>
            </a:pPr>
            <a:r>
              <a:rPr lang="en-US" sz="1500" b="1" dirty="0">
                <a:solidFill>
                  <a:srgbClr val="0B3C5D"/>
                </a:solidFill>
              </a:rPr>
              <a:t>Quem fica adjacente com quem</a:t>
            </a:r>
            <a:endParaRPr lang="en-US" sz="1500" dirty="0"/>
          </a:p>
        </p:txBody>
      </p:sp>
      <p:sp>
        <p:nvSpPr>
          <p:cNvPr id="14" name="Text 11"/>
          <p:cNvSpPr txBox="1"/>
          <p:nvPr/>
        </p:nvSpPr>
        <p:spPr>
          <a:xfrm>
            <a:off x="7973568" y="1856232"/>
            <a:ext cx="352958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Ponto a ponto e enlaces virtuais:</a:t>
            </a:r>
            <a:r>
              <a:rPr lang="en-US" sz="1200" dirty="0">
                <a:solidFill>
                  <a:srgbClr val="1F2933"/>
                </a:solidFill>
              </a:rPr>
              <a:t> os dois roteadores, sempre</a:t>
            </a:r>
            <a:endParaRPr lang="en-US" sz="1200" dirty="0"/>
          </a:p>
          <a:p>
            <a:pPr marL="279400" indent="-279400">
              <a:spcAft>
                <a:spcPts val="400"/>
              </a:spcAft>
              <a:buSzPct val="100000"/>
              <a:buChar char="•"/>
            </a:pPr>
            <a:r>
              <a:rPr lang="en-US" sz="1200" b="1" dirty="0">
                <a:solidFill>
                  <a:srgbClr val="1F2933"/>
                </a:solidFill>
              </a:rPr>
              <a:t>Multiacesso:</a:t>
            </a:r>
            <a:r>
              <a:rPr lang="en-US" sz="1200" dirty="0">
                <a:solidFill>
                  <a:srgbClr val="1F2933"/>
                </a:solidFill>
              </a:rPr>
              <a:t> todos com o DR e com o BDR; DROthers entre si ficam em 2-Way</a:t>
            </a:r>
            <a:endParaRPr lang="en-US" sz="1200" dirty="0"/>
          </a:p>
          <a:p>
            <a:pPr marL="279400" indent="-279400">
              <a:spcAft>
                <a:spcPts val="400"/>
              </a:spcAft>
              <a:buSzPct val="100000"/>
              <a:buChar char="•"/>
            </a:pPr>
            <a:r>
              <a:rPr lang="en-US" sz="1200" dirty="0">
                <a:solidFill>
                  <a:srgbClr val="1F2933"/>
                </a:solidFill>
              </a:rPr>
              <a:t>As adjacências controlam a inundação: LSAs só fluem por elas</a:t>
            </a:r>
            <a:endParaRPr lang="en-US" sz="1200" dirty="0"/>
          </a:p>
          <a:p>
            <a:pPr marL="279400" indent="-279400">
              <a:spcAft>
                <a:spcPts val="400"/>
              </a:spcAft>
              <a:buSzPct val="100000"/>
              <a:buChar char="•"/>
            </a:pPr>
            <a:r>
              <a:rPr lang="en-US" sz="1200" dirty="0">
                <a:solidFill>
                  <a:srgbClr val="1F2933"/>
                </a:solidFill>
              </a:rPr>
              <a:t>'show ip ospf neighbor': estado FULL é o objetivo; 2-WAY/DROTHER é normal</a:t>
            </a:r>
            <a:endParaRPr lang="en-US" sz="12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Roteador designado (DR) e de reserva (BDR)</a:t>
            </a:r>
            <a:endParaRPr lang="en-US" sz="3000" dirty="0"/>
          </a:p>
        </p:txBody>
      </p:sp>
      <p:sp>
        <p:nvSpPr>
          <p:cNvPr id="4" name="Shape 1"/>
          <p:cNvSpPr/>
          <p:nvPr/>
        </p:nvSpPr>
        <p:spPr>
          <a:xfrm>
            <a:off x="731520" y="3291840"/>
            <a:ext cx="621792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731520" y="3346704"/>
            <a:ext cx="6217920" cy="256032"/>
          </a:xfrm>
          <a:prstGeom prst="rect">
            <a:avLst/>
          </a:prstGeom>
          <a:noFill/>
          <a:ln/>
        </p:spPr>
        <p:txBody>
          <a:bodyPr wrap="square" lIns="0" tIns="0" rIns="0" bIns="0" rtlCol="0" anchor="ctr"/>
          <a:lstStyle/>
          <a:p>
            <a:pPr marL="0" indent="0" algn="ctr">
              <a:buNone/>
            </a:pPr>
            <a:r>
              <a:rPr lang="en-US" sz="1000" dirty="0">
                <a:solidFill>
                  <a:srgbClr val="6B7B8C"/>
                </a:solidFill>
              </a:rPr>
              <a:t>Rede multiacesso (Ethernet)</a:t>
            </a:r>
            <a:endParaRPr lang="en-US" sz="1000" dirty="0"/>
          </a:p>
        </p:txBody>
      </p:sp>
      <p:sp>
        <p:nvSpPr>
          <p:cNvPr id="6" name="Text 3"/>
          <p:cNvSpPr/>
          <p:nvPr/>
        </p:nvSpPr>
        <p:spPr>
          <a:xfrm>
            <a:off x="1097280" y="2103120"/>
            <a:ext cx="548640" cy="548640"/>
          </a:xfrm>
          <a:prstGeom prst="ellipse">
            <a:avLst/>
          </a:prstGeom>
          <a:solidFill>
            <a:srgbClr val="F0A332"/>
          </a:solidFill>
          <a:ln w="19050">
            <a:solidFill>
              <a:srgbClr val="FFFFFF"/>
            </a:solidFill>
          </a:ln>
        </p:spPr>
        <p:txBody>
          <a:bodyPr wrap="square" lIns="0" tIns="0" rIns="0" bIns="0" rtlCol="0" anchor="ctr"/>
          <a:lstStyle/>
          <a:p>
            <a:pPr marL="0" indent="0" algn="ctr">
              <a:buNone/>
            </a:pPr>
            <a:r>
              <a:rPr lang="en-US" sz="1200" b="1" dirty="0">
                <a:solidFill>
                  <a:srgbClr val="FFFFFF"/>
                </a:solidFill>
              </a:rPr>
              <a:t>DR</a:t>
            </a:r>
            <a:endParaRPr lang="en-US" sz="1200" dirty="0"/>
          </a:p>
        </p:txBody>
      </p:sp>
      <p:sp>
        <p:nvSpPr>
          <p:cNvPr id="7" name="Shape 4"/>
          <p:cNvSpPr/>
          <p:nvPr/>
        </p:nvSpPr>
        <p:spPr>
          <a:xfrm>
            <a:off x="1371600" y="2651760"/>
            <a:ext cx="0" cy="640080"/>
          </a:xfrm>
          <a:prstGeom prst="line">
            <a:avLst/>
          </a:prstGeom>
          <a:noFill/>
          <a:ln w="19050">
            <a:solidFill>
              <a:srgbClr val="0B3C5D"/>
            </a:solidFill>
            <a:prstDash val="solid"/>
          </a:ln>
        </p:spPr>
        <p:txBody>
          <a:bodyPr/>
          <a:lstStyle/>
          <a:p>
            <a:endParaRPr lang="en-US"/>
          </a:p>
        </p:txBody>
      </p:sp>
      <p:sp>
        <p:nvSpPr>
          <p:cNvPr id="8" name="Text 5"/>
          <p:cNvSpPr/>
          <p:nvPr/>
        </p:nvSpPr>
        <p:spPr>
          <a:xfrm>
            <a:off x="2468880" y="2103120"/>
            <a:ext cx="548640" cy="548640"/>
          </a:xfrm>
          <a:prstGeom prst="ellipse">
            <a:avLst/>
          </a:prstGeom>
          <a:solidFill>
            <a:srgbClr val="8ECAE6"/>
          </a:solidFill>
          <a:ln w="19050">
            <a:solidFill>
              <a:srgbClr val="FFFFFF"/>
            </a:solidFill>
          </a:ln>
        </p:spPr>
        <p:txBody>
          <a:bodyPr wrap="square" lIns="0" tIns="0" rIns="0" bIns="0" rtlCol="0" anchor="ctr"/>
          <a:lstStyle/>
          <a:p>
            <a:pPr marL="0" indent="0" algn="ctr">
              <a:buNone/>
            </a:pPr>
            <a:r>
              <a:rPr lang="en-US" sz="1200" b="1" dirty="0">
                <a:solidFill>
                  <a:srgbClr val="FFFFFF"/>
                </a:solidFill>
              </a:rPr>
              <a:t>BDR</a:t>
            </a:r>
            <a:endParaRPr lang="en-US" sz="1200" dirty="0"/>
          </a:p>
        </p:txBody>
      </p:sp>
      <p:sp>
        <p:nvSpPr>
          <p:cNvPr id="9" name="Shape 6"/>
          <p:cNvSpPr/>
          <p:nvPr/>
        </p:nvSpPr>
        <p:spPr>
          <a:xfrm>
            <a:off x="2743200" y="2651760"/>
            <a:ext cx="0" cy="640080"/>
          </a:xfrm>
          <a:prstGeom prst="line">
            <a:avLst/>
          </a:prstGeom>
          <a:noFill/>
          <a:ln w="19050">
            <a:solidFill>
              <a:srgbClr val="0B3C5D"/>
            </a:solidFill>
            <a:prstDash val="solid"/>
          </a:ln>
        </p:spPr>
        <p:txBody>
          <a:bodyPr/>
          <a:lstStyle/>
          <a:p>
            <a:endParaRPr lang="en-US"/>
          </a:p>
        </p:txBody>
      </p:sp>
      <p:sp>
        <p:nvSpPr>
          <p:cNvPr id="10" name="Text 7"/>
          <p:cNvSpPr/>
          <p:nvPr/>
        </p:nvSpPr>
        <p:spPr>
          <a:xfrm>
            <a:off x="384048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1" name="Shape 8"/>
          <p:cNvSpPr/>
          <p:nvPr/>
        </p:nvSpPr>
        <p:spPr>
          <a:xfrm>
            <a:off x="4114800" y="2651760"/>
            <a:ext cx="0" cy="640080"/>
          </a:xfrm>
          <a:prstGeom prst="line">
            <a:avLst/>
          </a:prstGeom>
          <a:noFill/>
          <a:ln w="19050">
            <a:solidFill>
              <a:srgbClr val="0B3C5D"/>
            </a:solidFill>
            <a:prstDash val="solid"/>
          </a:ln>
        </p:spPr>
        <p:txBody>
          <a:bodyPr/>
          <a:lstStyle/>
          <a:p>
            <a:endParaRPr lang="en-US"/>
          </a:p>
        </p:txBody>
      </p:sp>
      <p:sp>
        <p:nvSpPr>
          <p:cNvPr id="12" name="Text 9"/>
          <p:cNvSpPr/>
          <p:nvPr/>
        </p:nvSpPr>
        <p:spPr>
          <a:xfrm>
            <a:off x="521208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3" name="Shape 10"/>
          <p:cNvSpPr/>
          <p:nvPr/>
        </p:nvSpPr>
        <p:spPr>
          <a:xfrm>
            <a:off x="5486400" y="2651760"/>
            <a:ext cx="0" cy="640080"/>
          </a:xfrm>
          <a:prstGeom prst="line">
            <a:avLst/>
          </a:prstGeom>
          <a:noFill/>
          <a:ln w="19050">
            <a:solidFill>
              <a:srgbClr val="0B3C5D"/>
            </a:solidFill>
            <a:prstDash val="solid"/>
          </a:ln>
        </p:spPr>
        <p:txBody>
          <a:bodyPr/>
          <a:lstStyle/>
          <a:p>
            <a:endParaRPr lang="en-US"/>
          </a:p>
        </p:txBody>
      </p:sp>
      <p:sp>
        <p:nvSpPr>
          <p:cNvPr id="14" name="Text 11"/>
          <p:cNvSpPr/>
          <p:nvPr/>
        </p:nvSpPr>
        <p:spPr>
          <a:xfrm>
            <a:off x="6126480" y="210312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15" name="Shape 12"/>
          <p:cNvSpPr/>
          <p:nvPr/>
        </p:nvSpPr>
        <p:spPr>
          <a:xfrm>
            <a:off x="6400800" y="2651760"/>
            <a:ext cx="0" cy="640080"/>
          </a:xfrm>
          <a:prstGeom prst="line">
            <a:avLst/>
          </a:prstGeom>
          <a:noFill/>
          <a:ln w="19050">
            <a:solidFill>
              <a:srgbClr val="0B3C5D"/>
            </a:solidFill>
            <a:prstDash val="solid"/>
          </a:ln>
        </p:spPr>
        <p:txBody>
          <a:bodyPr/>
          <a:lstStyle/>
          <a:p>
            <a:endParaRPr lang="en-US"/>
          </a:p>
        </p:txBody>
      </p:sp>
      <p:sp>
        <p:nvSpPr>
          <p:cNvPr id="16" name="Shape 13"/>
          <p:cNvSpPr/>
          <p:nvPr/>
        </p:nvSpPr>
        <p:spPr>
          <a:xfrm flipH="1">
            <a:off x="1645920" y="2103120"/>
            <a:ext cx="2468880" cy="0"/>
          </a:xfrm>
          <a:prstGeom prst="line">
            <a:avLst/>
          </a:prstGeom>
          <a:noFill/>
          <a:ln w="25400">
            <a:solidFill>
              <a:srgbClr val="F0A332"/>
            </a:solidFill>
            <a:prstDash val="solid"/>
            <a:tailEnd type="triangle"/>
          </a:ln>
        </p:spPr>
        <p:txBody>
          <a:bodyPr/>
          <a:lstStyle/>
          <a:p>
            <a:endParaRPr lang="en-US"/>
          </a:p>
        </p:txBody>
      </p:sp>
      <p:sp>
        <p:nvSpPr>
          <p:cNvPr id="17" name="Text 14"/>
          <p:cNvSpPr txBox="1"/>
          <p:nvPr/>
        </p:nvSpPr>
        <p:spPr>
          <a:xfrm>
            <a:off x="2057400" y="182880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LSAs → 224.0.0.6</a:t>
            </a:r>
            <a:endParaRPr lang="en-US" sz="1000" dirty="0"/>
          </a:p>
        </p:txBody>
      </p:sp>
      <p:sp>
        <p:nvSpPr>
          <p:cNvPr id="18" name="Shape 15"/>
          <p:cNvSpPr/>
          <p:nvPr/>
        </p:nvSpPr>
        <p:spPr>
          <a:xfrm>
            <a:off x="1645920" y="1600200"/>
            <a:ext cx="4754880" cy="0"/>
          </a:xfrm>
          <a:prstGeom prst="line">
            <a:avLst/>
          </a:prstGeom>
          <a:noFill/>
          <a:ln w="25400">
            <a:solidFill>
              <a:srgbClr val="2A9D6F"/>
            </a:solidFill>
            <a:prstDash val="solid"/>
            <a:tailEnd type="triangle"/>
          </a:ln>
        </p:spPr>
        <p:txBody>
          <a:bodyPr/>
          <a:lstStyle/>
          <a:p>
            <a:endParaRPr lang="en-US"/>
          </a:p>
        </p:txBody>
      </p:sp>
      <p:sp>
        <p:nvSpPr>
          <p:cNvPr id="19" name="Text 16"/>
          <p:cNvSpPr txBox="1"/>
          <p:nvPr/>
        </p:nvSpPr>
        <p:spPr>
          <a:xfrm>
            <a:off x="3200400" y="132588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DR reinunda → 224.0.0.5</a:t>
            </a:r>
            <a:endParaRPr lang="en-US" sz="1000" dirty="0"/>
          </a:p>
        </p:txBody>
      </p:sp>
      <p:graphicFrame>
        <p:nvGraphicFramePr>
          <p:cNvPr id="127" name="Table 0"/>
          <p:cNvGraphicFramePr>
            <a:graphicFrameLocks noGrp="1"/>
          </p:cNvGraphicFramePr>
          <p:nvPr>
            <p:extLst>
              <p:ext uri="{D42A27DB-BD31-4B8C-83A1-F6EECF244321}">
                <p14:modId xmlns:p14="http://schemas.microsoft.com/office/powerpoint/2010/main" val="1579011935"/>
              </p:ext>
            </p:extLst>
          </p:nvPr>
        </p:nvGraphicFramePr>
        <p:xfrm>
          <a:off x="731520" y="3931920"/>
          <a:ext cx="6217920" cy="914400"/>
        </p:xfrm>
        <a:graphic>
          <a:graphicData uri="http://schemas.openxmlformats.org/drawingml/2006/table">
            <a:tbl>
              <a:tblPr/>
              <a:tblGrid>
                <a:gridCol w="18288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tblGrid>
              <a:tr h="274320">
                <a:tc>
                  <a:txBody>
                    <a:bodyPr/>
                    <a:lstStyle/>
                    <a:p>
                      <a:pPr marL="0" indent="0" algn="ctr">
                        <a:buNone/>
                      </a:pPr>
                      <a:r>
                        <a:rPr lang="en-US" sz="1100" b="1" dirty="0">
                          <a:solidFill>
                            <a:srgbClr val="FFFFFF"/>
                          </a:solidFill>
                        </a:rPr>
                        <a:t>Roteadores (n)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100" b="1" dirty="0">
                          <a:solidFill>
                            <a:srgbClr val="FFFFFF"/>
                          </a:solidFill>
                        </a:rPr>
                        <a:t>Sem DR: n(n-1)/2</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ctr">
                        <a:buNone/>
                      </a:pPr>
                      <a:r>
                        <a:rPr lang="en-US" sz="1100" b="1" dirty="0">
                          <a:solidFill>
                            <a:srgbClr val="FFFFFF"/>
                          </a:solidFill>
                        </a:rPr>
                        <a:t>Com DR e BDR: 2(n-2)+1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ctr">
                        <a:buNone/>
                      </a:pPr>
                      <a:r>
                        <a:rPr lang="en-US" sz="1100" dirty="0">
                          <a:solidFill>
                            <a:srgbClr val="1F2933"/>
                          </a:solidFill>
                        </a:rPr>
                        <a:t>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ctr">
                        <a:buNone/>
                      </a:pPr>
                      <a:r>
                        <a:rPr lang="en-US" sz="1100" dirty="0">
                          <a:solidFill>
                            <a:srgbClr val="1F2933"/>
                          </a:solidFill>
                        </a:rPr>
                        <a:t>10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45</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ctr">
                        <a:buNone/>
                      </a:pPr>
                      <a:r>
                        <a:rPr lang="en-US" sz="1100" dirty="0">
                          <a:solidFill>
                            <a:srgbClr val="1F2933"/>
                          </a:solidFill>
                        </a:rPr>
                        <a:t>17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ctr">
                        <a:buNone/>
                      </a:pPr>
                      <a:r>
                        <a:rPr lang="en-US" sz="1100" dirty="0">
                          <a:solidFill>
                            <a:srgbClr val="1F2933"/>
                          </a:solidFill>
                        </a:rPr>
                        <a:t>20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190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1F2933"/>
                          </a:solidFill>
                        </a:rPr>
                        <a:t>37</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1" name="Shape 17"/>
          <p:cNvSpPr/>
          <p:nvPr/>
        </p:nvSpPr>
        <p:spPr>
          <a:xfrm>
            <a:off x="7315200" y="1280160"/>
            <a:ext cx="4389120" cy="4846320"/>
          </a:xfrm>
          <a:prstGeom prst="roundRect">
            <a:avLst>
              <a:gd name="adj" fmla="val 2500"/>
            </a:avLst>
          </a:prstGeom>
          <a:solidFill>
            <a:srgbClr val="EEF3F7"/>
          </a:solidFill>
          <a:ln w="9525">
            <a:solidFill>
              <a:srgbClr val="EEF3F7"/>
            </a:solidFill>
            <a:prstDash val="solid"/>
          </a:ln>
        </p:spPr>
        <p:txBody>
          <a:bodyPr/>
          <a:lstStyle/>
          <a:p>
            <a:endParaRPr lang="en-US"/>
          </a:p>
        </p:txBody>
      </p:sp>
      <p:sp>
        <p:nvSpPr>
          <p:cNvPr id="22" name="Text 18"/>
          <p:cNvSpPr txBox="1"/>
          <p:nvPr/>
        </p:nvSpPr>
        <p:spPr>
          <a:xfrm>
            <a:off x="7516368" y="1444752"/>
            <a:ext cx="3986784" cy="365760"/>
          </a:xfrm>
          <a:prstGeom prst="rect">
            <a:avLst/>
          </a:prstGeom>
          <a:noFill/>
          <a:ln/>
        </p:spPr>
        <p:txBody>
          <a:bodyPr wrap="square" lIns="0" tIns="0" rIns="0" bIns="0" rtlCol="0" anchor="t"/>
          <a:lstStyle/>
          <a:p>
            <a:pPr marL="0" indent="0">
              <a:buNone/>
            </a:pPr>
            <a:r>
              <a:rPr lang="en-US" sz="1500" b="1" dirty="0">
                <a:solidFill>
                  <a:srgbClr val="0B3C5D"/>
                </a:solidFill>
              </a:rPr>
              <a:t>Regras</a:t>
            </a:r>
            <a:endParaRPr lang="en-US" sz="1500" dirty="0"/>
          </a:p>
        </p:txBody>
      </p:sp>
      <p:sp>
        <p:nvSpPr>
          <p:cNvPr id="23" name="Text 19"/>
          <p:cNvSpPr txBox="1"/>
          <p:nvPr/>
        </p:nvSpPr>
        <p:spPr>
          <a:xfrm>
            <a:off x="7516368" y="1856232"/>
            <a:ext cx="398678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Eleição: maior </a:t>
            </a:r>
            <a:r>
              <a:rPr lang="en-US" sz="1200" b="1" dirty="0">
                <a:solidFill>
                  <a:srgbClr val="1F2933"/>
                </a:solidFill>
              </a:rPr>
              <a:t>prioridade</a:t>
            </a:r>
            <a:r>
              <a:rPr lang="en-US" sz="1200" dirty="0">
                <a:solidFill>
                  <a:srgbClr val="1F2933"/>
                </a:solidFill>
              </a:rPr>
              <a:t> de interface (0 = nunca é DR); empate → maior </a:t>
            </a:r>
            <a:r>
              <a:rPr lang="en-US" sz="1200" b="1" dirty="0">
                <a:solidFill>
                  <a:srgbClr val="1F2933"/>
                </a:solidFill>
              </a:rPr>
              <a:t>ID de roteador</a:t>
            </a:r>
            <a:endParaRPr lang="en-US" sz="1200" dirty="0"/>
          </a:p>
          <a:p>
            <a:pPr marL="279400" indent="-279400">
              <a:spcAft>
                <a:spcPts val="400"/>
              </a:spcAft>
              <a:buSzPct val="100000"/>
              <a:buChar char="•"/>
            </a:pPr>
            <a:r>
              <a:rPr lang="en-US" sz="1200" b="1" dirty="0">
                <a:solidFill>
                  <a:srgbClr val="1F2933"/>
                </a:solidFill>
              </a:rPr>
              <a:t>Não preemptiva:</a:t>
            </a:r>
            <a:r>
              <a:rPr lang="en-US" sz="1200" dirty="0">
                <a:solidFill>
                  <a:srgbClr val="1F2933"/>
                </a:solidFill>
              </a:rPr>
              <a:t> um roteador novo não derruba o DR atual</a:t>
            </a:r>
            <a:endParaRPr lang="en-US" sz="1200" dirty="0"/>
          </a:p>
          <a:p>
            <a:pPr marL="279400" indent="-279400">
              <a:spcAft>
                <a:spcPts val="400"/>
              </a:spcAft>
              <a:buSzPct val="100000"/>
              <a:buChar char="•"/>
            </a:pPr>
            <a:r>
              <a:rPr lang="en-US" sz="1200" dirty="0">
                <a:solidFill>
                  <a:srgbClr val="1F2933"/>
                </a:solidFill>
              </a:rPr>
              <a:t>DR gera o </a:t>
            </a:r>
            <a:r>
              <a:rPr lang="en-US" sz="1200" b="1" dirty="0">
                <a:solidFill>
                  <a:srgbClr val="1F2933"/>
                </a:solidFill>
              </a:rPr>
              <a:t>LSA de rede (tipo 2)</a:t>
            </a:r>
            <a:r>
              <a:rPr lang="en-US" sz="1200" dirty="0">
                <a:solidFill>
                  <a:srgbClr val="1F2933"/>
                </a:solidFill>
              </a:rPr>
              <a:t> da rede multiacesso</a:t>
            </a:r>
            <a:endParaRPr lang="en-US" sz="1200" dirty="0"/>
          </a:p>
          <a:p>
            <a:pPr marL="279400" indent="-279400">
              <a:spcAft>
                <a:spcPts val="400"/>
              </a:spcAft>
              <a:buSzPct val="100000"/>
              <a:buChar char="•"/>
            </a:pPr>
            <a:r>
              <a:rPr lang="en-US" sz="1200" dirty="0">
                <a:solidFill>
                  <a:srgbClr val="1F2933"/>
                </a:solidFill>
              </a:rPr>
              <a:t>BDR assume se o DR falhar; nova eleição só para o BDR</a:t>
            </a:r>
            <a:endParaRPr lang="en-US" sz="1200" dirty="0"/>
          </a:p>
          <a:p>
            <a:pPr marL="279400" indent="-279400">
              <a:spcAft>
                <a:spcPts val="400"/>
              </a:spcAft>
              <a:buSzPct val="100000"/>
              <a:buChar char="•"/>
            </a:pPr>
            <a:r>
              <a:rPr lang="en-US" sz="1200" dirty="0">
                <a:solidFill>
                  <a:srgbClr val="1F2933"/>
                </a:solidFill>
              </a:rPr>
              <a:t>Dica: fixe o DR com prioridade alta no roteador mais capaz; evite DR em roteadores de acesso</a:t>
            </a:r>
            <a:endParaRPr lang="en-US" sz="12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Anúncios de estado de enlace (LSAs) e o LSDB</a:t>
            </a:r>
            <a:endParaRPr lang="en-US" sz="3000" dirty="0"/>
          </a:p>
        </p:txBody>
      </p:sp>
      <p:graphicFrame>
        <p:nvGraphicFramePr>
          <p:cNvPr id="12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7315200" cy="914400"/>
        </p:xfrm>
        <a:graphic>
          <a:graphicData uri="http://schemas.openxmlformats.org/drawingml/2006/table">
            <a:tbl>
              <a:tblPr/>
              <a:tblGrid>
                <a:gridCol w="54864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2286000">
                  <a:extLst>
                    <a:ext uri="{9D8B030D-6E8A-4147-A177-3AD203B41FA5}">
                      <a16:colId xmlns:a16="http://schemas.microsoft.com/office/drawing/2014/main" val="20004"/>
                    </a:ext>
                  </a:extLst>
                </a:gridCol>
              </a:tblGrid>
              <a:tr h="384048">
                <a:tc>
                  <a:txBody>
                    <a:bodyPr/>
                    <a:lstStyle/>
                    <a:p>
                      <a:pPr marL="0" indent="0" algn="l">
                        <a:buNone/>
                      </a:pPr>
                      <a:r>
                        <a:rPr lang="en-US" sz="1000" b="1" dirty="0">
                          <a:solidFill>
                            <a:srgbClr val="FFFFFF"/>
                          </a:solidFill>
                        </a:rPr>
                        <a:t>Tipo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Nome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Gerado por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Escopo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Conteúdo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000" dirty="0">
                          <a:solidFill>
                            <a:srgbClr val="1F2933"/>
                          </a:solidFill>
                        </a:rPr>
                        <a:t>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Router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Todo roteador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Área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Enlaces e custos do roteador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000" dirty="0">
                          <a:solidFill>
                            <a:srgbClr val="1F2933"/>
                          </a:solidFill>
                        </a:rPr>
                        <a:t>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Network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Área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Roteadores da rede multiacesso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000" dirty="0">
                          <a:solidFill>
                            <a:srgbClr val="1F2933"/>
                          </a:solidFill>
                        </a:rPr>
                        <a:t>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Summary (rede)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Área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Prefixos de outras áreas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000" dirty="0">
                          <a:solidFill>
                            <a:srgbClr val="1F2933"/>
                          </a:solidFill>
                        </a:rPr>
                        <a:t>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Summary (ASBR)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Área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Como alcançar o ASBR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000" dirty="0">
                          <a:solidFill>
                            <a:srgbClr val="1F2933"/>
                          </a:solidFill>
                        </a:rPr>
                        <a:t>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AS External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ASBR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AS (exceto stub)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Prefixos externos (E1/E2)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000" dirty="0">
                          <a:solidFill>
                            <a:srgbClr val="1F2933"/>
                          </a:solidFill>
                        </a:rPr>
                        <a:t>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NSSA External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ASBR em NSSA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Área NSSA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Externos; ABR converte em tipo 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84048">
                <a:tc>
                  <a:txBody>
                    <a:bodyPr/>
                    <a:lstStyle/>
                    <a:p>
                      <a:pPr marL="0" indent="0" algn="l">
                        <a:buNone/>
                      </a:pPr>
                      <a:r>
                        <a:rPr lang="en-US" sz="1000" dirty="0">
                          <a:solidFill>
                            <a:srgbClr val="6B7B8C"/>
                          </a:solidFill>
                        </a:rPr>
                        <a:t>8 / 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Link / Intra-Area-Prefix</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OSPFv3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Enlace / área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Endereços link-local e prefixos (v3)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Shape 1"/>
          <p:cNvSpPr/>
          <p:nvPr/>
        </p:nvSpPr>
        <p:spPr>
          <a:xfrm>
            <a:off x="8046720" y="1280160"/>
            <a:ext cx="3657600" cy="4846320"/>
          </a:xfrm>
          <a:prstGeom prst="roundRect">
            <a:avLst>
              <a:gd name="adj" fmla="val 3000"/>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8247888" y="1444752"/>
            <a:ext cx="3255264" cy="365760"/>
          </a:xfrm>
          <a:prstGeom prst="rect">
            <a:avLst/>
          </a:prstGeom>
          <a:noFill/>
          <a:ln/>
        </p:spPr>
        <p:txBody>
          <a:bodyPr wrap="square" lIns="0" tIns="0" rIns="0" bIns="0" rtlCol="0" anchor="t"/>
          <a:lstStyle/>
          <a:p>
            <a:pPr marL="0" indent="0">
              <a:buNone/>
            </a:pPr>
            <a:r>
              <a:rPr lang="en-US" sz="1500" b="1" dirty="0">
                <a:solidFill>
                  <a:srgbClr val="0B3C5D"/>
                </a:solidFill>
              </a:rPr>
              <a:t>Ciclo de vida de um LSA</a:t>
            </a:r>
            <a:endParaRPr lang="en-US" sz="1500" dirty="0"/>
          </a:p>
        </p:txBody>
      </p:sp>
      <p:sp>
        <p:nvSpPr>
          <p:cNvPr id="7" name="Text 3"/>
          <p:cNvSpPr txBox="1"/>
          <p:nvPr/>
        </p:nvSpPr>
        <p:spPr>
          <a:xfrm>
            <a:off x="8247888" y="1856232"/>
            <a:ext cx="3255264" cy="413308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Inundação</a:t>
            </a:r>
            <a:r>
              <a:rPr lang="en-US" sz="1200" dirty="0">
                <a:solidFill>
                  <a:srgbClr val="1F2933"/>
                </a:solidFill>
              </a:rPr>
              <a:t> por toda a área via adjacências; cada LSA confirmado (Ack)</a:t>
            </a:r>
            <a:endParaRPr lang="en-US" sz="1200" dirty="0"/>
          </a:p>
          <a:p>
            <a:pPr marL="279400" indent="-279400">
              <a:spcAft>
                <a:spcPts val="400"/>
              </a:spcAft>
              <a:buSzPct val="100000"/>
              <a:buChar char="•"/>
            </a:pPr>
            <a:r>
              <a:rPr lang="en-US" sz="1200" b="1" dirty="0">
                <a:solidFill>
                  <a:srgbClr val="1F2933"/>
                </a:solidFill>
              </a:rPr>
              <a:t>Número de sequência:</a:t>
            </a:r>
            <a:r>
              <a:rPr lang="en-US" sz="1200" dirty="0">
                <a:solidFill>
                  <a:srgbClr val="1F2933"/>
                </a:solidFill>
              </a:rPr>
              <a:t> o maior é o mais recente</a:t>
            </a:r>
            <a:endParaRPr lang="en-US" sz="1200" dirty="0"/>
          </a:p>
          <a:p>
            <a:pPr marL="279400" indent="-279400">
              <a:spcAft>
                <a:spcPts val="400"/>
              </a:spcAft>
              <a:buSzPct val="100000"/>
              <a:buChar char="•"/>
            </a:pPr>
            <a:r>
              <a:rPr lang="en-US" sz="1200" b="1" dirty="0">
                <a:solidFill>
                  <a:srgbClr val="1F2933"/>
                </a:solidFill>
              </a:rPr>
              <a:t>LS Age:</a:t>
            </a:r>
            <a:r>
              <a:rPr lang="en-US" sz="1200" dirty="0">
                <a:solidFill>
                  <a:srgbClr val="1F2933"/>
                </a:solidFill>
              </a:rPr>
              <a:t> reenviado a cada 30 min (LSRefreshTime); descartado aos 60 min (MaxAge)</a:t>
            </a:r>
            <a:endParaRPr lang="en-US" sz="1200" dirty="0"/>
          </a:p>
          <a:p>
            <a:pPr marL="279400" indent="-279400">
              <a:spcAft>
                <a:spcPts val="400"/>
              </a:spcAft>
              <a:buSzPct val="100000"/>
              <a:buChar char="•"/>
            </a:pPr>
            <a:r>
              <a:rPr lang="en-US" sz="1200" dirty="0">
                <a:solidFill>
                  <a:srgbClr val="1F2933"/>
                </a:solidFill>
              </a:rPr>
              <a:t>LSDB idêntico em todos os roteadores da área → cada um roda o </a:t>
            </a:r>
            <a:r>
              <a:rPr lang="en-US" sz="1200" b="1" dirty="0">
                <a:solidFill>
                  <a:srgbClr val="1F2933"/>
                </a:solidFill>
              </a:rPr>
              <a:t>SPF</a:t>
            </a:r>
            <a:r>
              <a:rPr lang="en-US" sz="1200" dirty="0">
                <a:solidFill>
                  <a:srgbClr val="1F2933"/>
                </a:solidFill>
              </a:rPr>
              <a:t> com a si mesmo como raiz → tabela de roteamento intra-área</a:t>
            </a:r>
            <a:endParaRPr lang="en-US" sz="1200" dirty="0"/>
          </a:p>
          <a:p>
            <a:pPr marL="279400" indent="-279400">
              <a:spcAft>
                <a:spcPts val="400"/>
              </a:spcAft>
              <a:buSzPct val="100000"/>
              <a:buChar char="•"/>
            </a:pPr>
            <a:r>
              <a:rPr lang="en-US" sz="1200" dirty="0">
                <a:solidFill>
                  <a:srgbClr val="1F2933"/>
                </a:solidFill>
              </a:rPr>
              <a:t>'show ip ospf database' lista os LSAs por tipo</a:t>
            </a:r>
            <a:endParaRPr lang="en-US" sz="12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Roteamento inter-área</a:t>
            </a:r>
            <a:endParaRPr lang="en-US" sz="3000" dirty="0"/>
          </a:p>
        </p:txBody>
      </p:sp>
      <p:sp>
        <p:nvSpPr>
          <p:cNvPr id="4" name="Text 1"/>
          <p:cNvSpPr/>
          <p:nvPr/>
        </p:nvSpPr>
        <p:spPr>
          <a:xfrm>
            <a:off x="548640" y="1371600"/>
            <a:ext cx="3840480" cy="219456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Área 1</a:t>
            </a:r>
            <a:endParaRPr lang="en-US" sz="1100" dirty="0"/>
          </a:p>
          <a:p>
            <a:pPr marL="0" indent="0" algn="ctr">
              <a:buNone/>
            </a:pPr>
            <a:r>
              <a:rPr lang="en-US" sz="1100" b="1" dirty="0">
                <a:solidFill>
                  <a:srgbClr val="0B3C5D"/>
                </a:solidFill>
              </a:rPr>
              <a:t>172.16.0.0/22</a:t>
            </a:r>
            <a:endParaRPr lang="en-US" sz="1100" dirty="0"/>
          </a:p>
          <a:p>
            <a:pPr marL="0" indent="0" algn="ctr">
              <a:buNone/>
            </a:pPr>
            <a:r>
              <a:rPr lang="en-US" sz="1100" b="1" dirty="0">
                <a:solidFill>
                  <a:srgbClr val="0B3C5D"/>
                </a:solidFill>
              </a:rPr>
              <a:t>(4 sub-redes /24)</a:t>
            </a:r>
            <a:endParaRPr lang="en-US" sz="1100" dirty="0"/>
          </a:p>
        </p:txBody>
      </p:sp>
      <p:sp>
        <p:nvSpPr>
          <p:cNvPr id="5" name="Text 2"/>
          <p:cNvSpPr/>
          <p:nvPr/>
        </p:nvSpPr>
        <p:spPr>
          <a:xfrm>
            <a:off x="4206240" y="1371600"/>
            <a:ext cx="3840480" cy="2194560"/>
          </a:xfrm>
          <a:prstGeom prst="cloud">
            <a:avLst/>
          </a:prstGeom>
          <a:solidFill>
            <a:srgbClr val="FFF4E0"/>
          </a:solidFill>
          <a:ln w="12700">
            <a:solidFill>
              <a:srgbClr val="F0A332"/>
            </a:solidFill>
          </a:ln>
        </p:spPr>
        <p:txBody>
          <a:bodyPr wrap="square" lIns="0" tIns="0" rIns="0" bIns="0" rtlCol="0" anchor="ctr"/>
          <a:lstStyle/>
          <a:p>
            <a:pPr marL="0" indent="0" algn="ctr">
              <a:buNone/>
            </a:pPr>
            <a:r>
              <a:rPr lang="en-US" sz="1100" b="1" dirty="0">
                <a:solidFill>
                  <a:srgbClr val="0B3C5D"/>
                </a:solidFill>
              </a:rPr>
              <a:t>Área 0 (backbone)</a:t>
            </a:r>
            <a:endParaRPr lang="en-US" sz="1100" dirty="0"/>
          </a:p>
        </p:txBody>
      </p:sp>
      <p:sp>
        <p:nvSpPr>
          <p:cNvPr id="6" name="Text 3"/>
          <p:cNvSpPr/>
          <p:nvPr/>
        </p:nvSpPr>
        <p:spPr>
          <a:xfrm>
            <a:off x="7863840" y="1371600"/>
            <a:ext cx="3840480" cy="219456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Área 2</a:t>
            </a:r>
            <a:endParaRPr lang="en-US" sz="1100" dirty="0"/>
          </a:p>
          <a:p>
            <a:pPr marL="0" indent="0" algn="ctr">
              <a:buNone/>
            </a:pPr>
            <a:r>
              <a:rPr lang="en-US" sz="1100" b="1" dirty="0">
                <a:solidFill>
                  <a:srgbClr val="0B3C5D"/>
                </a:solidFill>
              </a:rPr>
              <a:t>172.16.8.0/22</a:t>
            </a:r>
            <a:endParaRPr lang="en-US" sz="1100" dirty="0"/>
          </a:p>
        </p:txBody>
      </p:sp>
      <p:sp>
        <p:nvSpPr>
          <p:cNvPr id="7" name="Text 4"/>
          <p:cNvSpPr/>
          <p:nvPr/>
        </p:nvSpPr>
        <p:spPr>
          <a:xfrm>
            <a:off x="4005072" y="217627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ABR1</a:t>
            </a:r>
            <a:endParaRPr lang="en-US" sz="1200" dirty="0"/>
          </a:p>
        </p:txBody>
      </p:sp>
      <p:sp>
        <p:nvSpPr>
          <p:cNvPr id="8" name="Text 5"/>
          <p:cNvSpPr/>
          <p:nvPr/>
        </p:nvSpPr>
        <p:spPr>
          <a:xfrm>
            <a:off x="7662672" y="217627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ABR2</a:t>
            </a:r>
            <a:endParaRPr lang="en-US" sz="1200" dirty="0"/>
          </a:p>
        </p:txBody>
      </p:sp>
      <p:sp>
        <p:nvSpPr>
          <p:cNvPr id="9" name="Shape 6"/>
          <p:cNvSpPr/>
          <p:nvPr/>
        </p:nvSpPr>
        <p:spPr>
          <a:xfrm>
            <a:off x="4663440" y="2194560"/>
            <a:ext cx="2926080" cy="0"/>
          </a:xfrm>
          <a:prstGeom prst="line">
            <a:avLst/>
          </a:prstGeom>
          <a:noFill/>
          <a:ln w="31750">
            <a:solidFill>
              <a:srgbClr val="F0A332"/>
            </a:solidFill>
            <a:prstDash val="solid"/>
            <a:tailEnd type="triangle"/>
          </a:ln>
        </p:spPr>
        <p:txBody>
          <a:bodyPr/>
          <a:lstStyle/>
          <a:p>
            <a:endParaRPr lang="en-US"/>
          </a:p>
        </p:txBody>
      </p:sp>
      <p:sp>
        <p:nvSpPr>
          <p:cNvPr id="10" name="Text 7"/>
          <p:cNvSpPr txBox="1"/>
          <p:nvPr/>
        </p:nvSpPr>
        <p:spPr>
          <a:xfrm>
            <a:off x="5303520" y="187452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LSA tipo 3: 172.16.0.0/22, custo 20</a:t>
            </a:r>
            <a:endParaRPr lang="en-US" sz="1000" dirty="0"/>
          </a:p>
        </p:txBody>
      </p:sp>
      <p:sp>
        <p:nvSpPr>
          <p:cNvPr id="11" name="Shape 8"/>
          <p:cNvSpPr/>
          <p:nvPr/>
        </p:nvSpPr>
        <p:spPr>
          <a:xfrm flipH="1">
            <a:off x="4663440" y="2743200"/>
            <a:ext cx="2926080" cy="0"/>
          </a:xfrm>
          <a:prstGeom prst="line">
            <a:avLst/>
          </a:prstGeom>
          <a:noFill/>
          <a:ln w="31750">
            <a:solidFill>
              <a:srgbClr val="F0A332"/>
            </a:solidFill>
            <a:prstDash val="solid"/>
            <a:tailEnd type="triangle"/>
          </a:ln>
        </p:spPr>
        <p:txBody>
          <a:bodyPr/>
          <a:lstStyle/>
          <a:p>
            <a:endParaRPr lang="en-US"/>
          </a:p>
        </p:txBody>
      </p:sp>
      <p:sp>
        <p:nvSpPr>
          <p:cNvPr id="12" name="Text 9"/>
          <p:cNvSpPr txBox="1"/>
          <p:nvPr/>
        </p:nvSpPr>
        <p:spPr>
          <a:xfrm>
            <a:off x="5303520" y="278892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LSA tipo 3: 172.16.8.0/22, custo 15</a:t>
            </a:r>
            <a:endParaRPr lang="en-US" sz="1000" dirty="0"/>
          </a:p>
        </p:txBody>
      </p:sp>
      <p:sp>
        <p:nvSpPr>
          <p:cNvPr id="13" name="Shape 10"/>
          <p:cNvSpPr/>
          <p:nvPr/>
        </p:nvSpPr>
        <p:spPr>
          <a:xfrm>
            <a:off x="8321040" y="2697480"/>
            <a:ext cx="1920240" cy="411480"/>
          </a:xfrm>
          <a:prstGeom prst="line">
            <a:avLst/>
          </a:prstGeom>
          <a:noFill/>
          <a:ln w="25400">
            <a:solidFill>
              <a:srgbClr val="2A9D6F"/>
            </a:solidFill>
            <a:prstDash val="solid"/>
            <a:tailEnd type="triangle"/>
          </a:ln>
        </p:spPr>
        <p:txBody>
          <a:bodyPr/>
          <a:lstStyle/>
          <a:p>
            <a:endParaRPr lang="en-US"/>
          </a:p>
        </p:txBody>
      </p:sp>
      <p:sp>
        <p:nvSpPr>
          <p:cNvPr id="14" name="Text 11"/>
          <p:cNvSpPr txBox="1"/>
          <p:nvPr/>
        </p:nvSpPr>
        <p:spPr>
          <a:xfrm>
            <a:off x="8458200" y="281178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tipo 3 → dentro da área 2</a:t>
            </a:r>
            <a:endParaRPr lang="en-US" sz="1000" dirty="0"/>
          </a:p>
        </p:txBody>
      </p:sp>
      <p:sp>
        <p:nvSpPr>
          <p:cNvPr id="15" name="Text 12"/>
          <p:cNvSpPr txBox="1"/>
          <p:nvPr/>
        </p:nvSpPr>
        <p:spPr>
          <a:xfrm>
            <a:off x="457200" y="3931920"/>
            <a:ext cx="11247120" cy="2286000"/>
          </a:xfrm>
          <a:prstGeom prst="rect">
            <a:avLst/>
          </a:prstGeom>
          <a:noFill/>
          <a:ln/>
        </p:spPr>
        <p:txBody>
          <a:bodyPr wrap="square" lIns="0" tIns="0" rIns="0" bIns="0" rtlCol="0" anchor="t"/>
          <a:lstStyle/>
          <a:p>
            <a:pPr marL="279400" indent="-279400">
              <a:spcAft>
                <a:spcPts val="500"/>
              </a:spcAft>
              <a:buSzPct val="100000"/>
              <a:buChar char="•"/>
            </a:pPr>
            <a:r>
              <a:rPr lang="en-US" sz="1300" dirty="0">
                <a:solidFill>
                  <a:srgbClr val="1F2933"/>
                </a:solidFill>
              </a:rPr>
              <a:t>Cada </a:t>
            </a:r>
            <a:r>
              <a:rPr lang="en-US" sz="1300" b="1" dirty="0">
                <a:solidFill>
                  <a:srgbClr val="1F2933"/>
                </a:solidFill>
              </a:rPr>
              <a:t>ABR sumariza</a:t>
            </a:r>
            <a:r>
              <a:rPr lang="en-US" sz="1300" dirty="0">
                <a:solidFill>
                  <a:srgbClr val="1F2933"/>
                </a:solidFill>
              </a:rPr>
              <a:t> suas áreas em LSAs tipo 3 (só prefixos e custos) e os envia pelo backbone aos outros ABRs</a:t>
            </a:r>
            <a:endParaRPr lang="en-US" sz="1300" dirty="0"/>
          </a:p>
          <a:p>
            <a:pPr marL="279400" indent="-279400">
              <a:spcAft>
                <a:spcPts val="500"/>
              </a:spcAft>
              <a:buSzPct val="100000"/>
              <a:buChar char="•"/>
            </a:pPr>
            <a:r>
              <a:rPr lang="en-US" sz="1300" dirty="0">
                <a:solidFill>
                  <a:srgbClr val="1F2933"/>
                </a:solidFill>
              </a:rPr>
              <a:t>Com isso, todo ABR calcula caminhos para destinos fora de suas áreas e os </a:t>
            </a:r>
            <a:r>
              <a:rPr lang="en-US" sz="1300" b="1" dirty="0">
                <a:solidFill>
                  <a:srgbClr val="1F2933"/>
                </a:solidFill>
              </a:rPr>
              <a:t>anuncia dentro de suas áreas</a:t>
            </a:r>
            <a:endParaRPr lang="en-US" sz="1300" dirty="0"/>
          </a:p>
          <a:p>
            <a:pPr marL="279400" indent="-279400">
              <a:spcAft>
                <a:spcPts val="500"/>
              </a:spcAft>
              <a:buSzPct val="100000"/>
              <a:buChar char="•"/>
            </a:pPr>
            <a:r>
              <a:rPr lang="en-US" sz="1300" dirty="0">
                <a:solidFill>
                  <a:srgbClr val="1F2933"/>
                </a:solidFill>
              </a:rPr>
              <a:t>Cálculo inter-área = vetor de distância sobre o backbone → toda área deve tocar a área 0</a:t>
            </a:r>
            <a:endParaRPr lang="en-US" sz="1300" dirty="0"/>
          </a:p>
          <a:p>
            <a:pPr marL="279400" indent="-279400">
              <a:spcAft>
                <a:spcPts val="500"/>
              </a:spcAft>
              <a:buSzPct val="100000"/>
              <a:buChar char="•"/>
            </a:pPr>
            <a:r>
              <a:rPr lang="en-US" sz="1300" b="1" dirty="0">
                <a:solidFill>
                  <a:srgbClr val="1F2933"/>
                </a:solidFill>
              </a:rPr>
              <a:t>area range</a:t>
            </a:r>
            <a:r>
              <a:rPr lang="en-US" sz="1300" dirty="0">
                <a:solidFill>
                  <a:srgbClr val="1F2933"/>
                </a:solidFill>
              </a:rPr>
              <a:t> (sumarização manual) reduz LSAs tipo 3; áreas </a:t>
            </a:r>
            <a:r>
              <a:rPr lang="en-US" sz="1300" b="1" dirty="0">
                <a:solidFill>
                  <a:srgbClr val="1F2933"/>
                </a:solidFill>
              </a:rPr>
              <a:t>stub / totally stubby</a:t>
            </a:r>
            <a:r>
              <a:rPr lang="en-US" sz="1300" dirty="0">
                <a:solidFill>
                  <a:srgbClr val="1F2933"/>
                </a:solidFill>
              </a:rPr>
              <a:t> recebem só uma rota padrão do ABR</a:t>
            </a:r>
            <a:endParaRPr lang="en-US" sz="13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Rotas externas ao AS</a:t>
            </a:r>
            <a:endParaRPr lang="en-US" sz="3000" dirty="0"/>
          </a:p>
        </p:txBody>
      </p:sp>
      <p:sp>
        <p:nvSpPr>
          <p:cNvPr id="4" name="Text 1"/>
          <p:cNvSpPr/>
          <p:nvPr/>
        </p:nvSpPr>
        <p:spPr>
          <a:xfrm>
            <a:off x="548640" y="1371600"/>
            <a:ext cx="3291840" cy="16459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dirty="0">
                <a:solidFill>
                  <a:srgbClr val="0B3C5D"/>
                </a:solidFill>
              </a:rPr>
              <a:t>Outro AS /</a:t>
            </a:r>
            <a:endParaRPr lang="en-US" sz="1100" dirty="0"/>
          </a:p>
          <a:p>
            <a:pPr marL="0" indent="0" algn="ctr">
              <a:buNone/>
            </a:pPr>
            <a:r>
              <a:rPr lang="en-US" sz="1100" dirty="0">
                <a:solidFill>
                  <a:srgbClr val="0B3C5D"/>
                </a:solidFill>
              </a:rPr>
              <a:t>rotas estáticas</a:t>
            </a:r>
            <a:endParaRPr lang="en-US" sz="1100" dirty="0"/>
          </a:p>
        </p:txBody>
      </p:sp>
      <p:sp>
        <p:nvSpPr>
          <p:cNvPr id="5" name="Text 2"/>
          <p:cNvSpPr/>
          <p:nvPr/>
        </p:nvSpPr>
        <p:spPr>
          <a:xfrm>
            <a:off x="4425696" y="1865376"/>
            <a:ext cx="658368" cy="658368"/>
          </a:xfrm>
          <a:prstGeom prst="ellipse">
            <a:avLst/>
          </a:prstGeom>
          <a:solidFill>
            <a:srgbClr val="D64545"/>
          </a:solidFill>
          <a:ln w="19050">
            <a:solidFill>
              <a:srgbClr val="FFFFFF"/>
            </a:solidFill>
          </a:ln>
        </p:spPr>
        <p:txBody>
          <a:bodyPr wrap="square" lIns="0" tIns="0" rIns="0" bIns="0" rtlCol="0" anchor="ctr"/>
          <a:lstStyle/>
          <a:p>
            <a:pPr marL="0" indent="0" algn="ctr">
              <a:buNone/>
            </a:pPr>
            <a:r>
              <a:rPr lang="en-US" sz="1200" b="1" dirty="0">
                <a:solidFill>
                  <a:srgbClr val="FFFFFF"/>
                </a:solidFill>
              </a:rPr>
              <a:t>ASBR</a:t>
            </a:r>
            <a:endParaRPr lang="en-US" sz="1200" dirty="0"/>
          </a:p>
        </p:txBody>
      </p:sp>
      <p:sp>
        <p:nvSpPr>
          <p:cNvPr id="6" name="Shape 3"/>
          <p:cNvSpPr/>
          <p:nvPr/>
        </p:nvSpPr>
        <p:spPr>
          <a:xfrm>
            <a:off x="3657600" y="2194560"/>
            <a:ext cx="777240" cy="0"/>
          </a:xfrm>
          <a:prstGeom prst="line">
            <a:avLst/>
          </a:prstGeom>
          <a:noFill/>
          <a:ln w="25400">
            <a:solidFill>
              <a:srgbClr val="D64545"/>
            </a:solidFill>
            <a:prstDash val="dash"/>
          </a:ln>
        </p:spPr>
        <p:txBody>
          <a:bodyPr/>
          <a:lstStyle/>
          <a:p>
            <a:endParaRPr lang="en-US"/>
          </a:p>
        </p:txBody>
      </p:sp>
      <p:sp>
        <p:nvSpPr>
          <p:cNvPr id="7" name="Text 4"/>
          <p:cNvSpPr/>
          <p:nvPr/>
        </p:nvSpPr>
        <p:spPr>
          <a:xfrm>
            <a:off x="7388352" y="1901952"/>
            <a:ext cx="585216" cy="585216"/>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ABR</a:t>
            </a:r>
            <a:endParaRPr lang="en-US" sz="1200" dirty="0"/>
          </a:p>
        </p:txBody>
      </p:sp>
      <p:sp>
        <p:nvSpPr>
          <p:cNvPr id="8" name="Text 5"/>
          <p:cNvSpPr/>
          <p:nvPr/>
        </p:nvSpPr>
        <p:spPr>
          <a:xfrm>
            <a:off x="10149840" y="19202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a:t>
            </a:r>
            <a:endParaRPr lang="en-US" sz="1200" dirty="0"/>
          </a:p>
        </p:txBody>
      </p:sp>
      <p:sp>
        <p:nvSpPr>
          <p:cNvPr id="9" name="Shape 6"/>
          <p:cNvSpPr/>
          <p:nvPr/>
        </p:nvSpPr>
        <p:spPr>
          <a:xfrm>
            <a:off x="5120640" y="1920240"/>
            <a:ext cx="2286000" cy="0"/>
          </a:xfrm>
          <a:prstGeom prst="line">
            <a:avLst/>
          </a:prstGeom>
          <a:noFill/>
          <a:ln w="31750">
            <a:solidFill>
              <a:srgbClr val="D64545"/>
            </a:solidFill>
            <a:prstDash val="solid"/>
            <a:tailEnd type="triangle"/>
          </a:ln>
        </p:spPr>
        <p:txBody>
          <a:bodyPr/>
          <a:lstStyle/>
          <a:p>
            <a:endParaRPr lang="en-US"/>
          </a:p>
        </p:txBody>
      </p:sp>
      <p:sp>
        <p:nvSpPr>
          <p:cNvPr id="10" name="Text 7"/>
          <p:cNvSpPr txBox="1"/>
          <p:nvPr/>
        </p:nvSpPr>
        <p:spPr>
          <a:xfrm>
            <a:off x="5440680" y="16002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LSA tipo 5: 203.0.113.0/24 (E2, custo 20)</a:t>
            </a:r>
            <a:endParaRPr lang="en-US" sz="1000" dirty="0"/>
          </a:p>
        </p:txBody>
      </p:sp>
      <p:sp>
        <p:nvSpPr>
          <p:cNvPr id="11" name="Shape 8"/>
          <p:cNvSpPr/>
          <p:nvPr/>
        </p:nvSpPr>
        <p:spPr>
          <a:xfrm>
            <a:off x="8001000" y="1920240"/>
            <a:ext cx="2148840" cy="0"/>
          </a:xfrm>
          <a:prstGeom prst="line">
            <a:avLst/>
          </a:prstGeom>
          <a:noFill/>
          <a:ln w="31750">
            <a:solidFill>
              <a:srgbClr val="D64545"/>
            </a:solidFill>
            <a:prstDash val="solid"/>
            <a:tailEnd type="triangle"/>
          </a:ln>
        </p:spPr>
        <p:txBody>
          <a:bodyPr/>
          <a:lstStyle/>
          <a:p>
            <a:endParaRPr lang="en-US"/>
          </a:p>
        </p:txBody>
      </p:sp>
      <p:sp>
        <p:nvSpPr>
          <p:cNvPr id="12" name="Text 9"/>
          <p:cNvSpPr txBox="1"/>
          <p:nvPr/>
        </p:nvSpPr>
        <p:spPr>
          <a:xfrm>
            <a:off x="8252460" y="160020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tipo 5 (inundado)</a:t>
            </a:r>
            <a:endParaRPr lang="en-US" sz="1000" dirty="0"/>
          </a:p>
        </p:txBody>
      </p:sp>
      <p:sp>
        <p:nvSpPr>
          <p:cNvPr id="13" name="Shape 10"/>
          <p:cNvSpPr/>
          <p:nvPr/>
        </p:nvSpPr>
        <p:spPr>
          <a:xfrm>
            <a:off x="8001000" y="2560320"/>
            <a:ext cx="2148840" cy="0"/>
          </a:xfrm>
          <a:prstGeom prst="line">
            <a:avLst/>
          </a:prstGeom>
          <a:noFill/>
          <a:ln w="25400">
            <a:solidFill>
              <a:srgbClr val="2A9D6F"/>
            </a:solidFill>
            <a:prstDash val="solid"/>
            <a:tailEnd type="triangle"/>
          </a:ln>
        </p:spPr>
        <p:txBody>
          <a:bodyPr/>
          <a:lstStyle/>
          <a:p>
            <a:endParaRPr lang="en-US"/>
          </a:p>
        </p:txBody>
      </p:sp>
      <p:sp>
        <p:nvSpPr>
          <p:cNvPr id="14" name="Text 11"/>
          <p:cNvSpPr txBox="1"/>
          <p:nvPr/>
        </p:nvSpPr>
        <p:spPr>
          <a:xfrm>
            <a:off x="8252460" y="260604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LSA tipo 4: ASBR está a custo 10</a:t>
            </a:r>
            <a:endParaRPr lang="en-US" sz="1000" dirty="0"/>
          </a:p>
        </p:txBody>
      </p:sp>
      <p:graphicFrame>
        <p:nvGraphicFramePr>
          <p:cNvPr id="130" name="Table 0"/>
          <p:cNvGraphicFramePr>
            <a:graphicFrameLocks noGrp="1"/>
          </p:cNvGraphicFramePr>
          <p:nvPr>
            <p:extLst>
              <p:ext uri="{D42A27DB-BD31-4B8C-83A1-F6EECF244321}">
                <p14:modId xmlns:p14="http://schemas.microsoft.com/office/powerpoint/2010/main" val="1579011935"/>
              </p:ext>
            </p:extLst>
          </p:nvPr>
        </p:nvGraphicFramePr>
        <p:xfrm>
          <a:off x="548640" y="3566160"/>
          <a:ext cx="6035040" cy="1371600"/>
        </p:xfrm>
        <a:graphic>
          <a:graphicData uri="http://schemas.openxmlformats.org/drawingml/2006/table">
            <a:tbl>
              <a:tblPr/>
              <a:tblGrid>
                <a:gridCol w="109728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tblGrid>
              <a:tr h="457200">
                <a:tc>
                  <a:txBody>
                    <a:bodyPr/>
                    <a:lstStyle/>
                    <a:p>
                      <a:pPr marL="0" indent="0" algn="l">
                        <a:buNone/>
                      </a:pPr>
                      <a:r>
                        <a:rPr lang="en-US" sz="1000" b="1" dirty="0">
                          <a:solidFill>
                            <a:srgbClr val="FFFFFF"/>
                          </a:solidFill>
                        </a:rPr>
                        <a:t>Tipo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Uso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dirty="0">
                          <a:solidFill>
                            <a:srgbClr val="1F2933"/>
                          </a:solidFill>
                        </a:rPr>
                        <a:t>E2 (padrão)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Só o custo externo (igual em todo o AS); custo interno só desempata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Rotas 'longe', quando o custo interno é irrelevante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dirty="0">
                          <a:solidFill>
                            <a:srgbClr val="1F2933"/>
                          </a:solidFill>
                        </a:rPr>
                        <a:t>E1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Custo externo + custo interno até o ASBR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Vários ASBRs anunciando o mesmo prefixo: escolha ótima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
        <p:nvSpPr>
          <p:cNvPr id="16" name="Shape 12"/>
          <p:cNvSpPr/>
          <p:nvPr/>
        </p:nvSpPr>
        <p:spPr>
          <a:xfrm>
            <a:off x="6858000" y="3566160"/>
            <a:ext cx="4846320" cy="2651760"/>
          </a:xfrm>
          <a:prstGeom prst="roundRect">
            <a:avLst>
              <a:gd name="adj" fmla="val 4138"/>
            </a:avLst>
          </a:prstGeom>
          <a:solidFill>
            <a:srgbClr val="EEF3F7"/>
          </a:solidFill>
          <a:ln w="9525">
            <a:solidFill>
              <a:srgbClr val="EEF3F7"/>
            </a:solidFill>
            <a:prstDash val="solid"/>
          </a:ln>
        </p:spPr>
        <p:txBody>
          <a:bodyPr/>
          <a:lstStyle/>
          <a:p>
            <a:endParaRPr lang="en-US"/>
          </a:p>
        </p:txBody>
      </p:sp>
      <p:sp>
        <p:nvSpPr>
          <p:cNvPr id="17" name="Text 13"/>
          <p:cNvSpPr txBox="1"/>
          <p:nvPr/>
        </p:nvSpPr>
        <p:spPr>
          <a:xfrm>
            <a:off x="7059168" y="3730752"/>
            <a:ext cx="4443984" cy="365760"/>
          </a:xfrm>
          <a:prstGeom prst="rect">
            <a:avLst/>
          </a:prstGeom>
          <a:noFill/>
          <a:ln/>
        </p:spPr>
        <p:txBody>
          <a:bodyPr wrap="square" lIns="0" tIns="0" rIns="0" bIns="0" rtlCol="0" anchor="t"/>
          <a:lstStyle/>
          <a:p>
            <a:pPr marL="0" indent="0">
              <a:buNone/>
            </a:pPr>
            <a:r>
              <a:rPr lang="en-US" sz="1500" b="1" dirty="0">
                <a:solidFill>
                  <a:srgbClr val="0B3C5D"/>
                </a:solidFill>
              </a:rPr>
              <a:t>Regras</a:t>
            </a:r>
            <a:endParaRPr lang="en-US" sz="1500" dirty="0"/>
          </a:p>
        </p:txBody>
      </p:sp>
      <p:sp>
        <p:nvSpPr>
          <p:cNvPr id="18" name="Text 14"/>
          <p:cNvSpPr txBox="1"/>
          <p:nvPr/>
        </p:nvSpPr>
        <p:spPr>
          <a:xfrm>
            <a:off x="7059168" y="4142232"/>
            <a:ext cx="4443984" cy="19385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ASBR gera </a:t>
            </a:r>
            <a:r>
              <a:rPr lang="en-US" sz="1200" b="1" dirty="0">
                <a:solidFill>
                  <a:srgbClr val="1F2933"/>
                </a:solidFill>
              </a:rPr>
              <a:t>tipo 5</a:t>
            </a:r>
            <a:r>
              <a:rPr lang="en-US" sz="1200" dirty="0">
                <a:solidFill>
                  <a:srgbClr val="1F2933"/>
                </a:solidFill>
              </a:rPr>
              <a:t>; inundado por todo o AS, exceto áreas stub</a:t>
            </a:r>
            <a:endParaRPr lang="en-US" sz="1200" dirty="0"/>
          </a:p>
          <a:p>
            <a:pPr marL="279400" indent="-279400">
              <a:spcAft>
                <a:spcPts val="400"/>
              </a:spcAft>
              <a:buSzPct val="100000"/>
              <a:buChar char="•"/>
            </a:pPr>
            <a:r>
              <a:rPr lang="en-US" sz="1200" dirty="0">
                <a:solidFill>
                  <a:srgbClr val="1F2933"/>
                </a:solidFill>
              </a:rPr>
              <a:t>ABR gera </a:t>
            </a:r>
            <a:r>
              <a:rPr lang="en-US" sz="1200" b="1" dirty="0">
                <a:solidFill>
                  <a:srgbClr val="1F2933"/>
                </a:solidFill>
              </a:rPr>
              <a:t>tipo 4</a:t>
            </a:r>
            <a:r>
              <a:rPr lang="en-US" sz="1200" dirty="0">
                <a:solidFill>
                  <a:srgbClr val="1F2933"/>
                </a:solidFill>
              </a:rPr>
              <a:t> para dizer onde está o ASBR</a:t>
            </a:r>
            <a:endParaRPr lang="en-US" sz="1200" dirty="0"/>
          </a:p>
          <a:p>
            <a:pPr marL="279400" indent="-279400">
              <a:spcAft>
                <a:spcPts val="400"/>
              </a:spcAft>
              <a:buSzPct val="100000"/>
              <a:buChar char="•"/>
            </a:pPr>
            <a:r>
              <a:rPr lang="en-US" sz="1200" dirty="0">
                <a:solidFill>
                  <a:srgbClr val="1F2933"/>
                </a:solidFill>
              </a:rPr>
              <a:t>Em NSSA: </a:t>
            </a:r>
            <a:r>
              <a:rPr lang="en-US" sz="1200" b="1" dirty="0">
                <a:solidFill>
                  <a:srgbClr val="1F2933"/>
                </a:solidFill>
              </a:rPr>
              <a:t>tipo 7</a:t>
            </a:r>
            <a:r>
              <a:rPr lang="en-US" sz="1200" dirty="0">
                <a:solidFill>
                  <a:srgbClr val="1F2933"/>
                </a:solidFill>
              </a:rPr>
              <a:t>, traduzido em 5 pelo ABR</a:t>
            </a:r>
            <a:endParaRPr lang="en-US" sz="1200" dirty="0"/>
          </a:p>
          <a:p>
            <a:pPr marL="279400" indent="-279400">
              <a:spcAft>
                <a:spcPts val="400"/>
              </a:spcAft>
              <a:buSzPct val="100000"/>
              <a:buChar char="•"/>
            </a:pPr>
            <a:r>
              <a:rPr lang="en-US" sz="1200" dirty="0">
                <a:solidFill>
                  <a:srgbClr val="1F2933"/>
                </a:solidFill>
              </a:rPr>
              <a:t>Redistribuição no OSPF: 'redistribute bgp 65000 subnets metric-type 1'</a:t>
            </a:r>
            <a:endParaRPr lang="en-US" sz="120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OSPFv3 e IS-IS: os IGPs de estado de enlace em 2026</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Shape 2"/>
          <p:cNvSpPr/>
          <p:nvPr/>
        </p:nvSpPr>
        <p:spPr>
          <a:xfrm>
            <a:off x="457200" y="1280160"/>
            <a:ext cx="5486400" cy="4846320"/>
          </a:xfrm>
          <a:prstGeom prst="roundRect">
            <a:avLst>
              <a:gd name="adj" fmla="val 2264"/>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OSPFv3 (RFC 5340, 2008)</a:t>
            </a:r>
            <a:endParaRPr lang="en-US" sz="1500" dirty="0"/>
          </a:p>
        </p:txBody>
      </p:sp>
      <p:sp>
        <p:nvSpPr>
          <p:cNvPr id="7" name="Text 4"/>
          <p:cNvSpPr txBox="1"/>
          <p:nvPr/>
        </p:nvSpPr>
        <p:spPr>
          <a:xfrm>
            <a:off x="658368" y="1856232"/>
            <a:ext cx="50840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Roda </a:t>
            </a:r>
            <a:r>
              <a:rPr lang="en-US" sz="1200" b="1" dirty="0">
                <a:solidFill>
                  <a:srgbClr val="1F2933"/>
                </a:solidFill>
              </a:rPr>
              <a:t>por enlace</a:t>
            </a:r>
            <a:r>
              <a:rPr lang="en-US" sz="1200" dirty="0">
                <a:solidFill>
                  <a:srgbClr val="1F2933"/>
                </a:solidFill>
              </a:rPr>
              <a:t>, com próximo salto link-local (fe80::/10); transporte ff02::5 e ff02::6</a:t>
            </a:r>
            <a:endParaRPr lang="en-US" sz="1200" dirty="0"/>
          </a:p>
          <a:p>
            <a:pPr marL="279400" indent="-279400">
              <a:spcAft>
                <a:spcPts val="400"/>
              </a:spcAft>
              <a:buSzPct val="100000"/>
              <a:buChar char="•"/>
            </a:pPr>
            <a:r>
              <a:rPr lang="en-US" sz="1200" dirty="0">
                <a:solidFill>
                  <a:srgbClr val="1F2933"/>
                </a:solidFill>
              </a:rPr>
              <a:t>LSAs tipo 1 e 2 só com topologia; prefixos em LSAs tipo 8 (link) e 9 (intra-area prefix)</a:t>
            </a:r>
            <a:endParaRPr lang="en-US" sz="1200" dirty="0"/>
          </a:p>
          <a:p>
            <a:pPr marL="279400" indent="-279400">
              <a:spcAft>
                <a:spcPts val="400"/>
              </a:spcAft>
              <a:buSzPct val="100000"/>
              <a:buChar char="•"/>
            </a:pPr>
            <a:r>
              <a:rPr lang="en-US" sz="1200" dirty="0">
                <a:solidFill>
                  <a:srgbClr val="1F2933"/>
                </a:solidFill>
              </a:rPr>
              <a:t>Várias instâncias por enlace (Instance ID)</a:t>
            </a:r>
            <a:endParaRPr lang="en-US" sz="1200" dirty="0"/>
          </a:p>
          <a:p>
            <a:pPr marL="279400" indent="-279400">
              <a:spcAft>
                <a:spcPts val="400"/>
              </a:spcAft>
              <a:buSzPct val="100000"/>
              <a:buChar char="•"/>
            </a:pPr>
            <a:r>
              <a:rPr lang="en-US" sz="1200" dirty="0">
                <a:solidFill>
                  <a:srgbClr val="1F2933"/>
                </a:solidFill>
              </a:rPr>
              <a:t>Autenticação por IPsec (RFC 4552) ou Authentication Trailer (RFC 7166)</a:t>
            </a:r>
            <a:endParaRPr lang="en-US" sz="1200" dirty="0"/>
          </a:p>
          <a:p>
            <a:pPr marL="279400" indent="-279400">
              <a:spcAft>
                <a:spcPts val="400"/>
              </a:spcAft>
              <a:buSzPct val="100000"/>
              <a:buChar char="•"/>
            </a:pPr>
            <a:r>
              <a:rPr lang="en-US" sz="1200" b="1" dirty="0">
                <a:solidFill>
                  <a:srgbClr val="1F2933"/>
                </a:solidFill>
              </a:rPr>
              <a:t>Famílias de endereços (RFC 5838):</a:t>
            </a:r>
            <a:r>
              <a:rPr lang="en-US" sz="1200" dirty="0">
                <a:solidFill>
                  <a:srgbClr val="1F2933"/>
                </a:solidFill>
              </a:rPr>
              <a:t> IPv4 e IPv6 em um único protocolo, instâncias separadas por AF</a:t>
            </a:r>
            <a:endParaRPr lang="en-US" sz="1200" dirty="0"/>
          </a:p>
        </p:txBody>
      </p:sp>
      <p:sp>
        <p:nvSpPr>
          <p:cNvPr id="8" name="Shape 5"/>
          <p:cNvSpPr/>
          <p:nvPr/>
        </p:nvSpPr>
        <p:spPr>
          <a:xfrm>
            <a:off x="6245352" y="1280160"/>
            <a:ext cx="5486400" cy="4846320"/>
          </a:xfrm>
          <a:prstGeom prst="roundRect">
            <a:avLst>
              <a:gd name="adj" fmla="val 2264"/>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IS-IS (ISO 10589; RFC 1195; RFC 5308)</a:t>
            </a:r>
            <a:endParaRPr lang="en-US" sz="1500" dirty="0"/>
          </a:p>
        </p:txBody>
      </p:sp>
      <p:sp>
        <p:nvSpPr>
          <p:cNvPr id="10" name="Text 7"/>
          <p:cNvSpPr txBox="1"/>
          <p:nvPr/>
        </p:nvSpPr>
        <p:spPr>
          <a:xfrm>
            <a:off x="6446520" y="1856232"/>
            <a:ext cx="5084064" cy="413308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Mesmo algoritmo (Dijkstra), encapsulado </a:t>
            </a:r>
            <a:r>
              <a:rPr lang="en-US" sz="1200" b="1" dirty="0">
                <a:solidFill>
                  <a:srgbClr val="1F2933"/>
                </a:solidFill>
              </a:rPr>
              <a:t>direto na camada 2</a:t>
            </a:r>
            <a:r>
              <a:rPr lang="en-US" sz="1200" dirty="0">
                <a:solidFill>
                  <a:srgbClr val="1F2933"/>
                </a:solidFill>
              </a:rPr>
              <a:t>: não precisa de IP para formar adjacências</a:t>
            </a:r>
            <a:endParaRPr lang="en-US" sz="1200" dirty="0"/>
          </a:p>
          <a:p>
            <a:pPr marL="279400" indent="-279400">
              <a:spcAft>
                <a:spcPts val="400"/>
              </a:spcAft>
              <a:buSzPct val="100000"/>
              <a:buChar char="•"/>
            </a:pPr>
            <a:r>
              <a:rPr lang="en-US" sz="1200" dirty="0">
                <a:solidFill>
                  <a:srgbClr val="1F2933"/>
                </a:solidFill>
              </a:rPr>
              <a:t>Dois níveis: </a:t>
            </a:r>
            <a:r>
              <a:rPr lang="en-US" sz="1200" b="1" dirty="0">
                <a:solidFill>
                  <a:srgbClr val="1F2933"/>
                </a:solidFill>
              </a:rPr>
              <a:t>L1</a:t>
            </a:r>
            <a:r>
              <a:rPr lang="en-US" sz="1200" dirty="0">
                <a:solidFill>
                  <a:srgbClr val="1F2933"/>
                </a:solidFill>
              </a:rPr>
              <a:t> (intra-área) e </a:t>
            </a:r>
            <a:r>
              <a:rPr lang="en-US" sz="1200" b="1" dirty="0">
                <a:solidFill>
                  <a:srgbClr val="1F2933"/>
                </a:solidFill>
              </a:rPr>
              <a:t>L2</a:t>
            </a:r>
            <a:r>
              <a:rPr lang="en-US" sz="1200" dirty="0">
                <a:solidFill>
                  <a:srgbClr val="1F2933"/>
                </a:solidFill>
              </a:rPr>
              <a:t> (backbone); roteadores L1/L2 fazem a fronteira</a:t>
            </a:r>
            <a:endParaRPr lang="en-US" sz="1200" dirty="0"/>
          </a:p>
          <a:p>
            <a:pPr marL="279400" indent="-279400">
              <a:spcAft>
                <a:spcPts val="400"/>
              </a:spcAft>
              <a:buSzPct val="100000"/>
              <a:buChar char="•"/>
            </a:pPr>
            <a:r>
              <a:rPr lang="en-US" sz="1200" dirty="0">
                <a:solidFill>
                  <a:srgbClr val="1F2933"/>
                </a:solidFill>
              </a:rPr>
              <a:t>Identificação por NSAP/NET; extensível por </a:t>
            </a:r>
            <a:r>
              <a:rPr lang="en-US" sz="1200" b="1" dirty="0">
                <a:solidFill>
                  <a:srgbClr val="1F2933"/>
                </a:solidFill>
              </a:rPr>
              <a:t>TLVs</a:t>
            </a:r>
            <a:r>
              <a:rPr lang="en-US" sz="1200" dirty="0">
                <a:solidFill>
                  <a:srgbClr val="1F2933"/>
                </a:solidFill>
              </a:rPr>
              <a:t>: IPv4, IPv6, multitopologia, TE, Segment Routing</a:t>
            </a:r>
            <a:endParaRPr lang="en-US" sz="1200" dirty="0"/>
          </a:p>
          <a:p>
            <a:pPr marL="279400" indent="-279400">
              <a:spcAft>
                <a:spcPts val="400"/>
              </a:spcAft>
              <a:buSzPct val="100000"/>
              <a:buChar char="•"/>
            </a:pPr>
            <a:r>
              <a:rPr lang="en-US" sz="1200" dirty="0">
                <a:solidFill>
                  <a:srgbClr val="1F2933"/>
                </a:solidFill>
              </a:rPr>
              <a:t>Preferido por grandes provedores e em fabrics; base do </a:t>
            </a:r>
            <a:r>
              <a:rPr lang="en-US" sz="1200" b="1" dirty="0">
                <a:solidFill>
                  <a:srgbClr val="1F2933"/>
                </a:solidFill>
              </a:rPr>
              <a:t>SR-MPLS e SRv6</a:t>
            </a:r>
            <a:endParaRPr lang="en-US" sz="1200" dirty="0"/>
          </a:p>
          <a:p>
            <a:pPr marL="279400" indent="-279400">
              <a:spcAft>
                <a:spcPts val="400"/>
              </a:spcAft>
              <a:buSzPct val="100000"/>
              <a:buChar char="•"/>
            </a:pPr>
            <a:r>
              <a:rPr lang="en-US" sz="1200" dirty="0">
                <a:solidFill>
                  <a:srgbClr val="1F2933"/>
                </a:solidFill>
              </a:rPr>
              <a:t>Mesmos conceitos de LSP (equivalente ao LSA), inundação, DIS (equivalente ao DR, preemptivo)</a:t>
            </a:r>
            <a:endParaRPr lang="en-US" sz="12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Protocolos de roteamento interiores e exteriores</a:t>
            </a:r>
            <a:endParaRPr lang="en-US" sz="3000" dirty="0"/>
          </a:p>
        </p:txBody>
      </p:sp>
      <p:sp>
        <p:nvSpPr>
          <p:cNvPr id="4" name="Text 1"/>
          <p:cNvSpPr/>
          <p:nvPr/>
        </p:nvSpPr>
        <p:spPr>
          <a:xfrm>
            <a:off x="548640" y="1371600"/>
            <a:ext cx="5852160" cy="3657600"/>
          </a:xfrm>
          <a:prstGeom prst="cloud">
            <a:avLst/>
          </a:prstGeom>
          <a:solidFill>
            <a:srgbClr val="EEF3F7"/>
          </a:solidFill>
          <a:ln w="12700">
            <a:solidFill>
              <a:srgbClr val="6B7B8C"/>
            </a:solidFill>
          </a:ln>
        </p:spPr>
        <p:txBody>
          <a:bodyPr wrap="square" lIns="0" tIns="0" rIns="0" bIns="0" rtlCol="0" anchor="ctr"/>
          <a:lstStyle/>
          <a:p>
            <a:pPr marL="0" indent="0" algn="ctr">
              <a:buNone/>
            </a:pPr>
            <a:endParaRPr lang="en-US" sz="1200" dirty="0"/>
          </a:p>
        </p:txBody>
      </p:sp>
      <p:sp>
        <p:nvSpPr>
          <p:cNvPr id="5" name="Text 2"/>
          <p:cNvSpPr txBox="1"/>
          <p:nvPr/>
        </p:nvSpPr>
        <p:spPr>
          <a:xfrm>
            <a:off x="548640" y="1463040"/>
            <a:ext cx="5852160" cy="274320"/>
          </a:xfrm>
          <a:prstGeom prst="rect">
            <a:avLst/>
          </a:prstGeom>
          <a:noFill/>
          <a:ln/>
        </p:spPr>
        <p:txBody>
          <a:bodyPr wrap="square" lIns="0" tIns="0" rIns="0" bIns="0" rtlCol="0" anchor="ctr"/>
          <a:lstStyle/>
          <a:p>
            <a:pPr marL="0" indent="0" algn="ctr">
              <a:buNone/>
            </a:pPr>
            <a:r>
              <a:rPr lang="en-US" sz="1300" b="1" dirty="0">
                <a:solidFill>
                  <a:srgbClr val="0B3C5D"/>
                </a:solidFill>
              </a:rPr>
              <a:t>AS 100</a:t>
            </a:r>
            <a:endParaRPr lang="en-US" sz="1300" dirty="0"/>
          </a:p>
        </p:txBody>
      </p:sp>
      <p:sp>
        <p:nvSpPr>
          <p:cNvPr id="6" name="Text 3"/>
          <p:cNvSpPr/>
          <p:nvPr/>
        </p:nvSpPr>
        <p:spPr>
          <a:xfrm>
            <a:off x="1581912" y="24963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Text 4"/>
          <p:cNvSpPr/>
          <p:nvPr/>
        </p:nvSpPr>
        <p:spPr>
          <a:xfrm>
            <a:off x="3044952" y="20391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8" name="Text 5"/>
          <p:cNvSpPr/>
          <p:nvPr/>
        </p:nvSpPr>
        <p:spPr>
          <a:xfrm>
            <a:off x="4233672" y="28620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9" name="Text 6"/>
          <p:cNvSpPr/>
          <p:nvPr/>
        </p:nvSpPr>
        <p:spPr>
          <a:xfrm>
            <a:off x="2313432" y="368503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0" name="Shape 7"/>
          <p:cNvSpPr/>
          <p:nvPr/>
        </p:nvSpPr>
        <p:spPr>
          <a:xfrm flipV="1">
            <a:off x="2057400" y="2331720"/>
            <a:ext cx="1005840" cy="365760"/>
          </a:xfrm>
          <a:prstGeom prst="line">
            <a:avLst/>
          </a:prstGeom>
          <a:noFill/>
          <a:ln w="22225">
            <a:solidFill>
              <a:srgbClr val="6B7B8C"/>
            </a:solidFill>
            <a:prstDash val="solid"/>
          </a:ln>
        </p:spPr>
        <p:txBody>
          <a:bodyPr/>
          <a:lstStyle/>
          <a:p>
            <a:endParaRPr lang="en-US"/>
          </a:p>
        </p:txBody>
      </p:sp>
      <p:sp>
        <p:nvSpPr>
          <p:cNvPr id="11" name="Shape 8"/>
          <p:cNvSpPr/>
          <p:nvPr/>
        </p:nvSpPr>
        <p:spPr>
          <a:xfrm>
            <a:off x="3520440" y="2377440"/>
            <a:ext cx="777240" cy="548640"/>
          </a:xfrm>
          <a:prstGeom prst="line">
            <a:avLst/>
          </a:prstGeom>
          <a:noFill/>
          <a:ln w="22225">
            <a:solidFill>
              <a:srgbClr val="6B7B8C"/>
            </a:solidFill>
            <a:prstDash val="solid"/>
          </a:ln>
        </p:spPr>
        <p:txBody>
          <a:bodyPr/>
          <a:lstStyle/>
          <a:p>
            <a:endParaRPr lang="en-US"/>
          </a:p>
        </p:txBody>
      </p:sp>
      <p:sp>
        <p:nvSpPr>
          <p:cNvPr id="12" name="Shape 9"/>
          <p:cNvSpPr/>
          <p:nvPr/>
        </p:nvSpPr>
        <p:spPr>
          <a:xfrm>
            <a:off x="1965960" y="2971800"/>
            <a:ext cx="457200" cy="731520"/>
          </a:xfrm>
          <a:prstGeom prst="line">
            <a:avLst/>
          </a:prstGeom>
          <a:noFill/>
          <a:ln w="22225">
            <a:solidFill>
              <a:srgbClr val="6B7B8C"/>
            </a:solidFill>
            <a:prstDash val="solid"/>
          </a:ln>
        </p:spPr>
        <p:txBody>
          <a:bodyPr/>
          <a:lstStyle/>
          <a:p>
            <a:endParaRPr lang="en-US"/>
          </a:p>
        </p:txBody>
      </p:sp>
      <p:sp>
        <p:nvSpPr>
          <p:cNvPr id="13" name="Shape 10"/>
          <p:cNvSpPr/>
          <p:nvPr/>
        </p:nvSpPr>
        <p:spPr>
          <a:xfrm flipV="1">
            <a:off x="2788920" y="3200400"/>
            <a:ext cx="1463040" cy="685800"/>
          </a:xfrm>
          <a:prstGeom prst="line">
            <a:avLst/>
          </a:prstGeom>
          <a:noFill/>
          <a:ln w="22225">
            <a:solidFill>
              <a:srgbClr val="6B7B8C"/>
            </a:solidFill>
            <a:prstDash val="solid"/>
          </a:ln>
        </p:spPr>
        <p:txBody>
          <a:bodyPr/>
          <a:lstStyle/>
          <a:p>
            <a:endParaRPr lang="en-US"/>
          </a:p>
        </p:txBody>
      </p:sp>
      <p:sp>
        <p:nvSpPr>
          <p:cNvPr id="14" name="Text 11"/>
          <p:cNvSpPr/>
          <p:nvPr/>
        </p:nvSpPr>
        <p:spPr>
          <a:xfrm>
            <a:off x="5120640" y="3840480"/>
            <a:ext cx="548640" cy="548640"/>
          </a:xfrm>
          <a:prstGeom prst="ellipse">
            <a:avLst/>
          </a:prstGeom>
          <a:solidFill>
            <a:srgbClr val="D64545"/>
          </a:solidFill>
          <a:ln w="19050">
            <a:solidFill>
              <a:srgbClr val="FFFFFF"/>
            </a:solidFill>
          </a:ln>
        </p:spPr>
        <p:txBody>
          <a:bodyPr wrap="square" lIns="0" tIns="0" rIns="0" bIns="0" rtlCol="0" anchor="ctr"/>
          <a:lstStyle/>
          <a:p>
            <a:pPr marL="0" indent="0" algn="ctr">
              <a:buNone/>
            </a:pPr>
            <a:r>
              <a:rPr lang="en-US" sz="1200" b="1" dirty="0">
                <a:solidFill>
                  <a:srgbClr val="FFFFFF"/>
                </a:solidFill>
              </a:rPr>
              <a:t>RB</a:t>
            </a:r>
            <a:endParaRPr lang="en-US" sz="1200" dirty="0"/>
          </a:p>
        </p:txBody>
      </p:sp>
      <p:sp>
        <p:nvSpPr>
          <p:cNvPr id="15" name="Text 12"/>
          <p:cNvSpPr txBox="1"/>
          <p:nvPr/>
        </p:nvSpPr>
        <p:spPr>
          <a:xfrm>
            <a:off x="4480560" y="441655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borda (BGP)</a:t>
            </a:r>
            <a:endParaRPr lang="en-US" sz="1000" dirty="0"/>
          </a:p>
        </p:txBody>
      </p:sp>
      <p:sp>
        <p:nvSpPr>
          <p:cNvPr id="16" name="Shape 13"/>
          <p:cNvSpPr/>
          <p:nvPr/>
        </p:nvSpPr>
        <p:spPr>
          <a:xfrm>
            <a:off x="4663440" y="3291840"/>
            <a:ext cx="548640" cy="640080"/>
          </a:xfrm>
          <a:prstGeom prst="line">
            <a:avLst/>
          </a:prstGeom>
          <a:noFill/>
          <a:ln w="22225">
            <a:solidFill>
              <a:srgbClr val="6B7B8C"/>
            </a:solidFill>
            <a:prstDash val="solid"/>
          </a:ln>
        </p:spPr>
        <p:txBody>
          <a:bodyPr/>
          <a:lstStyle/>
          <a:p>
            <a:endParaRPr lang="en-US"/>
          </a:p>
        </p:txBody>
      </p:sp>
      <p:sp>
        <p:nvSpPr>
          <p:cNvPr id="17" name="Text 14"/>
          <p:cNvSpPr txBox="1"/>
          <p:nvPr/>
        </p:nvSpPr>
        <p:spPr>
          <a:xfrm>
            <a:off x="731520" y="4754880"/>
            <a:ext cx="5486400" cy="365760"/>
          </a:xfrm>
          <a:prstGeom prst="rect">
            <a:avLst/>
          </a:prstGeom>
          <a:solidFill>
            <a:srgbClr val="E8F5EE"/>
          </a:solidFill>
          <a:ln w="9525">
            <a:solidFill>
              <a:srgbClr val="2A9D6F"/>
            </a:solidFill>
          </a:ln>
        </p:spPr>
        <p:txBody>
          <a:bodyPr wrap="square" lIns="0" tIns="0" rIns="0" bIns="0" rtlCol="0" anchor="ctr"/>
          <a:lstStyle/>
          <a:p>
            <a:pPr marL="0" indent="0" algn="ctr">
              <a:buNone/>
            </a:pPr>
            <a:r>
              <a:rPr lang="en-US" sz="1100" dirty="0">
                <a:solidFill>
                  <a:srgbClr val="1F2933"/>
                </a:solidFill>
              </a:rPr>
              <a:t>Interiores (IGP): OSPF, IS-IS, EIGRP, RIP (IGRP: histórico)</a:t>
            </a:r>
            <a:endParaRPr lang="en-US" sz="1100" dirty="0"/>
          </a:p>
        </p:txBody>
      </p:sp>
      <p:sp>
        <p:nvSpPr>
          <p:cNvPr id="18" name="Text 15"/>
          <p:cNvSpPr/>
          <p:nvPr/>
        </p:nvSpPr>
        <p:spPr>
          <a:xfrm>
            <a:off x="7132320" y="1371600"/>
            <a:ext cx="4572000" cy="237744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300" b="1" dirty="0">
                <a:solidFill>
                  <a:srgbClr val="0B3C5D"/>
                </a:solidFill>
              </a:rPr>
              <a:t>Internet</a:t>
            </a:r>
            <a:endParaRPr lang="en-US" sz="1300" dirty="0"/>
          </a:p>
          <a:p>
            <a:pPr marL="0" indent="0" algn="ctr">
              <a:buNone/>
            </a:pPr>
            <a:r>
              <a:rPr lang="en-US" sz="1300" b="1" dirty="0">
                <a:solidFill>
                  <a:srgbClr val="0B3C5D"/>
                </a:solidFill>
              </a:rPr>
              <a:t>(outros ASs)</a:t>
            </a:r>
            <a:endParaRPr lang="en-US" sz="1300" dirty="0"/>
          </a:p>
        </p:txBody>
      </p:sp>
      <p:sp>
        <p:nvSpPr>
          <p:cNvPr id="19" name="Text 16"/>
          <p:cNvSpPr/>
          <p:nvPr/>
        </p:nvSpPr>
        <p:spPr>
          <a:xfrm>
            <a:off x="8439912" y="2862072"/>
            <a:ext cx="493776" cy="493776"/>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P1</a:t>
            </a:r>
            <a:endParaRPr lang="en-US" sz="1200" dirty="0"/>
          </a:p>
        </p:txBody>
      </p:sp>
      <p:sp>
        <p:nvSpPr>
          <p:cNvPr id="20" name="Text 17"/>
          <p:cNvSpPr/>
          <p:nvPr/>
        </p:nvSpPr>
        <p:spPr>
          <a:xfrm>
            <a:off x="10177272" y="2496312"/>
            <a:ext cx="493776" cy="493776"/>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P2</a:t>
            </a:r>
            <a:endParaRPr lang="en-US" sz="1200" dirty="0"/>
          </a:p>
        </p:txBody>
      </p:sp>
      <p:sp>
        <p:nvSpPr>
          <p:cNvPr id="21" name="Shape 18"/>
          <p:cNvSpPr/>
          <p:nvPr/>
        </p:nvSpPr>
        <p:spPr>
          <a:xfrm flipV="1">
            <a:off x="5669280" y="3200400"/>
            <a:ext cx="2788920" cy="822960"/>
          </a:xfrm>
          <a:prstGeom prst="line">
            <a:avLst/>
          </a:prstGeom>
          <a:noFill/>
          <a:ln w="38100">
            <a:solidFill>
              <a:srgbClr val="D64545"/>
            </a:solidFill>
            <a:prstDash val="solid"/>
            <a:headEnd type="triangle"/>
            <a:tailEnd type="triangle"/>
          </a:ln>
        </p:spPr>
        <p:txBody>
          <a:bodyPr/>
          <a:lstStyle/>
          <a:p>
            <a:endParaRPr lang="en-US"/>
          </a:p>
        </p:txBody>
      </p:sp>
      <p:sp>
        <p:nvSpPr>
          <p:cNvPr id="22" name="Text 19"/>
          <p:cNvSpPr txBox="1"/>
          <p:nvPr/>
        </p:nvSpPr>
        <p:spPr>
          <a:xfrm>
            <a:off x="6240780" y="356616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eBGP</a:t>
            </a:r>
            <a:endParaRPr lang="en-US" sz="1000" dirty="0"/>
          </a:p>
        </p:txBody>
      </p:sp>
      <p:sp>
        <p:nvSpPr>
          <p:cNvPr id="23" name="Text 20"/>
          <p:cNvSpPr txBox="1"/>
          <p:nvPr/>
        </p:nvSpPr>
        <p:spPr>
          <a:xfrm>
            <a:off x="7132320" y="4023360"/>
            <a:ext cx="4572000" cy="36576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dirty="0">
                <a:solidFill>
                  <a:srgbClr val="1F2933"/>
                </a:solidFill>
              </a:rPr>
              <a:t>Exteriores (EGP): BGP-4 (EGP original: histórico)</a:t>
            </a:r>
            <a:endParaRPr lang="en-US" sz="1100" dirty="0"/>
          </a:p>
        </p:txBody>
      </p:sp>
      <p:graphicFrame>
        <p:nvGraphicFramePr>
          <p:cNvPr id="132" name="Table 0"/>
          <p:cNvGraphicFramePr>
            <a:graphicFrameLocks noGrp="1"/>
          </p:cNvGraphicFramePr>
          <p:nvPr>
            <p:extLst>
              <p:ext uri="{D42A27DB-BD31-4B8C-83A1-F6EECF244321}">
                <p14:modId xmlns:p14="http://schemas.microsoft.com/office/powerpoint/2010/main" val="1579011935"/>
              </p:ext>
            </p:extLst>
          </p:nvPr>
        </p:nvGraphicFramePr>
        <p:xfrm>
          <a:off x="548640" y="5212080"/>
          <a:ext cx="11155680" cy="914400"/>
        </p:xfrm>
        <a:graphic>
          <a:graphicData uri="http://schemas.openxmlformats.org/drawingml/2006/table">
            <a:tbl>
              <a:tblPr/>
              <a:tblGrid>
                <a:gridCol w="128016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5303520">
                  <a:extLst>
                    <a:ext uri="{9D8B030D-6E8A-4147-A177-3AD203B41FA5}">
                      <a16:colId xmlns:a16="http://schemas.microsoft.com/office/drawing/2014/main" val="20002"/>
                    </a:ext>
                  </a:extLst>
                </a:gridCol>
              </a:tblGrid>
              <a:tr h="329184">
                <a:tc>
                  <a:txBody>
                    <a:bodyPr/>
                    <a:lstStyle/>
                    <a:p>
                      <a:pPr marL="0" indent="0" algn="l">
                        <a:buNone/>
                      </a:pP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Interior (IGP)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Exterior (BGP)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000" dirty="0">
                          <a:solidFill>
                            <a:srgbClr val="1F2933"/>
                          </a:solidFill>
                        </a:rPr>
                        <a:t>Objetivo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Melhor caminho por métrica dentro do 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Alcançabilidade entre ASs segundo políticas comerciais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000" dirty="0">
                          <a:solidFill>
                            <a:srgbClr val="1F2933"/>
                          </a:solidFill>
                        </a:rPr>
                        <a:t>Escala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Centenas a milhares de roteadores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Toda a Internet: ≈ 1 milhão de prefixos IPv4, &gt; 200 mil 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Exterior Gateway Protocol (EGP): o antecessor</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HISTÓRICO</a:t>
            </a:r>
            <a:endParaRPr lang="en-US" sz="1000" dirty="0"/>
          </a:p>
        </p:txBody>
      </p:sp>
      <p:sp>
        <p:nvSpPr>
          <p:cNvPr id="5" name="Text 2"/>
          <p:cNvSpPr/>
          <p:nvPr/>
        </p:nvSpPr>
        <p:spPr>
          <a:xfrm>
            <a:off x="3840480" y="1371600"/>
            <a:ext cx="4572000" cy="1645920"/>
          </a:xfrm>
          <a:prstGeom prst="cloud">
            <a:avLst/>
          </a:prstGeom>
          <a:solidFill>
            <a:srgbClr val="FFF4E0"/>
          </a:solidFill>
          <a:ln w="12700">
            <a:solidFill>
              <a:srgbClr val="F0A332"/>
            </a:solidFill>
          </a:ln>
        </p:spPr>
        <p:txBody>
          <a:bodyPr wrap="square" lIns="0" tIns="0" rIns="0" bIns="0" rtlCol="0" anchor="b"/>
          <a:lstStyle/>
          <a:p>
            <a:pPr marL="0" indent="0" algn="ctr">
              <a:buNone/>
            </a:pPr>
            <a:r>
              <a:rPr lang="en-US" sz="1200" b="1" dirty="0">
                <a:solidFill>
                  <a:srgbClr val="0B3C5D"/>
                </a:solidFill>
              </a:rPr>
              <a:t>Núcleo (ARPANET)</a:t>
            </a:r>
            <a:endParaRPr lang="en-US" sz="1200" dirty="0"/>
          </a:p>
          <a:p>
            <a:pPr marL="0" indent="0" algn="ctr">
              <a:buNone/>
            </a:pPr>
            <a:r>
              <a:rPr lang="en-US" sz="1200" b="1" dirty="0">
                <a:solidFill>
                  <a:srgbClr val="0B3C5D"/>
                </a:solidFill>
              </a:rPr>
              <a:t>'core'</a:t>
            </a:r>
            <a:endParaRPr lang="en-US" sz="1200" dirty="0"/>
          </a:p>
        </p:txBody>
      </p:sp>
      <p:sp>
        <p:nvSpPr>
          <p:cNvPr id="6" name="Text 3"/>
          <p:cNvSpPr/>
          <p:nvPr/>
        </p:nvSpPr>
        <p:spPr>
          <a:xfrm>
            <a:off x="4617720" y="2057400"/>
            <a:ext cx="457200" cy="457200"/>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C1</a:t>
            </a:r>
            <a:endParaRPr lang="en-US" sz="1200" dirty="0"/>
          </a:p>
        </p:txBody>
      </p:sp>
      <p:sp>
        <p:nvSpPr>
          <p:cNvPr id="7" name="Text 4"/>
          <p:cNvSpPr/>
          <p:nvPr/>
        </p:nvSpPr>
        <p:spPr>
          <a:xfrm>
            <a:off x="5852160" y="1691640"/>
            <a:ext cx="457200" cy="457200"/>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C2</a:t>
            </a:r>
            <a:endParaRPr lang="en-US" sz="1200" dirty="0"/>
          </a:p>
        </p:txBody>
      </p:sp>
      <p:sp>
        <p:nvSpPr>
          <p:cNvPr id="8" name="Text 5"/>
          <p:cNvSpPr/>
          <p:nvPr/>
        </p:nvSpPr>
        <p:spPr>
          <a:xfrm>
            <a:off x="7086600" y="2057400"/>
            <a:ext cx="457200" cy="457200"/>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C3</a:t>
            </a:r>
            <a:endParaRPr lang="en-US" sz="1200" dirty="0"/>
          </a:p>
        </p:txBody>
      </p:sp>
      <p:sp>
        <p:nvSpPr>
          <p:cNvPr id="9" name="Shape 6"/>
          <p:cNvSpPr/>
          <p:nvPr/>
        </p:nvSpPr>
        <p:spPr>
          <a:xfrm flipV="1">
            <a:off x="5074920" y="1965960"/>
            <a:ext cx="777240" cy="274320"/>
          </a:xfrm>
          <a:prstGeom prst="line">
            <a:avLst/>
          </a:prstGeom>
          <a:noFill/>
          <a:ln w="22225">
            <a:solidFill>
              <a:srgbClr val="6B7B8C"/>
            </a:solidFill>
            <a:prstDash val="solid"/>
          </a:ln>
        </p:spPr>
        <p:txBody>
          <a:bodyPr/>
          <a:lstStyle/>
          <a:p>
            <a:endParaRPr lang="en-US"/>
          </a:p>
        </p:txBody>
      </p:sp>
      <p:sp>
        <p:nvSpPr>
          <p:cNvPr id="10" name="Shape 7"/>
          <p:cNvSpPr/>
          <p:nvPr/>
        </p:nvSpPr>
        <p:spPr>
          <a:xfrm>
            <a:off x="6309360" y="1965960"/>
            <a:ext cx="777240" cy="274320"/>
          </a:xfrm>
          <a:prstGeom prst="line">
            <a:avLst/>
          </a:prstGeom>
          <a:noFill/>
          <a:ln w="22225">
            <a:solidFill>
              <a:srgbClr val="6B7B8C"/>
            </a:solidFill>
            <a:prstDash val="solid"/>
          </a:ln>
        </p:spPr>
        <p:txBody>
          <a:bodyPr/>
          <a:lstStyle/>
          <a:p>
            <a:endParaRPr lang="en-US"/>
          </a:p>
        </p:txBody>
      </p:sp>
      <p:sp>
        <p:nvSpPr>
          <p:cNvPr id="11" name="Text 8"/>
          <p:cNvSpPr/>
          <p:nvPr/>
        </p:nvSpPr>
        <p:spPr>
          <a:xfrm>
            <a:off x="548640" y="3840480"/>
            <a:ext cx="182880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AS 1</a:t>
            </a:r>
            <a:endParaRPr lang="en-US" sz="1100" dirty="0"/>
          </a:p>
        </p:txBody>
      </p:sp>
      <p:sp>
        <p:nvSpPr>
          <p:cNvPr id="12" name="Text 9"/>
          <p:cNvSpPr/>
          <p:nvPr/>
        </p:nvSpPr>
        <p:spPr>
          <a:xfrm>
            <a:off x="2743200" y="3840480"/>
            <a:ext cx="182880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AS 2</a:t>
            </a:r>
            <a:endParaRPr lang="en-US" sz="1100" dirty="0"/>
          </a:p>
        </p:txBody>
      </p:sp>
      <p:sp>
        <p:nvSpPr>
          <p:cNvPr id="13" name="Text 10"/>
          <p:cNvSpPr/>
          <p:nvPr/>
        </p:nvSpPr>
        <p:spPr>
          <a:xfrm>
            <a:off x="7589520" y="3840480"/>
            <a:ext cx="182880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AS 3</a:t>
            </a:r>
            <a:endParaRPr lang="en-US" sz="1100" dirty="0"/>
          </a:p>
        </p:txBody>
      </p:sp>
      <p:sp>
        <p:nvSpPr>
          <p:cNvPr id="14" name="Text 11"/>
          <p:cNvSpPr/>
          <p:nvPr/>
        </p:nvSpPr>
        <p:spPr>
          <a:xfrm>
            <a:off x="9784080" y="3840480"/>
            <a:ext cx="182880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100" b="1" dirty="0">
                <a:solidFill>
                  <a:srgbClr val="0B3C5D"/>
                </a:solidFill>
              </a:rPr>
              <a:t>AS n</a:t>
            </a:r>
            <a:endParaRPr lang="en-US" sz="1100" dirty="0"/>
          </a:p>
        </p:txBody>
      </p:sp>
      <p:sp>
        <p:nvSpPr>
          <p:cNvPr id="15" name="Text 12"/>
          <p:cNvSpPr/>
          <p:nvPr/>
        </p:nvSpPr>
        <p:spPr>
          <a:xfrm>
            <a:off x="1261872" y="309067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G</a:t>
            </a:r>
            <a:endParaRPr lang="en-US" sz="1200" dirty="0"/>
          </a:p>
        </p:txBody>
      </p:sp>
      <p:sp>
        <p:nvSpPr>
          <p:cNvPr id="16" name="Text 13"/>
          <p:cNvSpPr/>
          <p:nvPr/>
        </p:nvSpPr>
        <p:spPr>
          <a:xfrm>
            <a:off x="3456432" y="309067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G</a:t>
            </a:r>
            <a:endParaRPr lang="en-US" sz="1200" dirty="0"/>
          </a:p>
        </p:txBody>
      </p:sp>
      <p:sp>
        <p:nvSpPr>
          <p:cNvPr id="17" name="Text 14"/>
          <p:cNvSpPr/>
          <p:nvPr/>
        </p:nvSpPr>
        <p:spPr>
          <a:xfrm>
            <a:off x="8302752" y="309067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G</a:t>
            </a:r>
            <a:endParaRPr lang="en-US" sz="1200" dirty="0"/>
          </a:p>
        </p:txBody>
      </p:sp>
      <p:sp>
        <p:nvSpPr>
          <p:cNvPr id="18" name="Text 15"/>
          <p:cNvSpPr/>
          <p:nvPr/>
        </p:nvSpPr>
        <p:spPr>
          <a:xfrm>
            <a:off x="10497312" y="309067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G</a:t>
            </a:r>
            <a:endParaRPr lang="en-US" sz="1200" dirty="0"/>
          </a:p>
        </p:txBody>
      </p:sp>
      <p:sp>
        <p:nvSpPr>
          <p:cNvPr id="19" name="Shape 16"/>
          <p:cNvSpPr/>
          <p:nvPr/>
        </p:nvSpPr>
        <p:spPr>
          <a:xfrm flipV="1">
            <a:off x="1645920" y="2423160"/>
            <a:ext cx="3017520" cy="731520"/>
          </a:xfrm>
          <a:prstGeom prst="line">
            <a:avLst/>
          </a:prstGeom>
          <a:noFill/>
          <a:ln w="19050">
            <a:solidFill>
              <a:srgbClr val="0B3C5D"/>
            </a:solidFill>
            <a:prstDash val="solid"/>
          </a:ln>
        </p:spPr>
        <p:txBody>
          <a:bodyPr/>
          <a:lstStyle/>
          <a:p>
            <a:endParaRPr lang="en-US"/>
          </a:p>
        </p:txBody>
      </p:sp>
      <p:sp>
        <p:nvSpPr>
          <p:cNvPr id="20" name="Shape 17"/>
          <p:cNvSpPr/>
          <p:nvPr/>
        </p:nvSpPr>
        <p:spPr>
          <a:xfrm flipV="1">
            <a:off x="3840480" y="2514600"/>
            <a:ext cx="914400" cy="640080"/>
          </a:xfrm>
          <a:prstGeom prst="line">
            <a:avLst/>
          </a:prstGeom>
          <a:noFill/>
          <a:ln w="19050">
            <a:solidFill>
              <a:srgbClr val="0B3C5D"/>
            </a:solidFill>
            <a:prstDash val="solid"/>
          </a:ln>
        </p:spPr>
        <p:txBody>
          <a:bodyPr/>
          <a:lstStyle/>
          <a:p>
            <a:endParaRPr lang="en-US"/>
          </a:p>
        </p:txBody>
      </p:sp>
      <p:sp>
        <p:nvSpPr>
          <p:cNvPr id="21" name="Shape 18"/>
          <p:cNvSpPr/>
          <p:nvPr/>
        </p:nvSpPr>
        <p:spPr>
          <a:xfrm flipH="1" flipV="1">
            <a:off x="7406640" y="2514600"/>
            <a:ext cx="914400" cy="640080"/>
          </a:xfrm>
          <a:prstGeom prst="line">
            <a:avLst/>
          </a:prstGeom>
          <a:noFill/>
          <a:ln w="19050">
            <a:solidFill>
              <a:srgbClr val="0B3C5D"/>
            </a:solidFill>
            <a:prstDash val="solid"/>
          </a:ln>
        </p:spPr>
        <p:txBody>
          <a:bodyPr/>
          <a:lstStyle/>
          <a:p>
            <a:endParaRPr lang="en-US"/>
          </a:p>
        </p:txBody>
      </p:sp>
      <p:sp>
        <p:nvSpPr>
          <p:cNvPr id="22" name="Shape 19"/>
          <p:cNvSpPr/>
          <p:nvPr/>
        </p:nvSpPr>
        <p:spPr>
          <a:xfrm flipH="1" flipV="1">
            <a:off x="7498080" y="2423160"/>
            <a:ext cx="3017520" cy="731520"/>
          </a:xfrm>
          <a:prstGeom prst="line">
            <a:avLst/>
          </a:prstGeom>
          <a:noFill/>
          <a:ln w="19050">
            <a:solidFill>
              <a:srgbClr val="0B3C5D"/>
            </a:solidFill>
            <a:prstDash val="solid"/>
          </a:ln>
        </p:spPr>
        <p:txBody>
          <a:bodyPr/>
          <a:lstStyle/>
          <a:p>
            <a:endParaRPr lang="en-US"/>
          </a:p>
        </p:txBody>
      </p:sp>
      <p:sp>
        <p:nvSpPr>
          <p:cNvPr id="23" name="Text 20"/>
          <p:cNvSpPr txBox="1"/>
          <p:nvPr/>
        </p:nvSpPr>
        <p:spPr>
          <a:xfrm>
            <a:off x="457200" y="5212080"/>
            <a:ext cx="11247120" cy="1188720"/>
          </a:xfrm>
          <a:prstGeom prst="rect">
            <a:avLst/>
          </a:prstGeom>
          <a:noFill/>
          <a:ln/>
        </p:spPr>
        <p:txBody>
          <a:bodyPr wrap="square" lIns="0" tIns="0" rIns="0" bIns="0" rtlCol="0" anchor="t"/>
          <a:lstStyle/>
          <a:p>
            <a:pPr marL="279400" indent="-279400">
              <a:spcAft>
                <a:spcPts val="300"/>
              </a:spcAft>
              <a:buSzPct val="100000"/>
              <a:buChar char="•"/>
            </a:pPr>
            <a:r>
              <a:rPr lang="en-US" sz="1200" dirty="0">
                <a:solidFill>
                  <a:srgbClr val="1F2933"/>
                </a:solidFill>
              </a:rPr>
              <a:t>Projetado para uma topologia </a:t>
            </a:r>
            <a:r>
              <a:rPr lang="en-US" sz="1200" b="1" dirty="0">
                <a:solidFill>
                  <a:srgbClr val="1F2933"/>
                </a:solidFill>
              </a:rPr>
              <a:t>muito específica</a:t>
            </a:r>
            <a:r>
              <a:rPr lang="en-US" sz="1200" dirty="0">
                <a:solidFill>
                  <a:srgbClr val="1F2933"/>
                </a:solidFill>
              </a:rPr>
              <a:t>: um sistema núcleo (ARPANET) com os ASs pendurados nele, cada AS por </a:t>
            </a:r>
            <a:r>
              <a:rPr lang="en-US" sz="1200" b="1" dirty="0">
                <a:solidFill>
                  <a:srgbClr val="1F2933"/>
                </a:solidFill>
              </a:rPr>
              <a:t>um único roteador</a:t>
            </a:r>
            <a:endParaRPr lang="en-US" sz="1200" dirty="0"/>
          </a:p>
          <a:p>
            <a:pPr marL="279400" indent="-279400">
              <a:spcAft>
                <a:spcPts val="300"/>
              </a:spcAft>
              <a:buSzPct val="100000"/>
              <a:buChar char="•"/>
            </a:pPr>
            <a:r>
              <a:rPr lang="en-US" sz="1200" dirty="0">
                <a:solidFill>
                  <a:srgbClr val="1F2933"/>
                </a:solidFill>
              </a:rPr>
              <a:t>Não permitia múltiplos caminhos de um AS ao núcleo; </a:t>
            </a:r>
            <a:r>
              <a:rPr lang="en-US" sz="1200" b="1" dirty="0">
                <a:solidFill>
                  <a:srgbClr val="1F2933"/>
                </a:solidFill>
              </a:rPr>
              <a:t>não detectava loops</a:t>
            </a:r>
            <a:r>
              <a:rPr lang="en-US" sz="1200" dirty="0">
                <a:solidFill>
                  <a:srgbClr val="1F2933"/>
                </a:solidFill>
              </a:rPr>
              <a:t> (a topologia precisava ser uma árvore); só alcançabilidade, sem métrica</a:t>
            </a:r>
            <a:endParaRPr lang="en-US" sz="1200" dirty="0"/>
          </a:p>
          <a:p>
            <a:pPr marL="279400" indent="-279400">
              <a:spcAft>
                <a:spcPts val="300"/>
              </a:spcAft>
              <a:buSzPct val="100000"/>
              <a:buChar char="•"/>
            </a:pPr>
            <a:r>
              <a:rPr lang="en-US" sz="1200" dirty="0">
                <a:solidFill>
                  <a:srgbClr val="1F2933"/>
                </a:solidFill>
              </a:rPr>
              <a:t>Inviável quando a Internet deixou de ter núcleo único (NSFNET e provedores comerciais); substituído pelo BGP em meados dos anos 1990</a:t>
            </a:r>
            <a:endParaRPr lang="en-US" sz="12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BGP-4: o protocolo de roteamento da Internet</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Text 2"/>
          <p:cNvSpPr txBox="1"/>
          <p:nvPr/>
        </p:nvSpPr>
        <p:spPr>
          <a:xfrm>
            <a:off x="457200" y="1188720"/>
            <a:ext cx="6766560" cy="4937760"/>
          </a:xfrm>
          <a:prstGeom prst="rect">
            <a:avLst/>
          </a:prstGeom>
          <a:noFill/>
          <a:ln/>
        </p:spPr>
        <p:txBody>
          <a:bodyPr wrap="square" lIns="0" tIns="0" rIns="0" bIns="0" rtlCol="0" anchor="t"/>
          <a:lstStyle/>
          <a:p>
            <a:pPr marL="279400" indent="-279400">
              <a:spcAft>
                <a:spcPts val="600"/>
              </a:spcAft>
              <a:buSzPct val="100000"/>
              <a:buChar char="•"/>
            </a:pPr>
            <a:r>
              <a:rPr lang="en-US" sz="1300" dirty="0">
                <a:solidFill>
                  <a:srgbClr val="1F2933"/>
                </a:solidFill>
              </a:rPr>
              <a:t>Criado para superar as limitações do EGP com o crescimento da Internet; </a:t>
            </a:r>
            <a:r>
              <a:rPr lang="en-US" sz="1300" b="1" dirty="0">
                <a:solidFill>
                  <a:srgbClr val="1F2933"/>
                </a:solidFill>
              </a:rPr>
              <a:t>BGP-4</a:t>
            </a:r>
            <a:r>
              <a:rPr lang="en-US" sz="1300" dirty="0">
                <a:solidFill>
                  <a:srgbClr val="1F2933"/>
                </a:solidFill>
              </a:rPr>
              <a:t> desde 1994 (RFC 1654 → RFC 1771 → </a:t>
            </a:r>
            <a:r>
              <a:rPr lang="en-US" sz="1300" b="1" dirty="0">
                <a:solidFill>
                  <a:srgbClr val="1F2933"/>
                </a:solidFill>
              </a:rPr>
              <a:t>RFC 4271</a:t>
            </a:r>
            <a:r>
              <a:rPr lang="en-US" sz="1300" dirty="0">
                <a:solidFill>
                  <a:srgbClr val="1F2933"/>
                </a:solidFill>
              </a:rPr>
              <a:t>, 2006)</a:t>
            </a:r>
            <a:endParaRPr lang="en-US" sz="1300" dirty="0"/>
          </a:p>
          <a:p>
            <a:pPr marL="279400" indent="-279400">
              <a:spcAft>
                <a:spcPts val="600"/>
              </a:spcAft>
              <a:buSzPct val="100000"/>
              <a:buChar char="•"/>
            </a:pPr>
            <a:r>
              <a:rPr lang="en-US" sz="1300" b="1" dirty="0">
                <a:solidFill>
                  <a:srgbClr val="1F2933"/>
                </a:solidFill>
              </a:rPr>
              <a:t>Detecta loops:</a:t>
            </a:r>
            <a:r>
              <a:rPr lang="en-US" sz="1300" dirty="0">
                <a:solidFill>
                  <a:srgbClr val="1F2933"/>
                </a:solidFill>
              </a:rPr>
              <a:t> o AS_PATH lista os ASs percorridos; rota que já contém meu AS é rejeitada</a:t>
            </a:r>
            <a:endParaRPr lang="en-US" sz="1300" dirty="0"/>
          </a:p>
          <a:p>
            <a:pPr marL="279400" indent="-279400">
              <a:spcAft>
                <a:spcPts val="600"/>
              </a:spcAft>
              <a:buSzPct val="100000"/>
              <a:buChar char="•"/>
            </a:pPr>
            <a:r>
              <a:rPr lang="en-US" sz="1300" b="1" dirty="0">
                <a:solidFill>
                  <a:srgbClr val="1F2933"/>
                </a:solidFill>
              </a:rPr>
              <a:t>Vetor de caminho</a:t>
            </a:r>
            <a:r>
              <a:rPr lang="en-US" sz="1300" dirty="0">
                <a:solidFill>
                  <a:srgbClr val="1F2933"/>
                </a:solidFill>
              </a:rPr>
              <a:t> orientado a políticas; sessões </a:t>
            </a:r>
            <a:r>
              <a:rPr lang="en-US" sz="1300" b="1" dirty="0">
                <a:solidFill>
                  <a:srgbClr val="1F2933"/>
                </a:solidFill>
              </a:rPr>
              <a:t>TCP 179</a:t>
            </a:r>
            <a:r>
              <a:rPr lang="en-US" sz="1300" dirty="0">
                <a:solidFill>
                  <a:srgbClr val="1F2933"/>
                </a:solidFill>
              </a:rPr>
              <a:t> configuradas explicitamente (não há descoberta automática)</a:t>
            </a:r>
            <a:endParaRPr lang="en-US" sz="1300" dirty="0"/>
          </a:p>
          <a:p>
            <a:pPr marL="279400" indent="-279400">
              <a:spcAft>
                <a:spcPts val="600"/>
              </a:spcAft>
              <a:buSzPct val="100000"/>
              <a:buChar char="•"/>
            </a:pPr>
            <a:r>
              <a:rPr lang="en-US" sz="1300" b="1" dirty="0">
                <a:solidFill>
                  <a:srgbClr val="1F2933"/>
                </a:solidFill>
              </a:rPr>
              <a:t>eBGP</a:t>
            </a:r>
            <a:r>
              <a:rPr lang="en-US" sz="1300" dirty="0">
                <a:solidFill>
                  <a:srgbClr val="1F2933"/>
                </a:solidFill>
              </a:rPr>
              <a:t> entre ASs diferentes (AD 20); </a:t>
            </a:r>
            <a:r>
              <a:rPr lang="en-US" sz="1300" b="1" dirty="0">
                <a:solidFill>
                  <a:srgbClr val="1F2933"/>
                </a:solidFill>
              </a:rPr>
              <a:t>iBGP</a:t>
            </a:r>
            <a:r>
              <a:rPr lang="en-US" sz="1300" dirty="0">
                <a:solidFill>
                  <a:srgbClr val="1F2933"/>
                </a:solidFill>
              </a:rPr>
              <a:t> dentro do AS (AD 200), em full mesh ou com </a:t>
            </a:r>
            <a:r>
              <a:rPr lang="en-US" sz="1300" b="1" dirty="0">
                <a:solidFill>
                  <a:srgbClr val="1F2933"/>
                </a:solidFill>
              </a:rPr>
              <a:t>route reflectors</a:t>
            </a:r>
            <a:r>
              <a:rPr lang="en-US" sz="1300" dirty="0">
                <a:solidFill>
                  <a:srgbClr val="1F2933"/>
                </a:solidFill>
              </a:rPr>
              <a:t> (RFC 4456)</a:t>
            </a:r>
            <a:endParaRPr lang="en-US" sz="1300" dirty="0"/>
          </a:p>
          <a:p>
            <a:pPr marL="279400" indent="-279400">
              <a:spcAft>
                <a:spcPts val="600"/>
              </a:spcAft>
              <a:buSzPct val="100000"/>
              <a:buChar char="•"/>
            </a:pPr>
            <a:r>
              <a:rPr lang="en-US" sz="1300" b="1" dirty="0">
                <a:solidFill>
                  <a:srgbClr val="1F2933"/>
                </a:solidFill>
              </a:rPr>
              <a:t>MP-BGP</a:t>
            </a:r>
            <a:r>
              <a:rPr lang="en-US" sz="1300" dirty="0">
                <a:solidFill>
                  <a:srgbClr val="1F2933"/>
                </a:solidFill>
              </a:rPr>
              <a:t> (RFC 4760): IPv6, VPNv4/VPNv6 (MPLS L3VPN), EVPN; </a:t>
            </a:r>
            <a:r>
              <a:rPr lang="en-US" sz="1300" b="1" dirty="0">
                <a:solidFill>
                  <a:srgbClr val="1F2933"/>
                </a:solidFill>
              </a:rPr>
              <a:t>ASN de 32 bits</a:t>
            </a:r>
            <a:r>
              <a:rPr lang="en-US" sz="1300" dirty="0">
                <a:solidFill>
                  <a:srgbClr val="1F2933"/>
                </a:solidFill>
              </a:rPr>
              <a:t> (RFC 6793)</a:t>
            </a:r>
            <a:endParaRPr lang="en-US" sz="1300" dirty="0"/>
          </a:p>
          <a:p>
            <a:pPr marL="279400" indent="-279400">
              <a:spcAft>
                <a:spcPts val="600"/>
              </a:spcAft>
              <a:buSzPct val="100000"/>
              <a:buChar char="•"/>
            </a:pPr>
            <a:r>
              <a:rPr lang="en-US" sz="1300" dirty="0">
                <a:solidFill>
                  <a:srgbClr val="1F2933"/>
                </a:solidFill>
              </a:rPr>
              <a:t>Também dentro de data centers: BGP como IGP de fabrics folha-espinha (RFC 7938)</a:t>
            </a:r>
            <a:endParaRPr lang="en-US" sz="1300" dirty="0"/>
          </a:p>
        </p:txBody>
      </p:sp>
      <p:sp>
        <p:nvSpPr>
          <p:cNvPr id="6" name="Text 3"/>
          <p:cNvSpPr/>
          <p:nvPr/>
        </p:nvSpPr>
        <p:spPr>
          <a:xfrm>
            <a:off x="7498080" y="1280160"/>
            <a:ext cx="2011680" cy="1371600"/>
          </a:xfrm>
          <a:prstGeom prst="cloud">
            <a:avLst/>
          </a:prstGeom>
          <a:solidFill>
            <a:srgbClr val="EEF3F7"/>
          </a:solidFill>
          <a:ln w="12700">
            <a:solidFill>
              <a:srgbClr val="6B7B8C"/>
            </a:solidFill>
          </a:ln>
        </p:spPr>
        <p:txBody>
          <a:bodyPr wrap="square" lIns="0" tIns="0" rIns="0" bIns="0" rtlCol="0" anchor="t"/>
          <a:lstStyle/>
          <a:p>
            <a:pPr marL="0" indent="0" algn="ctr">
              <a:buNone/>
            </a:pPr>
            <a:r>
              <a:rPr lang="en-US" sz="1000" b="1" dirty="0">
                <a:solidFill>
                  <a:srgbClr val="0B3C5D"/>
                </a:solidFill>
              </a:rPr>
              <a:t>AS 64500</a:t>
            </a:r>
            <a:endParaRPr lang="en-US" sz="1000" dirty="0"/>
          </a:p>
        </p:txBody>
      </p:sp>
      <p:sp>
        <p:nvSpPr>
          <p:cNvPr id="7" name="Text 4"/>
          <p:cNvSpPr/>
          <p:nvPr/>
        </p:nvSpPr>
        <p:spPr>
          <a:xfrm>
            <a:off x="9784080" y="1280160"/>
            <a:ext cx="2011680" cy="1371600"/>
          </a:xfrm>
          <a:prstGeom prst="cloud">
            <a:avLst/>
          </a:prstGeom>
          <a:solidFill>
            <a:srgbClr val="EEF3F7"/>
          </a:solidFill>
          <a:ln w="12700">
            <a:solidFill>
              <a:srgbClr val="6B7B8C"/>
            </a:solidFill>
          </a:ln>
        </p:spPr>
        <p:txBody>
          <a:bodyPr wrap="square" lIns="0" tIns="0" rIns="0" bIns="0" rtlCol="0" anchor="t"/>
          <a:lstStyle/>
          <a:p>
            <a:pPr marL="0" indent="0" algn="ctr">
              <a:buNone/>
            </a:pPr>
            <a:r>
              <a:rPr lang="en-US" sz="1000" b="1" dirty="0">
                <a:solidFill>
                  <a:srgbClr val="0B3C5D"/>
                </a:solidFill>
              </a:rPr>
              <a:t>AS 64501</a:t>
            </a:r>
            <a:endParaRPr lang="en-US" sz="1000" dirty="0"/>
          </a:p>
        </p:txBody>
      </p:sp>
      <p:sp>
        <p:nvSpPr>
          <p:cNvPr id="8" name="Text 5"/>
          <p:cNvSpPr/>
          <p:nvPr/>
        </p:nvSpPr>
        <p:spPr>
          <a:xfrm>
            <a:off x="8641080" y="3017520"/>
            <a:ext cx="2011680" cy="1371600"/>
          </a:xfrm>
          <a:prstGeom prst="cloud">
            <a:avLst/>
          </a:prstGeom>
          <a:solidFill>
            <a:srgbClr val="EEF3F7"/>
          </a:solidFill>
          <a:ln w="12700">
            <a:solidFill>
              <a:srgbClr val="6B7B8C"/>
            </a:solidFill>
          </a:ln>
        </p:spPr>
        <p:txBody>
          <a:bodyPr wrap="square" lIns="0" tIns="0" rIns="0" bIns="0" rtlCol="0" anchor="t"/>
          <a:lstStyle/>
          <a:p>
            <a:pPr marL="0" indent="0" algn="ctr">
              <a:buNone/>
            </a:pPr>
            <a:r>
              <a:rPr lang="en-US" sz="1000" b="1" dirty="0">
                <a:solidFill>
                  <a:srgbClr val="0B3C5D"/>
                </a:solidFill>
              </a:rPr>
              <a:t>AS 64502</a:t>
            </a:r>
            <a:endParaRPr lang="en-US" sz="1000" dirty="0"/>
          </a:p>
        </p:txBody>
      </p:sp>
      <p:sp>
        <p:nvSpPr>
          <p:cNvPr id="9" name="Text 6"/>
          <p:cNvSpPr/>
          <p:nvPr/>
        </p:nvSpPr>
        <p:spPr>
          <a:xfrm>
            <a:off x="8302752" y="190195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10" name="Text 7"/>
          <p:cNvSpPr/>
          <p:nvPr/>
        </p:nvSpPr>
        <p:spPr>
          <a:xfrm>
            <a:off x="10588752" y="190195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11" name="Text 8"/>
          <p:cNvSpPr/>
          <p:nvPr/>
        </p:nvSpPr>
        <p:spPr>
          <a:xfrm>
            <a:off x="9445752" y="3639312"/>
            <a:ext cx="402336" cy="40233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C</a:t>
            </a:r>
            <a:endParaRPr lang="en-US" sz="1200" dirty="0"/>
          </a:p>
        </p:txBody>
      </p:sp>
      <p:sp>
        <p:nvSpPr>
          <p:cNvPr id="12" name="Shape 9"/>
          <p:cNvSpPr/>
          <p:nvPr/>
        </p:nvSpPr>
        <p:spPr>
          <a:xfrm>
            <a:off x="8705088" y="2103120"/>
            <a:ext cx="1883664" cy="0"/>
          </a:xfrm>
          <a:prstGeom prst="line">
            <a:avLst/>
          </a:prstGeom>
          <a:noFill/>
          <a:ln w="31750">
            <a:solidFill>
              <a:srgbClr val="D64545"/>
            </a:solidFill>
            <a:prstDash val="solid"/>
            <a:headEnd type="triangle"/>
            <a:tailEnd type="triangle"/>
          </a:ln>
        </p:spPr>
        <p:txBody>
          <a:bodyPr/>
          <a:lstStyle/>
          <a:p>
            <a:endParaRPr lang="en-US"/>
          </a:p>
        </p:txBody>
      </p:sp>
      <p:sp>
        <p:nvSpPr>
          <p:cNvPr id="13" name="Text 10"/>
          <p:cNvSpPr txBox="1"/>
          <p:nvPr/>
        </p:nvSpPr>
        <p:spPr>
          <a:xfrm>
            <a:off x="8823960" y="2121408"/>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eBGP</a:t>
            </a:r>
            <a:endParaRPr lang="en-US" sz="1000" dirty="0"/>
          </a:p>
        </p:txBody>
      </p:sp>
      <p:sp>
        <p:nvSpPr>
          <p:cNvPr id="14" name="Shape 11"/>
          <p:cNvSpPr/>
          <p:nvPr/>
        </p:nvSpPr>
        <p:spPr>
          <a:xfrm>
            <a:off x="8641080" y="2286000"/>
            <a:ext cx="868680" cy="1417320"/>
          </a:xfrm>
          <a:prstGeom prst="line">
            <a:avLst/>
          </a:prstGeom>
          <a:noFill/>
          <a:ln w="31750">
            <a:solidFill>
              <a:srgbClr val="D64545"/>
            </a:solidFill>
            <a:prstDash val="solid"/>
            <a:headEnd type="triangle"/>
            <a:tailEnd type="triangle"/>
          </a:ln>
        </p:spPr>
        <p:txBody>
          <a:bodyPr/>
          <a:lstStyle/>
          <a:p>
            <a:endParaRPr lang="en-US"/>
          </a:p>
        </p:txBody>
      </p:sp>
      <p:sp>
        <p:nvSpPr>
          <p:cNvPr id="15" name="Shape 12"/>
          <p:cNvSpPr/>
          <p:nvPr/>
        </p:nvSpPr>
        <p:spPr>
          <a:xfrm flipH="1">
            <a:off x="9784080" y="2286000"/>
            <a:ext cx="868680" cy="1417320"/>
          </a:xfrm>
          <a:prstGeom prst="line">
            <a:avLst/>
          </a:prstGeom>
          <a:noFill/>
          <a:ln w="31750">
            <a:solidFill>
              <a:srgbClr val="D64545"/>
            </a:solidFill>
            <a:prstDash val="solid"/>
            <a:headEnd type="triangle"/>
            <a:tailEnd type="triangle"/>
          </a:ln>
        </p:spPr>
        <p:txBody>
          <a:bodyPr/>
          <a:lstStyle/>
          <a:p>
            <a:endParaRPr lang="en-US"/>
          </a:p>
        </p:txBody>
      </p:sp>
      <p:sp>
        <p:nvSpPr>
          <p:cNvPr id="16" name="Text 13"/>
          <p:cNvSpPr txBox="1"/>
          <p:nvPr/>
        </p:nvSpPr>
        <p:spPr>
          <a:xfrm>
            <a:off x="7498080" y="4480560"/>
            <a:ext cx="4297680" cy="822960"/>
          </a:xfrm>
          <a:prstGeom prst="rect">
            <a:avLst/>
          </a:prstGeom>
          <a:solidFill>
            <a:srgbClr val="FFF4E0"/>
          </a:solidFill>
          <a:ln/>
        </p:spPr>
        <p:txBody>
          <a:bodyPr wrap="square" lIns="0" tIns="0" rIns="0" bIns="0" rtlCol="0" anchor="ctr"/>
          <a:lstStyle/>
          <a:p>
            <a:pPr marL="0" indent="0" algn="l">
              <a:buNone/>
            </a:pPr>
            <a:r>
              <a:rPr lang="en-US" sz="1000" dirty="0">
                <a:solidFill>
                  <a:srgbClr val="1F2933"/>
                </a:solidFill>
              </a:rPr>
              <a:t>A anuncia 203.0.113.0/24 com AS_PATH 64500; B reanuncia a C com AS_PATH 64501 64500; C nunca aceitaria de volta uma rota com 64502 no caminho.</a:t>
            </a:r>
            <a:endParaRPr lang="en-US" sz="1000" dirty="0"/>
          </a:p>
        </p:txBody>
      </p:sp>
      <p:sp>
        <p:nvSpPr>
          <p:cNvPr id="17" name="Text 14"/>
          <p:cNvSpPr txBox="1"/>
          <p:nvPr/>
        </p:nvSpPr>
        <p:spPr>
          <a:xfrm>
            <a:off x="7498080" y="5440680"/>
            <a:ext cx="4297680" cy="731520"/>
          </a:xfrm>
          <a:prstGeom prst="rect">
            <a:avLst/>
          </a:prstGeom>
          <a:noFill/>
          <a:ln/>
        </p:spPr>
        <p:txBody>
          <a:bodyPr wrap="square" lIns="0" tIns="0" rIns="0" bIns="0" rtlCol="0" anchor="ctr"/>
          <a:lstStyle/>
          <a:p>
            <a:pPr marL="0" indent="0" algn="l">
              <a:buNone/>
            </a:pPr>
            <a:r>
              <a:rPr lang="en-US" sz="1000" dirty="0">
                <a:solidFill>
                  <a:srgbClr val="6B7B8C"/>
                </a:solidFill>
              </a:rPr>
              <a:t>Tabela global 2026: ≈ 1 milhão de prefixos IPv4; &gt; 200 mil IPv6 (bgp.potaroo.net).</a:t>
            </a:r>
            <a:endParaRPr lang="en-US" sz="100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BGP-4: atributos e seleção do melhor caminho</a:t>
            </a:r>
            <a:endParaRPr lang="en-US" sz="3000" dirty="0"/>
          </a:p>
        </p:txBody>
      </p:sp>
      <p:graphicFrame>
        <p:nvGraphicFramePr>
          <p:cNvPr id="13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035040" cy="914400"/>
        </p:xfrm>
        <a:graphic>
          <a:graphicData uri="http://schemas.openxmlformats.org/drawingml/2006/table">
            <a:tbl>
              <a:tblPr/>
              <a:tblGrid>
                <a:gridCol w="192024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2651760">
                  <a:extLst>
                    <a:ext uri="{9D8B030D-6E8A-4147-A177-3AD203B41FA5}">
                      <a16:colId xmlns:a16="http://schemas.microsoft.com/office/drawing/2014/main" val="20002"/>
                    </a:ext>
                  </a:extLst>
                </a:gridCol>
              </a:tblGrid>
              <a:tr h="384048">
                <a:tc>
                  <a:txBody>
                    <a:bodyPr/>
                    <a:lstStyle/>
                    <a:p>
                      <a:pPr marL="0" indent="0" algn="l">
                        <a:buNone/>
                      </a:pPr>
                      <a:r>
                        <a:rPr lang="en-US" sz="1000" b="1" dirty="0">
                          <a:solidFill>
                            <a:srgbClr val="FFFFFF"/>
                          </a:solidFill>
                        </a:rPr>
                        <a:t>Atributo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Categoria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Para que serve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000" dirty="0">
                          <a:solidFill>
                            <a:srgbClr val="1F2933"/>
                          </a:solidFill>
                        </a:rPr>
                        <a:t>ORIGIN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Obrigatório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Como a rota entrou no BGP (IGP, EGP, incomplete)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000" dirty="0">
                          <a:solidFill>
                            <a:srgbClr val="1F2933"/>
                          </a:solidFill>
                        </a:rPr>
                        <a:t>AS_PATH</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Obrigatório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Lista de ASs; detecção de loop; política por prepend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000" dirty="0">
                          <a:solidFill>
                            <a:srgbClr val="1F2933"/>
                          </a:solidFill>
                        </a:rPr>
                        <a:t>NEXT_HOP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Obrigatório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 do próximo salto (eBGP: o par; iBGP: inalterado)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000" dirty="0">
                          <a:solidFill>
                            <a:srgbClr val="1F2933"/>
                          </a:solidFill>
                        </a:rPr>
                        <a:t>LOCAL_PREF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Discricionário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Preferência de saída dentro do AS (maior vence)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000" dirty="0">
                          <a:solidFill>
                            <a:srgbClr val="1F2933"/>
                          </a:solidFill>
                        </a:rPr>
                        <a:t>MED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Opcional não trans.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Sugere ponto de entrada ao vizinho (menor vence)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000" dirty="0">
                          <a:solidFill>
                            <a:srgbClr val="1F2933"/>
                          </a:solidFill>
                        </a:rPr>
                        <a:t>COMMUNITY</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Opcional transitivo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Etiquetas para política (RFC 1997, 8092)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384048">
                <a:tc>
                  <a:txBody>
                    <a:bodyPr/>
                    <a:lstStyle/>
                    <a:p>
                      <a:pPr marL="0" indent="0" algn="l">
                        <a:buNone/>
                      </a:pPr>
                      <a:r>
                        <a:rPr lang="en-US" sz="1000" dirty="0">
                          <a:solidFill>
                            <a:srgbClr val="1F2933"/>
                          </a:solidFill>
                        </a:rPr>
                        <a:t>AGGREGATOR / ATOMIC_AGG.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Opcional / discr.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Informação de agregação de rotas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Shape 1"/>
          <p:cNvSpPr/>
          <p:nvPr/>
        </p:nvSpPr>
        <p:spPr>
          <a:xfrm>
            <a:off x="6766560" y="1280160"/>
            <a:ext cx="4937760" cy="3749040"/>
          </a:xfrm>
          <a:prstGeom prst="roundRect">
            <a:avLst>
              <a:gd name="adj" fmla="val 2927"/>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6967728" y="1444752"/>
            <a:ext cx="4535424" cy="365760"/>
          </a:xfrm>
          <a:prstGeom prst="rect">
            <a:avLst/>
          </a:prstGeom>
          <a:noFill/>
          <a:ln/>
        </p:spPr>
        <p:txBody>
          <a:bodyPr wrap="square" lIns="0" tIns="0" rIns="0" bIns="0" rtlCol="0" anchor="t"/>
          <a:lstStyle/>
          <a:p>
            <a:pPr marL="0" indent="0">
              <a:buNone/>
            </a:pPr>
            <a:r>
              <a:rPr lang="en-US" sz="1500" b="1" dirty="0">
                <a:solidFill>
                  <a:srgbClr val="0B3C5D"/>
                </a:solidFill>
              </a:rPr>
              <a:t>Ordem de seleção (Cisco)</a:t>
            </a:r>
            <a:endParaRPr lang="en-US" sz="1500" dirty="0"/>
          </a:p>
        </p:txBody>
      </p:sp>
      <p:sp>
        <p:nvSpPr>
          <p:cNvPr id="7" name="Text 3"/>
          <p:cNvSpPr txBox="1"/>
          <p:nvPr/>
        </p:nvSpPr>
        <p:spPr>
          <a:xfrm>
            <a:off x="6967728" y="1856232"/>
            <a:ext cx="4535424" cy="30358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1. Maior </a:t>
            </a:r>
            <a:r>
              <a:rPr lang="en-US" sz="1100" b="1" dirty="0">
                <a:solidFill>
                  <a:srgbClr val="1F2933"/>
                </a:solidFill>
              </a:rPr>
              <a:t>weight</a:t>
            </a:r>
            <a:r>
              <a:rPr lang="en-US" sz="1100" dirty="0">
                <a:solidFill>
                  <a:srgbClr val="1F2933"/>
                </a:solidFill>
              </a:rPr>
              <a:t> (local, Cisco)   2. Maior </a:t>
            </a:r>
            <a:r>
              <a:rPr lang="en-US" sz="1100" b="1" dirty="0">
                <a:solidFill>
                  <a:srgbClr val="1F2933"/>
                </a:solidFill>
              </a:rPr>
              <a:t>LOCAL_PREF</a:t>
            </a:r>
            <a:endParaRPr lang="en-US" sz="1100" dirty="0"/>
          </a:p>
          <a:p>
            <a:pPr marL="279400" indent="-279400">
              <a:spcAft>
                <a:spcPts val="400"/>
              </a:spcAft>
              <a:buSzPct val="100000"/>
              <a:buChar char="•"/>
            </a:pPr>
            <a:r>
              <a:rPr lang="en-US" sz="1100" dirty="0">
                <a:solidFill>
                  <a:srgbClr val="1F2933"/>
                </a:solidFill>
              </a:rPr>
              <a:t>3. Rota originada localmente   4. Menor </a:t>
            </a:r>
            <a:r>
              <a:rPr lang="en-US" sz="1100" b="1" dirty="0">
                <a:solidFill>
                  <a:srgbClr val="1F2933"/>
                </a:solidFill>
              </a:rPr>
              <a:t>AS_PATH</a:t>
            </a:r>
            <a:endParaRPr lang="en-US" sz="1100" dirty="0"/>
          </a:p>
          <a:p>
            <a:pPr marL="279400" indent="-279400">
              <a:spcAft>
                <a:spcPts val="400"/>
              </a:spcAft>
              <a:buSzPct val="100000"/>
              <a:buChar char="•"/>
            </a:pPr>
            <a:r>
              <a:rPr lang="en-US" sz="1100" dirty="0">
                <a:solidFill>
                  <a:srgbClr val="1F2933"/>
                </a:solidFill>
              </a:rPr>
              <a:t>5. Menor ORIGIN (IGP &lt; EGP &lt; incomplete)   6. Menor </a:t>
            </a:r>
            <a:r>
              <a:rPr lang="en-US" sz="1100" b="1" dirty="0">
                <a:solidFill>
                  <a:srgbClr val="1F2933"/>
                </a:solidFill>
              </a:rPr>
              <a:t>MED</a:t>
            </a:r>
            <a:endParaRPr lang="en-US" sz="1100" dirty="0"/>
          </a:p>
          <a:p>
            <a:pPr marL="279400" indent="-279400">
              <a:spcAft>
                <a:spcPts val="400"/>
              </a:spcAft>
              <a:buSzPct val="100000"/>
              <a:buChar char="•"/>
            </a:pPr>
            <a:r>
              <a:rPr lang="en-US" sz="1100" dirty="0">
                <a:solidFill>
                  <a:srgbClr val="1F2933"/>
                </a:solidFill>
              </a:rPr>
              <a:t>7. eBGP antes de iBGP   8. Menor métrica IGP até o NEXT_HOP</a:t>
            </a:r>
            <a:endParaRPr lang="en-US" sz="1100" dirty="0"/>
          </a:p>
          <a:p>
            <a:pPr marL="279400" indent="-279400">
              <a:spcAft>
                <a:spcPts val="400"/>
              </a:spcAft>
              <a:buSzPct val="100000"/>
              <a:buChar char="•"/>
            </a:pPr>
            <a:r>
              <a:rPr lang="en-US" sz="1100" dirty="0">
                <a:solidFill>
                  <a:srgbClr val="1F2933"/>
                </a:solidFill>
              </a:rPr>
              <a:t>9. Rota mais antiga   10. Menor ID de roteador / endereço do par</a:t>
            </a:r>
            <a:endParaRPr lang="en-US" sz="1100" dirty="0"/>
          </a:p>
        </p:txBody>
      </p:sp>
      <p:sp>
        <p:nvSpPr>
          <p:cNvPr id="8" name="Shape 4"/>
          <p:cNvSpPr/>
          <p:nvPr/>
        </p:nvSpPr>
        <p:spPr>
          <a:xfrm>
            <a:off x="6766560" y="5212080"/>
            <a:ext cx="4937760" cy="1005840"/>
          </a:xfrm>
          <a:prstGeom prst="roundRect">
            <a:avLst>
              <a:gd name="adj" fmla="val 10909"/>
            </a:avLst>
          </a:prstGeom>
          <a:solidFill>
            <a:srgbClr val="FFF4E0"/>
          </a:solidFill>
          <a:ln w="9525">
            <a:solidFill>
              <a:srgbClr val="EEF3F7"/>
            </a:solidFill>
            <a:prstDash val="solid"/>
          </a:ln>
        </p:spPr>
        <p:txBody>
          <a:bodyPr/>
          <a:lstStyle/>
          <a:p>
            <a:endParaRPr lang="en-US"/>
          </a:p>
        </p:txBody>
      </p:sp>
      <p:sp>
        <p:nvSpPr>
          <p:cNvPr id="9" name="Text 5"/>
          <p:cNvSpPr txBox="1"/>
          <p:nvPr/>
        </p:nvSpPr>
        <p:spPr>
          <a:xfrm>
            <a:off x="6967728" y="5376672"/>
            <a:ext cx="4535424" cy="365760"/>
          </a:xfrm>
          <a:prstGeom prst="rect">
            <a:avLst/>
          </a:prstGeom>
          <a:noFill/>
          <a:ln/>
        </p:spPr>
        <p:txBody>
          <a:bodyPr wrap="square" lIns="0" tIns="0" rIns="0" bIns="0" rtlCol="0" anchor="t"/>
          <a:lstStyle/>
          <a:p>
            <a:pPr marL="0" indent="0">
              <a:buNone/>
            </a:pPr>
            <a:r>
              <a:rPr lang="en-US" sz="1500" b="1" dirty="0">
                <a:solidFill>
                  <a:srgbClr val="0B3C5D"/>
                </a:solidFill>
              </a:rPr>
              <a:t>Segurança de roteamento</a:t>
            </a:r>
            <a:endParaRPr lang="en-US" sz="1500" dirty="0"/>
          </a:p>
        </p:txBody>
      </p:sp>
      <p:sp>
        <p:nvSpPr>
          <p:cNvPr id="10" name="Text 6"/>
          <p:cNvSpPr txBox="1"/>
          <p:nvPr/>
        </p:nvSpPr>
        <p:spPr>
          <a:xfrm>
            <a:off x="6967728" y="5788152"/>
            <a:ext cx="4535424" cy="292608"/>
          </a:xfrm>
          <a:prstGeom prst="rect">
            <a:avLst/>
          </a:prstGeom>
          <a:noFill/>
          <a:ln/>
        </p:spPr>
        <p:txBody>
          <a:bodyPr wrap="square" lIns="0" tIns="0" rIns="0" bIns="0" rtlCol="0" anchor="t"/>
          <a:lstStyle/>
          <a:p>
            <a:pPr marL="0" indent="0">
              <a:buNone/>
            </a:pPr>
            <a:r>
              <a:rPr lang="en-US" sz="1000" dirty="0">
                <a:solidFill>
                  <a:srgbClr val="1F2933"/>
                </a:solidFill>
              </a:rPr>
              <a:t>Filtros de prefixo e AS_PATH, limite de prefixos por par, RPKI/ROV (RFC 6811), MANRS.</a:t>
            </a:r>
            <a:endParaRPr lang="en-US" sz="100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2  |  PARTE 5</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Controle de acesso IP</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Listas de controle de acesso (ACLs): como roteadores filtram tráfego, exemplos clássicos de ACL padrão e a evolução para firewalls stateful</a:t>
            </a:r>
            <a:endParaRPr lang="en-US" sz="180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ACLs no fluxo de processamento do roteador</a:t>
            </a:r>
            <a:endParaRPr lang="en-US" sz="3000" dirty="0"/>
          </a:p>
        </p:txBody>
      </p:sp>
      <p:sp>
        <p:nvSpPr>
          <p:cNvPr id="4" name="Shape 1"/>
          <p:cNvSpPr/>
          <p:nvPr/>
        </p:nvSpPr>
        <p:spPr>
          <a:xfrm>
            <a:off x="548640" y="1280160"/>
            <a:ext cx="11064240" cy="1280160"/>
          </a:xfrm>
          <a:prstGeom prst="roundRect">
            <a:avLst>
              <a:gd name="adj" fmla="val 8571"/>
            </a:avLst>
          </a:prstGeom>
          <a:solidFill>
            <a:srgbClr val="FFF4E0"/>
          </a:solidFill>
          <a:ln w="9525">
            <a:solidFill>
              <a:srgbClr val="EEF3F7"/>
            </a:solidFill>
            <a:prstDash val="solid"/>
          </a:ln>
        </p:spPr>
        <p:txBody>
          <a:bodyPr/>
          <a:lstStyle/>
          <a:p>
            <a:endParaRPr lang="en-US"/>
          </a:p>
        </p:txBody>
      </p:sp>
      <p:sp>
        <p:nvSpPr>
          <p:cNvPr id="5" name="Text 2"/>
          <p:cNvSpPr txBox="1"/>
          <p:nvPr/>
        </p:nvSpPr>
        <p:spPr>
          <a:xfrm>
            <a:off x="749808" y="1444752"/>
            <a:ext cx="10661904" cy="365760"/>
          </a:xfrm>
          <a:prstGeom prst="rect">
            <a:avLst/>
          </a:prstGeom>
          <a:noFill/>
          <a:ln/>
        </p:spPr>
        <p:txBody>
          <a:bodyPr wrap="square" lIns="0" tIns="0" rIns="0" bIns="0" rtlCol="0" anchor="t"/>
          <a:lstStyle/>
          <a:p>
            <a:pPr marL="0" indent="0">
              <a:buNone/>
            </a:pPr>
            <a:r>
              <a:rPr lang="en-US" sz="1500" b="1" dirty="0">
                <a:solidFill>
                  <a:srgbClr val="0B3C5D"/>
                </a:solidFill>
              </a:rPr>
              <a:t>Plano de controle</a:t>
            </a:r>
            <a:endParaRPr lang="en-US" sz="1500" dirty="0"/>
          </a:p>
        </p:txBody>
      </p:sp>
      <p:sp>
        <p:nvSpPr>
          <p:cNvPr id="6" name="Text 3"/>
          <p:cNvSpPr txBox="1"/>
          <p:nvPr/>
        </p:nvSpPr>
        <p:spPr>
          <a:xfrm>
            <a:off x="749808" y="1856232"/>
            <a:ext cx="10661904" cy="566928"/>
          </a:xfrm>
          <a:prstGeom prst="rect">
            <a:avLst/>
          </a:prstGeom>
          <a:noFill/>
          <a:ln/>
        </p:spPr>
        <p:txBody>
          <a:bodyPr wrap="square" lIns="0" tIns="0" rIns="0" bIns="0" rtlCol="0" anchor="t"/>
          <a:lstStyle/>
          <a:p>
            <a:pPr marL="0" indent="0">
              <a:buNone/>
            </a:pPr>
            <a:endParaRPr lang="en-US" sz="1200" dirty="0"/>
          </a:p>
        </p:txBody>
      </p:sp>
      <p:sp>
        <p:nvSpPr>
          <p:cNvPr id="7" name="Text 4"/>
          <p:cNvSpPr txBox="1"/>
          <p:nvPr/>
        </p:nvSpPr>
        <p:spPr>
          <a:xfrm>
            <a:off x="822960" y="1783080"/>
            <a:ext cx="2103120" cy="59436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Tabela de roteamento / FIB</a:t>
            </a:r>
            <a:endParaRPr lang="en-US" sz="1100" dirty="0"/>
          </a:p>
        </p:txBody>
      </p:sp>
      <p:sp>
        <p:nvSpPr>
          <p:cNvPr id="8" name="Text 5"/>
          <p:cNvSpPr txBox="1"/>
          <p:nvPr/>
        </p:nvSpPr>
        <p:spPr>
          <a:xfrm>
            <a:off x="3200400" y="1783080"/>
            <a:ext cx="2103120" cy="59436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Cache ARP / adjacências</a:t>
            </a:r>
            <a:endParaRPr lang="en-US" sz="1100" dirty="0"/>
          </a:p>
        </p:txBody>
      </p:sp>
      <p:sp>
        <p:nvSpPr>
          <p:cNvPr id="9" name="Text 6"/>
          <p:cNvSpPr txBox="1"/>
          <p:nvPr/>
        </p:nvSpPr>
        <p:spPr>
          <a:xfrm>
            <a:off x="5577840" y="1783080"/>
            <a:ext cx="2103120" cy="59436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b="1" dirty="0">
                <a:solidFill>
                  <a:srgbClr val="1F2933"/>
                </a:solidFill>
              </a:rPr>
              <a:t>ACLs (regras ordenadas)</a:t>
            </a:r>
            <a:endParaRPr lang="en-US" sz="1100" dirty="0"/>
          </a:p>
        </p:txBody>
      </p:sp>
      <p:sp>
        <p:nvSpPr>
          <p:cNvPr id="10" name="Text 7"/>
          <p:cNvSpPr txBox="1"/>
          <p:nvPr/>
        </p:nvSpPr>
        <p:spPr>
          <a:xfrm>
            <a:off x="7955280" y="1783080"/>
            <a:ext cx="2103120" cy="59436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Filas / QoS</a:t>
            </a:r>
            <a:endParaRPr lang="en-US" sz="1100" dirty="0"/>
          </a:p>
        </p:txBody>
      </p:sp>
      <p:sp>
        <p:nvSpPr>
          <p:cNvPr id="11" name="Shape 8"/>
          <p:cNvSpPr/>
          <p:nvPr/>
        </p:nvSpPr>
        <p:spPr>
          <a:xfrm>
            <a:off x="548640" y="2834640"/>
            <a:ext cx="1106424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749808" y="2999232"/>
            <a:ext cx="10661904" cy="365760"/>
          </a:xfrm>
          <a:prstGeom prst="rect">
            <a:avLst/>
          </a:prstGeom>
          <a:noFill/>
          <a:ln/>
        </p:spPr>
        <p:txBody>
          <a:bodyPr wrap="square" lIns="0" tIns="0" rIns="0" bIns="0" rtlCol="0" anchor="t"/>
          <a:lstStyle/>
          <a:p>
            <a:pPr marL="0" indent="0">
              <a:buNone/>
            </a:pPr>
            <a:r>
              <a:rPr lang="en-US" sz="1500" b="1" dirty="0">
                <a:solidFill>
                  <a:srgbClr val="0B3C5D"/>
                </a:solidFill>
              </a:rPr>
              <a:t>Plano de dados</a:t>
            </a:r>
            <a:endParaRPr lang="en-US" sz="1500" dirty="0"/>
          </a:p>
        </p:txBody>
      </p:sp>
      <p:sp>
        <p:nvSpPr>
          <p:cNvPr id="13" name="Text 10"/>
          <p:cNvSpPr txBox="1"/>
          <p:nvPr/>
        </p:nvSpPr>
        <p:spPr>
          <a:xfrm>
            <a:off x="749808" y="3410712"/>
            <a:ext cx="10661904" cy="1481328"/>
          </a:xfrm>
          <a:prstGeom prst="rect">
            <a:avLst/>
          </a:prstGeom>
          <a:noFill/>
          <a:ln/>
        </p:spPr>
        <p:txBody>
          <a:bodyPr wrap="square" lIns="0" tIns="0" rIns="0" bIns="0" rtlCol="0" anchor="t"/>
          <a:lstStyle/>
          <a:p>
            <a:pPr marL="0" indent="0">
              <a:buNone/>
            </a:pPr>
            <a:endParaRPr lang="en-US" sz="1200" dirty="0"/>
          </a:p>
        </p:txBody>
      </p:sp>
      <p:sp>
        <p:nvSpPr>
          <p:cNvPr id="14" name="Text 11"/>
          <p:cNvSpPr txBox="1"/>
          <p:nvPr/>
        </p:nvSpPr>
        <p:spPr>
          <a:xfrm>
            <a:off x="822960" y="3383280"/>
            <a:ext cx="1645920" cy="109728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Interface</a:t>
            </a:r>
            <a:endParaRPr lang="en-US" sz="1100" dirty="0"/>
          </a:p>
          <a:p>
            <a:pPr marL="0" indent="0" algn="ctr">
              <a:buNone/>
            </a:pPr>
            <a:r>
              <a:rPr lang="en-US" sz="1100" dirty="0">
                <a:solidFill>
                  <a:srgbClr val="1F2933"/>
                </a:solidFill>
              </a:rPr>
              <a:t>de entrada</a:t>
            </a:r>
            <a:endParaRPr lang="en-US" sz="1100" dirty="0"/>
          </a:p>
        </p:txBody>
      </p:sp>
      <p:sp>
        <p:nvSpPr>
          <p:cNvPr id="15" name="Text 12"/>
          <p:cNvSpPr txBox="1"/>
          <p:nvPr/>
        </p:nvSpPr>
        <p:spPr>
          <a:xfrm>
            <a:off x="2743200" y="3383280"/>
            <a:ext cx="1645920" cy="109728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b="1" dirty="0">
                <a:solidFill>
                  <a:srgbClr val="1F2933"/>
                </a:solidFill>
              </a:rPr>
              <a:t>ACL</a:t>
            </a:r>
            <a:endParaRPr lang="en-US" sz="1100" dirty="0"/>
          </a:p>
          <a:p>
            <a:pPr marL="0" indent="0" algn="ctr">
              <a:buNone/>
            </a:pPr>
            <a:r>
              <a:rPr lang="en-US" sz="1100" b="1" dirty="0">
                <a:solidFill>
                  <a:srgbClr val="1F2933"/>
                </a:solidFill>
              </a:rPr>
              <a:t>de entrada (in)</a:t>
            </a:r>
            <a:endParaRPr lang="en-US" sz="1100" dirty="0"/>
          </a:p>
        </p:txBody>
      </p:sp>
      <p:sp>
        <p:nvSpPr>
          <p:cNvPr id="16" name="Text 13"/>
          <p:cNvSpPr txBox="1"/>
          <p:nvPr/>
        </p:nvSpPr>
        <p:spPr>
          <a:xfrm>
            <a:off x="4663440" y="3383280"/>
            <a:ext cx="2194560" cy="1097280"/>
          </a:xfrm>
          <a:prstGeom prst="rect">
            <a:avLst/>
          </a:prstGeom>
          <a:solidFill>
            <a:srgbClr val="8ECAE6"/>
          </a:solidFill>
          <a:ln/>
        </p:spPr>
        <p:txBody>
          <a:bodyPr wrap="square" lIns="0" tIns="0" rIns="0" bIns="0" rtlCol="0" anchor="ctr"/>
          <a:lstStyle/>
          <a:p>
            <a:pPr marL="0" indent="0" algn="ctr">
              <a:buNone/>
            </a:pPr>
            <a:r>
              <a:rPr lang="en-US" sz="1100" dirty="0">
                <a:solidFill>
                  <a:srgbClr val="1F2933"/>
                </a:solidFill>
              </a:rPr>
              <a:t>Roteamento</a:t>
            </a:r>
            <a:endParaRPr lang="en-US" sz="1100" dirty="0"/>
          </a:p>
          <a:p>
            <a:pPr marL="0" indent="0" algn="ctr">
              <a:buNone/>
            </a:pPr>
            <a:r>
              <a:rPr lang="en-US" sz="1100" dirty="0">
                <a:solidFill>
                  <a:srgbClr val="1F2933"/>
                </a:solidFill>
              </a:rPr>
              <a:t>(busca na FIB)</a:t>
            </a:r>
            <a:endParaRPr lang="en-US" sz="1100" dirty="0"/>
          </a:p>
        </p:txBody>
      </p:sp>
      <p:sp>
        <p:nvSpPr>
          <p:cNvPr id="17" name="Text 14"/>
          <p:cNvSpPr txBox="1"/>
          <p:nvPr/>
        </p:nvSpPr>
        <p:spPr>
          <a:xfrm>
            <a:off x="7132320" y="3383280"/>
            <a:ext cx="1645920" cy="1097280"/>
          </a:xfrm>
          <a:prstGeom prst="rect">
            <a:avLst/>
          </a:prstGeom>
          <a:solidFill>
            <a:srgbClr val="FDECEC"/>
          </a:solidFill>
          <a:ln w="9525">
            <a:solidFill>
              <a:srgbClr val="D64545"/>
            </a:solidFill>
          </a:ln>
        </p:spPr>
        <p:txBody>
          <a:bodyPr wrap="square" lIns="0" tIns="0" rIns="0" bIns="0" rtlCol="0" anchor="ctr"/>
          <a:lstStyle/>
          <a:p>
            <a:pPr marL="0" indent="0" algn="ctr">
              <a:buNone/>
            </a:pPr>
            <a:r>
              <a:rPr lang="en-US" sz="1100" b="1" dirty="0">
                <a:solidFill>
                  <a:srgbClr val="1F2933"/>
                </a:solidFill>
              </a:rPr>
              <a:t>ACL</a:t>
            </a:r>
            <a:endParaRPr lang="en-US" sz="1100" dirty="0"/>
          </a:p>
          <a:p>
            <a:pPr marL="0" indent="0" algn="ctr">
              <a:buNone/>
            </a:pPr>
            <a:r>
              <a:rPr lang="en-US" sz="1100" b="1" dirty="0">
                <a:solidFill>
                  <a:srgbClr val="1F2933"/>
                </a:solidFill>
              </a:rPr>
              <a:t>de saída (out)</a:t>
            </a:r>
            <a:endParaRPr lang="en-US" sz="1100" dirty="0"/>
          </a:p>
        </p:txBody>
      </p:sp>
      <p:sp>
        <p:nvSpPr>
          <p:cNvPr id="18" name="Text 15"/>
          <p:cNvSpPr txBox="1"/>
          <p:nvPr/>
        </p:nvSpPr>
        <p:spPr>
          <a:xfrm>
            <a:off x="9052560" y="3383280"/>
            <a:ext cx="1645920" cy="1097280"/>
          </a:xfrm>
          <a:prstGeom prst="rect">
            <a:avLst/>
          </a:prstGeom>
          <a:solidFill>
            <a:srgbClr val="FFFFFF"/>
          </a:solidFill>
          <a:ln w="9525">
            <a:solidFill>
              <a:srgbClr val="C9D3DC"/>
            </a:solidFill>
          </a:ln>
        </p:spPr>
        <p:txBody>
          <a:bodyPr wrap="square" lIns="0" tIns="0" rIns="0" bIns="0" rtlCol="0" anchor="ctr"/>
          <a:lstStyle/>
          <a:p>
            <a:pPr marL="0" indent="0" algn="ctr">
              <a:buNone/>
            </a:pPr>
            <a:r>
              <a:rPr lang="en-US" sz="1100" dirty="0">
                <a:solidFill>
                  <a:srgbClr val="1F2933"/>
                </a:solidFill>
              </a:rPr>
              <a:t>Interface</a:t>
            </a:r>
            <a:endParaRPr lang="en-US" sz="1100" dirty="0"/>
          </a:p>
          <a:p>
            <a:pPr marL="0" indent="0" algn="ctr">
              <a:buNone/>
            </a:pPr>
            <a:r>
              <a:rPr lang="en-US" sz="1100" dirty="0">
                <a:solidFill>
                  <a:srgbClr val="1F2933"/>
                </a:solidFill>
              </a:rPr>
              <a:t>de saída</a:t>
            </a:r>
            <a:endParaRPr lang="en-US" sz="1100" dirty="0"/>
          </a:p>
        </p:txBody>
      </p:sp>
      <p:sp>
        <p:nvSpPr>
          <p:cNvPr id="19" name="Shape 16"/>
          <p:cNvSpPr/>
          <p:nvPr/>
        </p:nvSpPr>
        <p:spPr>
          <a:xfrm>
            <a:off x="2468880" y="3931920"/>
            <a:ext cx="274320" cy="0"/>
          </a:xfrm>
          <a:prstGeom prst="line">
            <a:avLst/>
          </a:prstGeom>
          <a:noFill/>
          <a:ln w="25400">
            <a:solidFill>
              <a:srgbClr val="0B3C5D"/>
            </a:solidFill>
            <a:prstDash val="solid"/>
            <a:tailEnd type="triangle"/>
          </a:ln>
        </p:spPr>
        <p:txBody>
          <a:bodyPr/>
          <a:lstStyle/>
          <a:p>
            <a:endParaRPr lang="en-US"/>
          </a:p>
        </p:txBody>
      </p:sp>
      <p:sp>
        <p:nvSpPr>
          <p:cNvPr id="20" name="Shape 17"/>
          <p:cNvSpPr/>
          <p:nvPr/>
        </p:nvSpPr>
        <p:spPr>
          <a:xfrm>
            <a:off x="4389120" y="3931920"/>
            <a:ext cx="274320" cy="0"/>
          </a:xfrm>
          <a:prstGeom prst="line">
            <a:avLst/>
          </a:prstGeom>
          <a:noFill/>
          <a:ln w="25400">
            <a:solidFill>
              <a:srgbClr val="0B3C5D"/>
            </a:solidFill>
            <a:prstDash val="solid"/>
            <a:tailEnd type="triangle"/>
          </a:ln>
        </p:spPr>
        <p:txBody>
          <a:bodyPr/>
          <a:lstStyle/>
          <a:p>
            <a:endParaRPr lang="en-US"/>
          </a:p>
        </p:txBody>
      </p:sp>
      <p:sp>
        <p:nvSpPr>
          <p:cNvPr id="21" name="Shape 18"/>
          <p:cNvSpPr/>
          <p:nvPr/>
        </p:nvSpPr>
        <p:spPr>
          <a:xfrm>
            <a:off x="6858000" y="3931920"/>
            <a:ext cx="274320" cy="0"/>
          </a:xfrm>
          <a:prstGeom prst="line">
            <a:avLst/>
          </a:prstGeom>
          <a:noFill/>
          <a:ln w="25400">
            <a:solidFill>
              <a:srgbClr val="0B3C5D"/>
            </a:solidFill>
            <a:prstDash val="solid"/>
            <a:tailEnd type="triangle"/>
          </a:ln>
        </p:spPr>
        <p:txBody>
          <a:bodyPr/>
          <a:lstStyle/>
          <a:p>
            <a:endParaRPr lang="en-US"/>
          </a:p>
        </p:txBody>
      </p:sp>
      <p:sp>
        <p:nvSpPr>
          <p:cNvPr id="22" name="Shape 19"/>
          <p:cNvSpPr/>
          <p:nvPr/>
        </p:nvSpPr>
        <p:spPr>
          <a:xfrm>
            <a:off x="8778240" y="3931920"/>
            <a:ext cx="274320" cy="0"/>
          </a:xfrm>
          <a:prstGeom prst="line">
            <a:avLst/>
          </a:prstGeom>
          <a:noFill/>
          <a:ln w="25400">
            <a:solidFill>
              <a:srgbClr val="0B3C5D"/>
            </a:solidFill>
            <a:prstDash val="solid"/>
            <a:tailEnd type="triangle"/>
          </a:ln>
        </p:spPr>
        <p:txBody>
          <a:bodyPr/>
          <a:lstStyle/>
          <a:p>
            <a:endParaRPr lang="en-US"/>
          </a:p>
        </p:txBody>
      </p:sp>
      <p:sp>
        <p:nvSpPr>
          <p:cNvPr id="23" name="Shape 20"/>
          <p:cNvSpPr/>
          <p:nvPr/>
        </p:nvSpPr>
        <p:spPr>
          <a:xfrm flipH="1">
            <a:off x="3566160" y="2377440"/>
            <a:ext cx="3063240" cy="1005840"/>
          </a:xfrm>
          <a:prstGeom prst="line">
            <a:avLst/>
          </a:prstGeom>
          <a:noFill/>
          <a:ln w="19050">
            <a:solidFill>
              <a:srgbClr val="D64545"/>
            </a:solidFill>
            <a:prstDash val="dash"/>
          </a:ln>
        </p:spPr>
        <p:txBody>
          <a:bodyPr/>
          <a:lstStyle/>
          <a:p>
            <a:endParaRPr lang="en-US"/>
          </a:p>
        </p:txBody>
      </p:sp>
      <p:sp>
        <p:nvSpPr>
          <p:cNvPr id="24" name="Shape 21"/>
          <p:cNvSpPr/>
          <p:nvPr/>
        </p:nvSpPr>
        <p:spPr>
          <a:xfrm>
            <a:off x="6629400" y="2377440"/>
            <a:ext cx="1325880" cy="1005840"/>
          </a:xfrm>
          <a:prstGeom prst="line">
            <a:avLst/>
          </a:prstGeom>
          <a:noFill/>
          <a:ln w="19050">
            <a:solidFill>
              <a:srgbClr val="D64545"/>
            </a:solidFill>
            <a:prstDash val="dash"/>
          </a:ln>
        </p:spPr>
        <p:txBody>
          <a:bodyPr/>
          <a:lstStyle/>
          <a:p>
            <a:endParaRPr lang="en-US"/>
          </a:p>
        </p:txBody>
      </p:sp>
      <p:sp>
        <p:nvSpPr>
          <p:cNvPr id="25" name="Shape 22"/>
          <p:cNvSpPr/>
          <p:nvPr/>
        </p:nvSpPr>
        <p:spPr>
          <a:xfrm>
            <a:off x="3566160" y="4480560"/>
            <a:ext cx="0" cy="365760"/>
          </a:xfrm>
          <a:prstGeom prst="line">
            <a:avLst/>
          </a:prstGeom>
          <a:noFill/>
          <a:ln w="25400">
            <a:solidFill>
              <a:srgbClr val="D64545"/>
            </a:solidFill>
            <a:prstDash val="solid"/>
            <a:tailEnd type="triangle"/>
          </a:ln>
        </p:spPr>
        <p:txBody>
          <a:bodyPr/>
          <a:lstStyle/>
          <a:p>
            <a:endParaRPr lang="en-US"/>
          </a:p>
        </p:txBody>
      </p:sp>
      <p:sp>
        <p:nvSpPr>
          <p:cNvPr id="26" name="Text 23"/>
          <p:cNvSpPr txBox="1"/>
          <p:nvPr/>
        </p:nvSpPr>
        <p:spPr>
          <a:xfrm>
            <a:off x="2743200" y="4572000"/>
            <a:ext cx="1645920" cy="365760"/>
          </a:xfrm>
          <a:prstGeom prst="rect">
            <a:avLst/>
          </a:prstGeom>
          <a:noFill/>
          <a:ln/>
        </p:spPr>
        <p:txBody>
          <a:bodyPr wrap="square" lIns="0" tIns="0" rIns="0" bIns="0" rtlCol="0" anchor="ctr"/>
          <a:lstStyle/>
          <a:p>
            <a:pPr marL="0" indent="0" algn="ctr">
              <a:buNone/>
            </a:pPr>
            <a:r>
              <a:rPr lang="en-US" sz="900" b="1" dirty="0">
                <a:solidFill>
                  <a:srgbClr val="D64545"/>
                </a:solidFill>
              </a:rPr>
              <a:t>deny → descarte</a:t>
            </a:r>
            <a:endParaRPr lang="en-US" sz="900" dirty="0"/>
          </a:p>
        </p:txBody>
      </p:sp>
      <p:sp>
        <p:nvSpPr>
          <p:cNvPr id="27" name="Text 24"/>
          <p:cNvSpPr txBox="1"/>
          <p:nvPr/>
        </p:nvSpPr>
        <p:spPr>
          <a:xfrm>
            <a:off x="457200" y="5257800"/>
            <a:ext cx="11247120" cy="1097280"/>
          </a:xfrm>
          <a:prstGeom prst="rect">
            <a:avLst/>
          </a:prstGeom>
          <a:noFill/>
          <a:ln/>
        </p:spPr>
        <p:txBody>
          <a:bodyPr wrap="square" lIns="0" tIns="0" rIns="0" bIns="0" rtlCol="0" anchor="t"/>
          <a:lstStyle/>
          <a:p>
            <a:pPr marL="279400" indent="-279400">
              <a:spcAft>
                <a:spcPts val="300"/>
              </a:spcAft>
              <a:buSzPct val="100000"/>
              <a:buChar char="•"/>
            </a:pPr>
            <a:r>
              <a:rPr lang="en-US" sz="1200" dirty="0">
                <a:solidFill>
                  <a:srgbClr val="1F2933"/>
                </a:solidFill>
              </a:rPr>
              <a:t>Regras avaliadas </a:t>
            </a:r>
            <a:r>
              <a:rPr lang="en-US" sz="1200" b="1" dirty="0">
                <a:solidFill>
                  <a:srgbClr val="1F2933"/>
                </a:solidFill>
              </a:rPr>
              <a:t>em ordem</a:t>
            </a:r>
            <a:r>
              <a:rPr lang="en-US" sz="1200" dirty="0">
                <a:solidFill>
                  <a:srgbClr val="1F2933"/>
                </a:solidFill>
              </a:rPr>
              <a:t>; a primeira que casa decide; </a:t>
            </a:r>
            <a:r>
              <a:rPr lang="en-US" sz="1200" b="1" dirty="0">
                <a:solidFill>
                  <a:srgbClr val="1F2933"/>
                </a:solidFill>
              </a:rPr>
              <a:t>negação implícita</a:t>
            </a:r>
            <a:r>
              <a:rPr lang="en-US" sz="1200" dirty="0">
                <a:solidFill>
                  <a:srgbClr val="1F2933"/>
                </a:solidFill>
              </a:rPr>
              <a:t> no final</a:t>
            </a:r>
            <a:endParaRPr lang="en-US" sz="1200" dirty="0"/>
          </a:p>
          <a:p>
            <a:pPr marL="279400" indent="-279400">
              <a:spcAft>
                <a:spcPts val="300"/>
              </a:spcAft>
              <a:buSzPct val="100000"/>
              <a:buChar char="•"/>
            </a:pPr>
            <a:r>
              <a:rPr lang="en-US" sz="1200" dirty="0">
                <a:solidFill>
                  <a:srgbClr val="1F2933"/>
                </a:solidFill>
              </a:rPr>
              <a:t>Aplicada por </a:t>
            </a:r>
            <a:r>
              <a:rPr lang="en-US" sz="1200" b="1" dirty="0">
                <a:solidFill>
                  <a:srgbClr val="1F2933"/>
                </a:solidFill>
              </a:rPr>
              <a:t>interface e direção</a:t>
            </a:r>
            <a:r>
              <a:rPr lang="en-US" sz="1200" dirty="0">
                <a:solidFill>
                  <a:srgbClr val="1F2933"/>
                </a:solidFill>
              </a:rPr>
              <a:t> (in: antes do roteamento; out: depois); um pacote negado é descartado (opcionalmente com ICMP)</a:t>
            </a:r>
            <a:endParaRPr lang="en-US" sz="1200" dirty="0"/>
          </a:p>
          <a:p>
            <a:pPr marL="279400" indent="-279400">
              <a:spcAft>
                <a:spcPts val="300"/>
              </a:spcAft>
              <a:buSzPct val="100000"/>
              <a:buChar char="•"/>
            </a:pPr>
            <a:r>
              <a:rPr lang="en-US" sz="1200" dirty="0">
                <a:solidFill>
                  <a:srgbClr val="1F2933"/>
                </a:solidFill>
              </a:rPr>
              <a:t>Usos além de filtragem: selecionar tráfego para NAT, QoS, VPN, route-maps, acesso de gerência</a:t>
            </a:r>
            <a:endParaRPr lang="en-US" sz="120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Exemplo de ACL padrão (1 de 3): permitir só a rede interna</a:t>
            </a:r>
            <a:endParaRPr lang="en-US" sz="3000" dirty="0"/>
          </a:p>
        </p:txBody>
      </p:sp>
      <p:sp>
        <p:nvSpPr>
          <p:cNvPr id="4" name="Text 1"/>
          <p:cNvSpPr/>
          <p:nvPr/>
        </p:nvSpPr>
        <p:spPr>
          <a:xfrm>
            <a:off x="3657600" y="1280160"/>
            <a:ext cx="402336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b="1" dirty="0">
                <a:solidFill>
                  <a:srgbClr val="0B3C5D"/>
                </a:solidFill>
              </a:rPr>
              <a:t>Rede externa: não 172.16.0.0</a:t>
            </a:r>
            <a:endParaRPr lang="en-US" sz="1000" dirty="0"/>
          </a:p>
        </p:txBody>
      </p:sp>
      <p:sp>
        <p:nvSpPr>
          <p:cNvPr id="5" name="Text 2"/>
          <p:cNvSpPr/>
          <p:nvPr/>
        </p:nvSpPr>
        <p:spPr>
          <a:xfrm>
            <a:off x="5349240" y="269748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Shape 3"/>
          <p:cNvSpPr/>
          <p:nvPr/>
        </p:nvSpPr>
        <p:spPr>
          <a:xfrm>
            <a:off x="5669280" y="2468880"/>
            <a:ext cx="0" cy="228600"/>
          </a:xfrm>
          <a:prstGeom prst="line">
            <a:avLst/>
          </a:prstGeom>
          <a:noFill/>
          <a:ln w="25400">
            <a:solidFill>
              <a:srgbClr val="0B3C5D"/>
            </a:solidFill>
            <a:prstDash val="solid"/>
          </a:ln>
        </p:spPr>
        <p:txBody>
          <a:bodyPr/>
          <a:lstStyle/>
          <a:p>
            <a:endParaRPr lang="en-US"/>
          </a:p>
        </p:txBody>
      </p:sp>
      <p:sp>
        <p:nvSpPr>
          <p:cNvPr id="7" name="Text 4"/>
          <p:cNvSpPr txBox="1"/>
          <p:nvPr/>
        </p:nvSpPr>
        <p:spPr>
          <a:xfrm>
            <a:off x="5943600" y="2423160"/>
            <a:ext cx="731520" cy="274320"/>
          </a:xfrm>
          <a:prstGeom prst="rect">
            <a:avLst/>
          </a:prstGeom>
          <a:noFill/>
          <a:ln/>
        </p:spPr>
        <p:txBody>
          <a:bodyPr wrap="square" lIns="0" tIns="0" rIns="0" bIns="0" rtlCol="0" anchor="ctr"/>
          <a:lstStyle/>
          <a:p>
            <a:pPr marL="0" indent="0" algn="ctr">
              <a:buNone/>
            </a:pPr>
            <a:r>
              <a:rPr lang="en-US" sz="1000" b="1" dirty="0">
                <a:solidFill>
                  <a:srgbClr val="0B3C5D"/>
                </a:solidFill>
              </a:rPr>
              <a:t>S0</a:t>
            </a:r>
            <a:endParaRPr lang="en-US" sz="1000" dirty="0"/>
          </a:p>
        </p:txBody>
      </p:sp>
      <p:sp>
        <p:nvSpPr>
          <p:cNvPr id="8" name="Text 5"/>
          <p:cNvSpPr txBox="1"/>
          <p:nvPr/>
        </p:nvSpPr>
        <p:spPr>
          <a:xfrm>
            <a:off x="438912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E0</a:t>
            </a:r>
            <a:endParaRPr lang="en-US" sz="1000" dirty="0"/>
          </a:p>
        </p:txBody>
      </p:sp>
      <p:sp>
        <p:nvSpPr>
          <p:cNvPr id="9" name="Text 6"/>
          <p:cNvSpPr txBox="1"/>
          <p:nvPr/>
        </p:nvSpPr>
        <p:spPr>
          <a:xfrm>
            <a:off x="603504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E1</a:t>
            </a:r>
            <a:endParaRPr lang="en-US" sz="1000" dirty="0"/>
          </a:p>
        </p:txBody>
      </p:sp>
      <p:sp>
        <p:nvSpPr>
          <p:cNvPr id="10" name="Shape 7"/>
          <p:cNvSpPr/>
          <p:nvPr/>
        </p:nvSpPr>
        <p:spPr>
          <a:xfrm>
            <a:off x="731520" y="3931920"/>
            <a:ext cx="3474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731520" y="398678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12" name="Shape 9"/>
          <p:cNvSpPr/>
          <p:nvPr/>
        </p:nvSpPr>
        <p:spPr>
          <a:xfrm flipV="1">
            <a:off x="4206240" y="3200400"/>
            <a:ext cx="1188720" cy="731520"/>
          </a:xfrm>
          <a:prstGeom prst="line">
            <a:avLst/>
          </a:prstGeom>
          <a:noFill/>
          <a:ln w="25400">
            <a:solidFill>
              <a:srgbClr val="0B3C5D"/>
            </a:solidFill>
            <a:prstDash val="solid"/>
          </a:ln>
        </p:spPr>
        <p:txBody>
          <a:bodyPr/>
          <a:lstStyle/>
          <a:p>
            <a:endParaRPr lang="en-US"/>
          </a:p>
        </p:txBody>
      </p:sp>
      <p:sp>
        <p:nvSpPr>
          <p:cNvPr id="13" name="Shape 10"/>
          <p:cNvSpPr/>
          <p:nvPr/>
        </p:nvSpPr>
        <p:spPr>
          <a:xfrm>
            <a:off x="7132320" y="3931920"/>
            <a:ext cx="365760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7132320" y="3986784"/>
            <a:ext cx="365760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15" name="Shape 12"/>
          <p:cNvSpPr/>
          <p:nvPr/>
        </p:nvSpPr>
        <p:spPr>
          <a:xfrm flipH="1" flipV="1">
            <a:off x="5943600" y="3200400"/>
            <a:ext cx="1188720" cy="731520"/>
          </a:xfrm>
          <a:prstGeom prst="line">
            <a:avLst/>
          </a:prstGeom>
          <a:noFill/>
          <a:ln w="25400">
            <a:solidFill>
              <a:srgbClr val="0B3C5D"/>
            </a:solidFill>
            <a:prstDash val="solid"/>
          </a:ln>
        </p:spPr>
        <p:txBody>
          <a:bodyPr/>
          <a:lstStyle/>
          <a:p>
            <a:endParaRPr lang="en-US"/>
          </a:p>
        </p:txBody>
      </p:sp>
      <p:sp>
        <p:nvSpPr>
          <p:cNvPr id="16" name="Text 13"/>
          <p:cNvSpPr/>
          <p:nvPr/>
        </p:nvSpPr>
        <p:spPr>
          <a:xfrm>
            <a:off x="13944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17" name="Shape 14"/>
          <p:cNvSpPr/>
          <p:nvPr/>
        </p:nvSpPr>
        <p:spPr>
          <a:xfrm>
            <a:off x="15179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10972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172.16.20.9</a:t>
            </a:r>
            <a:endParaRPr lang="en-US" sz="900" dirty="0"/>
          </a:p>
        </p:txBody>
      </p:sp>
      <p:sp>
        <p:nvSpPr>
          <p:cNvPr id="19" name="Shape 16"/>
          <p:cNvSpPr/>
          <p:nvPr/>
        </p:nvSpPr>
        <p:spPr>
          <a:xfrm>
            <a:off x="1645920" y="3502152"/>
            <a:ext cx="0" cy="54864"/>
          </a:xfrm>
          <a:prstGeom prst="line">
            <a:avLst/>
          </a:prstGeom>
          <a:noFill/>
          <a:ln w="19050">
            <a:solidFill>
              <a:srgbClr val="0B3C5D"/>
            </a:solidFill>
            <a:prstDash val="solid"/>
          </a:ln>
        </p:spPr>
        <p:txBody>
          <a:bodyPr/>
          <a:lstStyle/>
          <a:p>
            <a:endParaRPr lang="en-US"/>
          </a:p>
        </p:txBody>
      </p:sp>
      <p:sp>
        <p:nvSpPr>
          <p:cNvPr id="20" name="Shape 17"/>
          <p:cNvSpPr/>
          <p:nvPr/>
        </p:nvSpPr>
        <p:spPr>
          <a:xfrm>
            <a:off x="1645920" y="3831336"/>
            <a:ext cx="0" cy="100584"/>
          </a:xfrm>
          <a:prstGeom prst="line">
            <a:avLst/>
          </a:prstGeom>
          <a:noFill/>
          <a:ln w="19050">
            <a:solidFill>
              <a:srgbClr val="0B3C5D"/>
            </a:solidFill>
            <a:prstDash val="solid"/>
          </a:ln>
        </p:spPr>
        <p:txBody>
          <a:bodyPr/>
          <a:lstStyle/>
          <a:p>
            <a:endParaRPr lang="en-US"/>
          </a:p>
        </p:txBody>
      </p:sp>
      <p:sp>
        <p:nvSpPr>
          <p:cNvPr id="21" name="Text 18"/>
          <p:cNvSpPr/>
          <p:nvPr/>
        </p:nvSpPr>
        <p:spPr>
          <a:xfrm>
            <a:off x="797814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22" name="Shape 19"/>
          <p:cNvSpPr/>
          <p:nvPr/>
        </p:nvSpPr>
        <p:spPr>
          <a:xfrm>
            <a:off x="810158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3" name="Text 20"/>
          <p:cNvSpPr txBox="1"/>
          <p:nvPr/>
        </p:nvSpPr>
        <p:spPr>
          <a:xfrm>
            <a:off x="768096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172.16.10.9</a:t>
            </a:r>
            <a:endParaRPr lang="en-US" sz="900" dirty="0"/>
          </a:p>
        </p:txBody>
      </p:sp>
      <p:sp>
        <p:nvSpPr>
          <p:cNvPr id="24" name="Shape 21"/>
          <p:cNvSpPr/>
          <p:nvPr/>
        </p:nvSpPr>
        <p:spPr>
          <a:xfrm>
            <a:off x="8229600" y="3502152"/>
            <a:ext cx="0" cy="54864"/>
          </a:xfrm>
          <a:prstGeom prst="line">
            <a:avLst/>
          </a:prstGeom>
          <a:noFill/>
          <a:ln w="19050">
            <a:solidFill>
              <a:srgbClr val="0B3C5D"/>
            </a:solidFill>
            <a:prstDash val="solid"/>
          </a:ln>
        </p:spPr>
        <p:txBody>
          <a:bodyPr/>
          <a:lstStyle/>
          <a:p>
            <a:endParaRPr lang="en-US"/>
          </a:p>
        </p:txBody>
      </p:sp>
      <p:sp>
        <p:nvSpPr>
          <p:cNvPr id="25" name="Shape 22"/>
          <p:cNvSpPr/>
          <p:nvPr/>
        </p:nvSpPr>
        <p:spPr>
          <a:xfrm>
            <a:off x="8229600" y="3831336"/>
            <a:ext cx="0" cy="100584"/>
          </a:xfrm>
          <a:prstGeom prst="line">
            <a:avLst/>
          </a:prstGeom>
          <a:noFill/>
          <a:ln w="19050">
            <a:solidFill>
              <a:srgbClr val="0B3C5D"/>
            </a:solidFill>
            <a:prstDash val="solid"/>
          </a:ln>
        </p:spPr>
        <p:txBody>
          <a:bodyPr/>
          <a:lstStyle/>
          <a:p>
            <a:endParaRPr lang="en-US"/>
          </a:p>
        </p:txBody>
      </p:sp>
      <p:sp>
        <p:nvSpPr>
          <p:cNvPr id="26" name="Text 23"/>
          <p:cNvSpPr/>
          <p:nvPr/>
        </p:nvSpPr>
        <p:spPr>
          <a:xfrm>
            <a:off x="96240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H3</a:t>
            </a:r>
            <a:endParaRPr lang="en-US" sz="1000" dirty="0"/>
          </a:p>
        </p:txBody>
      </p:sp>
      <p:sp>
        <p:nvSpPr>
          <p:cNvPr id="27" name="Shape 24"/>
          <p:cNvSpPr/>
          <p:nvPr/>
        </p:nvSpPr>
        <p:spPr>
          <a:xfrm>
            <a:off x="97475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8" name="Text 25"/>
          <p:cNvSpPr txBox="1"/>
          <p:nvPr/>
        </p:nvSpPr>
        <p:spPr>
          <a:xfrm>
            <a:off x="93268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172.16.10.254</a:t>
            </a:r>
            <a:endParaRPr lang="en-US" sz="900" dirty="0"/>
          </a:p>
        </p:txBody>
      </p:sp>
      <p:sp>
        <p:nvSpPr>
          <p:cNvPr id="29" name="Shape 26"/>
          <p:cNvSpPr/>
          <p:nvPr/>
        </p:nvSpPr>
        <p:spPr>
          <a:xfrm>
            <a:off x="9875520" y="3502152"/>
            <a:ext cx="0" cy="54864"/>
          </a:xfrm>
          <a:prstGeom prst="line">
            <a:avLst/>
          </a:prstGeom>
          <a:noFill/>
          <a:ln w="19050">
            <a:solidFill>
              <a:srgbClr val="0B3C5D"/>
            </a:solidFill>
            <a:prstDash val="solid"/>
          </a:ln>
        </p:spPr>
        <p:txBody>
          <a:bodyPr/>
          <a:lstStyle/>
          <a:p>
            <a:endParaRPr lang="en-US"/>
          </a:p>
        </p:txBody>
      </p:sp>
      <p:sp>
        <p:nvSpPr>
          <p:cNvPr id="30" name="Shape 27"/>
          <p:cNvSpPr/>
          <p:nvPr/>
        </p:nvSpPr>
        <p:spPr>
          <a:xfrm>
            <a:off x="9875520" y="3831336"/>
            <a:ext cx="0" cy="100584"/>
          </a:xfrm>
          <a:prstGeom prst="line">
            <a:avLst/>
          </a:prstGeom>
          <a:noFill/>
          <a:ln w="19050">
            <a:solidFill>
              <a:srgbClr val="0B3C5D"/>
            </a:solidFill>
            <a:prstDash val="solid"/>
          </a:ln>
        </p:spPr>
        <p:txBody>
          <a:bodyPr/>
          <a:lstStyle/>
          <a:p>
            <a:endParaRPr lang="en-US"/>
          </a:p>
        </p:txBody>
      </p:sp>
      <p:sp>
        <p:nvSpPr>
          <p:cNvPr id="31" name="Text 28"/>
          <p:cNvSpPr/>
          <p:nvPr/>
        </p:nvSpPr>
        <p:spPr>
          <a:xfrm>
            <a:off x="731520" y="4572000"/>
            <a:ext cx="5486400" cy="1691640"/>
          </a:xfrm>
          <a:prstGeom prst="roundRect">
            <a:avLst>
              <a:gd name="adj" fmla="val 4324"/>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permit 172.16.0.0 0.0.255.255</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(implícito: access-list 1 deny 0.0.0.0 255.255.255.255)</a:t>
            </a:r>
            <a:endParaRPr lang="en-US" sz="1000" dirty="0"/>
          </a:p>
          <a:p>
            <a:pPr marL="0" indent="0" algn="l">
              <a:buNone/>
            </a:pP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Ethernet0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access-group 1 out</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Ethernet1</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access-group 1 out</a:t>
            </a:r>
            <a:endParaRPr lang="en-US" sz="1000" dirty="0"/>
          </a:p>
        </p:txBody>
      </p:sp>
      <p:sp>
        <p:nvSpPr>
          <p:cNvPr id="32" name="Shape 29"/>
          <p:cNvSpPr/>
          <p:nvPr/>
        </p:nvSpPr>
        <p:spPr>
          <a:xfrm>
            <a:off x="6492240" y="4572000"/>
            <a:ext cx="5212080" cy="1691640"/>
          </a:xfrm>
          <a:prstGeom prst="roundRect">
            <a:avLst>
              <a:gd name="adj" fmla="val 6486"/>
            </a:avLst>
          </a:prstGeom>
          <a:solidFill>
            <a:srgbClr val="EEF3F7"/>
          </a:solidFill>
          <a:ln w="9525">
            <a:solidFill>
              <a:srgbClr val="EEF3F7"/>
            </a:solidFill>
            <a:prstDash val="solid"/>
          </a:ln>
        </p:spPr>
        <p:txBody>
          <a:bodyPr/>
          <a:lstStyle/>
          <a:p>
            <a:endParaRPr lang="en-US"/>
          </a:p>
        </p:txBody>
      </p:sp>
      <p:sp>
        <p:nvSpPr>
          <p:cNvPr id="33" name="Text 30"/>
          <p:cNvSpPr txBox="1"/>
          <p:nvPr/>
        </p:nvSpPr>
        <p:spPr>
          <a:xfrm>
            <a:off x="6693408" y="4736592"/>
            <a:ext cx="4809744" cy="365760"/>
          </a:xfrm>
          <a:prstGeom prst="rect">
            <a:avLst/>
          </a:prstGeom>
          <a:noFill/>
          <a:ln/>
        </p:spPr>
        <p:txBody>
          <a:bodyPr wrap="square" lIns="0" tIns="0" rIns="0" bIns="0" rtlCol="0" anchor="t"/>
          <a:lstStyle/>
          <a:p>
            <a:pPr marL="0" indent="0">
              <a:buNone/>
            </a:pPr>
            <a:r>
              <a:rPr lang="en-US" sz="1500" b="1" dirty="0">
                <a:solidFill>
                  <a:srgbClr val="0B3C5D"/>
                </a:solidFill>
              </a:rPr>
              <a:t>Leitura</a:t>
            </a:r>
            <a:endParaRPr lang="en-US" sz="1500" dirty="0"/>
          </a:p>
        </p:txBody>
      </p:sp>
      <p:sp>
        <p:nvSpPr>
          <p:cNvPr id="34" name="Text 31"/>
          <p:cNvSpPr txBox="1"/>
          <p:nvPr/>
        </p:nvSpPr>
        <p:spPr>
          <a:xfrm>
            <a:off x="6693408" y="5148072"/>
            <a:ext cx="4809744" cy="9784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Curinga 0.0.255.255 = 'os dois primeiros octetos devem ser 172.16'</a:t>
            </a:r>
            <a:endParaRPr lang="en-US" sz="1100" dirty="0"/>
          </a:p>
          <a:p>
            <a:pPr marL="279400" indent="-279400">
              <a:spcAft>
                <a:spcPts val="400"/>
              </a:spcAft>
              <a:buSzPct val="100000"/>
              <a:buChar char="•"/>
            </a:pPr>
            <a:r>
              <a:rPr lang="en-US" sz="1100" dirty="0">
                <a:solidFill>
                  <a:srgbClr val="1F2933"/>
                </a:solidFill>
              </a:rPr>
              <a:t>Tráfego de fora (via S0) para as LANs: negado na saída de E0/E1</a:t>
            </a:r>
            <a:endParaRPr lang="en-US" sz="1100" dirty="0"/>
          </a:p>
          <a:p>
            <a:pPr marL="279400" indent="-279400">
              <a:spcAft>
                <a:spcPts val="400"/>
              </a:spcAft>
              <a:buSzPct val="100000"/>
              <a:buChar char="•"/>
            </a:pPr>
            <a:r>
              <a:rPr lang="en-US" sz="1100" dirty="0">
                <a:solidFill>
                  <a:srgbClr val="1F2933"/>
                </a:solidFill>
              </a:rPr>
              <a:t>Tráfego entre as LANs: permitido (origem 172.16.x.x)</a:t>
            </a:r>
            <a:endParaRPr lang="en-US" sz="11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Exemplo de ACL padrão (2 de 3): negar um host específico</a:t>
            </a:r>
            <a:endParaRPr lang="en-US" sz="3000" dirty="0"/>
          </a:p>
        </p:txBody>
      </p:sp>
      <p:sp>
        <p:nvSpPr>
          <p:cNvPr id="4" name="Text 1"/>
          <p:cNvSpPr/>
          <p:nvPr/>
        </p:nvSpPr>
        <p:spPr>
          <a:xfrm>
            <a:off x="3657600" y="1280160"/>
            <a:ext cx="402336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b="1" dirty="0">
                <a:solidFill>
                  <a:srgbClr val="0B3C5D"/>
                </a:solidFill>
              </a:rPr>
              <a:t>Rede externa: não 172.16.0.0</a:t>
            </a:r>
            <a:endParaRPr lang="en-US" sz="1000" dirty="0"/>
          </a:p>
        </p:txBody>
      </p:sp>
      <p:sp>
        <p:nvSpPr>
          <p:cNvPr id="5" name="Text 2"/>
          <p:cNvSpPr/>
          <p:nvPr/>
        </p:nvSpPr>
        <p:spPr>
          <a:xfrm>
            <a:off x="5349240" y="269748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Shape 3"/>
          <p:cNvSpPr/>
          <p:nvPr/>
        </p:nvSpPr>
        <p:spPr>
          <a:xfrm>
            <a:off x="5669280" y="2468880"/>
            <a:ext cx="0" cy="228600"/>
          </a:xfrm>
          <a:prstGeom prst="line">
            <a:avLst/>
          </a:prstGeom>
          <a:noFill/>
          <a:ln w="25400">
            <a:solidFill>
              <a:srgbClr val="0B3C5D"/>
            </a:solidFill>
            <a:prstDash val="solid"/>
          </a:ln>
        </p:spPr>
        <p:txBody>
          <a:bodyPr/>
          <a:lstStyle/>
          <a:p>
            <a:endParaRPr lang="en-US"/>
          </a:p>
        </p:txBody>
      </p:sp>
      <p:sp>
        <p:nvSpPr>
          <p:cNvPr id="7" name="Text 4"/>
          <p:cNvSpPr txBox="1"/>
          <p:nvPr/>
        </p:nvSpPr>
        <p:spPr>
          <a:xfrm>
            <a:off x="5943600" y="2423160"/>
            <a:ext cx="731520" cy="274320"/>
          </a:xfrm>
          <a:prstGeom prst="rect">
            <a:avLst/>
          </a:prstGeom>
          <a:noFill/>
          <a:ln/>
        </p:spPr>
        <p:txBody>
          <a:bodyPr wrap="square" lIns="0" tIns="0" rIns="0" bIns="0" rtlCol="0" anchor="ctr"/>
          <a:lstStyle/>
          <a:p>
            <a:pPr marL="0" indent="0" algn="ctr">
              <a:buNone/>
            </a:pPr>
            <a:r>
              <a:rPr lang="en-US" sz="1000" b="1" dirty="0">
                <a:solidFill>
                  <a:srgbClr val="0B3C5D"/>
                </a:solidFill>
              </a:rPr>
              <a:t>S0</a:t>
            </a:r>
            <a:endParaRPr lang="en-US" sz="1000" dirty="0"/>
          </a:p>
        </p:txBody>
      </p:sp>
      <p:sp>
        <p:nvSpPr>
          <p:cNvPr id="8" name="Text 5"/>
          <p:cNvSpPr txBox="1"/>
          <p:nvPr/>
        </p:nvSpPr>
        <p:spPr>
          <a:xfrm>
            <a:off x="438912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E0</a:t>
            </a:r>
            <a:endParaRPr lang="en-US" sz="1000" dirty="0"/>
          </a:p>
        </p:txBody>
      </p:sp>
      <p:sp>
        <p:nvSpPr>
          <p:cNvPr id="9" name="Text 6"/>
          <p:cNvSpPr txBox="1"/>
          <p:nvPr/>
        </p:nvSpPr>
        <p:spPr>
          <a:xfrm>
            <a:off x="603504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E1</a:t>
            </a:r>
            <a:endParaRPr lang="en-US" sz="1000" dirty="0"/>
          </a:p>
        </p:txBody>
      </p:sp>
      <p:sp>
        <p:nvSpPr>
          <p:cNvPr id="10" name="Shape 7"/>
          <p:cNvSpPr/>
          <p:nvPr/>
        </p:nvSpPr>
        <p:spPr>
          <a:xfrm>
            <a:off x="731520" y="3931920"/>
            <a:ext cx="3474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731520" y="398678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12" name="Shape 9"/>
          <p:cNvSpPr/>
          <p:nvPr/>
        </p:nvSpPr>
        <p:spPr>
          <a:xfrm flipV="1">
            <a:off x="4206240" y="3200400"/>
            <a:ext cx="1188720" cy="731520"/>
          </a:xfrm>
          <a:prstGeom prst="line">
            <a:avLst/>
          </a:prstGeom>
          <a:noFill/>
          <a:ln w="25400">
            <a:solidFill>
              <a:srgbClr val="0B3C5D"/>
            </a:solidFill>
            <a:prstDash val="solid"/>
          </a:ln>
        </p:spPr>
        <p:txBody>
          <a:bodyPr/>
          <a:lstStyle/>
          <a:p>
            <a:endParaRPr lang="en-US"/>
          </a:p>
        </p:txBody>
      </p:sp>
      <p:sp>
        <p:nvSpPr>
          <p:cNvPr id="13" name="Shape 10"/>
          <p:cNvSpPr/>
          <p:nvPr/>
        </p:nvSpPr>
        <p:spPr>
          <a:xfrm>
            <a:off x="7132320" y="3931920"/>
            <a:ext cx="365760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7132320" y="3986784"/>
            <a:ext cx="365760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15" name="Shape 12"/>
          <p:cNvSpPr/>
          <p:nvPr/>
        </p:nvSpPr>
        <p:spPr>
          <a:xfrm flipH="1" flipV="1">
            <a:off x="5943600" y="3200400"/>
            <a:ext cx="1188720" cy="731520"/>
          </a:xfrm>
          <a:prstGeom prst="line">
            <a:avLst/>
          </a:prstGeom>
          <a:noFill/>
          <a:ln w="25400">
            <a:solidFill>
              <a:srgbClr val="0B3C5D"/>
            </a:solidFill>
            <a:prstDash val="solid"/>
          </a:ln>
        </p:spPr>
        <p:txBody>
          <a:bodyPr/>
          <a:lstStyle/>
          <a:p>
            <a:endParaRPr lang="en-US"/>
          </a:p>
        </p:txBody>
      </p:sp>
      <p:sp>
        <p:nvSpPr>
          <p:cNvPr id="16" name="Text 13"/>
          <p:cNvSpPr/>
          <p:nvPr/>
        </p:nvSpPr>
        <p:spPr>
          <a:xfrm>
            <a:off x="13944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17" name="Shape 14"/>
          <p:cNvSpPr/>
          <p:nvPr/>
        </p:nvSpPr>
        <p:spPr>
          <a:xfrm>
            <a:off x="15179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10972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172.16.20.9</a:t>
            </a:r>
            <a:endParaRPr lang="en-US" sz="900" dirty="0"/>
          </a:p>
        </p:txBody>
      </p:sp>
      <p:sp>
        <p:nvSpPr>
          <p:cNvPr id="19" name="Shape 16"/>
          <p:cNvSpPr/>
          <p:nvPr/>
        </p:nvSpPr>
        <p:spPr>
          <a:xfrm>
            <a:off x="1645920" y="3502152"/>
            <a:ext cx="0" cy="54864"/>
          </a:xfrm>
          <a:prstGeom prst="line">
            <a:avLst/>
          </a:prstGeom>
          <a:noFill/>
          <a:ln w="19050">
            <a:solidFill>
              <a:srgbClr val="0B3C5D"/>
            </a:solidFill>
            <a:prstDash val="solid"/>
          </a:ln>
        </p:spPr>
        <p:txBody>
          <a:bodyPr/>
          <a:lstStyle/>
          <a:p>
            <a:endParaRPr lang="en-US"/>
          </a:p>
        </p:txBody>
      </p:sp>
      <p:sp>
        <p:nvSpPr>
          <p:cNvPr id="20" name="Shape 17"/>
          <p:cNvSpPr/>
          <p:nvPr/>
        </p:nvSpPr>
        <p:spPr>
          <a:xfrm>
            <a:off x="1645920" y="3831336"/>
            <a:ext cx="0" cy="100584"/>
          </a:xfrm>
          <a:prstGeom prst="line">
            <a:avLst/>
          </a:prstGeom>
          <a:noFill/>
          <a:ln w="19050">
            <a:solidFill>
              <a:srgbClr val="0B3C5D"/>
            </a:solidFill>
            <a:prstDash val="solid"/>
          </a:ln>
        </p:spPr>
        <p:txBody>
          <a:bodyPr/>
          <a:lstStyle/>
          <a:p>
            <a:endParaRPr lang="en-US"/>
          </a:p>
        </p:txBody>
      </p:sp>
      <p:sp>
        <p:nvSpPr>
          <p:cNvPr id="21" name="Text 18"/>
          <p:cNvSpPr/>
          <p:nvPr/>
        </p:nvSpPr>
        <p:spPr>
          <a:xfrm>
            <a:off x="797814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22" name="Shape 19"/>
          <p:cNvSpPr/>
          <p:nvPr/>
        </p:nvSpPr>
        <p:spPr>
          <a:xfrm>
            <a:off x="810158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3" name="Text 20"/>
          <p:cNvSpPr txBox="1"/>
          <p:nvPr/>
        </p:nvSpPr>
        <p:spPr>
          <a:xfrm>
            <a:off x="768096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172.16.10.9</a:t>
            </a:r>
            <a:endParaRPr lang="en-US" sz="900" dirty="0"/>
          </a:p>
        </p:txBody>
      </p:sp>
      <p:sp>
        <p:nvSpPr>
          <p:cNvPr id="24" name="Shape 21"/>
          <p:cNvSpPr/>
          <p:nvPr/>
        </p:nvSpPr>
        <p:spPr>
          <a:xfrm>
            <a:off x="8229600" y="3502152"/>
            <a:ext cx="0" cy="54864"/>
          </a:xfrm>
          <a:prstGeom prst="line">
            <a:avLst/>
          </a:prstGeom>
          <a:noFill/>
          <a:ln w="19050">
            <a:solidFill>
              <a:srgbClr val="0B3C5D"/>
            </a:solidFill>
            <a:prstDash val="solid"/>
          </a:ln>
        </p:spPr>
        <p:txBody>
          <a:bodyPr/>
          <a:lstStyle/>
          <a:p>
            <a:endParaRPr lang="en-US"/>
          </a:p>
        </p:txBody>
      </p:sp>
      <p:sp>
        <p:nvSpPr>
          <p:cNvPr id="25" name="Shape 22"/>
          <p:cNvSpPr/>
          <p:nvPr/>
        </p:nvSpPr>
        <p:spPr>
          <a:xfrm>
            <a:off x="8229600" y="3831336"/>
            <a:ext cx="0" cy="100584"/>
          </a:xfrm>
          <a:prstGeom prst="line">
            <a:avLst/>
          </a:prstGeom>
          <a:noFill/>
          <a:ln w="19050">
            <a:solidFill>
              <a:srgbClr val="0B3C5D"/>
            </a:solidFill>
            <a:prstDash val="solid"/>
          </a:ln>
        </p:spPr>
        <p:txBody>
          <a:bodyPr/>
          <a:lstStyle/>
          <a:p>
            <a:endParaRPr lang="en-US"/>
          </a:p>
        </p:txBody>
      </p:sp>
      <p:sp>
        <p:nvSpPr>
          <p:cNvPr id="26" name="Text 23"/>
          <p:cNvSpPr/>
          <p:nvPr/>
        </p:nvSpPr>
        <p:spPr>
          <a:xfrm>
            <a:off x="9624060" y="3118104"/>
            <a:ext cx="502920" cy="347472"/>
          </a:xfrm>
          <a:prstGeom prst="roundRect">
            <a:avLst>
              <a:gd name="adj" fmla="val 15789"/>
            </a:avLst>
          </a:prstGeom>
          <a:solidFill>
            <a:srgbClr val="D64545"/>
          </a:solidFill>
          <a:ln>
            <a:solidFill>
              <a:srgbClr val="D64545"/>
            </a:solidFill>
          </a:ln>
        </p:spPr>
        <p:txBody>
          <a:bodyPr wrap="square" lIns="0" tIns="0" rIns="0" bIns="0" rtlCol="0" anchor="ctr"/>
          <a:lstStyle/>
          <a:p>
            <a:pPr marL="0" indent="0" algn="ctr">
              <a:buNone/>
            </a:pPr>
            <a:r>
              <a:rPr lang="en-US" sz="1000" b="1" dirty="0">
                <a:solidFill>
                  <a:srgbClr val="FFFFFF"/>
                </a:solidFill>
              </a:rPr>
              <a:t>H3</a:t>
            </a:r>
            <a:endParaRPr lang="en-US" sz="1000" dirty="0"/>
          </a:p>
        </p:txBody>
      </p:sp>
      <p:sp>
        <p:nvSpPr>
          <p:cNvPr id="27" name="Shape 24"/>
          <p:cNvSpPr/>
          <p:nvPr/>
        </p:nvSpPr>
        <p:spPr>
          <a:xfrm>
            <a:off x="9747504" y="3465576"/>
            <a:ext cx="256032" cy="64008"/>
          </a:xfrm>
          <a:prstGeom prst="rect">
            <a:avLst/>
          </a:prstGeom>
          <a:solidFill>
            <a:srgbClr val="D64545"/>
          </a:solidFill>
          <a:ln w="12700">
            <a:solidFill>
              <a:srgbClr val="D64545"/>
            </a:solidFill>
            <a:prstDash val="solid"/>
          </a:ln>
        </p:spPr>
        <p:txBody>
          <a:bodyPr/>
          <a:lstStyle/>
          <a:p>
            <a:endParaRPr lang="en-US"/>
          </a:p>
        </p:txBody>
      </p:sp>
      <p:sp>
        <p:nvSpPr>
          <p:cNvPr id="28" name="Text 25"/>
          <p:cNvSpPr txBox="1"/>
          <p:nvPr/>
        </p:nvSpPr>
        <p:spPr>
          <a:xfrm>
            <a:off x="93268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172.16.10.254</a:t>
            </a:r>
            <a:endParaRPr lang="en-US" sz="900" dirty="0"/>
          </a:p>
        </p:txBody>
      </p:sp>
      <p:sp>
        <p:nvSpPr>
          <p:cNvPr id="29" name="Shape 26"/>
          <p:cNvSpPr/>
          <p:nvPr/>
        </p:nvSpPr>
        <p:spPr>
          <a:xfrm>
            <a:off x="9875520" y="3502152"/>
            <a:ext cx="0" cy="54864"/>
          </a:xfrm>
          <a:prstGeom prst="line">
            <a:avLst/>
          </a:prstGeom>
          <a:noFill/>
          <a:ln w="19050">
            <a:solidFill>
              <a:srgbClr val="0B3C5D"/>
            </a:solidFill>
            <a:prstDash val="solid"/>
          </a:ln>
        </p:spPr>
        <p:txBody>
          <a:bodyPr/>
          <a:lstStyle/>
          <a:p>
            <a:endParaRPr lang="en-US"/>
          </a:p>
        </p:txBody>
      </p:sp>
      <p:sp>
        <p:nvSpPr>
          <p:cNvPr id="30" name="Shape 27"/>
          <p:cNvSpPr/>
          <p:nvPr/>
        </p:nvSpPr>
        <p:spPr>
          <a:xfrm>
            <a:off x="9875520" y="3831336"/>
            <a:ext cx="0" cy="100584"/>
          </a:xfrm>
          <a:prstGeom prst="line">
            <a:avLst/>
          </a:prstGeom>
          <a:noFill/>
          <a:ln w="19050">
            <a:solidFill>
              <a:srgbClr val="0B3C5D"/>
            </a:solidFill>
            <a:prstDash val="solid"/>
          </a:ln>
        </p:spPr>
        <p:txBody>
          <a:bodyPr/>
          <a:lstStyle/>
          <a:p>
            <a:endParaRPr lang="en-US"/>
          </a:p>
        </p:txBody>
      </p:sp>
      <p:sp>
        <p:nvSpPr>
          <p:cNvPr id="31" name="Shape 28"/>
          <p:cNvSpPr/>
          <p:nvPr/>
        </p:nvSpPr>
        <p:spPr>
          <a:xfrm flipH="1" flipV="1">
            <a:off x="6400800" y="2834640"/>
            <a:ext cx="3108960" cy="182880"/>
          </a:xfrm>
          <a:prstGeom prst="line">
            <a:avLst/>
          </a:prstGeom>
          <a:noFill/>
          <a:ln w="25400">
            <a:solidFill>
              <a:srgbClr val="D64545"/>
            </a:solidFill>
            <a:prstDash val="dash"/>
            <a:tailEnd type="triangle"/>
          </a:ln>
        </p:spPr>
        <p:txBody>
          <a:bodyPr/>
          <a:lstStyle/>
          <a:p>
            <a:endParaRPr lang="en-US"/>
          </a:p>
        </p:txBody>
      </p:sp>
      <p:sp>
        <p:nvSpPr>
          <p:cNvPr id="32" name="Text 29"/>
          <p:cNvSpPr txBox="1"/>
          <p:nvPr/>
        </p:nvSpPr>
        <p:spPr>
          <a:xfrm>
            <a:off x="7132320" y="2606040"/>
            <a:ext cx="1645920" cy="237744"/>
          </a:xfrm>
          <a:prstGeom prst="rect">
            <a:avLst/>
          </a:prstGeom>
          <a:noFill/>
          <a:ln/>
        </p:spPr>
        <p:txBody>
          <a:bodyPr wrap="square" lIns="0" tIns="0" rIns="0" bIns="0" rtlCol="0" anchor="ctr"/>
          <a:lstStyle/>
          <a:p>
            <a:pPr marL="0" indent="0" algn="ctr">
              <a:buNone/>
            </a:pPr>
            <a:r>
              <a:rPr lang="en-US" sz="1000" dirty="0">
                <a:solidFill>
                  <a:srgbClr val="D64545"/>
                </a:solidFill>
              </a:rPr>
              <a:t>H3 → 172.16.20.0: bloqueado em E0 out</a:t>
            </a:r>
            <a:endParaRPr lang="en-US" sz="1000" dirty="0"/>
          </a:p>
        </p:txBody>
      </p:sp>
      <p:sp>
        <p:nvSpPr>
          <p:cNvPr id="33" name="Text 30"/>
          <p:cNvSpPr/>
          <p:nvPr/>
        </p:nvSpPr>
        <p:spPr>
          <a:xfrm>
            <a:off x="731520" y="4572000"/>
            <a:ext cx="5486400" cy="1691640"/>
          </a:xfrm>
          <a:prstGeom prst="roundRect">
            <a:avLst>
              <a:gd name="adj" fmla="val 4324"/>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deny   172.16.10.254 0.0.0.0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permit 0.0.0.0 255.255.255.255</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equivalente moderno:</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access-list 1 deny host 172.16.10.254</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access-list 1 permit any</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Ethernet0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access-group 1 out</a:t>
            </a:r>
            <a:endParaRPr lang="en-US" sz="1000" dirty="0"/>
          </a:p>
        </p:txBody>
      </p:sp>
      <p:sp>
        <p:nvSpPr>
          <p:cNvPr id="34" name="Shape 31"/>
          <p:cNvSpPr/>
          <p:nvPr/>
        </p:nvSpPr>
        <p:spPr>
          <a:xfrm>
            <a:off x="6492240" y="4572000"/>
            <a:ext cx="5212080" cy="1691640"/>
          </a:xfrm>
          <a:prstGeom prst="roundRect">
            <a:avLst>
              <a:gd name="adj" fmla="val 6486"/>
            </a:avLst>
          </a:prstGeom>
          <a:solidFill>
            <a:srgbClr val="EEF3F7"/>
          </a:solidFill>
          <a:ln w="9525">
            <a:solidFill>
              <a:srgbClr val="EEF3F7"/>
            </a:solidFill>
            <a:prstDash val="solid"/>
          </a:ln>
        </p:spPr>
        <p:txBody>
          <a:bodyPr/>
          <a:lstStyle/>
          <a:p>
            <a:endParaRPr lang="en-US"/>
          </a:p>
        </p:txBody>
      </p:sp>
      <p:sp>
        <p:nvSpPr>
          <p:cNvPr id="35" name="Text 32"/>
          <p:cNvSpPr txBox="1"/>
          <p:nvPr/>
        </p:nvSpPr>
        <p:spPr>
          <a:xfrm>
            <a:off x="6693408" y="4736592"/>
            <a:ext cx="4809744" cy="365760"/>
          </a:xfrm>
          <a:prstGeom prst="rect">
            <a:avLst/>
          </a:prstGeom>
          <a:noFill/>
          <a:ln/>
        </p:spPr>
        <p:txBody>
          <a:bodyPr wrap="square" lIns="0" tIns="0" rIns="0" bIns="0" rtlCol="0" anchor="t"/>
          <a:lstStyle/>
          <a:p>
            <a:pPr marL="0" indent="0">
              <a:buNone/>
            </a:pPr>
            <a:r>
              <a:rPr lang="en-US" sz="1500" b="1" dirty="0">
                <a:solidFill>
                  <a:srgbClr val="0B3C5D"/>
                </a:solidFill>
              </a:rPr>
              <a:t>Leitura</a:t>
            </a:r>
            <a:endParaRPr lang="en-US" sz="1500" dirty="0"/>
          </a:p>
        </p:txBody>
      </p:sp>
      <p:sp>
        <p:nvSpPr>
          <p:cNvPr id="36" name="Text 33"/>
          <p:cNvSpPr txBox="1"/>
          <p:nvPr/>
        </p:nvSpPr>
        <p:spPr>
          <a:xfrm>
            <a:off x="6693408" y="5148072"/>
            <a:ext cx="4809744" cy="9784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Curinga 0.0.0.0 = casar todos os 32 bits (um único host)</a:t>
            </a:r>
            <a:endParaRPr lang="en-US" sz="1100" dirty="0"/>
          </a:p>
          <a:p>
            <a:pPr marL="279400" indent="-279400">
              <a:spcAft>
                <a:spcPts val="400"/>
              </a:spcAft>
              <a:buSzPct val="100000"/>
              <a:buChar char="•"/>
            </a:pPr>
            <a:r>
              <a:rPr lang="en-US" sz="1100" dirty="0">
                <a:solidFill>
                  <a:srgbClr val="1F2933"/>
                </a:solidFill>
              </a:rPr>
              <a:t>A ordem importa: 'permit any' antes do 'deny' anularia a regra</a:t>
            </a:r>
            <a:endParaRPr lang="en-US" sz="1100" dirty="0"/>
          </a:p>
          <a:p>
            <a:pPr marL="279400" indent="-279400">
              <a:spcAft>
                <a:spcPts val="400"/>
              </a:spcAft>
              <a:buSzPct val="100000"/>
              <a:buChar char="•"/>
            </a:pPr>
            <a:r>
              <a:rPr lang="en-US" sz="1100" dirty="0">
                <a:solidFill>
                  <a:srgbClr val="1F2933"/>
                </a:solidFill>
              </a:rPr>
              <a:t>H3 continua alcançando a Internet e sua própria LAN</a:t>
            </a:r>
            <a:endParaRPr lang="en-US" sz="11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Exemplo de ACL padrão (3 de 3): negar uma sub-rede</a:t>
            </a:r>
            <a:endParaRPr lang="en-US" sz="3000" dirty="0"/>
          </a:p>
        </p:txBody>
      </p:sp>
      <p:sp>
        <p:nvSpPr>
          <p:cNvPr id="4" name="Text 1"/>
          <p:cNvSpPr/>
          <p:nvPr/>
        </p:nvSpPr>
        <p:spPr>
          <a:xfrm>
            <a:off x="3657600" y="1280160"/>
            <a:ext cx="4023360" cy="11887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b="1" dirty="0">
                <a:solidFill>
                  <a:srgbClr val="0B3C5D"/>
                </a:solidFill>
              </a:rPr>
              <a:t>Rede externa: não 172.16.0.0</a:t>
            </a:r>
            <a:endParaRPr lang="en-US" sz="1000" dirty="0"/>
          </a:p>
        </p:txBody>
      </p:sp>
      <p:sp>
        <p:nvSpPr>
          <p:cNvPr id="5" name="Text 2"/>
          <p:cNvSpPr/>
          <p:nvPr/>
        </p:nvSpPr>
        <p:spPr>
          <a:xfrm>
            <a:off x="5349240" y="269748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Shape 3"/>
          <p:cNvSpPr/>
          <p:nvPr/>
        </p:nvSpPr>
        <p:spPr>
          <a:xfrm>
            <a:off x="5669280" y="2468880"/>
            <a:ext cx="0" cy="228600"/>
          </a:xfrm>
          <a:prstGeom prst="line">
            <a:avLst/>
          </a:prstGeom>
          <a:noFill/>
          <a:ln w="25400">
            <a:solidFill>
              <a:srgbClr val="0B3C5D"/>
            </a:solidFill>
            <a:prstDash val="solid"/>
          </a:ln>
        </p:spPr>
        <p:txBody>
          <a:bodyPr/>
          <a:lstStyle/>
          <a:p>
            <a:endParaRPr lang="en-US"/>
          </a:p>
        </p:txBody>
      </p:sp>
      <p:sp>
        <p:nvSpPr>
          <p:cNvPr id="7" name="Text 4"/>
          <p:cNvSpPr txBox="1"/>
          <p:nvPr/>
        </p:nvSpPr>
        <p:spPr>
          <a:xfrm>
            <a:off x="5943600" y="2423160"/>
            <a:ext cx="731520" cy="274320"/>
          </a:xfrm>
          <a:prstGeom prst="rect">
            <a:avLst/>
          </a:prstGeom>
          <a:noFill/>
          <a:ln/>
        </p:spPr>
        <p:txBody>
          <a:bodyPr wrap="square" lIns="0" tIns="0" rIns="0" bIns="0" rtlCol="0" anchor="ctr"/>
          <a:lstStyle/>
          <a:p>
            <a:pPr marL="0" indent="0" algn="ctr">
              <a:buNone/>
            </a:pPr>
            <a:r>
              <a:rPr lang="en-US" sz="1000" b="1" dirty="0">
                <a:solidFill>
                  <a:srgbClr val="0B3C5D"/>
                </a:solidFill>
              </a:rPr>
              <a:t>S0</a:t>
            </a:r>
            <a:endParaRPr lang="en-US" sz="1000" dirty="0"/>
          </a:p>
        </p:txBody>
      </p:sp>
      <p:sp>
        <p:nvSpPr>
          <p:cNvPr id="8" name="Text 5"/>
          <p:cNvSpPr txBox="1"/>
          <p:nvPr/>
        </p:nvSpPr>
        <p:spPr>
          <a:xfrm>
            <a:off x="438912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E0</a:t>
            </a:r>
            <a:endParaRPr lang="en-US" sz="1000" dirty="0"/>
          </a:p>
        </p:txBody>
      </p:sp>
      <p:sp>
        <p:nvSpPr>
          <p:cNvPr id="9" name="Text 6"/>
          <p:cNvSpPr txBox="1"/>
          <p:nvPr/>
        </p:nvSpPr>
        <p:spPr>
          <a:xfrm>
            <a:off x="6035040" y="320040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E1</a:t>
            </a:r>
            <a:endParaRPr lang="en-US" sz="1000" dirty="0"/>
          </a:p>
        </p:txBody>
      </p:sp>
      <p:sp>
        <p:nvSpPr>
          <p:cNvPr id="10" name="Shape 7"/>
          <p:cNvSpPr/>
          <p:nvPr/>
        </p:nvSpPr>
        <p:spPr>
          <a:xfrm>
            <a:off x="731520" y="3931920"/>
            <a:ext cx="3474720" cy="0"/>
          </a:xfrm>
          <a:prstGeom prst="line">
            <a:avLst/>
          </a:prstGeom>
          <a:noFill/>
          <a:ln w="50800">
            <a:solidFill>
              <a:srgbClr val="0B3C5D"/>
            </a:solidFill>
            <a:prstDash val="solid"/>
          </a:ln>
        </p:spPr>
        <p:txBody>
          <a:bodyPr/>
          <a:lstStyle/>
          <a:p>
            <a:endParaRPr lang="en-US"/>
          </a:p>
        </p:txBody>
      </p:sp>
      <p:sp>
        <p:nvSpPr>
          <p:cNvPr id="11" name="Text 8"/>
          <p:cNvSpPr txBox="1"/>
          <p:nvPr/>
        </p:nvSpPr>
        <p:spPr>
          <a:xfrm>
            <a:off x="731520" y="3986784"/>
            <a:ext cx="347472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12" name="Shape 9"/>
          <p:cNvSpPr/>
          <p:nvPr/>
        </p:nvSpPr>
        <p:spPr>
          <a:xfrm flipV="1">
            <a:off x="4206240" y="3200400"/>
            <a:ext cx="1188720" cy="731520"/>
          </a:xfrm>
          <a:prstGeom prst="line">
            <a:avLst/>
          </a:prstGeom>
          <a:noFill/>
          <a:ln w="25400">
            <a:solidFill>
              <a:srgbClr val="0B3C5D"/>
            </a:solidFill>
            <a:prstDash val="solid"/>
          </a:ln>
        </p:spPr>
        <p:txBody>
          <a:bodyPr/>
          <a:lstStyle/>
          <a:p>
            <a:endParaRPr lang="en-US"/>
          </a:p>
        </p:txBody>
      </p:sp>
      <p:sp>
        <p:nvSpPr>
          <p:cNvPr id="13" name="Shape 10"/>
          <p:cNvSpPr/>
          <p:nvPr/>
        </p:nvSpPr>
        <p:spPr>
          <a:xfrm>
            <a:off x="7132320" y="3931920"/>
            <a:ext cx="3657600" cy="0"/>
          </a:xfrm>
          <a:prstGeom prst="line">
            <a:avLst/>
          </a:prstGeom>
          <a:noFill/>
          <a:ln w="50800">
            <a:solidFill>
              <a:srgbClr val="0B3C5D"/>
            </a:solidFill>
            <a:prstDash val="solid"/>
          </a:ln>
        </p:spPr>
        <p:txBody>
          <a:bodyPr/>
          <a:lstStyle/>
          <a:p>
            <a:endParaRPr lang="en-US"/>
          </a:p>
        </p:txBody>
      </p:sp>
      <p:sp>
        <p:nvSpPr>
          <p:cNvPr id="14" name="Text 11"/>
          <p:cNvSpPr txBox="1"/>
          <p:nvPr/>
        </p:nvSpPr>
        <p:spPr>
          <a:xfrm>
            <a:off x="7132320" y="3986784"/>
            <a:ext cx="3657600" cy="256032"/>
          </a:xfrm>
          <a:prstGeom prst="rect">
            <a:avLst/>
          </a:prstGeom>
          <a:noFill/>
          <a:ln/>
        </p:spPr>
        <p:txBody>
          <a:bodyPr wrap="square" lIns="0" tIns="0" rIns="0" bIns="0" rtlCol="0" anchor="ctr"/>
          <a:lstStyle/>
          <a:p>
            <a:pPr marL="0" indent="0" algn="ctr">
              <a:buNone/>
            </a:pPr>
            <a:r>
              <a:rPr lang="en-US" sz="1000" dirty="0">
                <a:solidFill>
                  <a:srgbClr val="6B7B8C"/>
                </a:solidFill>
              </a:rPr>
              <a:t>172.16.10.0/24</a:t>
            </a:r>
            <a:endParaRPr lang="en-US" sz="1000" dirty="0"/>
          </a:p>
        </p:txBody>
      </p:sp>
      <p:sp>
        <p:nvSpPr>
          <p:cNvPr id="15" name="Shape 12"/>
          <p:cNvSpPr/>
          <p:nvPr/>
        </p:nvSpPr>
        <p:spPr>
          <a:xfrm flipH="1" flipV="1">
            <a:off x="5943600" y="3200400"/>
            <a:ext cx="1188720" cy="731520"/>
          </a:xfrm>
          <a:prstGeom prst="line">
            <a:avLst/>
          </a:prstGeom>
          <a:noFill/>
          <a:ln w="25400">
            <a:solidFill>
              <a:srgbClr val="0B3C5D"/>
            </a:solidFill>
            <a:prstDash val="solid"/>
          </a:ln>
        </p:spPr>
        <p:txBody>
          <a:bodyPr/>
          <a:lstStyle/>
          <a:p>
            <a:endParaRPr lang="en-US"/>
          </a:p>
        </p:txBody>
      </p:sp>
      <p:sp>
        <p:nvSpPr>
          <p:cNvPr id="16" name="Text 13"/>
          <p:cNvSpPr/>
          <p:nvPr/>
        </p:nvSpPr>
        <p:spPr>
          <a:xfrm>
            <a:off x="13944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17" name="Shape 14"/>
          <p:cNvSpPr/>
          <p:nvPr/>
        </p:nvSpPr>
        <p:spPr>
          <a:xfrm>
            <a:off x="15179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10972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172.16.20.9</a:t>
            </a:r>
            <a:endParaRPr lang="en-US" sz="900" dirty="0"/>
          </a:p>
        </p:txBody>
      </p:sp>
      <p:sp>
        <p:nvSpPr>
          <p:cNvPr id="19" name="Shape 16"/>
          <p:cNvSpPr/>
          <p:nvPr/>
        </p:nvSpPr>
        <p:spPr>
          <a:xfrm>
            <a:off x="1645920" y="3502152"/>
            <a:ext cx="0" cy="54864"/>
          </a:xfrm>
          <a:prstGeom prst="line">
            <a:avLst/>
          </a:prstGeom>
          <a:noFill/>
          <a:ln w="19050">
            <a:solidFill>
              <a:srgbClr val="0B3C5D"/>
            </a:solidFill>
            <a:prstDash val="solid"/>
          </a:ln>
        </p:spPr>
        <p:txBody>
          <a:bodyPr/>
          <a:lstStyle/>
          <a:p>
            <a:endParaRPr lang="en-US"/>
          </a:p>
        </p:txBody>
      </p:sp>
      <p:sp>
        <p:nvSpPr>
          <p:cNvPr id="20" name="Shape 17"/>
          <p:cNvSpPr/>
          <p:nvPr/>
        </p:nvSpPr>
        <p:spPr>
          <a:xfrm>
            <a:off x="1645920" y="3831336"/>
            <a:ext cx="0" cy="100584"/>
          </a:xfrm>
          <a:prstGeom prst="line">
            <a:avLst/>
          </a:prstGeom>
          <a:noFill/>
          <a:ln w="19050">
            <a:solidFill>
              <a:srgbClr val="0B3C5D"/>
            </a:solidFill>
            <a:prstDash val="solid"/>
          </a:ln>
        </p:spPr>
        <p:txBody>
          <a:bodyPr/>
          <a:lstStyle/>
          <a:p>
            <a:endParaRPr lang="en-US"/>
          </a:p>
        </p:txBody>
      </p:sp>
      <p:sp>
        <p:nvSpPr>
          <p:cNvPr id="21" name="Text 18"/>
          <p:cNvSpPr/>
          <p:nvPr/>
        </p:nvSpPr>
        <p:spPr>
          <a:xfrm>
            <a:off x="797814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22" name="Shape 19"/>
          <p:cNvSpPr/>
          <p:nvPr/>
        </p:nvSpPr>
        <p:spPr>
          <a:xfrm>
            <a:off x="810158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3" name="Text 20"/>
          <p:cNvSpPr txBox="1"/>
          <p:nvPr/>
        </p:nvSpPr>
        <p:spPr>
          <a:xfrm>
            <a:off x="768096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172.16.10.9</a:t>
            </a:r>
            <a:endParaRPr lang="en-US" sz="900" dirty="0"/>
          </a:p>
        </p:txBody>
      </p:sp>
      <p:sp>
        <p:nvSpPr>
          <p:cNvPr id="24" name="Shape 21"/>
          <p:cNvSpPr/>
          <p:nvPr/>
        </p:nvSpPr>
        <p:spPr>
          <a:xfrm>
            <a:off x="8229600" y="3502152"/>
            <a:ext cx="0" cy="54864"/>
          </a:xfrm>
          <a:prstGeom prst="line">
            <a:avLst/>
          </a:prstGeom>
          <a:noFill/>
          <a:ln w="19050">
            <a:solidFill>
              <a:srgbClr val="0B3C5D"/>
            </a:solidFill>
            <a:prstDash val="solid"/>
          </a:ln>
        </p:spPr>
        <p:txBody>
          <a:bodyPr/>
          <a:lstStyle/>
          <a:p>
            <a:endParaRPr lang="en-US"/>
          </a:p>
        </p:txBody>
      </p:sp>
      <p:sp>
        <p:nvSpPr>
          <p:cNvPr id="25" name="Shape 22"/>
          <p:cNvSpPr/>
          <p:nvPr/>
        </p:nvSpPr>
        <p:spPr>
          <a:xfrm>
            <a:off x="8229600" y="3831336"/>
            <a:ext cx="0" cy="100584"/>
          </a:xfrm>
          <a:prstGeom prst="line">
            <a:avLst/>
          </a:prstGeom>
          <a:noFill/>
          <a:ln w="19050">
            <a:solidFill>
              <a:srgbClr val="0B3C5D"/>
            </a:solidFill>
            <a:prstDash val="solid"/>
          </a:ln>
        </p:spPr>
        <p:txBody>
          <a:bodyPr/>
          <a:lstStyle/>
          <a:p>
            <a:endParaRPr lang="en-US"/>
          </a:p>
        </p:txBody>
      </p:sp>
      <p:sp>
        <p:nvSpPr>
          <p:cNvPr id="26" name="Text 23"/>
          <p:cNvSpPr/>
          <p:nvPr/>
        </p:nvSpPr>
        <p:spPr>
          <a:xfrm>
            <a:off x="9624060" y="311810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H3</a:t>
            </a:r>
            <a:endParaRPr lang="en-US" sz="1000" dirty="0"/>
          </a:p>
        </p:txBody>
      </p:sp>
      <p:sp>
        <p:nvSpPr>
          <p:cNvPr id="27" name="Shape 24"/>
          <p:cNvSpPr/>
          <p:nvPr/>
        </p:nvSpPr>
        <p:spPr>
          <a:xfrm>
            <a:off x="9747504" y="3465576"/>
            <a:ext cx="256032" cy="64008"/>
          </a:xfrm>
          <a:prstGeom prst="rect">
            <a:avLst/>
          </a:prstGeom>
          <a:solidFill>
            <a:srgbClr val="2A9D6F"/>
          </a:solidFill>
          <a:ln w="12700">
            <a:solidFill>
              <a:srgbClr val="2A9D6F"/>
            </a:solidFill>
            <a:prstDash val="solid"/>
          </a:ln>
        </p:spPr>
        <p:txBody>
          <a:bodyPr/>
          <a:lstStyle/>
          <a:p>
            <a:endParaRPr lang="en-US"/>
          </a:p>
        </p:txBody>
      </p:sp>
      <p:sp>
        <p:nvSpPr>
          <p:cNvPr id="28" name="Text 25"/>
          <p:cNvSpPr txBox="1"/>
          <p:nvPr/>
        </p:nvSpPr>
        <p:spPr>
          <a:xfrm>
            <a:off x="9326880" y="3557016"/>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172.16.10.254</a:t>
            </a:r>
            <a:endParaRPr lang="en-US" sz="900" dirty="0"/>
          </a:p>
        </p:txBody>
      </p:sp>
      <p:sp>
        <p:nvSpPr>
          <p:cNvPr id="29" name="Shape 26"/>
          <p:cNvSpPr/>
          <p:nvPr/>
        </p:nvSpPr>
        <p:spPr>
          <a:xfrm>
            <a:off x="9875520" y="3502152"/>
            <a:ext cx="0" cy="54864"/>
          </a:xfrm>
          <a:prstGeom prst="line">
            <a:avLst/>
          </a:prstGeom>
          <a:noFill/>
          <a:ln w="19050">
            <a:solidFill>
              <a:srgbClr val="0B3C5D"/>
            </a:solidFill>
            <a:prstDash val="solid"/>
          </a:ln>
        </p:spPr>
        <p:txBody>
          <a:bodyPr/>
          <a:lstStyle/>
          <a:p>
            <a:endParaRPr lang="en-US"/>
          </a:p>
        </p:txBody>
      </p:sp>
      <p:sp>
        <p:nvSpPr>
          <p:cNvPr id="30" name="Shape 27"/>
          <p:cNvSpPr/>
          <p:nvPr/>
        </p:nvSpPr>
        <p:spPr>
          <a:xfrm>
            <a:off x="9875520" y="3831336"/>
            <a:ext cx="0" cy="100584"/>
          </a:xfrm>
          <a:prstGeom prst="line">
            <a:avLst/>
          </a:prstGeom>
          <a:noFill/>
          <a:ln w="19050">
            <a:solidFill>
              <a:srgbClr val="0B3C5D"/>
            </a:solidFill>
            <a:prstDash val="solid"/>
          </a:ln>
        </p:spPr>
        <p:txBody>
          <a:bodyPr/>
          <a:lstStyle/>
          <a:p>
            <a:endParaRPr lang="en-US"/>
          </a:p>
        </p:txBody>
      </p:sp>
      <p:sp>
        <p:nvSpPr>
          <p:cNvPr id="31" name="Shape 28"/>
          <p:cNvSpPr/>
          <p:nvPr/>
        </p:nvSpPr>
        <p:spPr>
          <a:xfrm flipH="1" flipV="1">
            <a:off x="6400800" y="2834640"/>
            <a:ext cx="2286000" cy="182880"/>
          </a:xfrm>
          <a:prstGeom prst="line">
            <a:avLst/>
          </a:prstGeom>
          <a:noFill/>
          <a:ln w="25400">
            <a:solidFill>
              <a:srgbClr val="D64545"/>
            </a:solidFill>
            <a:prstDash val="dash"/>
            <a:tailEnd type="triangle"/>
          </a:ln>
        </p:spPr>
        <p:txBody>
          <a:bodyPr/>
          <a:lstStyle/>
          <a:p>
            <a:endParaRPr lang="en-US"/>
          </a:p>
        </p:txBody>
      </p:sp>
      <p:sp>
        <p:nvSpPr>
          <p:cNvPr id="32" name="Text 29"/>
          <p:cNvSpPr txBox="1"/>
          <p:nvPr/>
        </p:nvSpPr>
        <p:spPr>
          <a:xfrm>
            <a:off x="6720840" y="2606040"/>
            <a:ext cx="1645920" cy="237744"/>
          </a:xfrm>
          <a:prstGeom prst="rect">
            <a:avLst/>
          </a:prstGeom>
          <a:noFill/>
          <a:ln/>
        </p:spPr>
        <p:txBody>
          <a:bodyPr wrap="square" lIns="0" tIns="0" rIns="0" bIns="0" rtlCol="0" anchor="ctr"/>
          <a:lstStyle/>
          <a:p>
            <a:pPr marL="0" indent="0" algn="ctr">
              <a:buNone/>
            </a:pPr>
            <a:r>
              <a:rPr lang="en-US" sz="1000" dirty="0">
                <a:solidFill>
                  <a:srgbClr val="D64545"/>
                </a:solidFill>
              </a:rPr>
              <a:t>172.16.10.0/24 → LAN 20: bloqueado</a:t>
            </a:r>
            <a:endParaRPr lang="en-US" sz="1000" dirty="0"/>
          </a:p>
        </p:txBody>
      </p:sp>
      <p:sp>
        <p:nvSpPr>
          <p:cNvPr id="33" name="Text 30"/>
          <p:cNvSpPr/>
          <p:nvPr/>
        </p:nvSpPr>
        <p:spPr>
          <a:xfrm>
            <a:off x="731520" y="4572000"/>
            <a:ext cx="5486400" cy="1691640"/>
          </a:xfrm>
          <a:prstGeom prst="roundRect">
            <a:avLst>
              <a:gd name="adj" fmla="val 4324"/>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deny   172.16.10.0 0.0.0.255</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access-list 1 permit 0.0.0.0 255.255.255.255</a:t>
            </a:r>
            <a:endParaRPr lang="en-US" sz="1000" dirty="0"/>
          </a:p>
          <a:p>
            <a:pPr marL="0" indent="0" algn="l">
              <a:buNone/>
            </a:pP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Ethernet0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access-group 1 out</a:t>
            </a:r>
            <a:endParaRPr lang="en-US" sz="1000" dirty="0"/>
          </a:p>
          <a:p>
            <a:pPr marL="0" indent="0" algn="l">
              <a:buNone/>
            </a:pP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show access-lists 1   ! contadores por regra</a:t>
            </a:r>
            <a:endParaRPr lang="en-US" sz="1000" dirty="0"/>
          </a:p>
        </p:txBody>
      </p:sp>
      <p:sp>
        <p:nvSpPr>
          <p:cNvPr id="34" name="Shape 31"/>
          <p:cNvSpPr/>
          <p:nvPr/>
        </p:nvSpPr>
        <p:spPr>
          <a:xfrm>
            <a:off x="6492240" y="4572000"/>
            <a:ext cx="5212080" cy="1691640"/>
          </a:xfrm>
          <a:prstGeom prst="roundRect">
            <a:avLst>
              <a:gd name="adj" fmla="val 6486"/>
            </a:avLst>
          </a:prstGeom>
          <a:solidFill>
            <a:srgbClr val="EEF3F7"/>
          </a:solidFill>
          <a:ln w="9525">
            <a:solidFill>
              <a:srgbClr val="EEF3F7"/>
            </a:solidFill>
            <a:prstDash val="solid"/>
          </a:ln>
        </p:spPr>
        <p:txBody>
          <a:bodyPr/>
          <a:lstStyle/>
          <a:p>
            <a:endParaRPr lang="en-US"/>
          </a:p>
        </p:txBody>
      </p:sp>
      <p:sp>
        <p:nvSpPr>
          <p:cNvPr id="35" name="Text 32"/>
          <p:cNvSpPr txBox="1"/>
          <p:nvPr/>
        </p:nvSpPr>
        <p:spPr>
          <a:xfrm>
            <a:off x="6693408" y="4736592"/>
            <a:ext cx="4809744" cy="365760"/>
          </a:xfrm>
          <a:prstGeom prst="rect">
            <a:avLst/>
          </a:prstGeom>
          <a:noFill/>
          <a:ln/>
        </p:spPr>
        <p:txBody>
          <a:bodyPr wrap="square" lIns="0" tIns="0" rIns="0" bIns="0" rtlCol="0" anchor="t"/>
          <a:lstStyle/>
          <a:p>
            <a:pPr marL="0" indent="0">
              <a:buNone/>
            </a:pPr>
            <a:r>
              <a:rPr lang="en-US" sz="1500" b="1" dirty="0">
                <a:solidFill>
                  <a:srgbClr val="0B3C5D"/>
                </a:solidFill>
              </a:rPr>
              <a:t>Leitura</a:t>
            </a:r>
            <a:endParaRPr lang="en-US" sz="1500" dirty="0"/>
          </a:p>
        </p:txBody>
      </p:sp>
      <p:sp>
        <p:nvSpPr>
          <p:cNvPr id="36" name="Text 33"/>
          <p:cNvSpPr txBox="1"/>
          <p:nvPr/>
        </p:nvSpPr>
        <p:spPr>
          <a:xfrm>
            <a:off x="6693408" y="5148072"/>
            <a:ext cx="4809744" cy="9784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Curinga 0.0.0.255 = 'os três primeiros octetos devem ser 172.16.10'</a:t>
            </a:r>
            <a:endParaRPr lang="en-US" sz="1100" dirty="0"/>
          </a:p>
          <a:p>
            <a:pPr marL="279400" indent="-279400">
              <a:spcAft>
                <a:spcPts val="400"/>
              </a:spcAft>
              <a:buSzPct val="100000"/>
              <a:buChar char="•"/>
            </a:pPr>
            <a:r>
              <a:rPr lang="en-US" sz="1100" dirty="0">
                <a:solidFill>
                  <a:srgbClr val="1F2933"/>
                </a:solidFill>
              </a:rPr>
              <a:t>Sentido único: a LAN 20 ainda alcança a LAN 10 (a resposta ao tráfego iniciado pela LAN 20 passa)</a:t>
            </a:r>
            <a:endParaRPr lang="en-US" sz="1100" dirty="0"/>
          </a:p>
          <a:p>
            <a:pPr marL="279400" indent="-279400">
              <a:spcAft>
                <a:spcPts val="400"/>
              </a:spcAft>
              <a:buSzPct val="100000"/>
              <a:buChar char="•"/>
            </a:pPr>
            <a:r>
              <a:rPr lang="en-US" sz="1100" dirty="0">
                <a:solidFill>
                  <a:srgbClr val="1F2933"/>
                </a:solidFill>
              </a:rPr>
              <a:t>Para filtrar por protocolo e porta: ACL estendida</a:t>
            </a:r>
            <a:endParaRPr lang="en-US" sz="110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ACLs em 2026: estendidas, nomeadas, IPv6 e firewalls stateful</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Shape 2"/>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ACL estendida</a:t>
            </a:r>
            <a:endParaRPr lang="en-US" sz="1500" dirty="0"/>
          </a:p>
        </p:txBody>
      </p:sp>
      <p:sp>
        <p:nvSpPr>
          <p:cNvPr id="7" name="Text 4"/>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Protocolo, origem, destino, portas, flags (established)</a:t>
            </a:r>
            <a:endParaRPr lang="en-US" sz="1200" dirty="0"/>
          </a:p>
          <a:p>
            <a:pPr marL="279400" indent="-279400">
              <a:spcAft>
                <a:spcPts val="400"/>
              </a:spcAft>
              <a:buSzPct val="100000"/>
              <a:buChar char="•"/>
            </a:pPr>
            <a:r>
              <a:rPr lang="en-US" sz="1200" dirty="0">
                <a:solidFill>
                  <a:srgbClr val="1F2933"/>
                </a:solidFill>
              </a:rPr>
              <a:t>Posicione perto da </a:t>
            </a:r>
            <a:r>
              <a:rPr lang="en-US" sz="1200" b="1" dirty="0">
                <a:solidFill>
                  <a:srgbClr val="1F2933"/>
                </a:solidFill>
              </a:rPr>
              <a:t>origem</a:t>
            </a:r>
            <a:r>
              <a:rPr lang="en-US" sz="1200" dirty="0">
                <a:solidFill>
                  <a:srgbClr val="1F2933"/>
                </a:solidFill>
              </a:rPr>
              <a:t>; ACL padrão perto do </a:t>
            </a:r>
            <a:r>
              <a:rPr lang="en-US" sz="1200" b="1" dirty="0">
                <a:solidFill>
                  <a:srgbClr val="1F2933"/>
                </a:solidFill>
              </a:rPr>
              <a:t>destino</a:t>
            </a:r>
            <a:endParaRPr lang="en-US" sz="1200" dirty="0"/>
          </a:p>
          <a:p>
            <a:pPr marL="279400" indent="-279400">
              <a:spcAft>
                <a:spcPts val="400"/>
              </a:spcAft>
              <a:buSzPct val="100000"/>
              <a:buChar char="•"/>
            </a:pPr>
            <a:r>
              <a:rPr lang="en-US" sz="1200" dirty="0">
                <a:solidFill>
                  <a:srgbClr val="1F2933"/>
                </a:solidFill>
              </a:rPr>
              <a:t>Nomeadas: edição por número de sequência; remarks</a:t>
            </a:r>
            <a:endParaRPr lang="en-US" sz="1200" dirty="0"/>
          </a:p>
        </p:txBody>
      </p:sp>
      <p:sp>
        <p:nvSpPr>
          <p:cNvPr id="8" name="Text 5"/>
          <p:cNvSpPr/>
          <p:nvPr/>
        </p:nvSpPr>
        <p:spPr>
          <a:xfrm>
            <a:off x="6245352" y="1280160"/>
            <a:ext cx="5486400" cy="2377440"/>
          </a:xfrm>
          <a:prstGeom prst="roundRect">
            <a:avLst>
              <a:gd name="adj" fmla="val 3077"/>
            </a:avLst>
          </a:prstGeom>
          <a:solidFill>
            <a:srgbClr val="2B3A48"/>
          </a:solidFill>
          <a:ln>
            <a:solidFill>
              <a:srgbClr val="2B3A48"/>
            </a:solidFill>
          </a:ln>
        </p:spPr>
        <p:txBody>
          <a:bodyPr wrap="square" lIns="101600" tIns="127000" rIns="127000" bIns="101600" rtlCol="0" anchor="t"/>
          <a:lstStyle/>
          <a:p>
            <a:pPr marL="0" indent="0" algn="l">
              <a:buNone/>
            </a:pPr>
            <a:r>
              <a:rPr lang="en-US" sz="900" dirty="0">
                <a:solidFill>
                  <a:srgbClr val="E8EEF2"/>
                </a:solidFill>
                <a:latin typeface="Courier New" pitchFamily="34" charset="0"/>
                <a:ea typeface="Courier New" pitchFamily="34" charset="-122"/>
                <a:cs typeface="Courier New" pitchFamily="34" charset="-120"/>
              </a:rPr>
              <a:t>ip access-list extended LAN10-para-WEB</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remark permite HTTPS da LAN 10 ao servidor</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permit tcp 172.16.10.0 0.0.0.255 host 172.16.20.80 eq 443</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permit icmp 172.16.10.0 0.0.0.255 172.16.20.0 0.0.0.255 echo</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deny   ip any any log</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interface GigabitEthernet0/1</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ip access-group LAN10-para-WEB in</a:t>
            </a:r>
            <a:endParaRPr lang="en-US" sz="900" dirty="0"/>
          </a:p>
        </p:txBody>
      </p:sp>
      <p:sp>
        <p:nvSpPr>
          <p:cNvPr id="9" name="Shape 6"/>
          <p:cNvSpPr/>
          <p:nvPr/>
        </p:nvSpPr>
        <p:spPr>
          <a:xfrm>
            <a:off x="457200" y="384048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10" name="Text 7"/>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IPv6</a:t>
            </a:r>
            <a:endParaRPr lang="en-US" sz="1500" dirty="0"/>
          </a:p>
        </p:txBody>
      </p:sp>
      <p:sp>
        <p:nvSpPr>
          <p:cNvPr id="11" name="Text 8"/>
          <p:cNvSpPr txBox="1"/>
          <p:nvPr/>
        </p:nvSpPr>
        <p:spPr>
          <a:xfrm>
            <a:off x="658368" y="441655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ipv6 access-list NOME / permit tcp 2001:db8:10::/64 host 2001:db8:20::80 eq 443</a:t>
            </a:r>
            <a:endParaRPr lang="en-US" sz="1200" dirty="0"/>
          </a:p>
          <a:p>
            <a:pPr marL="279400" indent="-279400">
              <a:spcAft>
                <a:spcPts val="400"/>
              </a:spcAft>
              <a:buSzPct val="100000"/>
              <a:buChar char="•"/>
            </a:pPr>
            <a:r>
              <a:rPr lang="en-US" sz="1200" dirty="0">
                <a:solidFill>
                  <a:srgbClr val="1F2933"/>
                </a:solidFill>
              </a:rPr>
              <a:t>Nunca bloqueie ICMPv6 indiscriminadamente: ND e PMTUD dependem dele (RFC 4890)</a:t>
            </a:r>
            <a:endParaRPr lang="en-US" sz="1200" dirty="0"/>
          </a:p>
        </p:txBody>
      </p:sp>
      <p:sp>
        <p:nvSpPr>
          <p:cNvPr id="12" name="Shape 9"/>
          <p:cNvSpPr/>
          <p:nvPr/>
        </p:nvSpPr>
        <p:spPr>
          <a:xfrm>
            <a:off x="6245352" y="3840480"/>
            <a:ext cx="5486400" cy="2286000"/>
          </a:xfrm>
          <a:prstGeom prst="roundRect">
            <a:avLst>
              <a:gd name="adj" fmla="val 4800"/>
            </a:avLst>
          </a:prstGeom>
          <a:solidFill>
            <a:srgbClr val="FFF4E0"/>
          </a:solidFill>
          <a:ln w="9525">
            <a:solidFill>
              <a:srgbClr val="EEF3F7"/>
            </a:solidFill>
            <a:prstDash val="solid"/>
          </a:ln>
        </p:spPr>
        <p:txBody>
          <a:bodyPr/>
          <a:lstStyle/>
          <a:p>
            <a:endParaRPr lang="en-US"/>
          </a:p>
        </p:txBody>
      </p:sp>
      <p:sp>
        <p:nvSpPr>
          <p:cNvPr id="13" name="Text 10"/>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Além das ACLs</a:t>
            </a:r>
            <a:endParaRPr lang="en-US" sz="1500" dirty="0"/>
          </a:p>
        </p:txBody>
      </p:sp>
      <p:sp>
        <p:nvSpPr>
          <p:cNvPr id="14" name="Text 11"/>
          <p:cNvSpPr txBox="1"/>
          <p:nvPr/>
        </p:nvSpPr>
        <p:spPr>
          <a:xfrm>
            <a:off x="6446520" y="441655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ACLs são </a:t>
            </a:r>
            <a:r>
              <a:rPr lang="en-US" sz="1200" b="1" dirty="0">
                <a:solidFill>
                  <a:srgbClr val="1F2933"/>
                </a:solidFill>
              </a:rPr>
              <a:t>sem estado</a:t>
            </a:r>
            <a:r>
              <a:rPr lang="en-US" sz="1200" dirty="0">
                <a:solidFill>
                  <a:srgbClr val="1F2933"/>
                </a:solidFill>
              </a:rPr>
              <a:t>: não sabem se um pacote é resposta a uma conexão legítima</a:t>
            </a:r>
            <a:endParaRPr lang="en-US" sz="1200" dirty="0"/>
          </a:p>
          <a:p>
            <a:pPr marL="279400" indent="-279400">
              <a:spcAft>
                <a:spcPts val="400"/>
              </a:spcAft>
              <a:buSzPct val="100000"/>
              <a:buChar char="•"/>
            </a:pPr>
            <a:r>
              <a:rPr lang="en-US" sz="1200" dirty="0">
                <a:solidFill>
                  <a:srgbClr val="1F2933"/>
                </a:solidFill>
              </a:rPr>
              <a:t>Firewall stateful / NGFW: acompanha 5-tupla e estado TCP; inspeção de aplicação</a:t>
            </a:r>
            <a:endParaRPr lang="en-US" sz="1200" dirty="0"/>
          </a:p>
          <a:p>
            <a:pPr marL="279400" indent="-279400">
              <a:spcAft>
                <a:spcPts val="400"/>
              </a:spcAft>
              <a:buSzPct val="100000"/>
              <a:buChar char="•"/>
            </a:pPr>
            <a:r>
              <a:rPr lang="en-US" sz="1200" dirty="0">
                <a:solidFill>
                  <a:srgbClr val="1F2933"/>
                </a:solidFill>
              </a:rPr>
              <a:t>Zero trust: microssegmentação por identidade; o princípio (regras ordenadas, negação implícita) continua</a:t>
            </a:r>
            <a:endParaRPr lang="en-US" sz="1200"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41">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2  |  PARTE 6</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Tópicos adicionais de roteamento IP</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Tratamento de broadcasts e DHCP relay, broadcast dirigido, endereços secundários e interfaces não numeradas</a:t>
            </a:r>
            <a:endParaRPr lang="en-US" sz="1800"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14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Tratamento de broadcasts IP: o problema do DHCP</a:t>
            </a:r>
            <a:endParaRPr lang="en-US" sz="3000" dirty="0"/>
          </a:p>
        </p:txBody>
      </p:sp>
      <p:sp>
        <p:nvSpPr>
          <p:cNvPr id="4" name="Text 1"/>
          <p:cNvSpPr/>
          <p:nvPr/>
        </p:nvSpPr>
        <p:spPr>
          <a:xfrm>
            <a:off x="1051560" y="2176272"/>
            <a:ext cx="64008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Cli</a:t>
            </a:r>
            <a:endParaRPr lang="en-US" sz="1200" dirty="0"/>
          </a:p>
        </p:txBody>
      </p:sp>
      <p:sp>
        <p:nvSpPr>
          <p:cNvPr id="5" name="Shape 2"/>
          <p:cNvSpPr/>
          <p:nvPr/>
        </p:nvSpPr>
        <p:spPr>
          <a:xfrm>
            <a:off x="12435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Text 3"/>
          <p:cNvSpPr txBox="1"/>
          <p:nvPr/>
        </p:nvSpPr>
        <p:spPr>
          <a:xfrm>
            <a:off x="640080" y="2670048"/>
            <a:ext cx="1463040" cy="457200"/>
          </a:xfrm>
          <a:prstGeom prst="rect">
            <a:avLst/>
          </a:prstGeom>
          <a:noFill/>
          <a:ln/>
        </p:spPr>
        <p:txBody>
          <a:bodyPr wrap="square" lIns="0" tIns="0" rIns="0" bIns="0" rtlCol="0" anchor="ctr"/>
          <a:lstStyle/>
          <a:p>
            <a:pPr marL="0" indent="0" algn="ctr">
              <a:buNone/>
            </a:pPr>
            <a:r>
              <a:rPr lang="en-US" sz="900" dirty="0">
                <a:solidFill>
                  <a:srgbClr val="1F2933"/>
                </a:solidFill>
              </a:rPr>
              <a:t>sem endereço</a:t>
            </a:r>
            <a:endParaRPr lang="en-US" sz="900" dirty="0"/>
          </a:p>
          <a:p>
            <a:pPr marL="0" indent="0" algn="ctr">
              <a:buNone/>
            </a:pPr>
            <a:r>
              <a:rPr lang="en-US" sz="900" dirty="0">
                <a:solidFill>
                  <a:srgbClr val="1F2933"/>
                </a:solidFill>
              </a:rPr>
              <a:t>(0.0.0.0)</a:t>
            </a:r>
            <a:endParaRPr lang="en-US" sz="900" dirty="0"/>
          </a:p>
        </p:txBody>
      </p:sp>
      <p:sp>
        <p:nvSpPr>
          <p:cNvPr id="7" name="Shape 4"/>
          <p:cNvSpPr/>
          <p:nvPr/>
        </p:nvSpPr>
        <p:spPr>
          <a:xfrm>
            <a:off x="731520" y="3291840"/>
            <a:ext cx="3200400" cy="0"/>
          </a:xfrm>
          <a:prstGeom prst="line">
            <a:avLst/>
          </a:prstGeom>
          <a:noFill/>
          <a:ln w="50800">
            <a:solidFill>
              <a:srgbClr val="0B3C5D"/>
            </a:solidFill>
            <a:prstDash val="solid"/>
          </a:ln>
        </p:spPr>
        <p:txBody>
          <a:bodyPr/>
          <a:lstStyle/>
          <a:p>
            <a:endParaRPr lang="en-US"/>
          </a:p>
        </p:txBody>
      </p:sp>
      <p:sp>
        <p:nvSpPr>
          <p:cNvPr id="8" name="Text 5"/>
          <p:cNvSpPr txBox="1"/>
          <p:nvPr/>
        </p:nvSpPr>
        <p:spPr>
          <a:xfrm>
            <a:off x="731520" y="3346704"/>
            <a:ext cx="3200400" cy="256032"/>
          </a:xfrm>
          <a:prstGeom prst="rect">
            <a:avLst/>
          </a:prstGeom>
          <a:noFill/>
          <a:ln/>
        </p:spPr>
        <p:txBody>
          <a:bodyPr wrap="square" lIns="0" tIns="0" rIns="0" bIns="0" rtlCol="0" anchor="ctr"/>
          <a:lstStyle/>
          <a:p>
            <a:pPr marL="0" indent="0" algn="ctr">
              <a:buNone/>
            </a:pPr>
            <a:r>
              <a:rPr lang="en-US" sz="1000" dirty="0">
                <a:solidFill>
                  <a:srgbClr val="6B7B8C"/>
                </a:solidFill>
              </a:rPr>
              <a:t>172.16.20.0/24</a:t>
            </a:r>
            <a:endParaRPr lang="en-US" sz="1000" dirty="0"/>
          </a:p>
        </p:txBody>
      </p:sp>
      <p:sp>
        <p:nvSpPr>
          <p:cNvPr id="9" name="Shape 6"/>
          <p:cNvSpPr/>
          <p:nvPr/>
        </p:nvSpPr>
        <p:spPr>
          <a:xfrm>
            <a:off x="1371600" y="2606040"/>
            <a:ext cx="0" cy="64008"/>
          </a:xfrm>
          <a:prstGeom prst="line">
            <a:avLst/>
          </a:prstGeom>
          <a:noFill/>
          <a:ln w="19050">
            <a:solidFill>
              <a:srgbClr val="0B3C5D"/>
            </a:solidFill>
            <a:prstDash val="solid"/>
          </a:ln>
        </p:spPr>
        <p:txBody>
          <a:bodyPr/>
          <a:lstStyle/>
          <a:p>
            <a:endParaRPr lang="en-US"/>
          </a:p>
        </p:txBody>
      </p:sp>
      <p:sp>
        <p:nvSpPr>
          <p:cNvPr id="10" name="Shape 7"/>
          <p:cNvSpPr/>
          <p:nvPr/>
        </p:nvSpPr>
        <p:spPr>
          <a:xfrm>
            <a:off x="1371600" y="3127248"/>
            <a:ext cx="0" cy="164592"/>
          </a:xfrm>
          <a:prstGeom prst="line">
            <a:avLst/>
          </a:prstGeom>
          <a:noFill/>
          <a:ln w="19050">
            <a:solidFill>
              <a:srgbClr val="0B3C5D"/>
            </a:solidFill>
            <a:prstDash val="solid"/>
          </a:ln>
        </p:spPr>
        <p:txBody>
          <a:bodyPr/>
          <a:lstStyle/>
          <a:p>
            <a:endParaRPr lang="en-US"/>
          </a:p>
        </p:txBody>
      </p:sp>
      <p:sp>
        <p:nvSpPr>
          <p:cNvPr id="11" name="Text 8"/>
          <p:cNvSpPr/>
          <p:nvPr/>
        </p:nvSpPr>
        <p:spPr>
          <a:xfrm>
            <a:off x="4114800" y="23774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12" name="Text 9"/>
          <p:cNvSpPr txBox="1"/>
          <p:nvPr/>
        </p:nvSpPr>
        <p:spPr>
          <a:xfrm>
            <a:off x="3474720" y="207568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E0: 172.16.20.1</a:t>
            </a:r>
            <a:endParaRPr lang="en-US" sz="1000" dirty="0"/>
          </a:p>
        </p:txBody>
      </p:sp>
      <p:sp>
        <p:nvSpPr>
          <p:cNvPr id="13" name="Shape 10"/>
          <p:cNvSpPr/>
          <p:nvPr/>
        </p:nvSpPr>
        <p:spPr>
          <a:xfrm>
            <a:off x="4389120" y="2926080"/>
            <a:ext cx="0" cy="365760"/>
          </a:xfrm>
          <a:prstGeom prst="line">
            <a:avLst/>
          </a:prstGeom>
          <a:noFill/>
          <a:ln w="19050">
            <a:solidFill>
              <a:srgbClr val="0B3C5D"/>
            </a:solidFill>
            <a:prstDash val="solid"/>
          </a:ln>
        </p:spPr>
        <p:txBody>
          <a:bodyPr/>
          <a:lstStyle/>
          <a:p>
            <a:endParaRPr lang="en-US"/>
          </a:p>
        </p:txBody>
      </p:sp>
      <p:sp>
        <p:nvSpPr>
          <p:cNvPr id="14" name="Text 11"/>
          <p:cNvSpPr/>
          <p:nvPr/>
        </p:nvSpPr>
        <p:spPr>
          <a:xfrm>
            <a:off x="6858000" y="23774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5" name="Shape 12"/>
          <p:cNvSpPr/>
          <p:nvPr/>
        </p:nvSpPr>
        <p:spPr>
          <a:xfrm>
            <a:off x="4663440" y="2651760"/>
            <a:ext cx="2194560" cy="0"/>
          </a:xfrm>
          <a:prstGeom prst="line">
            <a:avLst/>
          </a:prstGeom>
          <a:noFill/>
          <a:ln w="25400">
            <a:solidFill>
              <a:srgbClr val="0B3C5D"/>
            </a:solidFill>
            <a:prstDash val="solid"/>
          </a:ln>
        </p:spPr>
        <p:txBody>
          <a:bodyPr/>
          <a:lstStyle/>
          <a:p>
            <a:endParaRPr lang="en-US"/>
          </a:p>
        </p:txBody>
      </p:sp>
      <p:sp>
        <p:nvSpPr>
          <p:cNvPr id="16" name="Shape 13"/>
          <p:cNvSpPr/>
          <p:nvPr/>
        </p:nvSpPr>
        <p:spPr>
          <a:xfrm>
            <a:off x="7863840" y="3291840"/>
            <a:ext cx="3383280" cy="0"/>
          </a:xfrm>
          <a:prstGeom prst="line">
            <a:avLst/>
          </a:prstGeom>
          <a:noFill/>
          <a:ln w="50800">
            <a:solidFill>
              <a:srgbClr val="0B3C5D"/>
            </a:solidFill>
            <a:prstDash val="solid"/>
          </a:ln>
        </p:spPr>
        <p:txBody>
          <a:bodyPr/>
          <a:lstStyle/>
          <a:p>
            <a:endParaRPr lang="en-US"/>
          </a:p>
        </p:txBody>
      </p:sp>
      <p:sp>
        <p:nvSpPr>
          <p:cNvPr id="17" name="Text 14"/>
          <p:cNvSpPr txBox="1"/>
          <p:nvPr/>
        </p:nvSpPr>
        <p:spPr>
          <a:xfrm>
            <a:off x="7863840" y="3346704"/>
            <a:ext cx="3383280" cy="256032"/>
          </a:xfrm>
          <a:prstGeom prst="rect">
            <a:avLst/>
          </a:prstGeom>
          <a:noFill/>
          <a:ln/>
        </p:spPr>
        <p:txBody>
          <a:bodyPr wrap="square" lIns="0" tIns="0" rIns="0" bIns="0" rtlCol="0" anchor="ctr"/>
          <a:lstStyle/>
          <a:p>
            <a:pPr marL="0" indent="0" algn="ctr">
              <a:buNone/>
            </a:pPr>
            <a:r>
              <a:rPr lang="en-US" sz="1000" dirty="0">
                <a:solidFill>
                  <a:srgbClr val="6B7B8C"/>
                </a:solidFill>
              </a:rPr>
              <a:t>172.16.75.0/24</a:t>
            </a:r>
            <a:endParaRPr lang="en-US" sz="1000" dirty="0"/>
          </a:p>
        </p:txBody>
      </p:sp>
      <p:sp>
        <p:nvSpPr>
          <p:cNvPr id="18" name="Shape 15"/>
          <p:cNvSpPr/>
          <p:nvPr/>
        </p:nvSpPr>
        <p:spPr>
          <a:xfrm>
            <a:off x="7132320" y="2926080"/>
            <a:ext cx="0" cy="365760"/>
          </a:xfrm>
          <a:prstGeom prst="line">
            <a:avLst/>
          </a:prstGeom>
          <a:noFill/>
          <a:ln w="19050">
            <a:solidFill>
              <a:srgbClr val="0B3C5D"/>
            </a:solidFill>
            <a:prstDash val="solid"/>
          </a:ln>
        </p:spPr>
        <p:txBody>
          <a:bodyPr/>
          <a:lstStyle/>
          <a:p>
            <a:endParaRPr lang="en-US"/>
          </a:p>
        </p:txBody>
      </p:sp>
      <p:sp>
        <p:nvSpPr>
          <p:cNvPr id="19" name="Text 16"/>
          <p:cNvSpPr/>
          <p:nvPr/>
        </p:nvSpPr>
        <p:spPr>
          <a:xfrm>
            <a:off x="9646920" y="2176272"/>
            <a:ext cx="822960" cy="402336"/>
          </a:xfrm>
          <a:prstGeom prst="roundRect">
            <a:avLst>
              <a:gd name="adj" fmla="val 13636"/>
            </a:avLst>
          </a:prstGeom>
          <a:solidFill>
            <a:srgbClr val="1C6E8C"/>
          </a:solidFill>
          <a:ln>
            <a:solidFill>
              <a:srgbClr val="1C6E8C"/>
            </a:solidFill>
          </a:ln>
        </p:spPr>
        <p:txBody>
          <a:bodyPr wrap="square" lIns="0" tIns="0" rIns="0" bIns="0" rtlCol="0" anchor="ctr"/>
          <a:lstStyle/>
          <a:p>
            <a:pPr marL="0" indent="0" algn="ctr">
              <a:buNone/>
            </a:pPr>
            <a:r>
              <a:rPr lang="en-US" sz="1200" b="1" dirty="0">
                <a:solidFill>
                  <a:srgbClr val="FFFFFF"/>
                </a:solidFill>
              </a:rPr>
              <a:t>DHCP</a:t>
            </a:r>
            <a:endParaRPr lang="en-US" sz="1200" dirty="0"/>
          </a:p>
        </p:txBody>
      </p:sp>
      <p:sp>
        <p:nvSpPr>
          <p:cNvPr id="20" name="Shape 17"/>
          <p:cNvSpPr/>
          <p:nvPr/>
        </p:nvSpPr>
        <p:spPr>
          <a:xfrm>
            <a:off x="9930384" y="2578608"/>
            <a:ext cx="256032" cy="64008"/>
          </a:xfrm>
          <a:prstGeom prst="rect">
            <a:avLst/>
          </a:prstGeom>
          <a:solidFill>
            <a:srgbClr val="1C6E8C"/>
          </a:solidFill>
          <a:ln w="12700">
            <a:solidFill>
              <a:srgbClr val="1C6E8C"/>
            </a:solidFill>
            <a:prstDash val="solid"/>
          </a:ln>
        </p:spPr>
        <p:txBody>
          <a:bodyPr/>
          <a:lstStyle/>
          <a:p>
            <a:endParaRPr lang="en-US"/>
          </a:p>
        </p:txBody>
      </p:sp>
      <p:sp>
        <p:nvSpPr>
          <p:cNvPr id="21" name="Text 18"/>
          <p:cNvSpPr txBox="1"/>
          <p:nvPr/>
        </p:nvSpPr>
        <p:spPr>
          <a:xfrm>
            <a:off x="9144000" y="2670048"/>
            <a:ext cx="1828800" cy="274320"/>
          </a:xfrm>
          <a:prstGeom prst="rect">
            <a:avLst/>
          </a:prstGeom>
          <a:noFill/>
          <a:ln/>
        </p:spPr>
        <p:txBody>
          <a:bodyPr wrap="square" lIns="0" tIns="0" rIns="0" bIns="0" rtlCol="0" anchor="ctr"/>
          <a:lstStyle/>
          <a:p>
            <a:pPr marL="0" indent="0" algn="ctr">
              <a:buNone/>
            </a:pPr>
            <a:r>
              <a:rPr lang="en-US" sz="900" dirty="0">
                <a:solidFill>
                  <a:srgbClr val="1F2933"/>
                </a:solidFill>
              </a:rPr>
              <a:t>servidor 172.16.75.20</a:t>
            </a:r>
            <a:endParaRPr lang="en-US" sz="900" dirty="0"/>
          </a:p>
        </p:txBody>
      </p:sp>
      <p:sp>
        <p:nvSpPr>
          <p:cNvPr id="22" name="Shape 19"/>
          <p:cNvSpPr/>
          <p:nvPr/>
        </p:nvSpPr>
        <p:spPr>
          <a:xfrm>
            <a:off x="10058400" y="2606040"/>
            <a:ext cx="0" cy="64008"/>
          </a:xfrm>
          <a:prstGeom prst="line">
            <a:avLst/>
          </a:prstGeom>
          <a:noFill/>
          <a:ln w="19050">
            <a:solidFill>
              <a:srgbClr val="0B3C5D"/>
            </a:solidFill>
            <a:prstDash val="solid"/>
          </a:ln>
        </p:spPr>
        <p:txBody>
          <a:bodyPr/>
          <a:lstStyle/>
          <a:p>
            <a:endParaRPr lang="en-US"/>
          </a:p>
        </p:txBody>
      </p:sp>
      <p:sp>
        <p:nvSpPr>
          <p:cNvPr id="23" name="Shape 20"/>
          <p:cNvSpPr/>
          <p:nvPr/>
        </p:nvSpPr>
        <p:spPr>
          <a:xfrm>
            <a:off x="10058400" y="2944368"/>
            <a:ext cx="0" cy="347472"/>
          </a:xfrm>
          <a:prstGeom prst="line">
            <a:avLst/>
          </a:prstGeom>
          <a:noFill/>
          <a:ln w="19050">
            <a:solidFill>
              <a:srgbClr val="0B3C5D"/>
            </a:solidFill>
            <a:prstDash val="solid"/>
          </a:ln>
        </p:spPr>
        <p:txBody>
          <a:bodyPr/>
          <a:lstStyle/>
          <a:p>
            <a:endParaRPr lang="en-US"/>
          </a:p>
        </p:txBody>
      </p:sp>
      <p:sp>
        <p:nvSpPr>
          <p:cNvPr id="24" name="Shape 21"/>
          <p:cNvSpPr/>
          <p:nvPr/>
        </p:nvSpPr>
        <p:spPr>
          <a:xfrm>
            <a:off x="1737360" y="2011680"/>
            <a:ext cx="2377440" cy="0"/>
          </a:xfrm>
          <a:prstGeom prst="line">
            <a:avLst/>
          </a:prstGeom>
          <a:noFill/>
          <a:ln w="31750">
            <a:solidFill>
              <a:srgbClr val="F0A332"/>
            </a:solidFill>
            <a:prstDash val="solid"/>
            <a:tailEnd type="triangle"/>
          </a:ln>
        </p:spPr>
        <p:txBody>
          <a:bodyPr/>
          <a:lstStyle/>
          <a:p>
            <a:endParaRPr lang="en-US"/>
          </a:p>
        </p:txBody>
      </p:sp>
      <p:sp>
        <p:nvSpPr>
          <p:cNvPr id="25" name="Text 22"/>
          <p:cNvSpPr txBox="1"/>
          <p:nvPr/>
        </p:nvSpPr>
        <p:spPr>
          <a:xfrm>
            <a:off x="822960" y="1691640"/>
            <a:ext cx="4206240" cy="237744"/>
          </a:xfrm>
          <a:prstGeom prst="rect">
            <a:avLst/>
          </a:prstGeom>
          <a:noFill/>
          <a:ln/>
        </p:spPr>
        <p:txBody>
          <a:bodyPr wrap="square" lIns="0" tIns="0" rIns="0" bIns="0" rtlCol="0" anchor="ctr"/>
          <a:lstStyle/>
          <a:p>
            <a:pPr marL="0" indent="0" algn="ctr">
              <a:buNone/>
            </a:pPr>
            <a:r>
              <a:rPr lang="en-US" sz="1000" b="1" dirty="0">
                <a:solidFill>
                  <a:srgbClr val="1F2933"/>
                </a:solidFill>
              </a:rPr>
              <a:t>DHCP Discover: 0.0.0.0 → 255.255.255.255 (UDP 68 → 67)</a:t>
            </a:r>
            <a:endParaRPr lang="en-US" sz="1000" dirty="0"/>
          </a:p>
        </p:txBody>
      </p:sp>
      <p:sp>
        <p:nvSpPr>
          <p:cNvPr id="26" name="Text 23"/>
          <p:cNvSpPr txBox="1"/>
          <p:nvPr/>
        </p:nvSpPr>
        <p:spPr>
          <a:xfrm>
            <a:off x="3931920" y="1325880"/>
            <a:ext cx="1097280" cy="320040"/>
          </a:xfrm>
          <a:prstGeom prst="rect">
            <a:avLst/>
          </a:prstGeom>
          <a:noFill/>
          <a:ln/>
        </p:spPr>
        <p:txBody>
          <a:bodyPr wrap="square" lIns="0" tIns="0" rIns="0" bIns="0" rtlCol="0" anchor="ctr"/>
          <a:lstStyle/>
          <a:p>
            <a:pPr marL="0" indent="0" algn="ctr">
              <a:buNone/>
            </a:pPr>
            <a:r>
              <a:rPr lang="en-US" sz="2200" b="1" dirty="0">
                <a:solidFill>
                  <a:srgbClr val="D64545"/>
                </a:solidFill>
              </a:rPr>
              <a:t>?</a:t>
            </a:r>
            <a:endParaRPr lang="en-US" sz="2200" dirty="0"/>
          </a:p>
        </p:txBody>
      </p:sp>
      <p:sp>
        <p:nvSpPr>
          <p:cNvPr id="27" name="Text 24"/>
          <p:cNvSpPr txBox="1"/>
          <p:nvPr/>
        </p:nvSpPr>
        <p:spPr>
          <a:xfrm>
            <a:off x="457200" y="4023360"/>
            <a:ext cx="11247120" cy="2286000"/>
          </a:xfrm>
          <a:prstGeom prst="rect">
            <a:avLst/>
          </a:prstGeom>
          <a:noFill/>
          <a:ln/>
        </p:spPr>
        <p:txBody>
          <a:bodyPr wrap="square" lIns="0" tIns="0" rIns="0" bIns="0" rtlCol="0" anchor="t"/>
          <a:lstStyle/>
          <a:p>
            <a:pPr marL="279400" indent="-279400">
              <a:spcAft>
                <a:spcPts val="500"/>
              </a:spcAft>
              <a:buSzPct val="100000"/>
              <a:buChar char="•"/>
            </a:pPr>
            <a:r>
              <a:rPr lang="en-US" sz="1300" dirty="0">
                <a:solidFill>
                  <a:srgbClr val="1F2933"/>
                </a:solidFill>
              </a:rPr>
              <a:t>O que o roteador faz com o </a:t>
            </a:r>
            <a:r>
              <a:rPr lang="en-US" sz="1300" b="1" dirty="0">
                <a:solidFill>
                  <a:srgbClr val="1F2933"/>
                </a:solidFill>
              </a:rPr>
              <a:t>broadcast</a:t>
            </a:r>
            <a:r>
              <a:rPr lang="en-US" sz="1300" dirty="0">
                <a:solidFill>
                  <a:srgbClr val="1F2933"/>
                </a:solidFill>
              </a:rPr>
              <a:t> do cliente DHCP (ex-BootP)? Por padrão, </a:t>
            </a:r>
            <a:r>
              <a:rPr lang="en-US" sz="1300" b="1" dirty="0">
                <a:solidFill>
                  <a:srgbClr val="1F2933"/>
                </a:solidFill>
              </a:rPr>
              <a:t>descarta</a:t>
            </a:r>
            <a:r>
              <a:rPr lang="en-US" sz="1300" dirty="0">
                <a:solidFill>
                  <a:srgbClr val="1F2933"/>
                </a:solidFill>
              </a:rPr>
              <a:t>: roteadores não encaminham 255.255.255.255</a:t>
            </a:r>
            <a:endParaRPr lang="en-US" sz="1300" dirty="0"/>
          </a:p>
          <a:p>
            <a:pPr marL="279400" indent="-279400">
              <a:spcAft>
                <a:spcPts val="500"/>
              </a:spcAft>
              <a:buSzPct val="100000"/>
              <a:buChar char="•"/>
            </a:pPr>
            <a:r>
              <a:rPr lang="en-US" sz="1300" dirty="0">
                <a:solidFill>
                  <a:srgbClr val="1F2933"/>
                </a:solidFill>
              </a:rPr>
              <a:t>Sem relay, o cliente nunca recebe endereço (a menos que haja um servidor por sub-rede)</a:t>
            </a:r>
            <a:endParaRPr lang="en-US" sz="1300" dirty="0"/>
          </a:p>
          <a:p>
            <a:pPr marL="279400" indent="-279400">
              <a:spcAft>
                <a:spcPts val="500"/>
              </a:spcAft>
              <a:buSzPct val="100000"/>
              <a:buChar char="•"/>
            </a:pPr>
            <a:r>
              <a:rPr lang="en-US" sz="1300" dirty="0">
                <a:solidFill>
                  <a:srgbClr val="1F2933"/>
                </a:solidFill>
              </a:rPr>
              <a:t>Solução: </a:t>
            </a:r>
            <a:r>
              <a:rPr lang="en-US" sz="1300" b="1" dirty="0">
                <a:solidFill>
                  <a:srgbClr val="1F2933"/>
                </a:solidFill>
              </a:rPr>
              <a:t>DHCP relay</a:t>
            </a:r>
            <a:r>
              <a:rPr lang="en-US" sz="1300" dirty="0">
                <a:solidFill>
                  <a:srgbClr val="1F2933"/>
                </a:solidFill>
              </a:rPr>
              <a:t> (RFC 1542 / RFC 2131): o roteador encaminha o pedido </a:t>
            </a:r>
            <a:r>
              <a:rPr lang="en-US" sz="1300" b="1" dirty="0">
                <a:solidFill>
                  <a:srgbClr val="1F2933"/>
                </a:solidFill>
              </a:rPr>
              <a:t>como unicast</a:t>
            </a:r>
            <a:r>
              <a:rPr lang="en-US" sz="1300" dirty="0">
                <a:solidFill>
                  <a:srgbClr val="1F2933"/>
                </a:solidFill>
              </a:rPr>
              <a:t> ao servidor, preenchendo </a:t>
            </a:r>
            <a:r>
              <a:rPr lang="en-US" sz="1300" b="1" dirty="0">
                <a:solidFill>
                  <a:srgbClr val="1F2933"/>
                </a:solidFill>
              </a:rPr>
              <a:t>giaddr</a:t>
            </a:r>
            <a:r>
              <a:rPr lang="en-US" sz="1300" dirty="0">
                <a:solidFill>
                  <a:srgbClr val="1F2933"/>
                </a:solidFill>
              </a:rPr>
              <a:t> com seu endereço na sub-rede do cliente</a:t>
            </a:r>
            <a:endParaRPr lang="en-US" sz="1300" dirty="0"/>
          </a:p>
          <a:p>
            <a:pPr marL="279400" indent="-279400">
              <a:spcAft>
                <a:spcPts val="500"/>
              </a:spcAft>
              <a:buSzPct val="100000"/>
              <a:buChar char="•"/>
            </a:pPr>
            <a:r>
              <a:rPr lang="en-US" sz="1300" dirty="0">
                <a:solidFill>
                  <a:srgbClr val="1F2933"/>
                </a:solidFill>
              </a:rPr>
              <a:t>Opção 82 (RFC 3046): identificação de circuito/porta para políticas no servidor</a:t>
            </a:r>
            <a:endParaRPr lang="en-US" sz="13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14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DHCP relay e broadcast dirigido: configuração</a:t>
            </a:r>
            <a:endParaRPr lang="en-US" sz="3000" dirty="0"/>
          </a:p>
        </p:txBody>
      </p:sp>
      <p:sp>
        <p:nvSpPr>
          <p:cNvPr id="4" name="Text 1"/>
          <p:cNvSpPr/>
          <p:nvPr/>
        </p:nvSpPr>
        <p:spPr>
          <a:xfrm>
            <a:off x="1051560" y="2176272"/>
            <a:ext cx="640080"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Cli</a:t>
            </a:r>
            <a:endParaRPr lang="en-US" sz="1200" dirty="0"/>
          </a:p>
        </p:txBody>
      </p:sp>
      <p:sp>
        <p:nvSpPr>
          <p:cNvPr id="5" name="Shape 2"/>
          <p:cNvSpPr/>
          <p:nvPr/>
        </p:nvSpPr>
        <p:spPr>
          <a:xfrm>
            <a:off x="1243584" y="2578608"/>
            <a:ext cx="256032" cy="64008"/>
          </a:xfrm>
          <a:prstGeom prst="rect">
            <a:avLst/>
          </a:prstGeom>
          <a:solidFill>
            <a:srgbClr val="2A9D6F"/>
          </a:solidFill>
          <a:ln w="12700">
            <a:solidFill>
              <a:srgbClr val="2A9D6F"/>
            </a:solidFill>
            <a:prstDash val="solid"/>
          </a:ln>
        </p:spPr>
        <p:txBody>
          <a:bodyPr/>
          <a:lstStyle/>
          <a:p>
            <a:endParaRPr lang="en-US"/>
          </a:p>
        </p:txBody>
      </p:sp>
      <p:sp>
        <p:nvSpPr>
          <p:cNvPr id="6" name="Shape 3"/>
          <p:cNvSpPr/>
          <p:nvPr/>
        </p:nvSpPr>
        <p:spPr>
          <a:xfrm>
            <a:off x="731520" y="3108960"/>
            <a:ext cx="3200400" cy="0"/>
          </a:xfrm>
          <a:prstGeom prst="line">
            <a:avLst/>
          </a:prstGeom>
          <a:noFill/>
          <a:ln w="50800">
            <a:solidFill>
              <a:srgbClr val="0B3C5D"/>
            </a:solidFill>
            <a:prstDash val="solid"/>
          </a:ln>
        </p:spPr>
        <p:txBody>
          <a:bodyPr/>
          <a:lstStyle/>
          <a:p>
            <a:endParaRPr lang="en-US"/>
          </a:p>
        </p:txBody>
      </p:sp>
      <p:sp>
        <p:nvSpPr>
          <p:cNvPr id="7" name="Shape 4"/>
          <p:cNvSpPr/>
          <p:nvPr/>
        </p:nvSpPr>
        <p:spPr>
          <a:xfrm>
            <a:off x="1371600" y="2606040"/>
            <a:ext cx="0" cy="502920"/>
          </a:xfrm>
          <a:prstGeom prst="line">
            <a:avLst/>
          </a:prstGeom>
          <a:noFill/>
          <a:ln w="19050">
            <a:solidFill>
              <a:srgbClr val="0B3C5D"/>
            </a:solidFill>
            <a:prstDash val="solid"/>
          </a:ln>
        </p:spPr>
        <p:txBody>
          <a:bodyPr/>
          <a:lstStyle/>
          <a:p>
            <a:endParaRPr lang="en-US"/>
          </a:p>
        </p:txBody>
      </p:sp>
      <p:sp>
        <p:nvSpPr>
          <p:cNvPr id="8" name="Text 5"/>
          <p:cNvSpPr/>
          <p:nvPr/>
        </p:nvSpPr>
        <p:spPr>
          <a:xfrm>
            <a:off x="4114800" y="23774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txBox="1"/>
          <p:nvPr/>
        </p:nvSpPr>
        <p:spPr>
          <a:xfrm>
            <a:off x="3474720" y="207568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ip helper-address</a:t>
            </a:r>
            <a:endParaRPr lang="en-US" sz="1000" dirty="0"/>
          </a:p>
        </p:txBody>
      </p:sp>
      <p:sp>
        <p:nvSpPr>
          <p:cNvPr id="10" name="Shape 7"/>
          <p:cNvSpPr/>
          <p:nvPr/>
        </p:nvSpPr>
        <p:spPr>
          <a:xfrm>
            <a:off x="4389120" y="2926080"/>
            <a:ext cx="0" cy="182880"/>
          </a:xfrm>
          <a:prstGeom prst="line">
            <a:avLst/>
          </a:prstGeom>
          <a:noFill/>
          <a:ln w="19050">
            <a:solidFill>
              <a:srgbClr val="0B3C5D"/>
            </a:solidFill>
            <a:prstDash val="solid"/>
          </a:ln>
        </p:spPr>
        <p:txBody>
          <a:bodyPr/>
          <a:lstStyle/>
          <a:p>
            <a:endParaRPr lang="en-US"/>
          </a:p>
        </p:txBody>
      </p:sp>
      <p:sp>
        <p:nvSpPr>
          <p:cNvPr id="11" name="Text 8"/>
          <p:cNvSpPr/>
          <p:nvPr/>
        </p:nvSpPr>
        <p:spPr>
          <a:xfrm>
            <a:off x="6858000" y="237744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2" name="Shape 9"/>
          <p:cNvSpPr/>
          <p:nvPr/>
        </p:nvSpPr>
        <p:spPr>
          <a:xfrm>
            <a:off x="4663440" y="2651760"/>
            <a:ext cx="2194560" cy="0"/>
          </a:xfrm>
          <a:prstGeom prst="line">
            <a:avLst/>
          </a:prstGeom>
          <a:noFill/>
          <a:ln w="25400">
            <a:solidFill>
              <a:srgbClr val="0B3C5D"/>
            </a:solidFill>
            <a:prstDash val="solid"/>
          </a:ln>
        </p:spPr>
        <p:txBody>
          <a:bodyPr/>
          <a:lstStyle/>
          <a:p>
            <a:endParaRPr lang="en-US"/>
          </a:p>
        </p:txBody>
      </p:sp>
      <p:sp>
        <p:nvSpPr>
          <p:cNvPr id="13" name="Shape 10"/>
          <p:cNvSpPr/>
          <p:nvPr/>
        </p:nvSpPr>
        <p:spPr>
          <a:xfrm>
            <a:off x="7863840" y="3108960"/>
            <a:ext cx="3383280" cy="0"/>
          </a:xfrm>
          <a:prstGeom prst="line">
            <a:avLst/>
          </a:prstGeom>
          <a:noFill/>
          <a:ln w="50800">
            <a:solidFill>
              <a:srgbClr val="0B3C5D"/>
            </a:solidFill>
            <a:prstDash val="solid"/>
          </a:ln>
        </p:spPr>
        <p:txBody>
          <a:bodyPr/>
          <a:lstStyle/>
          <a:p>
            <a:endParaRPr lang="en-US"/>
          </a:p>
        </p:txBody>
      </p:sp>
      <p:sp>
        <p:nvSpPr>
          <p:cNvPr id="14" name="Shape 11"/>
          <p:cNvSpPr/>
          <p:nvPr/>
        </p:nvSpPr>
        <p:spPr>
          <a:xfrm>
            <a:off x="7132320" y="2926080"/>
            <a:ext cx="0" cy="182880"/>
          </a:xfrm>
          <a:prstGeom prst="line">
            <a:avLst/>
          </a:prstGeom>
          <a:noFill/>
          <a:ln w="19050">
            <a:solidFill>
              <a:srgbClr val="0B3C5D"/>
            </a:solidFill>
            <a:prstDash val="solid"/>
          </a:ln>
        </p:spPr>
        <p:txBody>
          <a:bodyPr/>
          <a:lstStyle/>
          <a:p>
            <a:endParaRPr lang="en-US"/>
          </a:p>
        </p:txBody>
      </p:sp>
      <p:sp>
        <p:nvSpPr>
          <p:cNvPr id="15" name="Text 12"/>
          <p:cNvSpPr/>
          <p:nvPr/>
        </p:nvSpPr>
        <p:spPr>
          <a:xfrm>
            <a:off x="9646920" y="2176272"/>
            <a:ext cx="822960" cy="402336"/>
          </a:xfrm>
          <a:prstGeom prst="roundRect">
            <a:avLst>
              <a:gd name="adj" fmla="val 13636"/>
            </a:avLst>
          </a:prstGeom>
          <a:solidFill>
            <a:srgbClr val="1C6E8C"/>
          </a:solidFill>
          <a:ln>
            <a:solidFill>
              <a:srgbClr val="1C6E8C"/>
            </a:solidFill>
          </a:ln>
        </p:spPr>
        <p:txBody>
          <a:bodyPr wrap="square" lIns="0" tIns="0" rIns="0" bIns="0" rtlCol="0" anchor="ctr"/>
          <a:lstStyle/>
          <a:p>
            <a:pPr marL="0" indent="0" algn="ctr">
              <a:buNone/>
            </a:pPr>
            <a:r>
              <a:rPr lang="en-US" sz="1200" b="1" dirty="0">
                <a:solidFill>
                  <a:srgbClr val="FFFFFF"/>
                </a:solidFill>
              </a:rPr>
              <a:t>DHCP</a:t>
            </a:r>
            <a:endParaRPr lang="en-US" sz="1200" dirty="0"/>
          </a:p>
        </p:txBody>
      </p:sp>
      <p:sp>
        <p:nvSpPr>
          <p:cNvPr id="16" name="Shape 13"/>
          <p:cNvSpPr/>
          <p:nvPr/>
        </p:nvSpPr>
        <p:spPr>
          <a:xfrm>
            <a:off x="9930384" y="2578608"/>
            <a:ext cx="256032" cy="64008"/>
          </a:xfrm>
          <a:prstGeom prst="rect">
            <a:avLst/>
          </a:prstGeom>
          <a:solidFill>
            <a:srgbClr val="1C6E8C"/>
          </a:solidFill>
          <a:ln w="12700">
            <a:solidFill>
              <a:srgbClr val="1C6E8C"/>
            </a:solidFill>
            <a:prstDash val="solid"/>
          </a:ln>
        </p:spPr>
        <p:txBody>
          <a:bodyPr/>
          <a:lstStyle/>
          <a:p>
            <a:endParaRPr lang="en-US"/>
          </a:p>
        </p:txBody>
      </p:sp>
      <p:sp>
        <p:nvSpPr>
          <p:cNvPr id="17" name="Text 14"/>
          <p:cNvSpPr txBox="1"/>
          <p:nvPr/>
        </p:nvSpPr>
        <p:spPr>
          <a:xfrm>
            <a:off x="9326880" y="2670048"/>
            <a:ext cx="1463040" cy="274320"/>
          </a:xfrm>
          <a:prstGeom prst="rect">
            <a:avLst/>
          </a:prstGeom>
          <a:noFill/>
          <a:ln/>
        </p:spPr>
        <p:txBody>
          <a:bodyPr wrap="square" lIns="0" tIns="0" rIns="0" bIns="0" rtlCol="0" anchor="ctr"/>
          <a:lstStyle/>
          <a:p>
            <a:pPr marL="0" indent="0" algn="ctr">
              <a:buNone/>
            </a:pPr>
            <a:r>
              <a:rPr lang="en-US" sz="900" dirty="0">
                <a:solidFill>
                  <a:srgbClr val="1F2933"/>
                </a:solidFill>
              </a:rPr>
              <a:t>172.16.75.20</a:t>
            </a:r>
            <a:endParaRPr lang="en-US" sz="900" dirty="0"/>
          </a:p>
        </p:txBody>
      </p:sp>
      <p:sp>
        <p:nvSpPr>
          <p:cNvPr id="18" name="Shape 15"/>
          <p:cNvSpPr/>
          <p:nvPr/>
        </p:nvSpPr>
        <p:spPr>
          <a:xfrm>
            <a:off x="10058400" y="2606040"/>
            <a:ext cx="0" cy="64008"/>
          </a:xfrm>
          <a:prstGeom prst="line">
            <a:avLst/>
          </a:prstGeom>
          <a:noFill/>
          <a:ln w="19050">
            <a:solidFill>
              <a:srgbClr val="0B3C5D"/>
            </a:solidFill>
            <a:prstDash val="solid"/>
          </a:ln>
        </p:spPr>
        <p:txBody>
          <a:bodyPr/>
          <a:lstStyle/>
          <a:p>
            <a:endParaRPr lang="en-US"/>
          </a:p>
        </p:txBody>
      </p:sp>
      <p:sp>
        <p:nvSpPr>
          <p:cNvPr id="19" name="Shape 16"/>
          <p:cNvSpPr/>
          <p:nvPr/>
        </p:nvSpPr>
        <p:spPr>
          <a:xfrm>
            <a:off x="10058400" y="2944368"/>
            <a:ext cx="0" cy="164592"/>
          </a:xfrm>
          <a:prstGeom prst="line">
            <a:avLst/>
          </a:prstGeom>
          <a:noFill/>
          <a:ln w="19050">
            <a:solidFill>
              <a:srgbClr val="0B3C5D"/>
            </a:solidFill>
            <a:prstDash val="solid"/>
          </a:ln>
        </p:spPr>
        <p:txBody>
          <a:bodyPr/>
          <a:lstStyle/>
          <a:p>
            <a:endParaRPr lang="en-US"/>
          </a:p>
        </p:txBody>
      </p:sp>
      <p:sp>
        <p:nvSpPr>
          <p:cNvPr id="20" name="Shape 17"/>
          <p:cNvSpPr/>
          <p:nvPr/>
        </p:nvSpPr>
        <p:spPr>
          <a:xfrm>
            <a:off x="1737360" y="2011680"/>
            <a:ext cx="2377440" cy="0"/>
          </a:xfrm>
          <a:prstGeom prst="line">
            <a:avLst/>
          </a:prstGeom>
          <a:noFill/>
          <a:ln w="31750">
            <a:solidFill>
              <a:srgbClr val="F0A332"/>
            </a:solidFill>
            <a:prstDash val="solid"/>
            <a:tailEnd type="triangle"/>
          </a:ln>
        </p:spPr>
        <p:txBody>
          <a:bodyPr/>
          <a:lstStyle/>
          <a:p>
            <a:endParaRPr lang="en-US"/>
          </a:p>
        </p:txBody>
      </p:sp>
      <p:sp>
        <p:nvSpPr>
          <p:cNvPr id="21" name="Text 18"/>
          <p:cNvSpPr txBox="1"/>
          <p:nvPr/>
        </p:nvSpPr>
        <p:spPr>
          <a:xfrm>
            <a:off x="2103120" y="173736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broadcast</a:t>
            </a:r>
            <a:endParaRPr lang="en-US" sz="1000" dirty="0"/>
          </a:p>
        </p:txBody>
      </p:sp>
      <p:sp>
        <p:nvSpPr>
          <p:cNvPr id="22" name="Shape 19"/>
          <p:cNvSpPr/>
          <p:nvPr/>
        </p:nvSpPr>
        <p:spPr>
          <a:xfrm>
            <a:off x="4663440" y="2011680"/>
            <a:ext cx="5029200" cy="0"/>
          </a:xfrm>
          <a:prstGeom prst="line">
            <a:avLst/>
          </a:prstGeom>
          <a:noFill/>
          <a:ln w="31750">
            <a:solidFill>
              <a:srgbClr val="2A9D6F"/>
            </a:solidFill>
            <a:prstDash val="solid"/>
            <a:tailEnd type="triangle"/>
          </a:ln>
        </p:spPr>
        <p:txBody>
          <a:bodyPr/>
          <a:lstStyle/>
          <a:p>
            <a:endParaRPr lang="en-US"/>
          </a:p>
        </p:txBody>
      </p:sp>
      <p:sp>
        <p:nvSpPr>
          <p:cNvPr id="23" name="Text 20"/>
          <p:cNvSpPr txBox="1"/>
          <p:nvPr/>
        </p:nvSpPr>
        <p:spPr>
          <a:xfrm>
            <a:off x="4709160" y="1737360"/>
            <a:ext cx="4937760" cy="237744"/>
          </a:xfrm>
          <a:prstGeom prst="rect">
            <a:avLst/>
          </a:prstGeom>
          <a:noFill/>
          <a:ln/>
        </p:spPr>
        <p:txBody>
          <a:bodyPr wrap="square" lIns="0" tIns="0" rIns="0" bIns="0" rtlCol="0" anchor="ctr"/>
          <a:lstStyle/>
          <a:p>
            <a:pPr marL="0" indent="0" algn="ctr">
              <a:buNone/>
            </a:pPr>
            <a:r>
              <a:rPr lang="en-US" sz="1000" b="1" dirty="0">
                <a:solidFill>
                  <a:srgbClr val="1F2933"/>
                </a:solidFill>
              </a:rPr>
              <a:t>unicast 172.16.20.1 → 172.16.75.20 (giaddr = 172.16.20.1)</a:t>
            </a:r>
            <a:endParaRPr lang="en-US" sz="1000" dirty="0"/>
          </a:p>
        </p:txBody>
      </p:sp>
      <p:sp>
        <p:nvSpPr>
          <p:cNvPr id="24" name="Text 21"/>
          <p:cNvSpPr/>
          <p:nvPr/>
        </p:nvSpPr>
        <p:spPr>
          <a:xfrm>
            <a:off x="731520" y="3749040"/>
            <a:ext cx="5486400" cy="1828800"/>
          </a:xfrm>
          <a:prstGeom prst="roundRect">
            <a:avLst>
              <a:gd name="adj" fmla="val 4000"/>
            </a:avLst>
          </a:prstGeom>
          <a:solidFill>
            <a:srgbClr val="2B3A48"/>
          </a:solidFill>
          <a:ln>
            <a:solidFill>
              <a:srgbClr val="2B3A48"/>
            </a:solidFill>
          </a:ln>
        </p:spPr>
        <p:txBody>
          <a:bodyPr wrap="square" lIns="101600" tIns="127000" rIns="127000" bIns="101600" rtlCol="0" anchor="t"/>
          <a:lstStyle/>
          <a:p>
            <a:pPr marL="0" indent="0" algn="l">
              <a:buNone/>
            </a:pPr>
            <a:r>
              <a:rPr lang="en-US" sz="900" dirty="0">
                <a:solidFill>
                  <a:srgbClr val="E8EEF2"/>
                </a:solidFill>
                <a:latin typeface="Courier New" pitchFamily="34" charset="0"/>
                <a:ea typeface="Courier New" pitchFamily="34" charset="-122"/>
                <a:cs typeface="Courier New" pitchFamily="34" charset="-120"/>
              </a:rPr>
              <a:t>! Cisco IOS: relay na interface dos clientes</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interface GigabitEthernet0/0</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ip address 172.16.20.1 255.255.255.0</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ip helper-address 172.16.75.20</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lista de portas UDP encaminhadas (padrão: 37 49 53 67 68 69 137 138)</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ip forward-protocol udp 67</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no ip forward-protocol udp 137</a:t>
            </a:r>
            <a:endParaRPr lang="en-US" sz="900" dirty="0"/>
          </a:p>
        </p:txBody>
      </p:sp>
      <p:graphicFrame>
        <p:nvGraphicFramePr>
          <p:cNvPr id="144" name="Table 0"/>
          <p:cNvGraphicFramePr>
            <a:graphicFrameLocks noGrp="1"/>
          </p:cNvGraphicFramePr>
          <p:nvPr>
            <p:extLst>
              <p:ext uri="{D42A27DB-BD31-4B8C-83A1-F6EECF244321}">
                <p14:modId xmlns:p14="http://schemas.microsoft.com/office/powerpoint/2010/main" val="1579011935"/>
              </p:ext>
            </p:extLst>
          </p:nvPr>
        </p:nvGraphicFramePr>
        <p:xfrm>
          <a:off x="6492240" y="3749040"/>
          <a:ext cx="521208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3749040">
                  <a:extLst>
                    <a:ext uri="{9D8B030D-6E8A-4147-A177-3AD203B41FA5}">
                      <a16:colId xmlns:a16="http://schemas.microsoft.com/office/drawing/2014/main" val="20001"/>
                    </a:ext>
                  </a:extLst>
                </a:gridCol>
              </a:tblGrid>
              <a:tr h="329184">
                <a:tc>
                  <a:txBody>
                    <a:bodyPr/>
                    <a:lstStyle/>
                    <a:p>
                      <a:pPr marL="0" indent="0" algn="l">
                        <a:buNone/>
                      </a:pPr>
                      <a:r>
                        <a:rPr lang="en-US" sz="1000" b="1" dirty="0">
                          <a:solidFill>
                            <a:srgbClr val="FFFFFF"/>
                          </a:solidFill>
                        </a:rPr>
                        <a:t>Plataforma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Relay DHCP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29184">
                <a:tc>
                  <a:txBody>
                    <a:bodyPr/>
                    <a:lstStyle/>
                    <a:p>
                      <a:pPr marL="0" indent="0" algn="l">
                        <a:buNone/>
                      </a:pPr>
                      <a:r>
                        <a:rPr lang="en-US" sz="1000" dirty="0">
                          <a:solidFill>
                            <a:srgbClr val="1F2933"/>
                          </a:solidFill>
                        </a:rPr>
                        <a:t>Linux</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isc-dhcp-relay / dhcrelay -i eth0 172.16.75.20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lang="en-US" sz="1000" dirty="0">
                          <a:solidFill>
                            <a:srgbClr val="1F2933"/>
                          </a:solidFill>
                        </a:rPr>
                        <a:t>Juniper Junos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forwarding-options dhcp-relay server-group ...</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29184">
                <a:tc>
                  <a:txBody>
                    <a:bodyPr/>
                    <a:lstStyle/>
                    <a:p>
                      <a:pPr marL="0" indent="0" algn="l">
                        <a:buNone/>
                      </a:pPr>
                      <a:r>
                        <a:rPr lang="en-US" sz="1000" dirty="0">
                          <a:solidFill>
                            <a:srgbClr val="1F2933"/>
                          </a:solidFill>
                        </a:rPr>
                        <a:t>Switch L3 (vários)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 dhcp relay address 172.16.75.20 (por VLAN/SVI)</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6" name="Text 22"/>
          <p:cNvSpPr/>
          <p:nvPr/>
        </p:nvSpPr>
        <p:spPr>
          <a:xfrm>
            <a:off x="731520" y="5715000"/>
            <a:ext cx="10972800" cy="548640"/>
          </a:xfrm>
          <a:prstGeom prst="roundRect">
            <a:avLst>
              <a:gd name="adj" fmla="val 16667"/>
            </a:avLst>
          </a:prstGeom>
          <a:solidFill>
            <a:srgbClr val="FFF4E0"/>
          </a:solidFill>
          <a:ln>
            <a:solidFill>
              <a:srgbClr val="FFF4E0"/>
            </a:solidFill>
          </a:ln>
        </p:spPr>
        <p:txBody>
          <a:bodyPr wrap="square" lIns="76200" tIns="152400" rIns="152400" bIns="76200" rtlCol="0" anchor="ctr"/>
          <a:lstStyle/>
          <a:p>
            <a:pPr marL="0" indent="0" algn="l">
              <a:buNone/>
            </a:pPr>
            <a:r>
              <a:rPr lang="en-US" sz="1100" b="1" dirty="0">
                <a:solidFill>
                  <a:srgbClr val="1F2933"/>
                </a:solidFill>
              </a:rPr>
              <a:t>Broadcast dirigido: RFC 2644 (1999) exige que roteadores NÃO o encaminhem por padrão (ataque smurf); 'no ip directed-broadcast' é o padrão do IOS desde a 12.0.</a:t>
            </a:r>
            <a:endParaRPr lang="en-US" sz="1100"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14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Endereços secundários</a:t>
            </a:r>
            <a:endParaRPr lang="en-US" sz="3000" dirty="0"/>
          </a:p>
        </p:txBody>
      </p:sp>
      <p:sp>
        <p:nvSpPr>
          <p:cNvPr id="4" name="Text 1"/>
          <p:cNvSpPr/>
          <p:nvPr/>
        </p:nvSpPr>
        <p:spPr>
          <a:xfrm>
            <a:off x="5166360" y="178308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5" name="Text 2"/>
          <p:cNvSpPr txBox="1"/>
          <p:nvPr/>
        </p:nvSpPr>
        <p:spPr>
          <a:xfrm>
            <a:off x="5943600" y="2331720"/>
            <a:ext cx="914400" cy="274320"/>
          </a:xfrm>
          <a:prstGeom prst="rect">
            <a:avLst/>
          </a:prstGeom>
          <a:noFill/>
          <a:ln/>
        </p:spPr>
        <p:txBody>
          <a:bodyPr wrap="square" lIns="0" tIns="0" rIns="0" bIns="0" rtlCol="0" anchor="ctr"/>
          <a:lstStyle/>
          <a:p>
            <a:pPr marL="0" indent="0" algn="ctr">
              <a:buNone/>
            </a:pPr>
            <a:r>
              <a:rPr lang="en-US" sz="1000" b="1" dirty="0">
                <a:solidFill>
                  <a:srgbClr val="0B3C5D"/>
                </a:solidFill>
              </a:rPr>
              <a:t>E0</a:t>
            </a:r>
            <a:endParaRPr lang="en-US" sz="1000" dirty="0"/>
          </a:p>
        </p:txBody>
      </p:sp>
      <p:sp>
        <p:nvSpPr>
          <p:cNvPr id="6" name="Shape 3"/>
          <p:cNvSpPr/>
          <p:nvPr/>
        </p:nvSpPr>
        <p:spPr>
          <a:xfrm>
            <a:off x="914400" y="3108960"/>
            <a:ext cx="9601200" cy="0"/>
          </a:xfrm>
          <a:prstGeom prst="line">
            <a:avLst/>
          </a:prstGeom>
          <a:noFill/>
          <a:ln w="50800">
            <a:solidFill>
              <a:srgbClr val="0B3C5D"/>
            </a:solidFill>
            <a:prstDash val="solid"/>
          </a:ln>
        </p:spPr>
        <p:txBody>
          <a:bodyPr/>
          <a:lstStyle/>
          <a:p>
            <a:endParaRPr lang="en-US"/>
          </a:p>
        </p:txBody>
      </p:sp>
      <p:sp>
        <p:nvSpPr>
          <p:cNvPr id="7" name="Text 4"/>
          <p:cNvSpPr txBox="1"/>
          <p:nvPr/>
        </p:nvSpPr>
        <p:spPr>
          <a:xfrm>
            <a:off x="914400" y="3163824"/>
            <a:ext cx="9601200" cy="256032"/>
          </a:xfrm>
          <a:prstGeom prst="rect">
            <a:avLst/>
          </a:prstGeom>
          <a:noFill/>
          <a:ln/>
        </p:spPr>
        <p:txBody>
          <a:bodyPr wrap="square" lIns="0" tIns="0" rIns="0" bIns="0" rtlCol="0" anchor="ctr"/>
          <a:lstStyle/>
          <a:p>
            <a:pPr marL="0" indent="0" algn="ctr">
              <a:buNone/>
            </a:pPr>
            <a:r>
              <a:rPr lang="en-US" sz="1000" dirty="0">
                <a:solidFill>
                  <a:srgbClr val="6B7B8C"/>
                </a:solidFill>
              </a:rPr>
              <a:t>Um único enlace físico (VLAN 25)</a:t>
            </a:r>
            <a:endParaRPr lang="en-US" sz="1000" dirty="0"/>
          </a:p>
        </p:txBody>
      </p:sp>
      <p:sp>
        <p:nvSpPr>
          <p:cNvPr id="8" name="Shape 5"/>
          <p:cNvSpPr/>
          <p:nvPr/>
        </p:nvSpPr>
        <p:spPr>
          <a:xfrm>
            <a:off x="5486400" y="2423160"/>
            <a:ext cx="0" cy="685800"/>
          </a:xfrm>
          <a:prstGeom prst="line">
            <a:avLst/>
          </a:prstGeom>
          <a:noFill/>
          <a:ln w="19050">
            <a:solidFill>
              <a:srgbClr val="0B3C5D"/>
            </a:solidFill>
            <a:prstDash val="solid"/>
          </a:ln>
        </p:spPr>
        <p:txBody>
          <a:bodyPr/>
          <a:lstStyle/>
          <a:p>
            <a:endParaRPr lang="en-US"/>
          </a:p>
        </p:txBody>
      </p:sp>
      <p:sp>
        <p:nvSpPr>
          <p:cNvPr id="9" name="Text 6"/>
          <p:cNvSpPr txBox="1"/>
          <p:nvPr/>
        </p:nvSpPr>
        <p:spPr>
          <a:xfrm>
            <a:off x="3566160" y="1325880"/>
            <a:ext cx="3840480" cy="548640"/>
          </a:xfrm>
          <a:prstGeom prst="rect">
            <a:avLst/>
          </a:prstGeom>
          <a:solidFill>
            <a:srgbClr val="FFF4E0"/>
          </a:solidFill>
          <a:ln/>
        </p:spPr>
        <p:txBody>
          <a:bodyPr wrap="square" lIns="0" tIns="0" rIns="0" bIns="0" rtlCol="0" anchor="ctr"/>
          <a:lstStyle/>
          <a:p>
            <a:pPr marL="0" indent="0" algn="l">
              <a:buNone/>
            </a:pPr>
            <a:r>
              <a:rPr lang="en-US" sz="1000" dirty="0">
                <a:solidFill>
                  <a:srgbClr val="1F2933"/>
                </a:solidFill>
              </a:rPr>
              <a:t>E0: 172.16.25.1/24 (primário)</a:t>
            </a:r>
            <a:endParaRPr lang="en-US" sz="1000" dirty="0"/>
          </a:p>
          <a:p>
            <a:pPr marL="0" indent="0" algn="l">
              <a:buNone/>
            </a:pPr>
            <a:r>
              <a:rPr lang="en-US" sz="1000" dirty="0">
                <a:solidFill>
                  <a:srgbClr val="1F2933"/>
                </a:solidFill>
              </a:rPr>
              <a:t>      172.16.27.1/24 (secundário)</a:t>
            </a:r>
            <a:endParaRPr lang="en-US" sz="1000" dirty="0"/>
          </a:p>
        </p:txBody>
      </p:sp>
      <p:sp>
        <p:nvSpPr>
          <p:cNvPr id="10" name="Text 7"/>
          <p:cNvSpPr/>
          <p:nvPr/>
        </p:nvSpPr>
        <p:spPr>
          <a:xfrm>
            <a:off x="1600200" y="22128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11" name="Shape 8"/>
          <p:cNvSpPr/>
          <p:nvPr/>
        </p:nvSpPr>
        <p:spPr>
          <a:xfrm>
            <a:off x="1700784" y="2542032"/>
            <a:ext cx="256032" cy="64008"/>
          </a:xfrm>
          <a:prstGeom prst="rect">
            <a:avLst/>
          </a:prstGeom>
          <a:solidFill>
            <a:srgbClr val="2A9D6F"/>
          </a:solidFill>
          <a:ln w="12700">
            <a:solidFill>
              <a:srgbClr val="2A9D6F"/>
            </a:solidFill>
            <a:prstDash val="solid"/>
          </a:ln>
        </p:spPr>
        <p:txBody>
          <a:bodyPr/>
          <a:lstStyle/>
          <a:p>
            <a:endParaRPr lang="en-US"/>
          </a:p>
        </p:txBody>
      </p:sp>
      <p:sp>
        <p:nvSpPr>
          <p:cNvPr id="12" name="Text 9"/>
          <p:cNvSpPr txBox="1"/>
          <p:nvPr/>
        </p:nvSpPr>
        <p:spPr>
          <a:xfrm>
            <a:off x="1280160" y="263347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172.16.25.10</a:t>
            </a:r>
            <a:endParaRPr lang="en-US" sz="900" dirty="0"/>
          </a:p>
        </p:txBody>
      </p:sp>
      <p:sp>
        <p:nvSpPr>
          <p:cNvPr id="13" name="Shape 10"/>
          <p:cNvSpPr/>
          <p:nvPr/>
        </p:nvSpPr>
        <p:spPr>
          <a:xfrm>
            <a:off x="1828800" y="2587752"/>
            <a:ext cx="0" cy="45720"/>
          </a:xfrm>
          <a:prstGeom prst="line">
            <a:avLst/>
          </a:prstGeom>
          <a:noFill/>
          <a:ln w="19050">
            <a:solidFill>
              <a:srgbClr val="0B3C5D"/>
            </a:solidFill>
            <a:prstDash val="solid"/>
          </a:ln>
        </p:spPr>
        <p:txBody>
          <a:bodyPr/>
          <a:lstStyle/>
          <a:p>
            <a:endParaRPr lang="en-US"/>
          </a:p>
        </p:txBody>
      </p:sp>
      <p:sp>
        <p:nvSpPr>
          <p:cNvPr id="14" name="Shape 11"/>
          <p:cNvSpPr/>
          <p:nvPr/>
        </p:nvSpPr>
        <p:spPr>
          <a:xfrm>
            <a:off x="1828800" y="2907792"/>
            <a:ext cx="0" cy="201168"/>
          </a:xfrm>
          <a:prstGeom prst="line">
            <a:avLst/>
          </a:prstGeom>
          <a:noFill/>
          <a:ln w="19050">
            <a:solidFill>
              <a:srgbClr val="0B3C5D"/>
            </a:solidFill>
            <a:prstDash val="solid"/>
          </a:ln>
        </p:spPr>
        <p:txBody>
          <a:bodyPr/>
          <a:lstStyle/>
          <a:p>
            <a:endParaRPr lang="en-US"/>
          </a:p>
        </p:txBody>
      </p:sp>
      <p:sp>
        <p:nvSpPr>
          <p:cNvPr id="15" name="Text 12"/>
          <p:cNvSpPr/>
          <p:nvPr/>
        </p:nvSpPr>
        <p:spPr>
          <a:xfrm>
            <a:off x="3063240" y="22128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16" name="Shape 13"/>
          <p:cNvSpPr/>
          <p:nvPr/>
        </p:nvSpPr>
        <p:spPr>
          <a:xfrm>
            <a:off x="3163824" y="2542032"/>
            <a:ext cx="256032" cy="64008"/>
          </a:xfrm>
          <a:prstGeom prst="rect">
            <a:avLst/>
          </a:prstGeom>
          <a:solidFill>
            <a:srgbClr val="2A9D6F"/>
          </a:solidFill>
          <a:ln w="12700">
            <a:solidFill>
              <a:srgbClr val="2A9D6F"/>
            </a:solidFill>
            <a:prstDash val="solid"/>
          </a:ln>
        </p:spPr>
        <p:txBody>
          <a:bodyPr/>
          <a:lstStyle/>
          <a:p>
            <a:endParaRPr lang="en-US"/>
          </a:p>
        </p:txBody>
      </p:sp>
      <p:sp>
        <p:nvSpPr>
          <p:cNvPr id="17" name="Text 14"/>
          <p:cNvSpPr txBox="1"/>
          <p:nvPr/>
        </p:nvSpPr>
        <p:spPr>
          <a:xfrm>
            <a:off x="2743200" y="263347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172.16.25.11</a:t>
            </a:r>
            <a:endParaRPr lang="en-US" sz="900" dirty="0"/>
          </a:p>
        </p:txBody>
      </p:sp>
      <p:sp>
        <p:nvSpPr>
          <p:cNvPr id="18" name="Shape 15"/>
          <p:cNvSpPr/>
          <p:nvPr/>
        </p:nvSpPr>
        <p:spPr>
          <a:xfrm>
            <a:off x="3291840" y="2587752"/>
            <a:ext cx="0" cy="45720"/>
          </a:xfrm>
          <a:prstGeom prst="line">
            <a:avLst/>
          </a:prstGeom>
          <a:noFill/>
          <a:ln w="19050">
            <a:solidFill>
              <a:srgbClr val="0B3C5D"/>
            </a:solidFill>
            <a:prstDash val="solid"/>
          </a:ln>
        </p:spPr>
        <p:txBody>
          <a:bodyPr/>
          <a:lstStyle/>
          <a:p>
            <a:endParaRPr lang="en-US"/>
          </a:p>
        </p:txBody>
      </p:sp>
      <p:sp>
        <p:nvSpPr>
          <p:cNvPr id="19" name="Shape 16"/>
          <p:cNvSpPr/>
          <p:nvPr/>
        </p:nvSpPr>
        <p:spPr>
          <a:xfrm>
            <a:off x="3291840" y="2907792"/>
            <a:ext cx="0" cy="201168"/>
          </a:xfrm>
          <a:prstGeom prst="line">
            <a:avLst/>
          </a:prstGeom>
          <a:noFill/>
          <a:ln w="19050">
            <a:solidFill>
              <a:srgbClr val="0B3C5D"/>
            </a:solidFill>
            <a:prstDash val="solid"/>
          </a:ln>
        </p:spPr>
        <p:txBody>
          <a:bodyPr/>
          <a:lstStyle/>
          <a:p>
            <a:endParaRPr lang="en-US"/>
          </a:p>
        </p:txBody>
      </p:sp>
      <p:sp>
        <p:nvSpPr>
          <p:cNvPr id="20" name="Text 17"/>
          <p:cNvSpPr/>
          <p:nvPr/>
        </p:nvSpPr>
        <p:spPr>
          <a:xfrm>
            <a:off x="7543800" y="2212848"/>
            <a:ext cx="457200" cy="329184"/>
          </a:xfrm>
          <a:prstGeom prst="roundRect">
            <a:avLst>
              <a:gd name="adj" fmla="val 16667"/>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1" name="Shape 18"/>
          <p:cNvSpPr/>
          <p:nvPr/>
        </p:nvSpPr>
        <p:spPr>
          <a:xfrm>
            <a:off x="7644384" y="2542032"/>
            <a:ext cx="256032" cy="64008"/>
          </a:xfrm>
          <a:prstGeom prst="rect">
            <a:avLst/>
          </a:prstGeom>
          <a:solidFill>
            <a:srgbClr val="F0A332"/>
          </a:solidFill>
          <a:ln w="12700">
            <a:solidFill>
              <a:srgbClr val="F0A332"/>
            </a:solidFill>
            <a:prstDash val="solid"/>
          </a:ln>
        </p:spPr>
        <p:txBody>
          <a:bodyPr/>
          <a:lstStyle/>
          <a:p>
            <a:endParaRPr lang="en-US"/>
          </a:p>
        </p:txBody>
      </p:sp>
      <p:sp>
        <p:nvSpPr>
          <p:cNvPr id="22" name="Text 19"/>
          <p:cNvSpPr txBox="1"/>
          <p:nvPr/>
        </p:nvSpPr>
        <p:spPr>
          <a:xfrm>
            <a:off x="7223760" y="263347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172.16.27.10</a:t>
            </a:r>
            <a:endParaRPr lang="en-US" sz="900" dirty="0"/>
          </a:p>
        </p:txBody>
      </p:sp>
      <p:sp>
        <p:nvSpPr>
          <p:cNvPr id="23" name="Shape 20"/>
          <p:cNvSpPr/>
          <p:nvPr/>
        </p:nvSpPr>
        <p:spPr>
          <a:xfrm>
            <a:off x="7772400" y="2587752"/>
            <a:ext cx="0" cy="45720"/>
          </a:xfrm>
          <a:prstGeom prst="line">
            <a:avLst/>
          </a:prstGeom>
          <a:noFill/>
          <a:ln w="19050">
            <a:solidFill>
              <a:srgbClr val="0B3C5D"/>
            </a:solidFill>
            <a:prstDash val="solid"/>
          </a:ln>
        </p:spPr>
        <p:txBody>
          <a:bodyPr/>
          <a:lstStyle/>
          <a:p>
            <a:endParaRPr lang="en-US"/>
          </a:p>
        </p:txBody>
      </p:sp>
      <p:sp>
        <p:nvSpPr>
          <p:cNvPr id="24" name="Shape 21"/>
          <p:cNvSpPr/>
          <p:nvPr/>
        </p:nvSpPr>
        <p:spPr>
          <a:xfrm>
            <a:off x="7772400" y="2907792"/>
            <a:ext cx="0" cy="201168"/>
          </a:xfrm>
          <a:prstGeom prst="line">
            <a:avLst/>
          </a:prstGeom>
          <a:noFill/>
          <a:ln w="19050">
            <a:solidFill>
              <a:srgbClr val="0B3C5D"/>
            </a:solidFill>
            <a:prstDash val="solid"/>
          </a:ln>
        </p:spPr>
        <p:txBody>
          <a:bodyPr/>
          <a:lstStyle/>
          <a:p>
            <a:endParaRPr lang="en-US"/>
          </a:p>
        </p:txBody>
      </p:sp>
      <p:sp>
        <p:nvSpPr>
          <p:cNvPr id="25" name="Text 22"/>
          <p:cNvSpPr/>
          <p:nvPr/>
        </p:nvSpPr>
        <p:spPr>
          <a:xfrm>
            <a:off x="9006840" y="2212848"/>
            <a:ext cx="457200" cy="329184"/>
          </a:xfrm>
          <a:prstGeom prst="roundRect">
            <a:avLst>
              <a:gd name="adj" fmla="val 16667"/>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H</a:t>
            </a:r>
            <a:endParaRPr lang="en-US" sz="1000" dirty="0"/>
          </a:p>
        </p:txBody>
      </p:sp>
      <p:sp>
        <p:nvSpPr>
          <p:cNvPr id="26" name="Shape 23"/>
          <p:cNvSpPr/>
          <p:nvPr/>
        </p:nvSpPr>
        <p:spPr>
          <a:xfrm>
            <a:off x="9107424" y="2542032"/>
            <a:ext cx="256032" cy="64008"/>
          </a:xfrm>
          <a:prstGeom prst="rect">
            <a:avLst/>
          </a:prstGeom>
          <a:solidFill>
            <a:srgbClr val="F0A332"/>
          </a:solidFill>
          <a:ln w="12700">
            <a:solidFill>
              <a:srgbClr val="F0A332"/>
            </a:solidFill>
            <a:prstDash val="solid"/>
          </a:ln>
        </p:spPr>
        <p:txBody>
          <a:bodyPr/>
          <a:lstStyle/>
          <a:p>
            <a:endParaRPr lang="en-US"/>
          </a:p>
        </p:txBody>
      </p:sp>
      <p:sp>
        <p:nvSpPr>
          <p:cNvPr id="27" name="Text 24"/>
          <p:cNvSpPr txBox="1"/>
          <p:nvPr/>
        </p:nvSpPr>
        <p:spPr>
          <a:xfrm>
            <a:off x="8686800" y="263347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172.16.27.11</a:t>
            </a:r>
            <a:endParaRPr lang="en-US" sz="900" dirty="0"/>
          </a:p>
        </p:txBody>
      </p:sp>
      <p:sp>
        <p:nvSpPr>
          <p:cNvPr id="28" name="Shape 25"/>
          <p:cNvSpPr/>
          <p:nvPr/>
        </p:nvSpPr>
        <p:spPr>
          <a:xfrm>
            <a:off x="9235440" y="2587752"/>
            <a:ext cx="0" cy="45720"/>
          </a:xfrm>
          <a:prstGeom prst="line">
            <a:avLst/>
          </a:prstGeom>
          <a:noFill/>
          <a:ln w="19050">
            <a:solidFill>
              <a:srgbClr val="0B3C5D"/>
            </a:solidFill>
            <a:prstDash val="solid"/>
          </a:ln>
        </p:spPr>
        <p:txBody>
          <a:bodyPr/>
          <a:lstStyle/>
          <a:p>
            <a:endParaRPr lang="en-US"/>
          </a:p>
        </p:txBody>
      </p:sp>
      <p:sp>
        <p:nvSpPr>
          <p:cNvPr id="29" name="Shape 26"/>
          <p:cNvSpPr/>
          <p:nvPr/>
        </p:nvSpPr>
        <p:spPr>
          <a:xfrm>
            <a:off x="9235440" y="2907792"/>
            <a:ext cx="0" cy="201168"/>
          </a:xfrm>
          <a:prstGeom prst="line">
            <a:avLst/>
          </a:prstGeom>
          <a:noFill/>
          <a:ln w="19050">
            <a:solidFill>
              <a:srgbClr val="0B3C5D"/>
            </a:solidFill>
            <a:prstDash val="solid"/>
          </a:ln>
        </p:spPr>
        <p:txBody>
          <a:bodyPr/>
          <a:lstStyle/>
          <a:p>
            <a:endParaRPr lang="en-US"/>
          </a:p>
        </p:txBody>
      </p:sp>
      <p:sp>
        <p:nvSpPr>
          <p:cNvPr id="30" name="Shape 27"/>
          <p:cNvSpPr/>
          <p:nvPr/>
        </p:nvSpPr>
        <p:spPr>
          <a:xfrm>
            <a:off x="3566160" y="1783080"/>
            <a:ext cx="1645920" cy="182880"/>
          </a:xfrm>
          <a:prstGeom prst="line">
            <a:avLst/>
          </a:prstGeom>
          <a:noFill/>
          <a:ln w="19050">
            <a:solidFill>
              <a:srgbClr val="D64545"/>
            </a:solidFill>
            <a:prstDash val="dash"/>
            <a:tailEnd type="triangle"/>
          </a:ln>
        </p:spPr>
        <p:txBody>
          <a:bodyPr/>
          <a:lstStyle/>
          <a:p>
            <a:endParaRPr lang="en-US"/>
          </a:p>
        </p:txBody>
      </p:sp>
      <p:sp>
        <p:nvSpPr>
          <p:cNvPr id="31" name="Shape 28"/>
          <p:cNvSpPr/>
          <p:nvPr/>
        </p:nvSpPr>
        <p:spPr>
          <a:xfrm flipH="1">
            <a:off x="5806440" y="1920240"/>
            <a:ext cx="1783080" cy="137160"/>
          </a:xfrm>
          <a:prstGeom prst="line">
            <a:avLst/>
          </a:prstGeom>
          <a:noFill/>
          <a:ln w="19050">
            <a:solidFill>
              <a:srgbClr val="D64545"/>
            </a:solidFill>
            <a:prstDash val="dash"/>
            <a:tailEnd type="triangle"/>
          </a:ln>
        </p:spPr>
        <p:txBody>
          <a:bodyPr/>
          <a:lstStyle/>
          <a:p>
            <a:endParaRPr lang="en-US"/>
          </a:p>
        </p:txBody>
      </p:sp>
      <p:sp>
        <p:nvSpPr>
          <p:cNvPr id="32" name="Text 29"/>
          <p:cNvSpPr txBox="1"/>
          <p:nvPr/>
        </p:nvSpPr>
        <p:spPr>
          <a:xfrm>
            <a:off x="2743200" y="3429000"/>
            <a:ext cx="5943600" cy="274320"/>
          </a:xfrm>
          <a:prstGeom prst="rect">
            <a:avLst/>
          </a:prstGeom>
          <a:noFill/>
          <a:ln/>
        </p:spPr>
        <p:txBody>
          <a:bodyPr wrap="square" lIns="0" tIns="0" rIns="0" bIns="0" rtlCol="0" anchor="ctr"/>
          <a:lstStyle/>
          <a:p>
            <a:pPr marL="0" indent="0" algn="ctr">
              <a:buNone/>
            </a:pPr>
            <a:r>
              <a:rPr lang="en-US" sz="1000" b="1" dirty="0">
                <a:solidFill>
                  <a:srgbClr val="D64545"/>
                </a:solidFill>
              </a:rPr>
              <a:t>Tráfego 172.16.25.x ↔ 172.16.27.x passa pelo roteador, mesmo no mesmo fio</a:t>
            </a:r>
            <a:endParaRPr lang="en-US" sz="1000" dirty="0"/>
          </a:p>
        </p:txBody>
      </p:sp>
      <p:sp>
        <p:nvSpPr>
          <p:cNvPr id="33" name="Text 30"/>
          <p:cNvSpPr/>
          <p:nvPr/>
        </p:nvSpPr>
        <p:spPr>
          <a:xfrm>
            <a:off x="731520" y="3931920"/>
            <a:ext cx="5120640" cy="1371600"/>
          </a:xfrm>
          <a:prstGeom prst="roundRect">
            <a:avLst>
              <a:gd name="adj" fmla="val 5333"/>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interface GigabitEthernet0/0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address 172.16.25.1 255.255.255.0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address 172.16.27.1 255.255.255.0 secondary</a:t>
            </a:r>
            <a:endParaRPr lang="en-US" sz="1000" dirty="0"/>
          </a:p>
        </p:txBody>
      </p:sp>
      <p:sp>
        <p:nvSpPr>
          <p:cNvPr id="34" name="Shape 31"/>
          <p:cNvSpPr/>
          <p:nvPr/>
        </p:nvSpPr>
        <p:spPr>
          <a:xfrm>
            <a:off x="6126480" y="3931920"/>
            <a:ext cx="557784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35" name="Text 32"/>
          <p:cNvSpPr txBox="1"/>
          <p:nvPr/>
        </p:nvSpPr>
        <p:spPr>
          <a:xfrm>
            <a:off x="6327648" y="4096512"/>
            <a:ext cx="5175504" cy="365760"/>
          </a:xfrm>
          <a:prstGeom prst="rect">
            <a:avLst/>
          </a:prstGeom>
          <a:noFill/>
          <a:ln/>
        </p:spPr>
        <p:txBody>
          <a:bodyPr wrap="square" lIns="0" tIns="0" rIns="0" bIns="0" rtlCol="0" anchor="t"/>
          <a:lstStyle/>
          <a:p>
            <a:pPr marL="0" indent="0">
              <a:buNone/>
            </a:pPr>
            <a:r>
              <a:rPr lang="en-US" sz="1500" b="1" dirty="0">
                <a:solidFill>
                  <a:srgbClr val="0B3C5D"/>
                </a:solidFill>
              </a:rPr>
              <a:t>Quando usar (e quando não)</a:t>
            </a:r>
            <a:endParaRPr lang="en-US" sz="1500" dirty="0"/>
          </a:p>
        </p:txBody>
      </p:sp>
      <p:sp>
        <p:nvSpPr>
          <p:cNvPr id="36" name="Text 33"/>
          <p:cNvSpPr txBox="1"/>
          <p:nvPr/>
        </p:nvSpPr>
        <p:spPr>
          <a:xfrm>
            <a:off x="6327648" y="4507992"/>
            <a:ext cx="5175504" cy="157276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Hosts esgotados na sub-rede sem renumeração imediata; migração bridged → roteado</a:t>
            </a:r>
            <a:endParaRPr lang="en-US" sz="1100" dirty="0"/>
          </a:p>
          <a:p>
            <a:pPr marL="279400" indent="-279400">
              <a:spcAft>
                <a:spcPts val="400"/>
              </a:spcAft>
              <a:buSzPct val="100000"/>
              <a:buChar char="•"/>
            </a:pPr>
            <a:r>
              <a:rPr lang="en-US" sz="1100" dirty="0">
                <a:solidFill>
                  <a:srgbClr val="1F2933"/>
                </a:solidFill>
              </a:rPr>
              <a:t>Cuidados: adjacências de IGP só pelo primário; DHCP relay usa o primário como giaddr</a:t>
            </a:r>
            <a:endParaRPr lang="en-US" sz="1100" dirty="0"/>
          </a:p>
          <a:p>
            <a:pPr marL="279400" indent="-279400">
              <a:spcAft>
                <a:spcPts val="400"/>
              </a:spcAft>
              <a:buSzPct val="100000"/>
              <a:buChar char="•"/>
            </a:pPr>
            <a:r>
              <a:rPr lang="en-US" sz="1100" dirty="0">
                <a:solidFill>
                  <a:srgbClr val="1F2933"/>
                </a:solidFill>
              </a:rPr>
              <a:t>Melhor em 2026: nova VLAN + nova sub-rede (ou IPv6, onde vários endereços por interface são a regra)</a:t>
            </a:r>
            <a:endParaRPr lang="en-US" sz="1100" dirty="0"/>
          </a:p>
        </p:txBody>
      </p:sp>
      <p:sp>
        <p:nvSpPr>
          <p:cNvPr id="37" name="Text 34"/>
          <p:cNvSpPr txBox="1"/>
          <p:nvPr/>
        </p:nvSpPr>
        <p:spPr>
          <a:xfrm>
            <a:off x="731520" y="5486400"/>
            <a:ext cx="5120640" cy="731520"/>
          </a:xfrm>
          <a:prstGeom prst="rect">
            <a:avLst/>
          </a:prstGeom>
          <a:noFill/>
          <a:ln/>
        </p:spPr>
        <p:txBody>
          <a:bodyPr wrap="square" lIns="0" tIns="0" rIns="0" bIns="0" rtlCol="0" anchor="ctr"/>
          <a:lstStyle/>
          <a:p>
            <a:pPr marL="0" indent="0" algn="l">
              <a:buNone/>
            </a:pPr>
            <a:r>
              <a:rPr lang="en-US" sz="1000" dirty="0">
                <a:solidFill>
                  <a:srgbClr val="6B7B8C"/>
                </a:solidFill>
              </a:rPr>
              <a:t>Histórico: o original configurava 'interface tokenring 0' com 134.141.25.1 e 134.141.27.1 secondary.</a:t>
            </a:r>
            <a:endParaRPr lang="en-US" sz="100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Interfaces não numeradas (IP unnumbered)</a:t>
            </a:r>
            <a:endParaRPr lang="en-US" sz="3000" dirty="0"/>
          </a:p>
        </p:txBody>
      </p:sp>
      <p:sp>
        <p:nvSpPr>
          <p:cNvPr id="4" name="Text 1"/>
          <p:cNvSpPr/>
          <p:nvPr/>
        </p:nvSpPr>
        <p:spPr>
          <a:xfrm>
            <a:off x="2423160" y="196596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5" name="Text 2"/>
          <p:cNvSpPr txBox="1"/>
          <p:nvPr/>
        </p:nvSpPr>
        <p:spPr>
          <a:xfrm>
            <a:off x="1828800" y="2633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Loopback0: 172.16.255.1/32</a:t>
            </a:r>
            <a:endParaRPr lang="en-US" sz="1000" dirty="0"/>
          </a:p>
        </p:txBody>
      </p:sp>
      <p:sp>
        <p:nvSpPr>
          <p:cNvPr id="6" name="Text 3"/>
          <p:cNvSpPr/>
          <p:nvPr/>
        </p:nvSpPr>
        <p:spPr>
          <a:xfrm>
            <a:off x="8366760" y="1965960"/>
            <a:ext cx="640080" cy="64008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7" name="Text 4"/>
          <p:cNvSpPr txBox="1"/>
          <p:nvPr/>
        </p:nvSpPr>
        <p:spPr>
          <a:xfrm>
            <a:off x="7772400" y="2633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Loopback0: 172.16.255.2/32</a:t>
            </a:r>
            <a:endParaRPr lang="en-US" sz="1000" dirty="0"/>
          </a:p>
        </p:txBody>
      </p:sp>
      <p:sp>
        <p:nvSpPr>
          <p:cNvPr id="8" name="Shape 5"/>
          <p:cNvSpPr/>
          <p:nvPr/>
        </p:nvSpPr>
        <p:spPr>
          <a:xfrm>
            <a:off x="3063240" y="2286000"/>
            <a:ext cx="5303520" cy="0"/>
          </a:xfrm>
          <a:prstGeom prst="line">
            <a:avLst/>
          </a:prstGeom>
          <a:noFill/>
          <a:ln w="38100">
            <a:solidFill>
              <a:srgbClr val="0B3C5D"/>
            </a:solidFill>
            <a:prstDash val="solid"/>
          </a:ln>
        </p:spPr>
        <p:txBody>
          <a:bodyPr/>
          <a:lstStyle/>
          <a:p>
            <a:endParaRPr lang="en-US"/>
          </a:p>
        </p:txBody>
      </p:sp>
      <p:sp>
        <p:nvSpPr>
          <p:cNvPr id="9" name="Text 6"/>
          <p:cNvSpPr txBox="1"/>
          <p:nvPr/>
        </p:nvSpPr>
        <p:spPr>
          <a:xfrm>
            <a:off x="3886200" y="2011680"/>
            <a:ext cx="3657600" cy="237744"/>
          </a:xfrm>
          <a:prstGeom prst="rect">
            <a:avLst/>
          </a:prstGeom>
          <a:noFill/>
          <a:ln/>
        </p:spPr>
        <p:txBody>
          <a:bodyPr wrap="square" lIns="0" tIns="0" rIns="0" bIns="0" rtlCol="0" anchor="ctr"/>
          <a:lstStyle/>
          <a:p>
            <a:pPr marL="0" indent="0" algn="ctr">
              <a:buNone/>
            </a:pPr>
            <a:r>
              <a:rPr lang="en-US" sz="1000" b="1" dirty="0">
                <a:solidFill>
                  <a:srgbClr val="1F2933"/>
                </a:solidFill>
              </a:rPr>
              <a:t>enlace ponto a ponto sem sub-rede própria</a:t>
            </a:r>
            <a:endParaRPr lang="en-US" sz="1000" dirty="0"/>
          </a:p>
        </p:txBody>
      </p:sp>
      <p:sp>
        <p:nvSpPr>
          <p:cNvPr id="10" name="Text 7"/>
          <p:cNvSpPr txBox="1"/>
          <p:nvPr/>
        </p:nvSpPr>
        <p:spPr>
          <a:xfrm>
            <a:off x="3200400" y="1325880"/>
            <a:ext cx="2468880" cy="365760"/>
          </a:xfrm>
          <a:prstGeom prst="rect">
            <a:avLst/>
          </a:prstGeom>
          <a:solidFill>
            <a:srgbClr val="FFF4E0"/>
          </a:solidFill>
          <a:ln/>
        </p:spPr>
        <p:txBody>
          <a:bodyPr wrap="square" lIns="0" tIns="0" rIns="0" bIns="0" rtlCol="0" anchor="ctr"/>
          <a:lstStyle/>
          <a:p>
            <a:pPr marL="0" indent="0" algn="l">
              <a:buNone/>
            </a:pPr>
            <a:r>
              <a:rPr lang="en-US" sz="900" dirty="0">
                <a:solidFill>
                  <a:srgbClr val="1F2933"/>
                </a:solidFill>
              </a:rPr>
              <a:t>Serial0/0: ip unnumbered Loopback0</a:t>
            </a:r>
            <a:endParaRPr lang="en-US" sz="900" dirty="0"/>
          </a:p>
        </p:txBody>
      </p:sp>
      <p:sp>
        <p:nvSpPr>
          <p:cNvPr id="11" name="Text 8"/>
          <p:cNvSpPr txBox="1"/>
          <p:nvPr/>
        </p:nvSpPr>
        <p:spPr>
          <a:xfrm>
            <a:off x="5760720" y="1325880"/>
            <a:ext cx="2468880" cy="365760"/>
          </a:xfrm>
          <a:prstGeom prst="rect">
            <a:avLst/>
          </a:prstGeom>
          <a:solidFill>
            <a:srgbClr val="FFF4E0"/>
          </a:solidFill>
          <a:ln/>
        </p:spPr>
        <p:txBody>
          <a:bodyPr wrap="square" lIns="0" tIns="0" rIns="0" bIns="0" rtlCol="0" anchor="ctr"/>
          <a:lstStyle/>
          <a:p>
            <a:pPr marL="0" indent="0" algn="l">
              <a:buNone/>
            </a:pPr>
            <a:r>
              <a:rPr lang="en-US" sz="900" dirty="0">
                <a:solidFill>
                  <a:srgbClr val="1F2933"/>
                </a:solidFill>
              </a:rPr>
              <a:t>Serial0/0: ip unnumbered Loopback0</a:t>
            </a:r>
            <a:endParaRPr lang="en-US" sz="900" dirty="0"/>
          </a:p>
        </p:txBody>
      </p:sp>
      <p:sp>
        <p:nvSpPr>
          <p:cNvPr id="12" name="Text 9"/>
          <p:cNvSpPr/>
          <p:nvPr/>
        </p:nvSpPr>
        <p:spPr>
          <a:xfrm>
            <a:off x="731520" y="3566160"/>
            <a:ext cx="5120640" cy="1463040"/>
          </a:xfrm>
          <a:prstGeom prst="roundRect">
            <a:avLst>
              <a:gd name="adj" fmla="val 5000"/>
            </a:avLst>
          </a:prstGeom>
          <a:solidFill>
            <a:srgbClr val="2B3A48"/>
          </a:solidFill>
          <a:ln>
            <a:solidFill>
              <a:srgbClr val="2B3A48"/>
            </a:solidFill>
          </a:ln>
        </p:spPr>
        <p:txBody>
          <a:bodyPr wrap="square" lIns="101600" tIns="127000" rIns="127000" bIns="101600" rtlCol="0" anchor="t"/>
          <a:lstStyle/>
          <a:p>
            <a:pPr marL="0" indent="0" algn="l">
              <a:buNone/>
            </a:pPr>
            <a:r>
              <a:rPr lang="en-US" sz="1000" dirty="0">
                <a:solidFill>
                  <a:srgbClr val="E8EEF2"/>
                </a:solidFill>
                <a:latin typeface="Courier New" pitchFamily="34" charset="0"/>
                <a:ea typeface="Courier New" pitchFamily="34" charset="-122"/>
                <a:cs typeface="Courier New" pitchFamily="34" charset="-120"/>
              </a:rPr>
              <a:t>interface Loopback0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address 172.16.255.1 255.255.255.255</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interface Serial0/0</a:t>
            </a:r>
            <a:endParaRPr lang="en-US" sz="1000" dirty="0"/>
          </a:p>
          <a:p>
            <a:pPr marL="0" indent="0" algn="l">
              <a:buNone/>
            </a:pPr>
            <a:r>
              <a:rPr lang="en-US" sz="1000" dirty="0">
                <a:solidFill>
                  <a:srgbClr val="E8EEF2"/>
                </a:solidFill>
                <a:latin typeface="Courier New" pitchFamily="34" charset="0"/>
                <a:ea typeface="Courier New" pitchFamily="34" charset="-122"/>
                <a:cs typeface="Courier New" pitchFamily="34" charset="-120"/>
              </a:rPr>
              <a:t> ip unnumbered Loopback0</a:t>
            </a:r>
            <a:endParaRPr lang="en-US" sz="1000" dirty="0"/>
          </a:p>
        </p:txBody>
      </p:sp>
      <p:sp>
        <p:nvSpPr>
          <p:cNvPr id="13" name="Text 10"/>
          <p:cNvSpPr/>
          <p:nvPr/>
        </p:nvSpPr>
        <p:spPr>
          <a:xfrm>
            <a:off x="6126480" y="3566160"/>
            <a:ext cx="5577840" cy="1463040"/>
          </a:xfrm>
          <a:prstGeom prst="roundRect">
            <a:avLst>
              <a:gd name="adj" fmla="val 5000"/>
            </a:avLst>
          </a:prstGeom>
          <a:solidFill>
            <a:srgbClr val="2B3A48"/>
          </a:solidFill>
          <a:ln>
            <a:solidFill>
              <a:srgbClr val="2B3A48"/>
            </a:solidFill>
          </a:ln>
        </p:spPr>
        <p:txBody>
          <a:bodyPr wrap="square" lIns="101600" tIns="127000" rIns="127000" bIns="101600" rtlCol="0" anchor="t"/>
          <a:lstStyle/>
          <a:p>
            <a:pPr marL="0" indent="0" algn="l">
              <a:buNone/>
            </a:pPr>
            <a:r>
              <a:rPr lang="en-US" sz="900" dirty="0">
                <a:solidFill>
                  <a:srgbClr val="E8EEF2"/>
                </a:solidFill>
                <a:latin typeface="Courier New" pitchFamily="34" charset="0"/>
                <a:ea typeface="Courier New" pitchFamily="34" charset="-122"/>
                <a:cs typeface="Courier New" pitchFamily="34" charset="-120"/>
              </a:rPr>
              <a:t>! BGP unnumbered (FRRouting / Cumulus): sem IPv4 no enlace</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router bgp 65001</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neighbor swp1 interface remote-as external</a:t>
            </a:r>
            <a:endParaRPr lang="en-US" sz="900" dirty="0"/>
          </a:p>
          <a:p>
            <a:pPr marL="0" indent="0" algn="l">
              <a:buNone/>
            </a:pPr>
            <a:r>
              <a:rPr lang="en-US" sz="900" dirty="0">
                <a:solidFill>
                  <a:srgbClr val="E8EEF2"/>
                </a:solidFill>
                <a:latin typeface="Courier New" pitchFamily="34" charset="0"/>
                <a:ea typeface="Courier New" pitchFamily="34" charset="-122"/>
                <a:cs typeface="Courier New" pitchFamily="34" charset="-120"/>
              </a:rPr>
              <a:t>! sessão sobre link-local IPv6; IPv4 via RFC 8950</a:t>
            </a:r>
            <a:endParaRPr lang="en-US" sz="900" dirty="0"/>
          </a:p>
        </p:txBody>
      </p:sp>
      <p:sp>
        <p:nvSpPr>
          <p:cNvPr id="14" name="Shape 11"/>
          <p:cNvSpPr/>
          <p:nvPr/>
        </p:nvSpPr>
        <p:spPr>
          <a:xfrm>
            <a:off x="731520" y="5212080"/>
            <a:ext cx="10972800" cy="1005840"/>
          </a:xfrm>
          <a:prstGeom prst="roundRect">
            <a:avLst>
              <a:gd name="adj" fmla="val 10909"/>
            </a:avLst>
          </a:prstGeom>
          <a:solidFill>
            <a:srgbClr val="EEF3F7"/>
          </a:solidFill>
          <a:ln w="9525">
            <a:solidFill>
              <a:srgbClr val="EEF3F7"/>
            </a:solidFill>
            <a:prstDash val="solid"/>
          </a:ln>
        </p:spPr>
        <p:txBody>
          <a:bodyPr/>
          <a:lstStyle/>
          <a:p>
            <a:endParaRPr lang="en-US"/>
          </a:p>
        </p:txBody>
      </p:sp>
      <p:sp>
        <p:nvSpPr>
          <p:cNvPr id="15" name="Text 12"/>
          <p:cNvSpPr txBox="1"/>
          <p:nvPr/>
        </p:nvSpPr>
        <p:spPr>
          <a:xfrm>
            <a:off x="932688" y="5376672"/>
            <a:ext cx="10570464" cy="365760"/>
          </a:xfrm>
          <a:prstGeom prst="rect">
            <a:avLst/>
          </a:prstGeom>
          <a:noFill/>
          <a:ln/>
        </p:spPr>
        <p:txBody>
          <a:bodyPr wrap="square" lIns="0" tIns="0" rIns="0" bIns="0" rtlCol="0" anchor="t"/>
          <a:lstStyle/>
          <a:p>
            <a:pPr marL="0" indent="0">
              <a:buNone/>
            </a:pPr>
            <a:r>
              <a:rPr lang="en-US" sz="1500" b="1" dirty="0">
                <a:solidFill>
                  <a:srgbClr val="0B3C5D"/>
                </a:solidFill>
              </a:rPr>
              <a:t>Regras e limitações</a:t>
            </a:r>
            <a:endParaRPr lang="en-US" sz="1500" dirty="0"/>
          </a:p>
        </p:txBody>
      </p:sp>
      <p:sp>
        <p:nvSpPr>
          <p:cNvPr id="16" name="Text 13"/>
          <p:cNvSpPr txBox="1"/>
          <p:nvPr/>
        </p:nvSpPr>
        <p:spPr>
          <a:xfrm>
            <a:off x="932688" y="5788152"/>
            <a:ext cx="10570464" cy="2926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A interface emprestadora deve ter IP (use loopback); não dá para pingar a interface não numerada nem apontar estática ao seu 'IP'; poupa um /30 por enlace (hoje: /31 ou unnumbered)</a:t>
            </a:r>
            <a:endParaRPr lang="en-US" sz="1100"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146">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2  |  PARTE 7</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IPv6: de 'IPng' a protocolo dominante</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Motivação, diferenças em relação ao IPv4, cabeçalho e extensões, endereçamento, descoberta de vizinhos e autoconfiguração, roteamento, fluxos, segurança e transição</a:t>
            </a:r>
            <a:endParaRPr lang="en-US" sz="1800"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14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Por que IPv6: de 'IPng' (1995) à RFC 8200 (2017)</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graphicFrame>
        <p:nvGraphicFramePr>
          <p:cNvPr id="14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400800" cy="914400"/>
        </p:xfrm>
        <a:graphic>
          <a:graphicData uri="http://schemas.openxmlformats.org/drawingml/2006/table">
            <a:tbl>
              <a:tblPr/>
              <a:tblGrid>
                <a:gridCol w="1280160">
                  <a:extLst>
                    <a:ext uri="{9D8B030D-6E8A-4147-A177-3AD203B41FA5}">
                      <a16:colId xmlns:a16="http://schemas.microsoft.com/office/drawing/2014/main" val="20000"/>
                    </a:ext>
                  </a:extLst>
                </a:gridCol>
                <a:gridCol w="5120640">
                  <a:extLst>
                    <a:ext uri="{9D8B030D-6E8A-4147-A177-3AD203B41FA5}">
                      <a16:colId xmlns:a16="http://schemas.microsoft.com/office/drawing/2014/main" val="20001"/>
                    </a:ext>
                  </a:extLst>
                </a:gridCol>
              </a:tblGrid>
              <a:tr h="438912">
                <a:tc>
                  <a:txBody>
                    <a:bodyPr/>
                    <a:lstStyle/>
                    <a:p>
                      <a:pPr marL="0" indent="0" algn="l">
                        <a:buNone/>
                      </a:pPr>
                      <a:r>
                        <a:rPr lang="en-US" sz="1000" b="1" dirty="0">
                          <a:solidFill>
                            <a:srgbClr val="FFFFFF"/>
                          </a:solidFill>
                        </a:rPr>
                        <a:t>Ano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Marco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000" dirty="0">
                          <a:solidFill>
                            <a:srgbClr val="1F2933"/>
                          </a:solidFill>
                        </a:rPr>
                        <a:t>1992 a 1994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IETF estuda sucessores do IPv4 (IPng); CIDR e endereços privados ganham tempo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000" dirty="0">
                          <a:solidFill>
                            <a:srgbClr val="1F2933"/>
                          </a:solidFill>
                        </a:rPr>
                        <a:t>1995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1752 escolhe o IPng; RFC 1883 publica o IPv6 (versão 6; a 5 fora usada pelo 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000" dirty="0">
                          <a:solidFill>
                            <a:srgbClr val="1F2933"/>
                          </a:solidFill>
                        </a:rPr>
                        <a:t>1998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2460 (Draft Standard); 6bone de testes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000" dirty="0">
                          <a:solidFill>
                            <a:srgbClr val="1F2933"/>
                          </a:solidFill>
                        </a:rPr>
                        <a:t>2008 a 2012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Google, Facebook e outros ativam IPv6; World IPv6 Launch (2012)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000" dirty="0">
                          <a:solidFill>
                            <a:srgbClr val="1F2933"/>
                          </a:solidFill>
                        </a:rPr>
                        <a:t>2011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IANA distribui os últimos /8 de IPv4 (3 de fevereiro)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8912">
                <a:tc>
                  <a:txBody>
                    <a:bodyPr/>
                    <a:lstStyle/>
                    <a:p>
                      <a:pPr marL="0" indent="0" algn="l">
                        <a:buNone/>
                      </a:pPr>
                      <a:r>
                        <a:rPr lang="en-US" sz="1000" dirty="0">
                          <a:solidFill>
                            <a:srgbClr val="1F2933"/>
                          </a:solidFill>
                        </a:rPr>
                        <a:t>2017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8200: IPv6 é Internet Standard (STD 86)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38912">
                <a:tc>
                  <a:txBody>
                    <a:bodyPr/>
                    <a:lstStyle/>
                    <a:p>
                      <a:pPr marL="0" indent="0" algn="l">
                        <a:buNone/>
                      </a:pPr>
                      <a:r>
                        <a:rPr lang="en-US" sz="1000" dirty="0">
                          <a:solidFill>
                            <a:srgbClr val="1F2933"/>
                          </a:solidFill>
                        </a:rPr>
                        <a:t>2020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LACNIC esgota a última fase de IPv4 (agosto)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38912">
                <a:tc>
                  <a:txBody>
                    <a:bodyPr/>
                    <a:lstStyle/>
                    <a:p>
                      <a:pPr marL="0" indent="0" algn="l">
                        <a:buNone/>
                      </a:pPr>
                      <a:r>
                        <a:rPr lang="en-US" sz="1000" dirty="0">
                          <a:solidFill>
                            <a:srgbClr val="1F2933"/>
                          </a:solidFill>
                        </a:rPr>
                        <a:t>2026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&gt; 50 % dos acessos ao Google por IPv6 (28/03); Brasil ≈ 59 % IPv6-capable (APNIC, 05/10)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
        <p:nvSpPr>
          <p:cNvPr id="6" name="Shape 2"/>
          <p:cNvSpPr/>
          <p:nvPr/>
        </p:nvSpPr>
        <p:spPr>
          <a:xfrm>
            <a:off x="7132320" y="1280160"/>
            <a:ext cx="45720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7" name="Text 3"/>
          <p:cNvSpPr txBox="1"/>
          <p:nvPr/>
        </p:nvSpPr>
        <p:spPr>
          <a:xfrm>
            <a:off x="7333488" y="1444752"/>
            <a:ext cx="4169664" cy="365760"/>
          </a:xfrm>
          <a:prstGeom prst="rect">
            <a:avLst/>
          </a:prstGeom>
          <a:noFill/>
          <a:ln/>
        </p:spPr>
        <p:txBody>
          <a:bodyPr wrap="square" lIns="0" tIns="0" rIns="0" bIns="0" rtlCol="0" anchor="t"/>
          <a:lstStyle/>
          <a:p>
            <a:pPr marL="0" indent="0">
              <a:buNone/>
            </a:pPr>
            <a:r>
              <a:rPr lang="en-US" sz="1500" b="1" dirty="0">
                <a:solidFill>
                  <a:srgbClr val="D64545"/>
                </a:solidFill>
              </a:rPr>
              <a:t>O problema</a:t>
            </a:r>
            <a:endParaRPr lang="en-US" sz="1500" dirty="0"/>
          </a:p>
        </p:txBody>
      </p:sp>
      <p:sp>
        <p:nvSpPr>
          <p:cNvPr id="8" name="Text 4"/>
          <p:cNvSpPr txBox="1"/>
          <p:nvPr/>
        </p:nvSpPr>
        <p:spPr>
          <a:xfrm>
            <a:off x="7333488" y="1856232"/>
            <a:ext cx="41696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32 bits = 4,29 bilhões de endereços, muitos desperdiçados pelas classes</a:t>
            </a:r>
            <a:endParaRPr lang="en-US" sz="1200" dirty="0"/>
          </a:p>
          <a:p>
            <a:pPr marL="279400" indent="-279400">
              <a:spcAft>
                <a:spcPts val="400"/>
              </a:spcAft>
              <a:buSzPct val="100000"/>
              <a:buChar char="•"/>
            </a:pPr>
            <a:r>
              <a:rPr lang="en-US" sz="1200" dirty="0">
                <a:solidFill>
                  <a:srgbClr val="1F2933"/>
                </a:solidFill>
              </a:rPr>
              <a:t>NAT e CGNAT quebram o modelo fim a fim e encarecem a operação</a:t>
            </a:r>
            <a:endParaRPr lang="en-US" sz="1200" dirty="0"/>
          </a:p>
          <a:p>
            <a:pPr marL="279400" indent="-279400">
              <a:spcAft>
                <a:spcPts val="400"/>
              </a:spcAft>
              <a:buSzPct val="100000"/>
              <a:buChar char="•"/>
            </a:pPr>
            <a:r>
              <a:rPr lang="en-US" sz="1200" dirty="0">
                <a:solidFill>
                  <a:srgbClr val="1F2933"/>
                </a:solidFill>
              </a:rPr>
              <a:t>Tabela de roteamento global crescendo</a:t>
            </a:r>
            <a:endParaRPr lang="en-US" sz="1200" dirty="0"/>
          </a:p>
        </p:txBody>
      </p:sp>
      <p:sp>
        <p:nvSpPr>
          <p:cNvPr id="9" name="Shape 5"/>
          <p:cNvSpPr/>
          <p:nvPr/>
        </p:nvSpPr>
        <p:spPr>
          <a:xfrm>
            <a:off x="7132320" y="3749040"/>
            <a:ext cx="45720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0" name="Text 6"/>
          <p:cNvSpPr txBox="1"/>
          <p:nvPr/>
        </p:nvSpPr>
        <p:spPr>
          <a:xfrm>
            <a:off x="7333488" y="3913632"/>
            <a:ext cx="4169664" cy="365760"/>
          </a:xfrm>
          <a:prstGeom prst="rect">
            <a:avLst/>
          </a:prstGeom>
          <a:noFill/>
          <a:ln/>
        </p:spPr>
        <p:txBody>
          <a:bodyPr wrap="square" lIns="0" tIns="0" rIns="0" bIns="0" rtlCol="0" anchor="t"/>
          <a:lstStyle/>
          <a:p>
            <a:pPr marL="0" indent="0">
              <a:buNone/>
            </a:pPr>
            <a:r>
              <a:rPr lang="en-US" sz="1500" b="1" dirty="0">
                <a:solidFill>
                  <a:srgbClr val="2A9D6F"/>
                </a:solidFill>
              </a:rPr>
              <a:t>A resposta</a:t>
            </a:r>
            <a:endParaRPr lang="en-US" sz="1500" dirty="0"/>
          </a:p>
        </p:txBody>
      </p:sp>
      <p:sp>
        <p:nvSpPr>
          <p:cNvPr id="11" name="Text 7"/>
          <p:cNvSpPr txBox="1"/>
          <p:nvPr/>
        </p:nvSpPr>
        <p:spPr>
          <a:xfrm>
            <a:off x="7333488" y="4325112"/>
            <a:ext cx="41696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128 bits: 3,4 × 10^38 endereços (≈ 6,7 × 10^23 por m² da Terra)</a:t>
            </a:r>
            <a:endParaRPr lang="en-US" sz="1200" dirty="0"/>
          </a:p>
          <a:p>
            <a:pPr marL="279400" indent="-279400">
              <a:spcAft>
                <a:spcPts val="400"/>
              </a:spcAft>
              <a:buSzPct val="100000"/>
              <a:buChar char="•"/>
            </a:pPr>
            <a:r>
              <a:rPr lang="en-US" sz="1200" dirty="0">
                <a:solidFill>
                  <a:srgbClr val="1F2933"/>
                </a:solidFill>
              </a:rPr>
              <a:t>Cabeçalho mais simples, autoconfiguração, multicast nativo, sem broadcast</a:t>
            </a:r>
            <a:endParaRPr lang="en-US" sz="1200" dirty="0"/>
          </a:p>
          <a:p>
            <a:pPr marL="279400" indent="-279400">
              <a:spcAft>
                <a:spcPts val="400"/>
              </a:spcAft>
              <a:buSzPct val="100000"/>
              <a:buChar char="•"/>
            </a:pPr>
            <a:r>
              <a:rPr lang="en-US" sz="1200" dirty="0">
                <a:solidFill>
                  <a:srgbClr val="1F2933"/>
                </a:solidFill>
              </a:rPr>
              <a:t>Transição ainda em curso: dual stack, túneis e tradução (NAT64)</a:t>
            </a:r>
            <a:endParaRPr lang="en-US" sz="1200"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14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Principais diferenças entre IPv6 e IPv4</a:t>
            </a:r>
            <a:endParaRPr lang="en-US" sz="3000" dirty="0"/>
          </a:p>
        </p:txBody>
      </p:sp>
      <p:graphicFrame>
        <p:nvGraphicFramePr>
          <p:cNvPr id="149"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gridCol w="5212080">
                  <a:extLst>
                    <a:ext uri="{9D8B030D-6E8A-4147-A177-3AD203B41FA5}">
                      <a16:colId xmlns:a16="http://schemas.microsoft.com/office/drawing/2014/main" val="20002"/>
                    </a:ext>
                  </a:extLst>
                </a:gridCol>
              </a:tblGrid>
              <a:tr h="438912">
                <a:tc>
                  <a:txBody>
                    <a:bodyPr/>
                    <a:lstStyle/>
                    <a:p>
                      <a:pPr marL="0" indent="0" algn="l">
                        <a:buNone/>
                      </a:pPr>
                      <a:r>
                        <a:rPr lang="en-US" sz="1100" b="1" dirty="0">
                          <a:solidFill>
                            <a:srgbClr val="FFFFFF"/>
                          </a:solidFill>
                        </a:rPr>
                        <a:t>Aspecto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IPv4 (RFC 791)</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100" b="1" dirty="0">
                          <a:solidFill>
                            <a:srgbClr val="FFFFFF"/>
                          </a:solidFill>
                        </a:rPr>
                        <a:t>IPv6 (RFC 8200)</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100" dirty="0">
                          <a:solidFill>
                            <a:srgbClr val="1F2933"/>
                          </a:solidFill>
                        </a:rPr>
                        <a:t>Endereço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32 bits; 4,3 × 10^9</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128 bits; 3,4 × 10^38; hierarquia de alocação; anycast nativo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100" dirty="0">
                          <a:solidFill>
                            <a:srgbClr val="1F2933"/>
                          </a:solidFill>
                        </a:rPr>
                        <a:t>Cabeçalho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20 a 60 bytes, 13 campos, opções no cabeçalho, checksum</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40 bytes fixos, 8 campos, sem checksum; opções em cabeçalhos de extensão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100" dirty="0">
                          <a:solidFill>
                            <a:srgbClr val="1F2933"/>
                          </a:solidFill>
                        </a:rPr>
                        <a:t>Fragmentação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Em roteadores e na origem</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Só na origem (Path MTU Discovery); MTU mínima 1 280 bytes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100" dirty="0">
                          <a:solidFill>
                            <a:srgbClr val="1F2933"/>
                          </a:solidFill>
                        </a:rPr>
                        <a:t>Resolução de endereços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ARP (broadcast)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Descoberta de Vizinhos, ICMPv6 (multicast solicited-node)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100" dirty="0">
                          <a:solidFill>
                            <a:srgbClr val="1F2933"/>
                          </a:solidFill>
                        </a:rPr>
                        <a:t>Broadcast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Sim (limitado e dirigido)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Não existe: multicast ff02::1 (todos os nós) cumpre o papel</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8912">
                <a:tc>
                  <a:txBody>
                    <a:bodyPr/>
                    <a:lstStyle/>
                    <a:p>
                      <a:pPr marL="0" indent="0" algn="l">
                        <a:buNone/>
                      </a:pPr>
                      <a:r>
                        <a:rPr lang="en-US" sz="1100" dirty="0">
                          <a:solidFill>
                            <a:srgbClr val="1F2933"/>
                          </a:solidFill>
                        </a:rPr>
                        <a:t>Configuração</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Manual ou DHCP</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SLAAC (RA), DHCPv6 (stateful ou stateless), manual; vários endereços por interface</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38912">
                <a:tc>
                  <a:txBody>
                    <a:bodyPr/>
                    <a:lstStyle/>
                    <a:p>
                      <a:pPr marL="0" indent="0" algn="l">
                        <a:buNone/>
                      </a:pPr>
                      <a:r>
                        <a:rPr lang="en-US" sz="1100" dirty="0">
                          <a:solidFill>
                            <a:srgbClr val="1F2933"/>
                          </a:solidFill>
                        </a:rPr>
                        <a:t>QoS / fluxos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ToS → DSCP/ECN</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Traffic Class (DSCP/ECN) + Flow Label de 20 bits</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38912">
                <a:tc>
                  <a:txBody>
                    <a:bodyPr/>
                    <a:lstStyle/>
                    <a:p>
                      <a:pPr marL="0" indent="0" algn="l">
                        <a:buNone/>
                      </a:pPr>
                      <a:r>
                        <a:rPr lang="en-US" sz="1100" dirty="0">
                          <a:solidFill>
                            <a:srgbClr val="1F2933"/>
                          </a:solidFill>
                        </a:rPr>
                        <a:t>Segurança</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IPsec opcional (acréscimo posterior)</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100" dirty="0">
                          <a:solidFill>
                            <a:srgbClr val="1F2933"/>
                          </a:solidFill>
                        </a:rPr>
                        <a:t>IPsec integrado por extensões (AH, ESP); suporte recomendado (SHOULD), não obrigatório (RFC 8504)</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r h="438912">
                <a:tc>
                  <a:txBody>
                    <a:bodyPr/>
                    <a:lstStyle/>
                    <a:p>
                      <a:pPr marL="0" indent="0" algn="l">
                        <a:buNone/>
                      </a:pPr>
                      <a:r>
                        <a:rPr lang="en-US" sz="1100" dirty="0">
                          <a:solidFill>
                            <a:srgbClr val="1F2933"/>
                          </a:solidFill>
                        </a:rPr>
                        <a:t>NAT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Onipresente (escassez)</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1F2933"/>
                          </a:solidFill>
                        </a:rPr>
                        <a:t>Desnecessário: modelo fim a fim; firewall stateful no lugar do NAT</a:t>
                      </a:r>
                      <a:endParaRPr lang="en-US" sz="11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4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O cabeçalho IPv6</a:t>
            </a:r>
            <a:endParaRPr lang="en-US" sz="3000" dirty="0"/>
          </a:p>
        </p:txBody>
      </p:sp>
      <p:sp>
        <p:nvSpPr>
          <p:cNvPr id="4" name="Text 1"/>
          <p:cNvSpPr txBox="1"/>
          <p:nvPr/>
        </p:nvSpPr>
        <p:spPr>
          <a:xfrm>
            <a:off x="548640" y="1316736"/>
            <a:ext cx="914400" cy="201168"/>
          </a:xfrm>
          <a:prstGeom prst="rect">
            <a:avLst/>
          </a:prstGeom>
          <a:noFill/>
          <a:ln/>
        </p:spPr>
        <p:txBody>
          <a:bodyPr wrap="square" lIns="0" tIns="0" rIns="0" bIns="0" rtlCol="0" anchor="ctr"/>
          <a:lstStyle/>
          <a:p>
            <a:pPr marL="0" indent="0" algn="l">
              <a:buNone/>
            </a:pPr>
            <a:r>
              <a:rPr lang="en-US" sz="900" dirty="0">
                <a:solidFill>
                  <a:srgbClr val="6B7B8C"/>
                </a:solidFill>
              </a:rPr>
              <a:t>bit 0</a:t>
            </a:r>
            <a:endParaRPr lang="en-US" sz="900" dirty="0"/>
          </a:p>
        </p:txBody>
      </p:sp>
      <p:sp>
        <p:nvSpPr>
          <p:cNvPr id="5" name="Text 2"/>
          <p:cNvSpPr txBox="1"/>
          <p:nvPr/>
        </p:nvSpPr>
        <p:spPr>
          <a:xfrm>
            <a:off x="6583680" y="1316736"/>
            <a:ext cx="914400" cy="201168"/>
          </a:xfrm>
          <a:prstGeom prst="rect">
            <a:avLst/>
          </a:prstGeom>
          <a:noFill/>
          <a:ln/>
        </p:spPr>
        <p:txBody>
          <a:bodyPr wrap="square" lIns="0" tIns="0" rIns="0" bIns="0" rtlCol="0" anchor="ctr"/>
          <a:lstStyle/>
          <a:p>
            <a:pPr marL="0" indent="0" algn="r">
              <a:buNone/>
            </a:pPr>
            <a:r>
              <a:rPr lang="en-US" sz="900" dirty="0">
                <a:solidFill>
                  <a:srgbClr val="6B7B8C"/>
                </a:solidFill>
              </a:rPr>
              <a:t>bit 31</a:t>
            </a:r>
            <a:endParaRPr lang="en-US" sz="900" dirty="0"/>
          </a:p>
        </p:txBody>
      </p:sp>
      <p:sp>
        <p:nvSpPr>
          <p:cNvPr id="6" name="Text 3"/>
          <p:cNvSpPr/>
          <p:nvPr/>
        </p:nvSpPr>
        <p:spPr>
          <a:xfrm>
            <a:off x="548640" y="1554480"/>
            <a:ext cx="86868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Versão (4) = 6</a:t>
            </a:r>
            <a:endParaRPr lang="en-US" sz="1000" dirty="0"/>
          </a:p>
        </p:txBody>
      </p:sp>
      <p:sp>
        <p:nvSpPr>
          <p:cNvPr id="7" name="Text 4"/>
          <p:cNvSpPr/>
          <p:nvPr/>
        </p:nvSpPr>
        <p:spPr>
          <a:xfrm>
            <a:off x="1417320" y="1554480"/>
            <a:ext cx="17373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Classe de tráfego (8)</a:t>
            </a:r>
            <a:endParaRPr lang="en-US" sz="1000" dirty="0"/>
          </a:p>
        </p:txBody>
      </p:sp>
      <p:sp>
        <p:nvSpPr>
          <p:cNvPr id="8" name="Text 5"/>
          <p:cNvSpPr/>
          <p:nvPr/>
        </p:nvSpPr>
        <p:spPr>
          <a:xfrm>
            <a:off x="3154680" y="1554480"/>
            <a:ext cx="434340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Rótulo de fluxo (20)</a:t>
            </a:r>
            <a:endParaRPr lang="en-US" sz="1000" dirty="0"/>
          </a:p>
        </p:txBody>
      </p:sp>
      <p:sp>
        <p:nvSpPr>
          <p:cNvPr id="9" name="Text 6"/>
          <p:cNvSpPr/>
          <p:nvPr/>
        </p:nvSpPr>
        <p:spPr>
          <a:xfrm>
            <a:off x="548640" y="1938528"/>
            <a:ext cx="347472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Comprimento da carga (16)</a:t>
            </a:r>
            <a:endParaRPr lang="en-US" sz="1000" dirty="0"/>
          </a:p>
        </p:txBody>
      </p:sp>
      <p:sp>
        <p:nvSpPr>
          <p:cNvPr id="10" name="Text 7"/>
          <p:cNvSpPr/>
          <p:nvPr/>
        </p:nvSpPr>
        <p:spPr>
          <a:xfrm>
            <a:off x="4023360" y="1938528"/>
            <a:ext cx="1737360" cy="384048"/>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Próximo cabeçalho (8)</a:t>
            </a:r>
            <a:endParaRPr lang="en-US" sz="1000" dirty="0"/>
          </a:p>
        </p:txBody>
      </p:sp>
      <p:sp>
        <p:nvSpPr>
          <p:cNvPr id="11" name="Text 8"/>
          <p:cNvSpPr/>
          <p:nvPr/>
        </p:nvSpPr>
        <p:spPr>
          <a:xfrm>
            <a:off x="5760720" y="1938528"/>
            <a:ext cx="1737360" cy="384048"/>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Limite de saltos (8)</a:t>
            </a:r>
            <a:endParaRPr lang="en-US" sz="1000" dirty="0"/>
          </a:p>
        </p:txBody>
      </p:sp>
      <p:sp>
        <p:nvSpPr>
          <p:cNvPr id="12" name="Text 9"/>
          <p:cNvSpPr/>
          <p:nvPr/>
        </p:nvSpPr>
        <p:spPr>
          <a:xfrm>
            <a:off x="548640" y="2322576"/>
            <a:ext cx="694944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Endereço de origem (128 bits = 4 palavras)</a:t>
            </a:r>
            <a:endParaRPr lang="en-US" sz="1000" dirty="0"/>
          </a:p>
        </p:txBody>
      </p:sp>
      <p:sp>
        <p:nvSpPr>
          <p:cNvPr id="13" name="Text 10"/>
          <p:cNvSpPr/>
          <p:nvPr/>
        </p:nvSpPr>
        <p:spPr>
          <a:xfrm>
            <a:off x="548640" y="2706624"/>
            <a:ext cx="694944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4" name="Text 11"/>
          <p:cNvSpPr/>
          <p:nvPr/>
        </p:nvSpPr>
        <p:spPr>
          <a:xfrm>
            <a:off x="548640" y="3090672"/>
            <a:ext cx="694944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5" name="Text 12"/>
          <p:cNvSpPr/>
          <p:nvPr/>
        </p:nvSpPr>
        <p:spPr>
          <a:xfrm>
            <a:off x="548640" y="3474720"/>
            <a:ext cx="6949440" cy="384048"/>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6" name="Text 13"/>
          <p:cNvSpPr/>
          <p:nvPr/>
        </p:nvSpPr>
        <p:spPr>
          <a:xfrm>
            <a:off x="548640" y="3858768"/>
            <a:ext cx="6949440" cy="384048"/>
          </a:xfrm>
          <a:prstGeom prst="rect">
            <a:avLst/>
          </a:prstGeom>
          <a:solidFill>
            <a:srgbClr val="C9E4F0"/>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Endereço de destino (128 bits = 4 palavras)</a:t>
            </a:r>
            <a:endParaRPr lang="en-US" sz="1000" dirty="0"/>
          </a:p>
        </p:txBody>
      </p:sp>
      <p:sp>
        <p:nvSpPr>
          <p:cNvPr id="17" name="Text 14"/>
          <p:cNvSpPr/>
          <p:nvPr/>
        </p:nvSpPr>
        <p:spPr>
          <a:xfrm>
            <a:off x="548640" y="4242816"/>
            <a:ext cx="6949440" cy="384048"/>
          </a:xfrm>
          <a:prstGeom prst="rect">
            <a:avLst/>
          </a:prstGeom>
          <a:solidFill>
            <a:srgbClr val="C9E4F0"/>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8" name="Text 15"/>
          <p:cNvSpPr/>
          <p:nvPr/>
        </p:nvSpPr>
        <p:spPr>
          <a:xfrm>
            <a:off x="548640" y="4626864"/>
            <a:ext cx="6949440" cy="384048"/>
          </a:xfrm>
          <a:prstGeom prst="rect">
            <a:avLst/>
          </a:prstGeom>
          <a:solidFill>
            <a:srgbClr val="C9E4F0"/>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19" name="Text 16"/>
          <p:cNvSpPr/>
          <p:nvPr/>
        </p:nvSpPr>
        <p:spPr>
          <a:xfrm>
            <a:off x="548640" y="5010912"/>
            <a:ext cx="6949440" cy="384048"/>
          </a:xfrm>
          <a:prstGeom prst="rect">
            <a:avLst/>
          </a:prstGeom>
          <a:solidFill>
            <a:srgbClr val="C9E4F0"/>
          </a:solidFill>
          <a:ln w="12700">
            <a:solidFill>
              <a:srgbClr val="FFFFFF"/>
            </a:solidFill>
          </a:ln>
        </p:spPr>
        <p:txBody>
          <a:bodyPr wrap="square" lIns="25400" tIns="25400" rIns="25400" bIns="25400" rtlCol="0" anchor="ctr"/>
          <a:lstStyle/>
          <a:p>
            <a:pPr marL="0" indent="0" algn="ctr">
              <a:buNone/>
            </a:pPr>
            <a:endParaRPr lang="en-US" sz="1000" dirty="0"/>
          </a:p>
        </p:txBody>
      </p:sp>
      <p:sp>
        <p:nvSpPr>
          <p:cNvPr id="20" name="Text 17"/>
          <p:cNvSpPr txBox="1"/>
          <p:nvPr/>
        </p:nvSpPr>
        <p:spPr>
          <a:xfrm>
            <a:off x="548640" y="5440680"/>
            <a:ext cx="6949440" cy="274320"/>
          </a:xfrm>
          <a:prstGeom prst="rect">
            <a:avLst/>
          </a:prstGeom>
          <a:noFill/>
          <a:ln/>
        </p:spPr>
        <p:txBody>
          <a:bodyPr wrap="square" lIns="0" tIns="0" rIns="0" bIns="0" rtlCol="0" anchor="ctr"/>
          <a:lstStyle/>
          <a:p>
            <a:pPr marL="0" indent="0" algn="l">
              <a:buNone/>
            </a:pPr>
            <a:r>
              <a:rPr lang="en-US" sz="1000" dirty="0">
                <a:solidFill>
                  <a:srgbClr val="6B7B8C"/>
                </a:solidFill>
              </a:rPr>
              <a:t>40 bytes fixos; sem IHL, sem checksum, sem campos de fragmentação, sem opções no cabeçalho</a:t>
            </a:r>
            <a:endParaRPr lang="en-US" sz="1000" dirty="0"/>
          </a:p>
        </p:txBody>
      </p:sp>
      <p:graphicFrame>
        <p:nvGraphicFramePr>
          <p:cNvPr id="150" name="Table 0"/>
          <p:cNvGraphicFramePr>
            <a:graphicFrameLocks noGrp="1"/>
          </p:cNvGraphicFramePr>
          <p:nvPr>
            <p:extLst>
              <p:ext uri="{D42A27DB-BD31-4B8C-83A1-F6EECF244321}">
                <p14:modId xmlns:p14="http://schemas.microsoft.com/office/powerpoint/2010/main" val="1579011935"/>
              </p:ext>
            </p:extLst>
          </p:nvPr>
        </p:nvGraphicFramePr>
        <p:xfrm>
          <a:off x="7772400" y="1280160"/>
          <a:ext cx="393192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tblGrid>
              <a:tr h="566928">
                <a:tc>
                  <a:txBody>
                    <a:bodyPr/>
                    <a:lstStyle/>
                    <a:p>
                      <a:pPr marL="0" indent="0" algn="l">
                        <a:buNone/>
                      </a:pPr>
                      <a:r>
                        <a:rPr lang="en-US" sz="1000" b="1" dirty="0">
                          <a:solidFill>
                            <a:srgbClr val="FFFFFF"/>
                          </a:solidFill>
                        </a:rPr>
                        <a:t>Campo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Função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66928">
                <a:tc>
                  <a:txBody>
                    <a:bodyPr/>
                    <a:lstStyle/>
                    <a:p>
                      <a:pPr marL="0" indent="0" algn="l">
                        <a:buNone/>
                      </a:pPr>
                      <a:r>
                        <a:rPr lang="en-US" sz="1000" dirty="0">
                          <a:solidFill>
                            <a:srgbClr val="1F2933"/>
                          </a:solidFill>
                        </a:rPr>
                        <a:t>Classe de tráfego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DSCP + ECN (RFC 2474, 3168)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000" dirty="0">
                          <a:solidFill>
                            <a:srgbClr val="1F2933"/>
                          </a:solidFill>
                        </a:rPr>
                        <a:t>Rótulo de fluxo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Identifica fluxos; hash ECMP (RFC 6437/6438)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66928">
                <a:tc>
                  <a:txBody>
                    <a:bodyPr/>
                    <a:lstStyle/>
                    <a:p>
                      <a:pPr marL="0" indent="0" algn="l">
                        <a:buNone/>
                      </a:pPr>
                      <a:r>
                        <a:rPr lang="en-US" sz="1000" dirty="0">
                          <a:solidFill>
                            <a:srgbClr val="1F2933"/>
                          </a:solidFill>
                        </a:rPr>
                        <a:t>Comprimento da carga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Bytes após os 40 do cabeçalho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lgn="l">
                        <a:buNone/>
                      </a:pPr>
                      <a:r>
                        <a:rPr lang="en-US" sz="1000" dirty="0">
                          <a:solidFill>
                            <a:srgbClr val="1F2933"/>
                          </a:solidFill>
                        </a:rPr>
                        <a:t>Próximo cabeçalho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6 TCP, 17 UDP, 58 ICMPv6, 0/43/44/50/51/60 extensões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66928">
                <a:tc>
                  <a:txBody>
                    <a:bodyPr/>
                    <a:lstStyle/>
                    <a:p>
                      <a:pPr marL="0" indent="0" algn="l">
                        <a:buNone/>
                      </a:pPr>
                      <a:r>
                        <a:rPr lang="en-US" sz="1000" dirty="0">
                          <a:solidFill>
                            <a:srgbClr val="1F2933"/>
                          </a:solidFill>
                        </a:rPr>
                        <a:t>Limite de saltos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Ex-TTL; 0 → descarte + ICMPv6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2" name="Text 18"/>
          <p:cNvSpPr/>
          <p:nvPr/>
        </p:nvSpPr>
        <p:spPr>
          <a:xfrm>
            <a:off x="7772400" y="4572000"/>
            <a:ext cx="3931920" cy="1463040"/>
          </a:xfrm>
          <a:prstGeom prst="roundRect">
            <a:avLst>
              <a:gd name="adj" fmla="val 6250"/>
            </a:avLst>
          </a:prstGeom>
          <a:solidFill>
            <a:srgbClr val="FFF4E0"/>
          </a:solidFill>
          <a:ln>
            <a:solidFill>
              <a:srgbClr val="FFF4E0"/>
            </a:solidFill>
          </a:ln>
        </p:spPr>
        <p:txBody>
          <a:bodyPr wrap="square" lIns="76200" tIns="152400" rIns="152400" bIns="76200" rtlCol="0" anchor="ctr"/>
          <a:lstStyle/>
          <a:p>
            <a:pPr marL="0" indent="0" algn="l">
              <a:buNone/>
            </a:pPr>
            <a:r>
              <a:rPr lang="en-US" sz="1000" dirty="0">
                <a:solidFill>
                  <a:srgbClr val="1F2933"/>
                </a:solidFill>
              </a:rPr>
              <a:t>Histórico: a RFC 1883 (1995) tinha 'Prio' de 4 bits e Flow Label de 24 bits, como no slide de 1999; a RFC 2460 (1998) fixou 8 + 20 bits.</a:t>
            </a:r>
            <a:endParaRPr lang="en-US" sz="1000"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Cabeçalhos de extensão</a:t>
            </a:r>
            <a:endParaRPr lang="en-US" sz="3000" dirty="0"/>
          </a:p>
        </p:txBody>
      </p:sp>
      <p:sp>
        <p:nvSpPr>
          <p:cNvPr id="4" name="Text 1"/>
          <p:cNvSpPr txBox="1"/>
          <p:nvPr/>
        </p:nvSpPr>
        <p:spPr>
          <a:xfrm>
            <a:off x="457200" y="1371600"/>
            <a:ext cx="1188720" cy="640080"/>
          </a:xfrm>
          <a:prstGeom prst="rect">
            <a:avLst/>
          </a:prstGeom>
          <a:solidFill>
            <a:srgbClr val="8ECAE6"/>
          </a:solidFill>
          <a:ln w="9525">
            <a:solidFill>
              <a:srgbClr val="C9D3DC"/>
            </a:solidFill>
          </a:ln>
        </p:spPr>
        <p:txBody>
          <a:bodyPr wrap="square" lIns="0" tIns="0" rIns="0" bIns="0" rtlCol="0" anchor="ctr"/>
          <a:lstStyle/>
          <a:p>
            <a:pPr marL="0" indent="0" algn="ctr">
              <a:buNone/>
            </a:pPr>
            <a:r>
              <a:rPr lang="en-US" sz="900" b="1" dirty="0">
                <a:solidFill>
                  <a:srgbClr val="1F2933"/>
                </a:solidFill>
              </a:rPr>
              <a:t>Cabeçalho IPv6</a:t>
            </a:r>
            <a:endParaRPr lang="en-US" sz="900" dirty="0"/>
          </a:p>
        </p:txBody>
      </p:sp>
      <p:sp>
        <p:nvSpPr>
          <p:cNvPr id="5" name="Text 2"/>
          <p:cNvSpPr txBox="1"/>
          <p:nvPr/>
        </p:nvSpPr>
        <p:spPr>
          <a:xfrm>
            <a:off x="457200"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Próx. = 0</a:t>
            </a:r>
            <a:endParaRPr lang="en-US" sz="800" dirty="0"/>
          </a:p>
        </p:txBody>
      </p:sp>
      <p:sp>
        <p:nvSpPr>
          <p:cNvPr id="6" name="Shape 3"/>
          <p:cNvSpPr/>
          <p:nvPr/>
        </p:nvSpPr>
        <p:spPr>
          <a:xfrm>
            <a:off x="1645920" y="1691640"/>
            <a:ext cx="64008" cy="0"/>
          </a:xfrm>
          <a:prstGeom prst="line">
            <a:avLst/>
          </a:prstGeom>
          <a:noFill/>
          <a:ln w="19050">
            <a:solidFill>
              <a:srgbClr val="0B3C5D"/>
            </a:solidFill>
            <a:prstDash val="solid"/>
            <a:tailEnd type="triangle"/>
          </a:ln>
        </p:spPr>
        <p:txBody>
          <a:bodyPr/>
          <a:lstStyle/>
          <a:p>
            <a:endParaRPr lang="en-US"/>
          </a:p>
        </p:txBody>
      </p:sp>
      <p:sp>
        <p:nvSpPr>
          <p:cNvPr id="7" name="Text 4"/>
          <p:cNvSpPr txBox="1"/>
          <p:nvPr/>
        </p:nvSpPr>
        <p:spPr>
          <a:xfrm>
            <a:off x="1709928"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Hop-by-Hop (0)</a:t>
            </a:r>
            <a:endParaRPr lang="en-US" sz="900" dirty="0"/>
          </a:p>
        </p:txBody>
      </p:sp>
      <p:sp>
        <p:nvSpPr>
          <p:cNvPr id="8" name="Text 5"/>
          <p:cNvSpPr txBox="1"/>
          <p:nvPr/>
        </p:nvSpPr>
        <p:spPr>
          <a:xfrm>
            <a:off x="1709928"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Próx. = 60</a:t>
            </a:r>
            <a:endParaRPr lang="en-US" sz="800" dirty="0"/>
          </a:p>
        </p:txBody>
      </p:sp>
      <p:sp>
        <p:nvSpPr>
          <p:cNvPr id="9" name="Shape 6"/>
          <p:cNvSpPr/>
          <p:nvPr/>
        </p:nvSpPr>
        <p:spPr>
          <a:xfrm>
            <a:off x="2898648" y="1691640"/>
            <a:ext cx="64008" cy="0"/>
          </a:xfrm>
          <a:prstGeom prst="line">
            <a:avLst/>
          </a:prstGeom>
          <a:noFill/>
          <a:ln w="19050">
            <a:solidFill>
              <a:srgbClr val="0B3C5D"/>
            </a:solidFill>
            <a:prstDash val="solid"/>
            <a:tailEnd type="triangle"/>
          </a:ln>
        </p:spPr>
        <p:txBody>
          <a:bodyPr/>
          <a:lstStyle/>
          <a:p>
            <a:endParaRPr lang="en-US"/>
          </a:p>
        </p:txBody>
      </p:sp>
      <p:sp>
        <p:nvSpPr>
          <p:cNvPr id="10" name="Text 7"/>
          <p:cNvSpPr txBox="1"/>
          <p:nvPr/>
        </p:nvSpPr>
        <p:spPr>
          <a:xfrm>
            <a:off x="2962656"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Dest. Options (60)</a:t>
            </a:r>
            <a:endParaRPr lang="en-US" sz="900" dirty="0"/>
          </a:p>
        </p:txBody>
      </p:sp>
      <p:sp>
        <p:nvSpPr>
          <p:cNvPr id="11" name="Text 8"/>
          <p:cNvSpPr txBox="1"/>
          <p:nvPr/>
        </p:nvSpPr>
        <p:spPr>
          <a:xfrm>
            <a:off x="2962656"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Próx. = 43</a:t>
            </a:r>
            <a:endParaRPr lang="en-US" sz="800" dirty="0"/>
          </a:p>
        </p:txBody>
      </p:sp>
      <p:sp>
        <p:nvSpPr>
          <p:cNvPr id="12" name="Shape 9"/>
          <p:cNvSpPr/>
          <p:nvPr/>
        </p:nvSpPr>
        <p:spPr>
          <a:xfrm>
            <a:off x="4151376" y="1691640"/>
            <a:ext cx="64008" cy="0"/>
          </a:xfrm>
          <a:prstGeom prst="line">
            <a:avLst/>
          </a:prstGeom>
          <a:noFill/>
          <a:ln w="19050">
            <a:solidFill>
              <a:srgbClr val="0B3C5D"/>
            </a:solidFill>
            <a:prstDash val="solid"/>
            <a:tailEnd type="triangle"/>
          </a:ln>
        </p:spPr>
        <p:txBody>
          <a:bodyPr/>
          <a:lstStyle/>
          <a:p>
            <a:endParaRPr lang="en-US"/>
          </a:p>
        </p:txBody>
      </p:sp>
      <p:sp>
        <p:nvSpPr>
          <p:cNvPr id="13" name="Text 10"/>
          <p:cNvSpPr txBox="1"/>
          <p:nvPr/>
        </p:nvSpPr>
        <p:spPr>
          <a:xfrm>
            <a:off x="4215384"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Routing (43)</a:t>
            </a:r>
            <a:endParaRPr lang="en-US" sz="900" dirty="0"/>
          </a:p>
        </p:txBody>
      </p:sp>
      <p:sp>
        <p:nvSpPr>
          <p:cNvPr id="14" name="Text 11"/>
          <p:cNvSpPr txBox="1"/>
          <p:nvPr/>
        </p:nvSpPr>
        <p:spPr>
          <a:xfrm>
            <a:off x="4215384"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Próx. = 44</a:t>
            </a:r>
            <a:endParaRPr lang="en-US" sz="800" dirty="0"/>
          </a:p>
        </p:txBody>
      </p:sp>
      <p:sp>
        <p:nvSpPr>
          <p:cNvPr id="15" name="Shape 12"/>
          <p:cNvSpPr/>
          <p:nvPr/>
        </p:nvSpPr>
        <p:spPr>
          <a:xfrm>
            <a:off x="5404104" y="1691640"/>
            <a:ext cx="64008" cy="0"/>
          </a:xfrm>
          <a:prstGeom prst="line">
            <a:avLst/>
          </a:prstGeom>
          <a:noFill/>
          <a:ln w="19050">
            <a:solidFill>
              <a:srgbClr val="0B3C5D"/>
            </a:solidFill>
            <a:prstDash val="solid"/>
            <a:tailEnd type="triangle"/>
          </a:ln>
        </p:spPr>
        <p:txBody>
          <a:bodyPr/>
          <a:lstStyle/>
          <a:p>
            <a:endParaRPr lang="en-US"/>
          </a:p>
        </p:txBody>
      </p:sp>
      <p:sp>
        <p:nvSpPr>
          <p:cNvPr id="16" name="Text 13"/>
          <p:cNvSpPr txBox="1"/>
          <p:nvPr/>
        </p:nvSpPr>
        <p:spPr>
          <a:xfrm>
            <a:off x="5468112"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Fragment (44)</a:t>
            </a:r>
            <a:endParaRPr lang="en-US" sz="900" dirty="0"/>
          </a:p>
        </p:txBody>
      </p:sp>
      <p:sp>
        <p:nvSpPr>
          <p:cNvPr id="17" name="Text 14"/>
          <p:cNvSpPr txBox="1"/>
          <p:nvPr/>
        </p:nvSpPr>
        <p:spPr>
          <a:xfrm>
            <a:off x="5468112"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Próx. = 51</a:t>
            </a:r>
            <a:endParaRPr lang="en-US" sz="800" dirty="0"/>
          </a:p>
        </p:txBody>
      </p:sp>
      <p:sp>
        <p:nvSpPr>
          <p:cNvPr id="18" name="Shape 15"/>
          <p:cNvSpPr/>
          <p:nvPr/>
        </p:nvSpPr>
        <p:spPr>
          <a:xfrm>
            <a:off x="6656832" y="1691640"/>
            <a:ext cx="64008" cy="0"/>
          </a:xfrm>
          <a:prstGeom prst="line">
            <a:avLst/>
          </a:prstGeom>
          <a:noFill/>
          <a:ln w="19050">
            <a:solidFill>
              <a:srgbClr val="0B3C5D"/>
            </a:solidFill>
            <a:prstDash val="solid"/>
            <a:tailEnd type="triangle"/>
          </a:ln>
        </p:spPr>
        <p:txBody>
          <a:bodyPr/>
          <a:lstStyle/>
          <a:p>
            <a:endParaRPr lang="en-US"/>
          </a:p>
        </p:txBody>
      </p:sp>
      <p:sp>
        <p:nvSpPr>
          <p:cNvPr id="19" name="Text 16"/>
          <p:cNvSpPr txBox="1"/>
          <p:nvPr/>
        </p:nvSpPr>
        <p:spPr>
          <a:xfrm>
            <a:off x="6720840"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AH (51)</a:t>
            </a:r>
            <a:endParaRPr lang="en-US" sz="900" dirty="0"/>
          </a:p>
        </p:txBody>
      </p:sp>
      <p:sp>
        <p:nvSpPr>
          <p:cNvPr id="20" name="Text 17"/>
          <p:cNvSpPr txBox="1"/>
          <p:nvPr/>
        </p:nvSpPr>
        <p:spPr>
          <a:xfrm>
            <a:off x="6720840"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Próx. = 50</a:t>
            </a:r>
            <a:endParaRPr lang="en-US" sz="800" dirty="0"/>
          </a:p>
        </p:txBody>
      </p:sp>
      <p:sp>
        <p:nvSpPr>
          <p:cNvPr id="21" name="Shape 18"/>
          <p:cNvSpPr/>
          <p:nvPr/>
        </p:nvSpPr>
        <p:spPr>
          <a:xfrm>
            <a:off x="7909560" y="1691640"/>
            <a:ext cx="64008" cy="0"/>
          </a:xfrm>
          <a:prstGeom prst="line">
            <a:avLst/>
          </a:prstGeom>
          <a:noFill/>
          <a:ln w="19050">
            <a:solidFill>
              <a:srgbClr val="0B3C5D"/>
            </a:solidFill>
            <a:prstDash val="solid"/>
            <a:tailEnd type="triangle"/>
          </a:ln>
        </p:spPr>
        <p:txBody>
          <a:bodyPr/>
          <a:lstStyle/>
          <a:p>
            <a:endParaRPr lang="en-US"/>
          </a:p>
        </p:txBody>
      </p:sp>
      <p:sp>
        <p:nvSpPr>
          <p:cNvPr id="22" name="Text 19"/>
          <p:cNvSpPr txBox="1"/>
          <p:nvPr/>
        </p:nvSpPr>
        <p:spPr>
          <a:xfrm>
            <a:off x="7973568"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ESP (50)</a:t>
            </a:r>
            <a:endParaRPr lang="en-US" sz="900" dirty="0"/>
          </a:p>
        </p:txBody>
      </p:sp>
      <p:sp>
        <p:nvSpPr>
          <p:cNvPr id="23" name="Text 20"/>
          <p:cNvSpPr txBox="1"/>
          <p:nvPr/>
        </p:nvSpPr>
        <p:spPr>
          <a:xfrm>
            <a:off x="7973568"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Próx. = 60</a:t>
            </a:r>
            <a:endParaRPr lang="en-US" sz="800" dirty="0"/>
          </a:p>
        </p:txBody>
      </p:sp>
      <p:sp>
        <p:nvSpPr>
          <p:cNvPr id="24" name="Shape 21"/>
          <p:cNvSpPr/>
          <p:nvPr/>
        </p:nvSpPr>
        <p:spPr>
          <a:xfrm>
            <a:off x="9162288" y="1691640"/>
            <a:ext cx="64008" cy="0"/>
          </a:xfrm>
          <a:prstGeom prst="line">
            <a:avLst/>
          </a:prstGeom>
          <a:noFill/>
          <a:ln w="19050">
            <a:solidFill>
              <a:srgbClr val="0B3C5D"/>
            </a:solidFill>
            <a:prstDash val="solid"/>
            <a:tailEnd type="triangle"/>
          </a:ln>
        </p:spPr>
        <p:txBody>
          <a:bodyPr/>
          <a:lstStyle/>
          <a:p>
            <a:endParaRPr lang="en-US"/>
          </a:p>
        </p:txBody>
      </p:sp>
      <p:sp>
        <p:nvSpPr>
          <p:cNvPr id="25" name="Text 22"/>
          <p:cNvSpPr txBox="1"/>
          <p:nvPr/>
        </p:nvSpPr>
        <p:spPr>
          <a:xfrm>
            <a:off x="9226296" y="1371600"/>
            <a:ext cx="1188720" cy="640080"/>
          </a:xfrm>
          <a:prstGeom prst="rect">
            <a:avLst/>
          </a:prstGeom>
          <a:solidFill>
            <a:srgbClr val="EEF3F7"/>
          </a:solidFill>
          <a:ln w="9525">
            <a:solidFill>
              <a:srgbClr val="C9D3DC"/>
            </a:solidFill>
          </a:ln>
        </p:spPr>
        <p:txBody>
          <a:bodyPr wrap="square" lIns="0" tIns="0" rIns="0" bIns="0" rtlCol="0" anchor="ctr"/>
          <a:lstStyle/>
          <a:p>
            <a:pPr marL="0" indent="0" algn="ctr">
              <a:buNone/>
            </a:pPr>
            <a:r>
              <a:rPr lang="en-US" sz="900" dirty="0">
                <a:solidFill>
                  <a:srgbClr val="1F2933"/>
                </a:solidFill>
              </a:rPr>
              <a:t>Dest. Options (60)</a:t>
            </a:r>
            <a:endParaRPr lang="en-US" sz="900" dirty="0"/>
          </a:p>
        </p:txBody>
      </p:sp>
      <p:sp>
        <p:nvSpPr>
          <p:cNvPr id="26" name="Text 23"/>
          <p:cNvSpPr txBox="1"/>
          <p:nvPr/>
        </p:nvSpPr>
        <p:spPr>
          <a:xfrm>
            <a:off x="9226296"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Próx. = 6</a:t>
            </a:r>
            <a:endParaRPr lang="en-US" sz="800" dirty="0"/>
          </a:p>
        </p:txBody>
      </p:sp>
      <p:sp>
        <p:nvSpPr>
          <p:cNvPr id="27" name="Shape 24"/>
          <p:cNvSpPr/>
          <p:nvPr/>
        </p:nvSpPr>
        <p:spPr>
          <a:xfrm>
            <a:off x="10415016" y="1691640"/>
            <a:ext cx="64008" cy="0"/>
          </a:xfrm>
          <a:prstGeom prst="line">
            <a:avLst/>
          </a:prstGeom>
          <a:noFill/>
          <a:ln w="19050">
            <a:solidFill>
              <a:srgbClr val="0B3C5D"/>
            </a:solidFill>
            <a:prstDash val="solid"/>
            <a:tailEnd type="triangle"/>
          </a:ln>
        </p:spPr>
        <p:txBody>
          <a:bodyPr/>
          <a:lstStyle/>
          <a:p>
            <a:endParaRPr lang="en-US"/>
          </a:p>
        </p:txBody>
      </p:sp>
      <p:sp>
        <p:nvSpPr>
          <p:cNvPr id="28" name="Text 25"/>
          <p:cNvSpPr txBox="1"/>
          <p:nvPr/>
        </p:nvSpPr>
        <p:spPr>
          <a:xfrm>
            <a:off x="10479024" y="1371600"/>
            <a:ext cx="1188720" cy="640080"/>
          </a:xfrm>
          <a:prstGeom prst="rect">
            <a:avLst/>
          </a:prstGeom>
          <a:solidFill>
            <a:srgbClr val="F0A332"/>
          </a:solidFill>
          <a:ln w="9525">
            <a:solidFill>
              <a:srgbClr val="C9D3DC"/>
            </a:solidFill>
          </a:ln>
        </p:spPr>
        <p:txBody>
          <a:bodyPr wrap="square" lIns="0" tIns="0" rIns="0" bIns="0" rtlCol="0" anchor="ctr"/>
          <a:lstStyle/>
          <a:p>
            <a:pPr marL="0" indent="0" algn="ctr">
              <a:buNone/>
            </a:pPr>
            <a:r>
              <a:rPr lang="en-US" sz="900" b="1" dirty="0">
                <a:solidFill>
                  <a:srgbClr val="1F2933"/>
                </a:solidFill>
              </a:rPr>
              <a:t>TCP (6)</a:t>
            </a:r>
            <a:endParaRPr lang="en-US" sz="900" dirty="0"/>
          </a:p>
        </p:txBody>
      </p:sp>
      <p:sp>
        <p:nvSpPr>
          <p:cNvPr id="29" name="Text 26"/>
          <p:cNvSpPr txBox="1"/>
          <p:nvPr/>
        </p:nvSpPr>
        <p:spPr>
          <a:xfrm>
            <a:off x="10479024" y="2029968"/>
            <a:ext cx="1188720" cy="274320"/>
          </a:xfrm>
          <a:prstGeom prst="rect">
            <a:avLst/>
          </a:prstGeom>
          <a:noFill/>
          <a:ln/>
        </p:spPr>
        <p:txBody>
          <a:bodyPr wrap="square" lIns="0" tIns="0" rIns="0" bIns="0" rtlCol="0" anchor="ctr"/>
          <a:lstStyle/>
          <a:p>
            <a:pPr marL="0" indent="0" algn="ctr">
              <a:buNone/>
            </a:pPr>
            <a:r>
              <a:rPr lang="en-US" sz="800" dirty="0">
                <a:solidFill>
                  <a:srgbClr val="6B7B8C"/>
                </a:solidFill>
              </a:rPr>
              <a:t>+ dados</a:t>
            </a:r>
            <a:endParaRPr lang="en-US" sz="800" dirty="0"/>
          </a:p>
        </p:txBody>
      </p:sp>
      <p:graphicFrame>
        <p:nvGraphicFramePr>
          <p:cNvPr id="151" name="Table 0"/>
          <p:cNvGraphicFramePr>
            <a:graphicFrameLocks noGrp="1"/>
          </p:cNvGraphicFramePr>
          <p:nvPr>
            <p:extLst>
              <p:ext uri="{D42A27DB-BD31-4B8C-83A1-F6EECF244321}">
                <p14:modId xmlns:p14="http://schemas.microsoft.com/office/powerpoint/2010/main" val="1579011935"/>
              </p:ext>
            </p:extLst>
          </p:nvPr>
        </p:nvGraphicFramePr>
        <p:xfrm>
          <a:off x="457200" y="2560320"/>
          <a:ext cx="6949440" cy="914400"/>
        </p:xfrm>
        <a:graphic>
          <a:graphicData uri="http://schemas.openxmlformats.org/drawingml/2006/table">
            <a:tbl>
              <a:tblPr/>
              <a:tblGrid>
                <a:gridCol w="2011680">
                  <a:extLst>
                    <a:ext uri="{9D8B030D-6E8A-4147-A177-3AD203B41FA5}">
                      <a16:colId xmlns:a16="http://schemas.microsoft.com/office/drawing/2014/main" val="20000"/>
                    </a:ext>
                  </a:extLst>
                </a:gridCol>
                <a:gridCol w="73152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tblGrid>
              <a:tr h="384048">
                <a:tc>
                  <a:txBody>
                    <a:bodyPr/>
                    <a:lstStyle/>
                    <a:p>
                      <a:pPr marL="0" indent="0" algn="l">
                        <a:buNone/>
                      </a:pPr>
                      <a:r>
                        <a:rPr lang="en-US" sz="1000" b="1" dirty="0">
                          <a:solidFill>
                            <a:srgbClr val="FFFFFF"/>
                          </a:solidFill>
                        </a:rPr>
                        <a:t>Extensão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Valor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Quem processa / uso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384048">
                <a:tc>
                  <a:txBody>
                    <a:bodyPr/>
                    <a:lstStyle/>
                    <a:p>
                      <a:pPr marL="0" indent="0" algn="l">
                        <a:buNone/>
                      </a:pPr>
                      <a:r>
                        <a:rPr lang="en-US" sz="1000" dirty="0">
                          <a:solidFill>
                            <a:srgbClr val="1F2933"/>
                          </a:solidFill>
                        </a:rPr>
                        <a:t>Hop-by-Hop Options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Todos os roteadores; jumbogramas, Router Alert (MLD, RSVP)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lgn="l">
                        <a:buNone/>
                      </a:pPr>
                      <a:r>
                        <a:rPr lang="en-US" sz="1000" dirty="0">
                          <a:solidFill>
                            <a:srgbClr val="1F2933"/>
                          </a:solidFill>
                        </a:rPr>
                        <a:t>Destination Options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60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Destino (e destinos intermediários se antes de Routing); Mobile 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384048">
                <a:tc>
                  <a:txBody>
                    <a:bodyPr/>
                    <a:lstStyle/>
                    <a:p>
                      <a:pPr marL="0" indent="0" algn="l">
                        <a:buNone/>
                      </a:pPr>
                      <a:r>
                        <a:rPr lang="en-US" sz="1000" dirty="0">
                          <a:solidFill>
                            <a:srgbClr val="1F2933"/>
                          </a:solidFill>
                        </a:rPr>
                        <a:t>Routing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Tipo 0 descontinuado (RFC 5095); tipo 2 MIPv6; tipo 4 SRv6 (RFC 8754)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lgn="l">
                        <a:buNone/>
                      </a:pPr>
                      <a:r>
                        <a:rPr lang="en-US" sz="1000" dirty="0">
                          <a:solidFill>
                            <a:srgbClr val="1F2933"/>
                          </a:solidFill>
                        </a:rPr>
                        <a:t>Fragment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44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Só a origem fragmenta; reassemblagem no destino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384048">
                <a:tc>
                  <a:txBody>
                    <a:bodyPr/>
                    <a:lstStyle/>
                    <a:p>
                      <a:pPr marL="0" indent="0" algn="l">
                        <a:buNone/>
                      </a:pPr>
                      <a:r>
                        <a:rPr lang="en-US" sz="1000" dirty="0">
                          <a:solidFill>
                            <a:srgbClr val="1F2933"/>
                          </a:solidFill>
                        </a:rPr>
                        <a:t>AH / ESP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51 / 50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IPsec: autenticação; confidencialidade + integridade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4048">
                <a:tc>
                  <a:txBody>
                    <a:bodyPr/>
                    <a:lstStyle/>
                    <a:p>
                      <a:pPr marL="0" indent="0" algn="l">
                        <a:buNone/>
                      </a:pPr>
                      <a:r>
                        <a:rPr lang="en-US" sz="1000" dirty="0">
                          <a:solidFill>
                            <a:srgbClr val="1F2933"/>
                          </a:solidFill>
                        </a:rPr>
                        <a:t>Sem próximo cabeçalho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Nada segue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31" name="Shape 27"/>
          <p:cNvSpPr/>
          <p:nvPr/>
        </p:nvSpPr>
        <p:spPr>
          <a:xfrm>
            <a:off x="7680960" y="2560320"/>
            <a:ext cx="4023360" cy="3566160"/>
          </a:xfrm>
          <a:prstGeom prst="roundRect">
            <a:avLst>
              <a:gd name="adj" fmla="val 3077"/>
            </a:avLst>
          </a:prstGeom>
          <a:solidFill>
            <a:srgbClr val="EEF3F7"/>
          </a:solidFill>
          <a:ln w="9525">
            <a:solidFill>
              <a:srgbClr val="EEF3F7"/>
            </a:solidFill>
            <a:prstDash val="solid"/>
          </a:ln>
        </p:spPr>
        <p:txBody>
          <a:bodyPr/>
          <a:lstStyle/>
          <a:p>
            <a:endParaRPr lang="en-US"/>
          </a:p>
        </p:txBody>
      </p:sp>
      <p:sp>
        <p:nvSpPr>
          <p:cNvPr id="32" name="Text 28"/>
          <p:cNvSpPr txBox="1"/>
          <p:nvPr/>
        </p:nvSpPr>
        <p:spPr>
          <a:xfrm>
            <a:off x="7882128" y="272491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Regras (RFC 8200)</a:t>
            </a:r>
            <a:endParaRPr lang="en-US" sz="1500" dirty="0"/>
          </a:p>
        </p:txBody>
      </p:sp>
      <p:sp>
        <p:nvSpPr>
          <p:cNvPr id="33" name="Text 29"/>
          <p:cNvSpPr txBox="1"/>
          <p:nvPr/>
        </p:nvSpPr>
        <p:spPr>
          <a:xfrm>
            <a:off x="7882128" y="3136392"/>
            <a:ext cx="3621024" cy="285292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Ordem recomendada: a da cadeia acima; cada extensão no máximo uma vez (Dest. Options até duas)</a:t>
            </a:r>
            <a:endParaRPr lang="en-US" sz="1100" dirty="0"/>
          </a:p>
          <a:p>
            <a:pPr marL="279400" indent="-279400">
              <a:spcAft>
                <a:spcPts val="400"/>
              </a:spcAft>
              <a:buSzPct val="100000"/>
              <a:buChar char="•"/>
            </a:pPr>
            <a:r>
              <a:rPr lang="en-US" sz="1100" dirty="0">
                <a:solidFill>
                  <a:srgbClr val="1F2933"/>
                </a:solidFill>
              </a:rPr>
              <a:t>Roteadores não inserem nem removem extensões em trânsito</a:t>
            </a:r>
            <a:endParaRPr lang="en-US" sz="1100" dirty="0"/>
          </a:p>
          <a:p>
            <a:pPr marL="279400" indent="-279400">
              <a:spcAft>
                <a:spcPts val="400"/>
              </a:spcAft>
              <a:buSzPct val="100000"/>
              <a:buChar char="•"/>
            </a:pPr>
            <a:r>
              <a:rPr lang="en-US" sz="1100" dirty="0">
                <a:solidFill>
                  <a:srgbClr val="1F2933"/>
                </a:solidFill>
              </a:rPr>
              <a:t>Só Hop-by-Hop é examinado por todos os saltos</a:t>
            </a:r>
            <a:endParaRPr lang="en-US" sz="1100" dirty="0"/>
          </a:p>
          <a:p>
            <a:pPr marL="279400" indent="-279400">
              <a:spcAft>
                <a:spcPts val="400"/>
              </a:spcAft>
              <a:buSzPct val="100000"/>
              <a:buChar char="•"/>
            </a:pPr>
            <a:r>
              <a:rPr lang="en-US" sz="1100" dirty="0">
                <a:solidFill>
                  <a:srgbClr val="1F2933"/>
                </a:solidFill>
              </a:rPr>
              <a:t>Na prática: muitas redes descartam pacotes com extensões (RFC 7872); use com parcimônia</a:t>
            </a:r>
            <a:endParaRPr lang="en-US" sz="110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Endereçamento IPv6: 128 bits, três tipos, sem broadcast</a:t>
            </a:r>
            <a:endParaRPr lang="en-US" sz="3000" dirty="0"/>
          </a:p>
        </p:txBody>
      </p:sp>
      <p:sp>
        <p:nvSpPr>
          <p:cNvPr id="4" name="Text 1"/>
          <p:cNvSpPr txBox="1"/>
          <p:nvPr/>
        </p:nvSpPr>
        <p:spPr>
          <a:xfrm>
            <a:off x="457200" y="128016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Notação (RFC 4291, forma canônica RFC 5952)</a:t>
            </a:r>
            <a:endParaRPr lang="en-US" sz="1300" dirty="0"/>
          </a:p>
        </p:txBody>
      </p:sp>
      <p:sp>
        <p:nvSpPr>
          <p:cNvPr id="5" name="Text 2"/>
          <p:cNvSpPr txBox="1"/>
          <p:nvPr/>
        </p:nvSpPr>
        <p:spPr>
          <a:xfrm>
            <a:off x="457200" y="1645920"/>
            <a:ext cx="11247120" cy="411480"/>
          </a:xfrm>
          <a:prstGeom prst="rect">
            <a:avLst/>
          </a:prstGeom>
          <a:solidFill>
            <a:srgbClr val="EEF3F7"/>
          </a:solidFill>
          <a:ln/>
        </p:spPr>
        <p:txBody>
          <a:bodyPr wrap="square" lIns="0" tIns="0" rIns="0" bIns="0" rtlCol="0" anchor="ctr"/>
          <a:lstStyle/>
          <a:p>
            <a:pPr marL="0" indent="0" algn="ctr">
              <a:buNone/>
            </a:pPr>
            <a:r>
              <a:rPr lang="en-US" sz="1500" b="1" dirty="0">
                <a:solidFill>
                  <a:srgbClr val="1F2933"/>
                </a:solidFill>
                <a:latin typeface="Courier New" pitchFamily="34" charset="0"/>
                <a:ea typeface="Courier New" pitchFamily="34" charset="-122"/>
                <a:cs typeface="Courier New" pitchFamily="34" charset="-120"/>
              </a:rPr>
              <a:t>2001:0db8:0000:0000:0000:0000:0000:0001  →  2001:db8:0:0:0:0:0:1  →  2001:db8::1</a:t>
            </a:r>
            <a:endParaRPr lang="en-US" sz="1500" dirty="0"/>
          </a:p>
        </p:txBody>
      </p:sp>
      <p:sp>
        <p:nvSpPr>
          <p:cNvPr id="6" name="Text 3"/>
          <p:cNvSpPr txBox="1"/>
          <p:nvPr/>
        </p:nvSpPr>
        <p:spPr>
          <a:xfrm>
            <a:off x="457200" y="2103120"/>
            <a:ext cx="11247120" cy="274320"/>
          </a:xfrm>
          <a:prstGeom prst="rect">
            <a:avLst/>
          </a:prstGeom>
          <a:noFill/>
          <a:ln/>
        </p:spPr>
        <p:txBody>
          <a:bodyPr wrap="square" lIns="0" tIns="0" rIns="0" bIns="0" rtlCol="0" anchor="ctr"/>
          <a:lstStyle/>
          <a:p>
            <a:pPr marL="0" indent="0" algn="l">
              <a:buNone/>
            </a:pPr>
            <a:r>
              <a:rPr lang="en-US" sz="1000" dirty="0">
                <a:solidFill>
                  <a:srgbClr val="6B7B8C"/>
                </a:solidFill>
              </a:rPr>
              <a:t>Oito grupos de 16 bits em hexadecimal; zeros à esquerda omitidos; uma única sequência de zeros vira '::'; minúsculas; prefixo em CIDR (/64)</a:t>
            </a:r>
            <a:endParaRPr lang="en-US" sz="1000" dirty="0"/>
          </a:p>
        </p:txBody>
      </p:sp>
      <p:sp>
        <p:nvSpPr>
          <p:cNvPr id="7" name="Shape 4"/>
          <p:cNvSpPr/>
          <p:nvPr/>
        </p:nvSpPr>
        <p:spPr>
          <a:xfrm>
            <a:off x="457200" y="2560320"/>
            <a:ext cx="3611880" cy="2011680"/>
          </a:xfrm>
          <a:prstGeom prst="roundRect">
            <a:avLst>
              <a:gd name="adj" fmla="val 545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58368" y="272491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Unicast</a:t>
            </a:r>
            <a:endParaRPr lang="en-US" sz="1500" dirty="0"/>
          </a:p>
        </p:txBody>
      </p:sp>
      <p:sp>
        <p:nvSpPr>
          <p:cNvPr id="9" name="Text 6"/>
          <p:cNvSpPr txBox="1"/>
          <p:nvPr/>
        </p:nvSpPr>
        <p:spPr>
          <a:xfrm>
            <a:off x="658368" y="3136392"/>
            <a:ext cx="3209544" cy="12984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Identifica uma interface</a:t>
            </a:r>
            <a:endParaRPr lang="en-US" sz="1200" dirty="0"/>
          </a:p>
          <a:p>
            <a:pPr marL="279400" indent="-279400">
              <a:spcAft>
                <a:spcPts val="400"/>
              </a:spcAft>
              <a:buSzPct val="100000"/>
              <a:buChar char="•"/>
            </a:pPr>
            <a:r>
              <a:rPr lang="en-US" sz="1200" dirty="0">
                <a:solidFill>
                  <a:srgbClr val="1F2933"/>
                </a:solidFill>
              </a:rPr>
              <a:t>Global, único local (ULA), link-local</a:t>
            </a:r>
            <a:endParaRPr lang="en-US" sz="1200" dirty="0"/>
          </a:p>
        </p:txBody>
      </p:sp>
      <p:sp>
        <p:nvSpPr>
          <p:cNvPr id="10" name="Shape 7"/>
          <p:cNvSpPr/>
          <p:nvPr/>
        </p:nvSpPr>
        <p:spPr>
          <a:xfrm>
            <a:off x="4288536" y="2560320"/>
            <a:ext cx="3611880" cy="2011680"/>
          </a:xfrm>
          <a:prstGeom prst="roundRect">
            <a:avLst>
              <a:gd name="adj" fmla="val 545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4489704" y="272491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Anycast</a:t>
            </a:r>
            <a:endParaRPr lang="en-US" sz="1500" dirty="0"/>
          </a:p>
        </p:txBody>
      </p:sp>
      <p:sp>
        <p:nvSpPr>
          <p:cNvPr id="12" name="Text 9"/>
          <p:cNvSpPr txBox="1"/>
          <p:nvPr/>
        </p:nvSpPr>
        <p:spPr>
          <a:xfrm>
            <a:off x="4489704" y="3136392"/>
            <a:ext cx="3209544" cy="12984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Mesmo endereço em várias interfaces; entrega ao 'mais próximo' (métrica do IGP/BGP)</a:t>
            </a:r>
            <a:endParaRPr lang="en-US" sz="1200" dirty="0"/>
          </a:p>
          <a:p>
            <a:pPr marL="279400" indent="-279400">
              <a:spcAft>
                <a:spcPts val="400"/>
              </a:spcAft>
              <a:buSzPct val="100000"/>
              <a:buChar char="•"/>
            </a:pPr>
            <a:r>
              <a:rPr lang="en-US" sz="1200" dirty="0">
                <a:solidFill>
                  <a:srgbClr val="1F2933"/>
                </a:solidFill>
              </a:rPr>
              <a:t>Sintaticamente igual a unicast; DNS raiz, CDNs</a:t>
            </a:r>
            <a:endParaRPr lang="en-US" sz="1200" dirty="0"/>
          </a:p>
        </p:txBody>
      </p:sp>
      <p:sp>
        <p:nvSpPr>
          <p:cNvPr id="13" name="Shape 10"/>
          <p:cNvSpPr/>
          <p:nvPr/>
        </p:nvSpPr>
        <p:spPr>
          <a:xfrm>
            <a:off x="8119872" y="2560320"/>
            <a:ext cx="3611880" cy="2011680"/>
          </a:xfrm>
          <a:prstGeom prst="roundRect">
            <a:avLst>
              <a:gd name="adj" fmla="val 545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8321040" y="272491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Multicast</a:t>
            </a:r>
            <a:endParaRPr lang="en-US" sz="1500" dirty="0"/>
          </a:p>
        </p:txBody>
      </p:sp>
      <p:sp>
        <p:nvSpPr>
          <p:cNvPr id="15" name="Text 12"/>
          <p:cNvSpPr txBox="1"/>
          <p:nvPr/>
        </p:nvSpPr>
        <p:spPr>
          <a:xfrm>
            <a:off x="8321040" y="3136392"/>
            <a:ext cx="3209544" cy="129844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ff00::/8; entrega a todos os membros do grupo</a:t>
            </a:r>
            <a:endParaRPr lang="en-US" sz="1200" dirty="0"/>
          </a:p>
          <a:p>
            <a:pPr marL="279400" indent="-279400">
              <a:spcAft>
                <a:spcPts val="400"/>
              </a:spcAft>
              <a:buSzPct val="100000"/>
              <a:buChar char="•"/>
            </a:pPr>
            <a:r>
              <a:rPr lang="en-US" sz="1200" dirty="0">
                <a:solidFill>
                  <a:srgbClr val="1F2933"/>
                </a:solidFill>
              </a:rPr>
              <a:t>Substitui o broadcast: ff02::1 = todos os nós do enlace</a:t>
            </a:r>
            <a:endParaRPr lang="en-US" sz="1200" dirty="0"/>
          </a:p>
        </p:txBody>
      </p:sp>
      <p:sp>
        <p:nvSpPr>
          <p:cNvPr id="16" name="Text 13"/>
          <p:cNvSpPr txBox="1"/>
          <p:nvPr/>
        </p:nvSpPr>
        <p:spPr>
          <a:xfrm>
            <a:off x="457200" y="475488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Estrutura típica de um endereço unicast global (GUA)</a:t>
            </a:r>
            <a:endParaRPr lang="en-US" sz="1300" dirty="0"/>
          </a:p>
        </p:txBody>
      </p:sp>
      <p:sp>
        <p:nvSpPr>
          <p:cNvPr id="17" name="Text 14"/>
          <p:cNvSpPr/>
          <p:nvPr/>
        </p:nvSpPr>
        <p:spPr>
          <a:xfrm>
            <a:off x="457200" y="5120640"/>
            <a:ext cx="4217670" cy="54864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Prefixo de roteamento global (48 bits): 2001:db8:abcd</a:t>
            </a:r>
            <a:endParaRPr lang="en-US" sz="1100" dirty="0"/>
          </a:p>
        </p:txBody>
      </p:sp>
      <p:sp>
        <p:nvSpPr>
          <p:cNvPr id="18" name="Text 15"/>
          <p:cNvSpPr/>
          <p:nvPr/>
        </p:nvSpPr>
        <p:spPr>
          <a:xfrm>
            <a:off x="4674870" y="5120640"/>
            <a:ext cx="1405890" cy="548640"/>
          </a:xfrm>
          <a:prstGeom prst="rect">
            <a:avLst/>
          </a:prstGeom>
          <a:solidFill>
            <a:srgbClr val="2A9D6F"/>
          </a:solidFill>
          <a:ln w="12700">
            <a:solidFill>
              <a:srgbClr val="FFFFFF"/>
            </a:solidFill>
          </a:ln>
        </p:spPr>
        <p:txBody>
          <a:bodyPr wrap="square" lIns="25400" tIns="25400" rIns="25400" bIns="25400" rtlCol="0" anchor="ctr"/>
          <a:lstStyle/>
          <a:p>
            <a:pPr marL="0" indent="0" algn="ctr">
              <a:buNone/>
            </a:pPr>
            <a:r>
              <a:rPr lang="en-US" sz="1100" b="1" dirty="0">
                <a:solidFill>
                  <a:srgbClr val="FFFFFF"/>
                </a:solidFill>
              </a:rPr>
              <a:t>ID de sub-rede (16): 0010</a:t>
            </a:r>
            <a:endParaRPr lang="en-US" sz="1100" dirty="0"/>
          </a:p>
        </p:txBody>
      </p:sp>
      <p:sp>
        <p:nvSpPr>
          <p:cNvPr id="19" name="Text 16"/>
          <p:cNvSpPr/>
          <p:nvPr/>
        </p:nvSpPr>
        <p:spPr>
          <a:xfrm>
            <a:off x="6080760" y="5120640"/>
            <a:ext cx="5623560" cy="54864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ID de interface (64 bits): 0000:0000:0000:0001 (ou EUI-64 / aleatório)</a:t>
            </a:r>
            <a:endParaRPr lang="en-US" sz="1100" dirty="0"/>
          </a:p>
        </p:txBody>
      </p:sp>
      <p:sp>
        <p:nvSpPr>
          <p:cNvPr id="20" name="Text 17"/>
          <p:cNvSpPr txBox="1"/>
          <p:nvPr/>
        </p:nvSpPr>
        <p:spPr>
          <a:xfrm>
            <a:off x="457200" y="5715000"/>
            <a:ext cx="11247120" cy="457200"/>
          </a:xfrm>
          <a:prstGeom prst="rect">
            <a:avLst/>
          </a:prstGeom>
          <a:noFill/>
          <a:ln/>
        </p:spPr>
        <p:txBody>
          <a:bodyPr wrap="square" lIns="0" tIns="0" rIns="0" bIns="0" rtlCol="0" anchor="ctr"/>
          <a:lstStyle/>
          <a:p>
            <a:pPr marL="0" indent="0" algn="l">
              <a:buNone/>
            </a:pPr>
            <a:r>
              <a:rPr lang="en-US" sz="1000" dirty="0">
                <a:solidFill>
                  <a:srgbClr val="6B7B8C"/>
                </a:solidFill>
              </a:rPr>
              <a:t>Sub-redes são /64 por convenção (SLAAC exige); organizações recebem /48 (65 536 sub-redes) ou /56; provedores, /32 ou maiores. 2^128 ≈ 3,4 × 10^38 endereços.</a:t>
            </a:r>
            <a:endParaRPr lang="en-US" sz="1000"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15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Tipos e escopos de endereço IPv6</a:t>
            </a:r>
            <a:endParaRPr lang="en-US" sz="3000" dirty="0"/>
          </a:p>
        </p:txBody>
      </p:sp>
      <p:graphicFrame>
        <p:nvGraphicFramePr>
          <p:cNvPr id="153"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914400"/>
        </p:xfrm>
        <a:graphic>
          <a:graphicData uri="http://schemas.openxmlformats.org/drawingml/2006/table">
            <a:tbl>
              <a:tblPr/>
              <a:tblGrid>
                <a:gridCol w="22860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576072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tblGrid>
              <a:tr h="475488">
                <a:tc>
                  <a:txBody>
                    <a:bodyPr/>
                    <a:lstStyle/>
                    <a:p>
                      <a:pPr marL="0" indent="0" algn="l">
                        <a:buNone/>
                      </a:pPr>
                      <a:r>
                        <a:rPr lang="en-US" sz="1000" b="1" dirty="0">
                          <a:solidFill>
                            <a:srgbClr val="FFFFFF"/>
                          </a:solidFill>
                        </a:rPr>
                        <a:t>Tipo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Prefixo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Escopo e uso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Referência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75488">
                <a:tc>
                  <a:txBody>
                    <a:bodyPr/>
                    <a:lstStyle/>
                    <a:p>
                      <a:pPr marL="0" indent="0" algn="l">
                        <a:buNone/>
                      </a:pPr>
                      <a:r>
                        <a:rPr lang="en-US" sz="1000" dirty="0">
                          <a:solidFill>
                            <a:srgbClr val="1F2933"/>
                          </a:solidFill>
                        </a:rPr>
                        <a:t>Unicast global (GUA)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2000::/3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Roteável na Internet; alocado por IANA → RIR → provedor → organização (/48, /56)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000" dirty="0">
                          <a:solidFill>
                            <a:srgbClr val="1F2933"/>
                          </a:solidFill>
                        </a:rPr>
                        <a:t>Único local (ULA)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fc00::/7 (fd00::/8)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Privado, não roteável na Internet; 40 bits aleatórios evitam colisão em fusões; sem NAT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4193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75488">
                <a:tc>
                  <a:txBody>
                    <a:bodyPr/>
                    <a:lstStyle/>
                    <a:p>
                      <a:pPr marL="0" indent="0" algn="l">
                        <a:buNone/>
                      </a:pPr>
                      <a:r>
                        <a:rPr lang="en-US" sz="1000" dirty="0">
                          <a:solidFill>
                            <a:srgbClr val="1F2933"/>
                          </a:solidFill>
                        </a:rPr>
                        <a:t>Link-local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fe80::/10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Automático em toda interface; ND, próximo salto de OSPFv3/BGP; nunca roteado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lgn="l">
                        <a:buNone/>
                      </a:pPr>
                      <a:r>
                        <a:rPr lang="en-US" sz="1000" dirty="0">
                          <a:solidFill>
                            <a:srgbClr val="1F2933"/>
                          </a:solidFill>
                        </a:rPr>
                        <a:t>Loopback / não especificado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  /  ::</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Equivalentes a 127.0.0.1 e 0.0.0.0 do IPv4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75488">
                <a:tc>
                  <a:txBody>
                    <a:bodyPr/>
                    <a:lstStyle/>
                    <a:p>
                      <a:pPr marL="0" indent="0" algn="l">
                        <a:buNone/>
                      </a:pPr>
                      <a:r>
                        <a:rPr lang="en-US" sz="1000" dirty="0">
                          <a:solidFill>
                            <a:srgbClr val="1F2933"/>
                          </a:solidFill>
                        </a:rPr>
                        <a:t>Mapeado de IPv4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::ffff:0:0/96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Representa IPv4 em sockets dual stack (::ffff:203.0.113.5)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lgn="l">
                        <a:buNone/>
                      </a:pPr>
                      <a:r>
                        <a:rPr lang="en-US" sz="1000" dirty="0">
                          <a:solidFill>
                            <a:srgbClr val="1F2933"/>
                          </a:solidFill>
                        </a:rPr>
                        <a:t>NAT64 conhecido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64:ff9b::/96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Tradução IPv6 → IPv4 (DNS64 sintetiza AAAA)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6052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75488">
                <a:tc>
                  <a:txBody>
                    <a:bodyPr/>
                    <a:lstStyle/>
                    <a:p>
                      <a:pPr marL="0" indent="0" algn="l">
                        <a:buNone/>
                      </a:pPr>
                      <a:r>
                        <a:rPr lang="en-US" sz="1000" dirty="0">
                          <a:solidFill>
                            <a:srgbClr val="1F2933"/>
                          </a:solidFill>
                        </a:rPr>
                        <a:t>Documentação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2001:db8::/32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Exemplos e cursos (usado neste deck)</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3849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5488">
                <a:tc>
                  <a:txBody>
                    <a:bodyPr/>
                    <a:lstStyle/>
                    <a:p>
                      <a:pPr marL="0" indent="0" algn="l">
                        <a:buNone/>
                      </a:pPr>
                      <a:r>
                        <a:rPr lang="en-US" sz="1000" dirty="0">
                          <a:solidFill>
                            <a:srgbClr val="1F2933"/>
                          </a:solidFill>
                        </a:rPr>
                        <a:t>Multicast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ff00::/8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ff02:: enlace, ff05:: site, ff0e:: global; ff02::1 todos os nós, ff02::2 roteadores, ff02::1:ffxx:xxxx solicited-node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4291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
        <p:nvSpPr>
          <p:cNvPr id="5" name="Text 1"/>
          <p:cNvSpPr txBox="1"/>
          <p:nvPr/>
        </p:nvSpPr>
        <p:spPr>
          <a:xfrm>
            <a:off x="457200" y="5669280"/>
            <a:ext cx="11247120" cy="457200"/>
          </a:xfrm>
          <a:prstGeom prst="rect">
            <a:avLst/>
          </a:prstGeom>
          <a:noFill/>
          <a:ln/>
        </p:spPr>
        <p:txBody>
          <a:bodyPr wrap="square" lIns="0" tIns="0" rIns="0" bIns="0" rtlCol="0" anchor="ctr"/>
          <a:lstStyle/>
          <a:p>
            <a:pPr marL="0" indent="0" algn="l">
              <a:buNone/>
            </a:pPr>
            <a:r>
              <a:rPr lang="en-US" sz="1000" dirty="0">
                <a:solidFill>
                  <a:srgbClr val="6B7B8C"/>
                </a:solidFill>
              </a:rPr>
              <a:t>Endereços 'site-local' (fec0::/10), previstos nos rascunhos dos anos 1990, foram descontinuados pela RFC 3879 (2004) e substituídos pelos ULA.</a:t>
            </a:r>
            <a:endParaRPr lang="en-US" sz="1000"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15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Descoberta de vizinhos (ND) e autoconfiguração (SLAAC)</a:t>
            </a:r>
            <a:endParaRPr lang="en-US" sz="3000" dirty="0"/>
          </a:p>
        </p:txBody>
      </p:sp>
      <p:graphicFrame>
        <p:nvGraphicFramePr>
          <p:cNvPr id="154"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5852160" cy="914400"/>
        </p:xfrm>
        <a:graphic>
          <a:graphicData uri="http://schemas.openxmlformats.org/drawingml/2006/table">
            <a:tbl>
              <a:tblPr/>
              <a:tblGrid>
                <a:gridCol w="192024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3383280">
                  <a:extLst>
                    <a:ext uri="{9D8B030D-6E8A-4147-A177-3AD203B41FA5}">
                      <a16:colId xmlns:a16="http://schemas.microsoft.com/office/drawing/2014/main" val="20002"/>
                    </a:ext>
                  </a:extLst>
                </a:gridCol>
              </a:tblGrid>
              <a:tr h="438912">
                <a:tc>
                  <a:txBody>
                    <a:bodyPr/>
                    <a:lstStyle/>
                    <a:p>
                      <a:pPr marL="0" indent="0" algn="l">
                        <a:buNone/>
                      </a:pPr>
                      <a:r>
                        <a:rPr lang="en-US" sz="1000" b="1" dirty="0">
                          <a:solidFill>
                            <a:srgbClr val="FFFFFF"/>
                          </a:solidFill>
                        </a:rPr>
                        <a:t>Mensagem ICMPv6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Tipo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Função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000" dirty="0">
                          <a:solidFill>
                            <a:srgbClr val="1F2933"/>
                          </a:solidFill>
                        </a:rPr>
                        <a:t>Router Solicitation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133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Host pede RA ao iniciar (ff02::2)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000" dirty="0">
                          <a:solidFill>
                            <a:srgbClr val="1F2933"/>
                          </a:solidFill>
                        </a:rPr>
                        <a:t>Router Advertisement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134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Prefixos, roteador padrão, MTU, flags M/O/A, RDNSS; periódico e sob solicitação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000" dirty="0">
                          <a:solidFill>
                            <a:srgbClr val="1F2933"/>
                          </a:solidFill>
                        </a:rPr>
                        <a:t>Neighbor Solicitation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135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Resolve endereço (= ARP Request); DAD; NUD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000" dirty="0">
                          <a:solidFill>
                            <a:srgbClr val="1F2933"/>
                          </a:solidFill>
                        </a:rPr>
                        <a:t>Neighbor Advertisement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136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Resposta (= ARP Reply); anúncio não solicitado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000" dirty="0">
                          <a:solidFill>
                            <a:srgbClr val="1F2933"/>
                          </a:solidFill>
                        </a:rPr>
                        <a:t>Redirect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137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Roteador indica melhor próximo salto no enlace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Text 1"/>
          <p:cNvSpPr/>
          <p:nvPr/>
        </p:nvSpPr>
        <p:spPr>
          <a:xfrm>
            <a:off x="6583680" y="128016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6" name="Text 2"/>
          <p:cNvSpPr txBox="1"/>
          <p:nvPr/>
        </p:nvSpPr>
        <p:spPr>
          <a:xfrm>
            <a:off x="7132320" y="1234440"/>
            <a:ext cx="4572000" cy="960120"/>
          </a:xfrm>
          <a:prstGeom prst="rect">
            <a:avLst/>
          </a:prstGeom>
          <a:noFill/>
          <a:ln/>
        </p:spPr>
        <p:txBody>
          <a:bodyPr wrap="square" lIns="0" tIns="0" rIns="0" bIns="0" rtlCol="0" anchor="t"/>
          <a:lstStyle/>
          <a:p>
            <a:pPr marL="0" indent="0">
              <a:buNone/>
            </a:pPr>
            <a:r>
              <a:rPr lang="en-US" sz="1200" b="1" dirty="0">
                <a:solidFill>
                  <a:srgbClr val="0B3C5D"/>
                </a:solidFill>
              </a:rPr>
              <a:t>Link-local</a:t>
            </a:r>
            <a:endParaRPr lang="en-US" sz="1200" dirty="0"/>
          </a:p>
          <a:p>
            <a:pPr marL="0" indent="0">
              <a:buNone/>
            </a:pPr>
            <a:r>
              <a:rPr lang="en-US" sz="1000" dirty="0">
                <a:solidFill>
                  <a:srgbClr val="1F2933"/>
                </a:solidFill>
              </a:rPr>
              <a:t>fe80:: + ID de interface; verificação de duplicidade (DAD) com NS para o próprio endereço.</a:t>
            </a:r>
            <a:endParaRPr lang="en-US" sz="1200" dirty="0"/>
          </a:p>
        </p:txBody>
      </p:sp>
      <p:sp>
        <p:nvSpPr>
          <p:cNvPr id="7" name="Text 3"/>
          <p:cNvSpPr/>
          <p:nvPr/>
        </p:nvSpPr>
        <p:spPr>
          <a:xfrm>
            <a:off x="6583680" y="224028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8" name="Text 4"/>
          <p:cNvSpPr txBox="1"/>
          <p:nvPr/>
        </p:nvSpPr>
        <p:spPr>
          <a:xfrm>
            <a:off x="7132320" y="2194560"/>
            <a:ext cx="4572000" cy="960120"/>
          </a:xfrm>
          <a:prstGeom prst="rect">
            <a:avLst/>
          </a:prstGeom>
          <a:noFill/>
          <a:ln/>
        </p:spPr>
        <p:txBody>
          <a:bodyPr wrap="square" lIns="0" tIns="0" rIns="0" bIns="0" rtlCol="0" anchor="t"/>
          <a:lstStyle/>
          <a:p>
            <a:pPr marL="0" indent="0">
              <a:buNone/>
            </a:pPr>
            <a:r>
              <a:rPr lang="en-US" sz="1200" b="1" dirty="0">
                <a:solidFill>
                  <a:srgbClr val="0B3C5D"/>
                </a:solidFill>
              </a:rPr>
              <a:t>RS → RA</a:t>
            </a:r>
            <a:endParaRPr lang="en-US" sz="1200" dirty="0"/>
          </a:p>
          <a:p>
            <a:pPr marL="0" indent="0">
              <a:buNone/>
            </a:pPr>
            <a:r>
              <a:rPr lang="en-US" sz="1000" dirty="0">
                <a:solidFill>
                  <a:srgbClr val="1F2933"/>
                </a:solidFill>
              </a:rPr>
              <a:t>Host envia RS a ff02::2; o roteador responde com RA: prefixo 2001:db8:10::/64 (flag A), roteador padrão, MTU, DNS.</a:t>
            </a:r>
            <a:endParaRPr lang="en-US" sz="1200" dirty="0"/>
          </a:p>
        </p:txBody>
      </p:sp>
      <p:sp>
        <p:nvSpPr>
          <p:cNvPr id="9" name="Text 5"/>
          <p:cNvSpPr/>
          <p:nvPr/>
        </p:nvSpPr>
        <p:spPr>
          <a:xfrm>
            <a:off x="6583680" y="320040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10" name="Text 6"/>
          <p:cNvSpPr txBox="1"/>
          <p:nvPr/>
        </p:nvSpPr>
        <p:spPr>
          <a:xfrm>
            <a:off x="7132320" y="3154680"/>
            <a:ext cx="4572000" cy="960120"/>
          </a:xfrm>
          <a:prstGeom prst="rect">
            <a:avLst/>
          </a:prstGeom>
          <a:noFill/>
          <a:ln/>
        </p:spPr>
        <p:txBody>
          <a:bodyPr wrap="square" lIns="0" tIns="0" rIns="0" bIns="0" rtlCol="0" anchor="t"/>
          <a:lstStyle/>
          <a:p>
            <a:pPr marL="0" indent="0">
              <a:buNone/>
            </a:pPr>
            <a:r>
              <a:rPr lang="en-US" sz="1200" b="1" dirty="0">
                <a:solidFill>
                  <a:srgbClr val="0B3C5D"/>
                </a:solidFill>
              </a:rPr>
              <a:t>Endereço global</a:t>
            </a:r>
            <a:endParaRPr lang="en-US" sz="1200" dirty="0"/>
          </a:p>
          <a:p>
            <a:pPr marL="0" indent="0">
              <a:buNone/>
            </a:pPr>
            <a:r>
              <a:rPr lang="en-US" sz="1000" dirty="0">
                <a:solidFill>
                  <a:srgbClr val="1F2933"/>
                </a:solidFill>
              </a:rPr>
              <a:t>Prefixo + ID de interface (aleatório estável, RFC 7217; EUI-64 em legado) + endereços temporários (RFC 8981); novo DAD.</a:t>
            </a:r>
            <a:endParaRPr lang="en-US" sz="1200" dirty="0"/>
          </a:p>
        </p:txBody>
      </p:sp>
      <p:sp>
        <p:nvSpPr>
          <p:cNvPr id="11" name="Text 7"/>
          <p:cNvSpPr/>
          <p:nvPr/>
        </p:nvSpPr>
        <p:spPr>
          <a:xfrm>
            <a:off x="6583680" y="416052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12" name="Text 8"/>
          <p:cNvSpPr txBox="1"/>
          <p:nvPr/>
        </p:nvSpPr>
        <p:spPr>
          <a:xfrm>
            <a:off x="7132320" y="4114800"/>
            <a:ext cx="4572000" cy="960120"/>
          </a:xfrm>
          <a:prstGeom prst="rect">
            <a:avLst/>
          </a:prstGeom>
          <a:noFill/>
          <a:ln/>
        </p:spPr>
        <p:txBody>
          <a:bodyPr wrap="square" lIns="0" tIns="0" rIns="0" bIns="0" rtlCol="0" anchor="t"/>
          <a:lstStyle/>
          <a:p>
            <a:pPr marL="0" indent="0">
              <a:buNone/>
            </a:pPr>
            <a:r>
              <a:rPr lang="en-US" sz="1200" b="1" dirty="0">
                <a:solidFill>
                  <a:srgbClr val="0B3C5D"/>
                </a:solidFill>
              </a:rPr>
              <a:t>DHCPv6 se M/O</a:t>
            </a:r>
            <a:endParaRPr lang="en-US" sz="1200" dirty="0"/>
          </a:p>
          <a:p>
            <a:pPr marL="0" indent="0">
              <a:buNone/>
            </a:pPr>
            <a:r>
              <a:rPr lang="en-US" sz="1000" dirty="0">
                <a:solidFill>
                  <a:srgbClr val="1F2933"/>
                </a:solidFill>
              </a:rPr>
              <a:t>M = 1: endereços pelo DHCPv6 (stateful); O = 1: só opções (DNS, NTP); ff02::1:2, UDP 546/547 (RFC 9915).</a:t>
            </a:r>
            <a:endParaRPr lang="en-US" sz="1200" dirty="0"/>
          </a:p>
        </p:txBody>
      </p:sp>
      <p:sp>
        <p:nvSpPr>
          <p:cNvPr id="13" name="Text 9"/>
          <p:cNvSpPr/>
          <p:nvPr/>
        </p:nvSpPr>
        <p:spPr>
          <a:xfrm>
            <a:off x="457200" y="4206240"/>
            <a:ext cx="5852160" cy="1920240"/>
          </a:xfrm>
          <a:prstGeom prst="roundRect">
            <a:avLst>
              <a:gd name="adj" fmla="val 4762"/>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Equivalências: NS/NA = ARP (mas por multicast solicited-node ff02::1:ffxx:xxxx, sem interromper todos os hosts); RA = gateway padrão + prefixo + (opcionalmente) DNS, sem DHCP; DAD evita endereços duplicados; NUD acompanha o estado de cada vizinho (reachable, stale, probe).</a:t>
            </a:r>
            <a:endParaRPr lang="en-US" sz="1100" dirty="0"/>
          </a:p>
        </p:txBody>
      </p:sp>
      <p:sp>
        <p:nvSpPr>
          <p:cNvPr id="14" name="Text 10"/>
          <p:cNvSpPr txBox="1"/>
          <p:nvPr/>
        </p:nvSpPr>
        <p:spPr>
          <a:xfrm>
            <a:off x="6583680" y="5212080"/>
            <a:ext cx="5120640" cy="914400"/>
          </a:xfrm>
          <a:prstGeom prst="rect">
            <a:avLst/>
          </a:prstGeom>
          <a:solidFill>
            <a:srgbClr val="FFF4E0"/>
          </a:solidFill>
          <a:ln/>
        </p:spPr>
        <p:txBody>
          <a:bodyPr wrap="square" lIns="0" tIns="0" rIns="0" bIns="0" rtlCol="0" anchor="ctr"/>
          <a:lstStyle/>
          <a:p>
            <a:pPr marL="0" indent="0" algn="l">
              <a:buNone/>
            </a:pPr>
            <a:r>
              <a:rPr lang="en-US" sz="1000" dirty="0">
                <a:solidFill>
                  <a:srgbClr val="1F2933"/>
                </a:solidFill>
              </a:rPr>
              <a:t>Proteções no switch: RA Guard (RFC 6105), DHCPv6 Guard, ND inspection; SEND (RFC 3971) existe mas é pouco usado.</a:t>
            </a:r>
            <a:endParaRPr lang="en-US" sz="1000"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15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Roteamento IPv6</a:t>
            </a:r>
            <a:endParaRPr lang="en-US" sz="3000" dirty="0"/>
          </a:p>
        </p:txBody>
      </p:sp>
      <p:graphicFrame>
        <p:nvGraphicFramePr>
          <p:cNvPr id="15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766560" cy="914400"/>
        </p:xfrm>
        <a:graphic>
          <a:graphicData uri="http://schemas.openxmlformats.org/drawingml/2006/table">
            <a:tbl>
              <a:tblPr/>
              <a:tblGrid>
                <a:gridCol w="109728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438912">
                <a:tc>
                  <a:txBody>
                    <a:bodyPr/>
                    <a:lstStyle/>
                    <a:p>
                      <a:pPr marL="0" indent="0" algn="l">
                        <a:buNone/>
                      </a:pPr>
                      <a:r>
                        <a:rPr lang="en-US" sz="1000" b="1" dirty="0">
                          <a:solidFill>
                            <a:srgbClr val="FFFFFF"/>
                          </a:solidFill>
                        </a:rPr>
                        <a:t>IGP / EGP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Observações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000" dirty="0">
                          <a:solidFill>
                            <a:srgbClr val="1F2933"/>
                          </a:solidFill>
                        </a:rPr>
                        <a:t>RIP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RIPng, RFC 2080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UDP 521, ff02::9; mesmas limitações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000" dirty="0">
                          <a:solidFill>
                            <a:srgbClr val="1F2933"/>
                          </a:solidFill>
                        </a:rPr>
                        <a:t>OSPF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OSPFv3, RFC 5340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Por enlace, link-local; AF para IPv4 (RFC 5838)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000" dirty="0">
                          <a:solidFill>
                            <a:srgbClr val="1F2933"/>
                          </a:solidFill>
                        </a:rPr>
                        <a:t>IS-IS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5308 / MT RFC 5120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Um protocolo para as duas famílias; topologias múltiplas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000" dirty="0">
                          <a:solidFill>
                            <a:srgbClr val="1F2933"/>
                          </a:solidFill>
                        </a:rPr>
                        <a:t>EIGRP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EIGRP for IPv6, RFC 7868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ff02::a; mesmo DUAL e métrica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000" dirty="0">
                          <a:solidFill>
                            <a:srgbClr val="1F2933"/>
                          </a:solidFill>
                        </a:rPr>
                        <a:t>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MP-BGP, RFC 4760 (AFI 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Tabela global IPv6 &gt; 200 mil prefixos; sessões sobre IPv6 ou IPv4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8912">
                <a:tc>
                  <a:txBody>
                    <a:bodyPr/>
                    <a:lstStyle/>
                    <a:p>
                      <a:pPr marL="0" indent="0" algn="l">
                        <a:buNone/>
                      </a:pPr>
                      <a:r>
                        <a:rPr lang="en-US" sz="1000" dirty="0">
                          <a:solidFill>
                            <a:srgbClr val="1F2933"/>
                          </a:solidFill>
                        </a:rPr>
                        <a:t>Estático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ipv6 route 2001:db8::/32 ...</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Próximo salto pode ser link-local + interface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bl>
          </a:graphicData>
        </a:graphic>
      </p:graphicFrame>
      <p:sp>
        <p:nvSpPr>
          <p:cNvPr id="5" name="Shape 1"/>
          <p:cNvSpPr/>
          <p:nvPr/>
        </p:nvSpPr>
        <p:spPr>
          <a:xfrm>
            <a:off x="7498080" y="1280160"/>
            <a:ext cx="4206240" cy="4846320"/>
          </a:xfrm>
          <a:prstGeom prst="roundRect">
            <a:avLst>
              <a:gd name="adj" fmla="val 2609"/>
            </a:avLst>
          </a:prstGeom>
          <a:solidFill>
            <a:srgbClr val="EEF3F7"/>
          </a:solidFill>
          <a:ln w="9525">
            <a:solidFill>
              <a:srgbClr val="EEF3F7"/>
            </a:solidFill>
            <a:prstDash val="solid"/>
          </a:ln>
        </p:spPr>
        <p:txBody>
          <a:bodyPr/>
          <a:lstStyle/>
          <a:p>
            <a:endParaRPr lang="en-US"/>
          </a:p>
        </p:txBody>
      </p:sp>
      <p:sp>
        <p:nvSpPr>
          <p:cNvPr id="6" name="Text 2"/>
          <p:cNvSpPr txBox="1"/>
          <p:nvPr/>
        </p:nvSpPr>
        <p:spPr>
          <a:xfrm>
            <a:off x="7699248" y="1444752"/>
            <a:ext cx="3803904" cy="365760"/>
          </a:xfrm>
          <a:prstGeom prst="rect">
            <a:avLst/>
          </a:prstGeom>
          <a:noFill/>
          <a:ln/>
        </p:spPr>
        <p:txBody>
          <a:bodyPr wrap="square" lIns="0" tIns="0" rIns="0" bIns="0" rtlCol="0" anchor="t"/>
          <a:lstStyle/>
          <a:p>
            <a:pPr marL="0" indent="0">
              <a:buNone/>
            </a:pPr>
            <a:r>
              <a:rPr lang="en-US" sz="1500" b="1" dirty="0">
                <a:solidFill>
                  <a:srgbClr val="0B3C5D"/>
                </a:solidFill>
              </a:rPr>
              <a:t>'Novos recursos' de 1999, vistos de 2026</a:t>
            </a:r>
            <a:endParaRPr lang="en-US" sz="1500" dirty="0"/>
          </a:p>
        </p:txBody>
      </p:sp>
      <p:sp>
        <p:nvSpPr>
          <p:cNvPr id="7" name="Text 3"/>
          <p:cNvSpPr txBox="1"/>
          <p:nvPr/>
        </p:nvSpPr>
        <p:spPr>
          <a:xfrm>
            <a:off x="7699248" y="1856232"/>
            <a:ext cx="3803904" cy="41330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Seleção de provedor</a:t>
            </a:r>
            <a:r>
              <a:rPr lang="en-US" sz="1100" dirty="0">
                <a:solidFill>
                  <a:srgbClr val="1F2933"/>
                </a:solidFill>
              </a:rPr>
              <a:t> (política, custo): existe via multihoming BGP com prefixos PI/PA e via engenharia de tráfego; não via campos do IPv6</a:t>
            </a:r>
            <a:endParaRPr lang="en-US" sz="1100" dirty="0"/>
          </a:p>
          <a:p>
            <a:pPr marL="279400" indent="-279400">
              <a:spcAft>
                <a:spcPts val="400"/>
              </a:spcAft>
              <a:buSzPct val="100000"/>
              <a:buChar char="•"/>
            </a:pPr>
            <a:r>
              <a:rPr lang="en-US" sz="1100" b="1" dirty="0">
                <a:solidFill>
                  <a:srgbClr val="1F2933"/>
                </a:solidFill>
              </a:rPr>
              <a:t>Mobilidade de host</a:t>
            </a:r>
            <a:r>
              <a:rPr lang="en-US" sz="1100" dirty="0">
                <a:solidFill>
                  <a:srgbClr val="1F2933"/>
                </a:solidFill>
              </a:rPr>
              <a:t> (Mobile IPv6, RFC 6275): padronizada, pouco usada; a mobilidade foi resolvida acima (QUIC, apps) e nas redes móveis</a:t>
            </a:r>
            <a:endParaRPr lang="en-US" sz="1100" dirty="0"/>
          </a:p>
          <a:p>
            <a:pPr marL="279400" indent="-279400">
              <a:spcAft>
                <a:spcPts val="400"/>
              </a:spcAft>
              <a:buSzPct val="100000"/>
              <a:buChar char="•"/>
            </a:pPr>
            <a:r>
              <a:rPr lang="en-US" sz="1100" b="1" dirty="0">
                <a:solidFill>
                  <a:srgbClr val="1F2933"/>
                </a:solidFill>
              </a:rPr>
              <a:t>Re-endereçamento automático</a:t>
            </a:r>
            <a:r>
              <a:rPr lang="en-US" sz="1100" dirty="0">
                <a:solidFill>
                  <a:srgbClr val="1F2933"/>
                </a:solidFill>
              </a:rPr>
              <a:t>: funciona; prefixos com tempos de vida preferido/válido no RA permitem renumerar (RFC 4192)</a:t>
            </a:r>
            <a:endParaRPr lang="en-US" sz="1100" dirty="0"/>
          </a:p>
          <a:p>
            <a:pPr marL="279400" indent="-279400">
              <a:spcAft>
                <a:spcPts val="400"/>
              </a:spcAft>
              <a:buSzPct val="100000"/>
              <a:buChar char="•"/>
            </a:pPr>
            <a:r>
              <a:rPr lang="en-US" sz="1100" dirty="0">
                <a:solidFill>
                  <a:srgbClr val="1F2933"/>
                </a:solidFill>
              </a:rPr>
              <a:t>Prática típica: dual stack com OSPFv3 ou IS-IS + MP-BGP; IPv6-only com NAT64 em operadoras móveis e data centers</a:t>
            </a:r>
            <a:endParaRPr lang="en-US" sz="1100" dirty="0"/>
          </a:p>
        </p:txBody>
      </p:sp>
      <p:sp>
        <p:nvSpPr>
          <p:cNvPr id="8" name="Text 4"/>
          <p:cNvSpPr/>
          <p:nvPr/>
        </p:nvSpPr>
        <p:spPr>
          <a:xfrm>
            <a:off x="457200" y="4206240"/>
            <a:ext cx="6766560" cy="1920240"/>
          </a:xfrm>
          <a:prstGeom prst="roundRect">
            <a:avLst>
              <a:gd name="adj" fmla="val 4762"/>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Recomendações: sub-redes /64 em todo enlace (até ponto a ponto, com /127 opcional, RFC 6164); loopbacks /128; filtre ULA e link-local nas bordas; use ICMPv6 com cuidado (RFC 4890).</a:t>
            </a:r>
            <a:endParaRPr lang="en-US" sz="1100"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15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Fluxos IPv6 e classe de tráfego</a:t>
            </a:r>
            <a:endParaRPr lang="en-US" sz="3000" dirty="0"/>
          </a:p>
        </p:txBody>
      </p:sp>
      <p:sp>
        <p:nvSpPr>
          <p:cNvPr id="4" name="Text 1"/>
          <p:cNvSpPr txBox="1"/>
          <p:nvPr/>
        </p:nvSpPr>
        <p:spPr>
          <a:xfrm>
            <a:off x="457200" y="1188720"/>
            <a:ext cx="6583680" cy="4937760"/>
          </a:xfrm>
          <a:prstGeom prst="rect">
            <a:avLst/>
          </a:prstGeom>
          <a:noFill/>
          <a:ln/>
        </p:spPr>
        <p:txBody>
          <a:bodyPr wrap="square" lIns="0" tIns="0" rIns="0" bIns="0" rtlCol="0" anchor="t"/>
          <a:lstStyle/>
          <a:p>
            <a:pPr marL="279400" indent="-279400">
              <a:spcAft>
                <a:spcPts val="800"/>
              </a:spcAft>
              <a:buSzPct val="100000"/>
              <a:buChar char="•"/>
            </a:pPr>
            <a:r>
              <a:rPr lang="en-US" sz="1400" dirty="0">
                <a:solidFill>
                  <a:srgbClr val="1F2933"/>
                </a:solidFill>
              </a:rPr>
              <a:t>Vários </a:t>
            </a:r>
            <a:r>
              <a:rPr lang="en-US" sz="1400" b="1" dirty="0">
                <a:solidFill>
                  <a:srgbClr val="1F2933"/>
                </a:solidFill>
              </a:rPr>
              <a:t>fluxos</a:t>
            </a:r>
            <a:r>
              <a:rPr lang="en-US" sz="1400" dirty="0">
                <a:solidFill>
                  <a:srgbClr val="1F2933"/>
                </a:solidFill>
              </a:rPr>
              <a:t> ativos entre a mesma origem e destino; tráfego sem fluxo leva rótulo </a:t>
            </a:r>
            <a:r>
              <a:rPr lang="en-US" sz="1400" b="1" dirty="0">
                <a:solidFill>
                  <a:srgbClr val="1F2933"/>
                </a:solidFill>
              </a:rPr>
              <a:t>0</a:t>
            </a:r>
            <a:endParaRPr lang="en-US" sz="1400" dirty="0"/>
          </a:p>
          <a:p>
            <a:pPr marL="279400" indent="-279400">
              <a:spcAft>
                <a:spcPts val="800"/>
              </a:spcAft>
              <a:buSzPct val="100000"/>
              <a:buChar char="•"/>
            </a:pPr>
            <a:r>
              <a:rPr lang="en-US" sz="1400" dirty="0">
                <a:solidFill>
                  <a:srgbClr val="1F2933"/>
                </a:solidFill>
              </a:rPr>
              <a:t>Fluxo = </a:t>
            </a:r>
            <a:r>
              <a:rPr lang="en-US" sz="1400" b="1" dirty="0">
                <a:solidFill>
                  <a:srgbClr val="1F2933"/>
                </a:solidFill>
              </a:rPr>
              <a:t>endereço de origem + rótulo de fluxo ≠ 0</a:t>
            </a:r>
            <a:r>
              <a:rPr lang="en-US" sz="1400" dirty="0">
                <a:solidFill>
                  <a:srgbClr val="1F2933"/>
                </a:solidFill>
              </a:rPr>
              <a:t> (20 bits), atribuído pela origem de forma pseudoaleatória (RFC 6437); roteadores não o alteram</a:t>
            </a:r>
            <a:endParaRPr lang="en-US" sz="1400" dirty="0"/>
          </a:p>
          <a:p>
            <a:pPr marL="279400" indent="-279400">
              <a:spcAft>
                <a:spcPts val="800"/>
              </a:spcAft>
              <a:buSzPct val="100000"/>
              <a:buChar char="•"/>
            </a:pPr>
            <a:r>
              <a:rPr lang="en-US" sz="1400" dirty="0">
                <a:solidFill>
                  <a:srgbClr val="1F2933"/>
                </a:solidFill>
              </a:rPr>
              <a:t>Uso real: entrada do </a:t>
            </a:r>
            <a:r>
              <a:rPr lang="en-US" sz="1400" b="1" dirty="0">
                <a:solidFill>
                  <a:srgbClr val="1F2933"/>
                </a:solidFill>
              </a:rPr>
              <a:t>hash ECMP / LAG</a:t>
            </a:r>
            <a:r>
              <a:rPr lang="en-US" sz="1400" dirty="0">
                <a:solidFill>
                  <a:srgbClr val="1F2933"/>
                </a:solidFill>
              </a:rPr>
              <a:t> sem ler o cabeçalho de transporte (RFC 6438), útil com extensões ou ESP</a:t>
            </a:r>
            <a:endParaRPr lang="en-US" sz="1400" dirty="0"/>
          </a:p>
          <a:p>
            <a:pPr marL="279400" indent="-279400">
              <a:spcAft>
                <a:spcPts val="800"/>
              </a:spcAft>
              <a:buSzPct val="100000"/>
              <a:buChar char="•"/>
            </a:pPr>
            <a:r>
              <a:rPr lang="en-US" sz="1400" dirty="0">
                <a:solidFill>
                  <a:srgbClr val="1F2933"/>
                </a:solidFill>
              </a:rPr>
              <a:t>Reserva de recursos por fluxo (RSVP/IntServ) não vingou; diferenciação por </a:t>
            </a:r>
            <a:r>
              <a:rPr lang="en-US" sz="1400" b="1" dirty="0">
                <a:solidFill>
                  <a:srgbClr val="1F2933"/>
                </a:solidFill>
              </a:rPr>
              <a:t>Classe de Tráfego</a:t>
            </a:r>
            <a:r>
              <a:rPr lang="en-US" sz="1400" dirty="0">
                <a:solidFill>
                  <a:srgbClr val="1F2933"/>
                </a:solidFill>
              </a:rPr>
              <a:t> (DSCP + ECN), como no IPv4</a:t>
            </a:r>
            <a:endParaRPr lang="en-US" sz="1400" dirty="0"/>
          </a:p>
        </p:txBody>
      </p:sp>
      <p:sp>
        <p:nvSpPr>
          <p:cNvPr id="5" name="Text 2"/>
          <p:cNvSpPr/>
          <p:nvPr/>
        </p:nvSpPr>
        <p:spPr>
          <a:xfrm>
            <a:off x="7580376" y="18105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A</a:t>
            </a:r>
            <a:endParaRPr lang="en-US" sz="1200" dirty="0"/>
          </a:p>
        </p:txBody>
      </p:sp>
      <p:sp>
        <p:nvSpPr>
          <p:cNvPr id="6" name="Shape 3"/>
          <p:cNvSpPr/>
          <p:nvPr/>
        </p:nvSpPr>
        <p:spPr>
          <a:xfrm>
            <a:off x="7735824" y="2212848"/>
            <a:ext cx="256032" cy="64008"/>
          </a:xfrm>
          <a:prstGeom prst="rect">
            <a:avLst/>
          </a:prstGeom>
          <a:solidFill>
            <a:srgbClr val="2A9D6F"/>
          </a:solidFill>
          <a:ln w="12700">
            <a:solidFill>
              <a:srgbClr val="2A9D6F"/>
            </a:solidFill>
            <a:prstDash val="solid"/>
          </a:ln>
        </p:spPr>
        <p:txBody>
          <a:bodyPr/>
          <a:lstStyle/>
          <a:p>
            <a:endParaRPr lang="en-US"/>
          </a:p>
        </p:txBody>
      </p:sp>
      <p:sp>
        <p:nvSpPr>
          <p:cNvPr id="7" name="Text 4"/>
          <p:cNvSpPr txBox="1"/>
          <p:nvPr/>
        </p:nvSpPr>
        <p:spPr>
          <a:xfrm>
            <a:off x="7040880" y="2304288"/>
            <a:ext cx="1645920" cy="274320"/>
          </a:xfrm>
          <a:prstGeom prst="rect">
            <a:avLst/>
          </a:prstGeom>
          <a:noFill/>
          <a:ln/>
        </p:spPr>
        <p:txBody>
          <a:bodyPr wrap="square" lIns="0" tIns="0" rIns="0" bIns="0" rtlCol="0" anchor="ctr"/>
          <a:lstStyle/>
          <a:p>
            <a:pPr marL="0" indent="0" algn="ctr">
              <a:buNone/>
            </a:pPr>
            <a:r>
              <a:rPr lang="en-US" sz="900" dirty="0">
                <a:solidFill>
                  <a:srgbClr val="1F2933"/>
                </a:solidFill>
              </a:rPr>
              <a:t>2001:db8:1::10</a:t>
            </a:r>
            <a:endParaRPr lang="en-US" sz="900" dirty="0"/>
          </a:p>
        </p:txBody>
      </p:sp>
      <p:sp>
        <p:nvSpPr>
          <p:cNvPr id="8" name="Text 5"/>
          <p:cNvSpPr/>
          <p:nvPr/>
        </p:nvSpPr>
        <p:spPr>
          <a:xfrm>
            <a:off x="10872216" y="1810512"/>
            <a:ext cx="566928" cy="402336"/>
          </a:xfrm>
          <a:prstGeom prst="roundRect">
            <a:avLst>
              <a:gd name="adj" fmla="val 13636"/>
            </a:avLst>
          </a:prstGeom>
          <a:solidFill>
            <a:srgbClr val="2A9D6F"/>
          </a:solidFill>
          <a:ln>
            <a:solidFill>
              <a:srgbClr val="2A9D6F"/>
            </a:solidFill>
          </a:ln>
        </p:spPr>
        <p:txBody>
          <a:bodyPr wrap="square" lIns="0" tIns="0" rIns="0" bIns="0" rtlCol="0" anchor="ctr"/>
          <a:lstStyle/>
          <a:p>
            <a:pPr marL="0" indent="0" algn="ctr">
              <a:buNone/>
            </a:pPr>
            <a:r>
              <a:rPr lang="en-US" sz="1200" b="1" dirty="0">
                <a:solidFill>
                  <a:srgbClr val="FFFFFF"/>
                </a:solidFill>
              </a:rPr>
              <a:t>B</a:t>
            </a:r>
            <a:endParaRPr lang="en-US" sz="1200" dirty="0"/>
          </a:p>
        </p:txBody>
      </p:sp>
      <p:sp>
        <p:nvSpPr>
          <p:cNvPr id="9" name="Shape 6"/>
          <p:cNvSpPr/>
          <p:nvPr/>
        </p:nvSpPr>
        <p:spPr>
          <a:xfrm>
            <a:off x="11027664" y="2212848"/>
            <a:ext cx="256032" cy="64008"/>
          </a:xfrm>
          <a:prstGeom prst="rect">
            <a:avLst/>
          </a:prstGeom>
          <a:solidFill>
            <a:srgbClr val="2A9D6F"/>
          </a:solidFill>
          <a:ln w="12700">
            <a:solidFill>
              <a:srgbClr val="2A9D6F"/>
            </a:solidFill>
            <a:prstDash val="solid"/>
          </a:ln>
        </p:spPr>
        <p:txBody>
          <a:bodyPr/>
          <a:lstStyle/>
          <a:p>
            <a:endParaRPr lang="en-US"/>
          </a:p>
        </p:txBody>
      </p:sp>
      <p:sp>
        <p:nvSpPr>
          <p:cNvPr id="10" name="Text 7"/>
          <p:cNvSpPr txBox="1"/>
          <p:nvPr/>
        </p:nvSpPr>
        <p:spPr>
          <a:xfrm>
            <a:off x="10332720" y="2304288"/>
            <a:ext cx="1645920" cy="274320"/>
          </a:xfrm>
          <a:prstGeom prst="rect">
            <a:avLst/>
          </a:prstGeom>
          <a:noFill/>
          <a:ln/>
        </p:spPr>
        <p:txBody>
          <a:bodyPr wrap="square" lIns="0" tIns="0" rIns="0" bIns="0" rtlCol="0" anchor="ctr"/>
          <a:lstStyle/>
          <a:p>
            <a:pPr marL="0" indent="0" algn="ctr">
              <a:buNone/>
            </a:pPr>
            <a:r>
              <a:rPr lang="en-US" sz="900" dirty="0">
                <a:solidFill>
                  <a:srgbClr val="1F2933"/>
                </a:solidFill>
              </a:rPr>
              <a:t>2001:db8:2::80</a:t>
            </a:r>
            <a:endParaRPr lang="en-US" sz="900" dirty="0"/>
          </a:p>
        </p:txBody>
      </p:sp>
      <p:sp>
        <p:nvSpPr>
          <p:cNvPr id="11" name="Shape 8"/>
          <p:cNvSpPr/>
          <p:nvPr/>
        </p:nvSpPr>
        <p:spPr>
          <a:xfrm>
            <a:off x="8183880" y="1737360"/>
            <a:ext cx="2651760" cy="0"/>
          </a:xfrm>
          <a:prstGeom prst="line">
            <a:avLst/>
          </a:prstGeom>
          <a:noFill/>
          <a:ln w="31750">
            <a:solidFill>
              <a:srgbClr val="F0A332"/>
            </a:solidFill>
            <a:prstDash val="solid"/>
            <a:tailEnd type="triangle"/>
          </a:ln>
        </p:spPr>
        <p:txBody>
          <a:bodyPr/>
          <a:lstStyle/>
          <a:p>
            <a:endParaRPr lang="en-US"/>
          </a:p>
        </p:txBody>
      </p:sp>
      <p:sp>
        <p:nvSpPr>
          <p:cNvPr id="12" name="Text 9"/>
          <p:cNvSpPr txBox="1"/>
          <p:nvPr/>
        </p:nvSpPr>
        <p:spPr>
          <a:xfrm>
            <a:off x="8686800" y="146304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fluxo 0x3a7f1 (HTTPS)</a:t>
            </a:r>
            <a:endParaRPr lang="en-US" sz="1000" dirty="0"/>
          </a:p>
        </p:txBody>
      </p:sp>
      <p:sp>
        <p:nvSpPr>
          <p:cNvPr id="13" name="Shape 10"/>
          <p:cNvSpPr/>
          <p:nvPr/>
        </p:nvSpPr>
        <p:spPr>
          <a:xfrm>
            <a:off x="8183880" y="2194560"/>
            <a:ext cx="2651760" cy="0"/>
          </a:xfrm>
          <a:prstGeom prst="line">
            <a:avLst/>
          </a:prstGeom>
          <a:noFill/>
          <a:ln w="31750">
            <a:solidFill>
              <a:srgbClr val="2A9D6F"/>
            </a:solidFill>
            <a:prstDash val="solid"/>
            <a:tailEnd type="triangle"/>
          </a:ln>
        </p:spPr>
        <p:txBody>
          <a:bodyPr/>
          <a:lstStyle/>
          <a:p>
            <a:endParaRPr lang="en-US"/>
          </a:p>
        </p:txBody>
      </p:sp>
      <p:sp>
        <p:nvSpPr>
          <p:cNvPr id="14" name="Text 11"/>
          <p:cNvSpPr txBox="1"/>
          <p:nvPr/>
        </p:nvSpPr>
        <p:spPr>
          <a:xfrm>
            <a:off x="8686800" y="1920240"/>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fluxo 0x9c012 (vídeo)</a:t>
            </a:r>
            <a:endParaRPr lang="en-US" sz="1000" dirty="0"/>
          </a:p>
        </p:txBody>
      </p:sp>
      <p:sp>
        <p:nvSpPr>
          <p:cNvPr id="15" name="Shape 12"/>
          <p:cNvSpPr/>
          <p:nvPr/>
        </p:nvSpPr>
        <p:spPr>
          <a:xfrm>
            <a:off x="8183880" y="2651760"/>
            <a:ext cx="2651760" cy="0"/>
          </a:xfrm>
          <a:prstGeom prst="line">
            <a:avLst/>
          </a:prstGeom>
          <a:noFill/>
          <a:ln w="19050">
            <a:solidFill>
              <a:srgbClr val="6B7B8C"/>
            </a:solidFill>
            <a:prstDash val="dash"/>
            <a:tailEnd type="triangle"/>
          </a:ln>
        </p:spPr>
        <p:txBody>
          <a:bodyPr/>
          <a:lstStyle/>
          <a:p>
            <a:endParaRPr lang="en-US"/>
          </a:p>
        </p:txBody>
      </p:sp>
      <p:sp>
        <p:nvSpPr>
          <p:cNvPr id="16" name="Text 13"/>
          <p:cNvSpPr txBox="1"/>
          <p:nvPr/>
        </p:nvSpPr>
        <p:spPr>
          <a:xfrm>
            <a:off x="8686800" y="237744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rótulo 0 (sem fluxo)</a:t>
            </a:r>
            <a:endParaRPr lang="en-US" sz="1000" dirty="0"/>
          </a:p>
        </p:txBody>
      </p:sp>
      <p:sp>
        <p:nvSpPr>
          <p:cNvPr id="17" name="Text 14"/>
          <p:cNvSpPr txBox="1"/>
          <p:nvPr/>
        </p:nvSpPr>
        <p:spPr>
          <a:xfrm>
            <a:off x="7315200" y="3566160"/>
            <a:ext cx="4389120" cy="914400"/>
          </a:xfrm>
          <a:prstGeom prst="rect">
            <a:avLst/>
          </a:prstGeom>
          <a:solidFill>
            <a:srgbClr val="FFF4E0"/>
          </a:solidFill>
          <a:ln/>
        </p:spPr>
        <p:txBody>
          <a:bodyPr wrap="square" lIns="0" tIns="0" rIns="0" bIns="0" rtlCol="0" anchor="ctr"/>
          <a:lstStyle/>
          <a:p>
            <a:pPr marL="0" indent="0" algn="l">
              <a:buNone/>
            </a:pPr>
            <a:r>
              <a:rPr lang="en-US" sz="1100" dirty="0">
                <a:solidFill>
                  <a:srgbClr val="1F2933"/>
                </a:solidFill>
              </a:rPr>
              <a:t>Roteadores com ECMP usam (origem, destino, rótulo) para escolher o caminho: cada fluxo segue sempre o mesmo caminho.</a:t>
            </a:r>
            <a:endParaRPr lang="en-US" sz="1100" dirty="0"/>
          </a:p>
        </p:txBody>
      </p:sp>
      <p:sp>
        <p:nvSpPr>
          <p:cNvPr id="18" name="Text 15"/>
          <p:cNvSpPr/>
          <p:nvPr/>
        </p:nvSpPr>
        <p:spPr>
          <a:xfrm>
            <a:off x="7315200" y="4846320"/>
            <a:ext cx="54864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Versão</a:t>
            </a:r>
            <a:endParaRPr lang="en-US" sz="900" dirty="0"/>
          </a:p>
        </p:txBody>
      </p:sp>
      <p:sp>
        <p:nvSpPr>
          <p:cNvPr id="19" name="Text 16"/>
          <p:cNvSpPr/>
          <p:nvPr/>
        </p:nvSpPr>
        <p:spPr>
          <a:xfrm>
            <a:off x="7863840" y="4846320"/>
            <a:ext cx="1097280"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900" dirty="0">
                <a:solidFill>
                  <a:srgbClr val="1F2933"/>
                </a:solidFill>
              </a:rPr>
              <a:t>Classe de tráfego: DSCP (6) + ECN (2)</a:t>
            </a:r>
            <a:endParaRPr lang="en-US" sz="900" dirty="0"/>
          </a:p>
        </p:txBody>
      </p:sp>
      <p:sp>
        <p:nvSpPr>
          <p:cNvPr id="20" name="Text 17"/>
          <p:cNvSpPr/>
          <p:nvPr/>
        </p:nvSpPr>
        <p:spPr>
          <a:xfrm>
            <a:off x="8961120" y="4846320"/>
            <a:ext cx="274320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900" b="1" dirty="0">
                <a:solidFill>
                  <a:srgbClr val="1F2933"/>
                </a:solidFill>
              </a:rPr>
              <a:t>Rótulo de fluxo (20)</a:t>
            </a:r>
            <a:endParaRPr lang="en-US" sz="900"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5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Segurança no IPv6</a:t>
            </a:r>
            <a:endParaRPr lang="en-US" sz="3000" dirty="0"/>
          </a:p>
        </p:txBody>
      </p:sp>
      <p:sp>
        <p:nvSpPr>
          <p:cNvPr id="4" name="Shape 1"/>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IPsec integrado por extensões</a:t>
            </a:r>
            <a:endParaRPr lang="en-US" sz="1500" dirty="0"/>
          </a:p>
        </p:txBody>
      </p:sp>
      <p:sp>
        <p:nvSpPr>
          <p:cNvPr id="6" name="Text 3"/>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AH</a:t>
            </a:r>
            <a:r>
              <a:rPr lang="en-US" sz="1200" dirty="0">
                <a:solidFill>
                  <a:srgbClr val="1F2933"/>
                </a:solidFill>
              </a:rPr>
              <a:t> (51, RFC 4302): autenticação e integridade, sem confidencialidade; pouco usado hoje</a:t>
            </a:r>
            <a:endParaRPr lang="en-US" sz="1200" dirty="0"/>
          </a:p>
          <a:p>
            <a:pPr marL="279400" indent="-279400">
              <a:spcAft>
                <a:spcPts val="400"/>
              </a:spcAft>
              <a:buSzPct val="100000"/>
              <a:buChar char="•"/>
            </a:pPr>
            <a:r>
              <a:rPr lang="en-US" sz="1200" b="1" dirty="0">
                <a:solidFill>
                  <a:srgbClr val="1F2933"/>
                </a:solidFill>
              </a:rPr>
              <a:t>ESP</a:t>
            </a:r>
            <a:r>
              <a:rPr lang="en-US" sz="1200" dirty="0">
                <a:solidFill>
                  <a:srgbClr val="1F2933"/>
                </a:solidFill>
              </a:rPr>
              <a:t> (50, RFC 4303): confidencialidade + integridade (AES-GCM); modos transporte e túnel; IKEv2 (RFC 7296)</a:t>
            </a:r>
            <a:endParaRPr lang="en-US" sz="1200" dirty="0"/>
          </a:p>
        </p:txBody>
      </p:sp>
      <p:sp>
        <p:nvSpPr>
          <p:cNvPr id="7" name="Shape 4"/>
          <p:cNvSpPr/>
          <p:nvPr/>
        </p:nvSpPr>
        <p:spPr>
          <a:xfrm>
            <a:off x="6245352" y="1280160"/>
            <a:ext cx="5486400" cy="2377440"/>
          </a:xfrm>
          <a:prstGeom prst="roundRect">
            <a:avLst>
              <a:gd name="adj" fmla="val 4615"/>
            </a:avLst>
          </a:prstGeom>
          <a:solidFill>
            <a:srgbClr val="FFF4E0"/>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Obrigatório? Não mais</a:t>
            </a:r>
            <a:endParaRPr lang="en-US" sz="1500" dirty="0"/>
          </a:p>
        </p:txBody>
      </p:sp>
      <p:sp>
        <p:nvSpPr>
          <p:cNvPr id="9" name="Text 6"/>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RFC 4294 (2006): nós IPv6 </a:t>
            </a:r>
            <a:r>
              <a:rPr lang="en-US" sz="1200" b="1" dirty="0">
                <a:solidFill>
                  <a:srgbClr val="1F2933"/>
                </a:solidFill>
              </a:rPr>
              <a:t>devem</a:t>
            </a:r>
            <a:r>
              <a:rPr lang="en-US" sz="1200" dirty="0">
                <a:solidFill>
                  <a:srgbClr val="1F2933"/>
                </a:solidFill>
              </a:rPr>
              <a:t> implementar IPsec</a:t>
            </a:r>
            <a:endParaRPr lang="en-US" sz="1200" dirty="0"/>
          </a:p>
          <a:p>
            <a:pPr marL="279400" indent="-279400">
              <a:spcAft>
                <a:spcPts val="400"/>
              </a:spcAft>
              <a:buSzPct val="100000"/>
              <a:buChar char="•"/>
            </a:pPr>
            <a:r>
              <a:rPr lang="en-US" sz="1200" dirty="0">
                <a:solidFill>
                  <a:srgbClr val="1F2933"/>
                </a:solidFill>
              </a:rPr>
              <a:t>RFC 6434 (2011) → </a:t>
            </a:r>
            <a:r>
              <a:rPr lang="en-US" sz="1200" b="1" dirty="0">
                <a:solidFill>
                  <a:srgbClr val="1F2933"/>
                </a:solidFill>
              </a:rPr>
              <a:t>SHOULD</a:t>
            </a:r>
            <a:r>
              <a:rPr lang="en-US" sz="1200" dirty="0">
                <a:solidFill>
                  <a:srgbClr val="1F2933"/>
                </a:solidFill>
              </a:rPr>
              <a:t>; mantido na RFC 8504 (2019)</a:t>
            </a:r>
            <a:endParaRPr lang="en-US" sz="1200" dirty="0"/>
          </a:p>
          <a:p>
            <a:pPr marL="279400" indent="-279400">
              <a:spcAft>
                <a:spcPts val="400"/>
              </a:spcAft>
              <a:buSzPct val="100000"/>
              <a:buChar char="•"/>
            </a:pPr>
            <a:r>
              <a:rPr lang="en-US" sz="1200" dirty="0">
                <a:solidFill>
                  <a:srgbClr val="1F2933"/>
                </a:solidFill>
              </a:rPr>
              <a:t>Na prática, IPsec no IPv6 é tão opcional quanto no IPv4</a:t>
            </a:r>
            <a:endParaRPr lang="en-US" sz="1200" dirty="0"/>
          </a:p>
        </p:txBody>
      </p:sp>
      <p:sp>
        <p:nvSpPr>
          <p:cNvPr id="10" name="Shape 7"/>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Riscos específicos</a:t>
            </a:r>
            <a:endParaRPr lang="en-US" sz="1500" dirty="0"/>
          </a:p>
        </p:txBody>
      </p:sp>
      <p:sp>
        <p:nvSpPr>
          <p:cNvPr id="12" name="Text 9"/>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Sem NAT: firewall stateful explícito é obrigatório</a:t>
            </a:r>
            <a:endParaRPr lang="en-US" sz="1200" dirty="0"/>
          </a:p>
          <a:p>
            <a:pPr marL="279400" indent="-279400">
              <a:spcAft>
                <a:spcPts val="400"/>
              </a:spcAft>
              <a:buSzPct val="100000"/>
              <a:buChar char="•"/>
            </a:pPr>
            <a:r>
              <a:rPr lang="en-US" sz="1200" dirty="0">
                <a:solidFill>
                  <a:srgbClr val="1F2933"/>
                </a:solidFill>
              </a:rPr>
              <a:t>ND tão vulnerável quanto o ARP: RA falso, NS/NA forjados, flood de DAD</a:t>
            </a:r>
            <a:endParaRPr lang="en-US" sz="1200" dirty="0"/>
          </a:p>
          <a:p>
            <a:pPr marL="279400" indent="-279400">
              <a:spcAft>
                <a:spcPts val="400"/>
              </a:spcAft>
              <a:buSzPct val="100000"/>
              <a:buChar char="•"/>
            </a:pPr>
            <a:r>
              <a:rPr lang="en-US" sz="1200" dirty="0">
                <a:solidFill>
                  <a:srgbClr val="1F2933"/>
                </a:solidFill>
              </a:rPr>
              <a:t>Reconhecimento por varredura é inviável (/64), mas DNS e ND cache vazam hosts</a:t>
            </a:r>
            <a:endParaRPr lang="en-US" sz="1200" dirty="0"/>
          </a:p>
        </p:txBody>
      </p:sp>
      <p:sp>
        <p:nvSpPr>
          <p:cNvPr id="13" name="Shape 10"/>
          <p:cNvSpPr/>
          <p:nvPr/>
        </p:nvSpPr>
        <p:spPr>
          <a:xfrm>
            <a:off x="6245352"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Mitigações</a:t>
            </a:r>
            <a:endParaRPr lang="en-US" sz="1500" dirty="0"/>
          </a:p>
        </p:txBody>
      </p:sp>
      <p:sp>
        <p:nvSpPr>
          <p:cNvPr id="15" name="Text 12"/>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RA Guard (RFC 6105), DHCPv6 Guard, inspeção ND, SEND (RFC 3971, raro)</a:t>
            </a:r>
            <a:endParaRPr lang="en-US" sz="1200" dirty="0"/>
          </a:p>
          <a:p>
            <a:pPr marL="279400" indent="-279400">
              <a:spcAft>
                <a:spcPts val="400"/>
              </a:spcAft>
              <a:buSzPct val="100000"/>
              <a:buChar char="•"/>
            </a:pPr>
            <a:r>
              <a:rPr lang="en-US" sz="1200" dirty="0">
                <a:solidFill>
                  <a:srgbClr val="1F2933"/>
                </a:solidFill>
              </a:rPr>
              <a:t>Endereços temporários e IDs estáveis aleatórios (RFC 8981, RFC 7217)</a:t>
            </a:r>
            <a:endParaRPr lang="en-US" sz="1200" dirty="0"/>
          </a:p>
          <a:p>
            <a:pPr marL="279400" indent="-279400">
              <a:spcAft>
                <a:spcPts val="400"/>
              </a:spcAft>
              <a:buSzPct val="100000"/>
              <a:buChar char="•"/>
            </a:pPr>
            <a:r>
              <a:rPr lang="en-US" sz="1200" dirty="0">
                <a:solidFill>
                  <a:srgbClr val="1F2933"/>
                </a:solidFill>
              </a:rPr>
              <a:t>Filtragem ICMPv6 criteriosa (RFC 4890); filtrar ULA/link-local nas bordas; RPKI para prefixos</a:t>
            </a:r>
            <a:endParaRPr lang="en-US" sz="1200"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15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Transição e coexistência IPv4 / IPv6</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Shape 2"/>
          <p:cNvSpPr/>
          <p:nvPr/>
        </p:nvSpPr>
        <p:spPr>
          <a:xfrm>
            <a:off x="457200" y="1280160"/>
            <a:ext cx="3611880" cy="3108960"/>
          </a:xfrm>
          <a:prstGeom prst="roundRect">
            <a:avLst>
              <a:gd name="adj" fmla="val 3529"/>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Dual stack (RFC 4213)</a:t>
            </a:r>
            <a:endParaRPr lang="en-US" sz="1500" dirty="0"/>
          </a:p>
        </p:txBody>
      </p:sp>
      <p:sp>
        <p:nvSpPr>
          <p:cNvPr id="7" name="Text 4"/>
          <p:cNvSpPr txBox="1"/>
          <p:nvPr/>
        </p:nvSpPr>
        <p:spPr>
          <a:xfrm>
            <a:off x="658368" y="1856232"/>
            <a:ext cx="3209544" cy="23957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As duas pilhas em hosts e roteadores</a:t>
            </a:r>
            <a:endParaRPr lang="en-US" sz="1200" dirty="0"/>
          </a:p>
          <a:p>
            <a:pPr marL="279400" indent="-279400">
              <a:spcAft>
                <a:spcPts val="400"/>
              </a:spcAft>
              <a:buSzPct val="100000"/>
              <a:buChar char="•"/>
            </a:pPr>
            <a:r>
              <a:rPr lang="en-US" sz="1200" dirty="0">
                <a:solidFill>
                  <a:srgbClr val="1F2933"/>
                </a:solidFill>
              </a:rPr>
              <a:t>DNS: AAAA preferido; Happy Eyeballs (RFC 8305) escolhe a conexão mais rápida</a:t>
            </a:r>
            <a:endParaRPr lang="en-US" sz="1200" dirty="0"/>
          </a:p>
          <a:p>
            <a:pPr marL="279400" indent="-279400">
              <a:spcAft>
                <a:spcPts val="400"/>
              </a:spcAft>
              <a:buSzPct val="100000"/>
              <a:buChar char="•"/>
            </a:pPr>
            <a:r>
              <a:rPr lang="en-US" sz="1200" dirty="0">
                <a:solidFill>
                  <a:srgbClr val="1F2933"/>
                </a:solidFill>
              </a:rPr>
              <a:t>Base da Internet atual; custo: operar duas redes</a:t>
            </a:r>
            <a:endParaRPr lang="en-US" sz="1200" dirty="0"/>
          </a:p>
        </p:txBody>
      </p:sp>
      <p:sp>
        <p:nvSpPr>
          <p:cNvPr id="8" name="Shape 5"/>
          <p:cNvSpPr/>
          <p:nvPr/>
        </p:nvSpPr>
        <p:spPr>
          <a:xfrm>
            <a:off x="4288536" y="1280160"/>
            <a:ext cx="3611880" cy="3108960"/>
          </a:xfrm>
          <a:prstGeom prst="roundRect">
            <a:avLst>
              <a:gd name="adj" fmla="val 3529"/>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4489704"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Túneis</a:t>
            </a:r>
            <a:endParaRPr lang="en-US" sz="1500" dirty="0"/>
          </a:p>
        </p:txBody>
      </p:sp>
      <p:sp>
        <p:nvSpPr>
          <p:cNvPr id="10" name="Text 7"/>
          <p:cNvSpPr txBox="1"/>
          <p:nvPr/>
        </p:nvSpPr>
        <p:spPr>
          <a:xfrm>
            <a:off x="4489704" y="1856232"/>
            <a:ext cx="3209544" cy="23957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IPv6 sobre IPv4: 6in4 (proto 41), GRE, 6rd (RFC 5969)</a:t>
            </a:r>
            <a:endParaRPr lang="en-US" sz="1200" dirty="0"/>
          </a:p>
          <a:p>
            <a:pPr marL="279400" indent="-279400">
              <a:spcAft>
                <a:spcPts val="400"/>
              </a:spcAft>
              <a:buSzPct val="100000"/>
              <a:buChar char="•"/>
            </a:pPr>
            <a:r>
              <a:rPr lang="en-US" sz="1200" dirty="0">
                <a:solidFill>
                  <a:srgbClr val="1F2933"/>
                </a:solidFill>
              </a:rPr>
              <a:t>IPv4 sobre IPv6: DS-Lite (RFC 6333), MAP-T/MAP-E</a:t>
            </a:r>
            <a:endParaRPr lang="en-US" sz="1200" dirty="0"/>
          </a:p>
          <a:p>
            <a:pPr marL="279400" indent="-279400">
              <a:spcAft>
                <a:spcPts val="400"/>
              </a:spcAft>
              <a:buSzPct val="100000"/>
              <a:buChar char="•"/>
            </a:pPr>
            <a:r>
              <a:rPr lang="en-US" sz="1200" dirty="0">
                <a:solidFill>
                  <a:srgbClr val="1F2933"/>
                </a:solidFill>
              </a:rPr>
              <a:t>Onde uma pilha não chega nativamente; MTU reduzida</a:t>
            </a:r>
            <a:endParaRPr lang="en-US" sz="1200" dirty="0"/>
          </a:p>
        </p:txBody>
      </p:sp>
      <p:sp>
        <p:nvSpPr>
          <p:cNvPr id="11" name="Shape 8"/>
          <p:cNvSpPr/>
          <p:nvPr/>
        </p:nvSpPr>
        <p:spPr>
          <a:xfrm>
            <a:off x="8119872" y="1280160"/>
            <a:ext cx="3611880" cy="3108960"/>
          </a:xfrm>
          <a:prstGeom prst="roundRect">
            <a:avLst>
              <a:gd name="adj" fmla="val 3529"/>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8321040"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Tradução</a:t>
            </a:r>
            <a:endParaRPr lang="en-US" sz="1500" dirty="0"/>
          </a:p>
        </p:txBody>
      </p:sp>
      <p:sp>
        <p:nvSpPr>
          <p:cNvPr id="13" name="Text 10"/>
          <p:cNvSpPr txBox="1"/>
          <p:nvPr/>
        </p:nvSpPr>
        <p:spPr>
          <a:xfrm>
            <a:off x="8321040" y="1856232"/>
            <a:ext cx="3209544" cy="23957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NAT64 (RFC 6146) + DNS64 (RFC 6147): rede IPv6-only alcança servidores IPv4</a:t>
            </a:r>
            <a:endParaRPr lang="en-US" sz="1200" dirty="0"/>
          </a:p>
          <a:p>
            <a:pPr marL="279400" indent="-279400">
              <a:spcAft>
                <a:spcPts val="400"/>
              </a:spcAft>
              <a:buSzPct val="100000"/>
              <a:buChar char="•"/>
            </a:pPr>
            <a:r>
              <a:rPr lang="en-US" sz="1200" dirty="0">
                <a:solidFill>
                  <a:srgbClr val="1F2933"/>
                </a:solidFill>
              </a:rPr>
              <a:t>464XLAT (RFC 6877): apps só-IPv4 em celulares IPv6-only</a:t>
            </a:r>
            <a:endParaRPr lang="en-US" sz="1200" dirty="0"/>
          </a:p>
          <a:p>
            <a:pPr marL="279400" indent="-279400">
              <a:spcAft>
                <a:spcPts val="400"/>
              </a:spcAft>
              <a:buSzPct val="100000"/>
              <a:buChar char="•"/>
            </a:pPr>
            <a:r>
              <a:rPr lang="en-US" sz="1200" dirty="0">
                <a:solidFill>
                  <a:srgbClr val="1F2933"/>
                </a:solidFill>
              </a:rPr>
              <a:t>Padrão em grandes operadoras móveis</a:t>
            </a:r>
            <a:endParaRPr lang="en-US" sz="1200" dirty="0"/>
          </a:p>
        </p:txBody>
      </p:sp>
      <p:sp>
        <p:nvSpPr>
          <p:cNvPr id="14" name="Text 11"/>
          <p:cNvSpPr/>
          <p:nvPr/>
        </p:nvSpPr>
        <p:spPr>
          <a:xfrm>
            <a:off x="457200" y="4572000"/>
            <a:ext cx="11247120" cy="822960"/>
          </a:xfrm>
          <a:prstGeom prst="roundRect">
            <a:avLst>
              <a:gd name="adj" fmla="val 11111"/>
            </a:avLst>
          </a:prstGeom>
          <a:solidFill>
            <a:srgbClr val="FFF4E0"/>
          </a:solidFill>
          <a:ln>
            <a:solidFill>
              <a:srgbClr val="FFF4E0"/>
            </a:solidFill>
          </a:ln>
        </p:spPr>
        <p:txBody>
          <a:bodyPr wrap="square" lIns="76200" tIns="152400" rIns="152400" bIns="76200" rtlCol="0" anchor="ctr"/>
          <a:lstStyle/>
          <a:p>
            <a:pPr marL="0" indent="0" algn="l">
              <a:buNone/>
            </a:pPr>
            <a:r>
              <a:rPr lang="en-US" sz="1200" dirty="0">
                <a:solidFill>
                  <a:srgbClr val="1F2933"/>
                </a:solidFill>
              </a:rPr>
              <a:t>Direção em 2026: redes IPv6-only com 'IPv4 como serviço' (NAT64/464XLAT), inclusive em campus e data centers; a opção DHCP 108 (RFC 8925) permite desligar o IPv4 em hosts que não precisam dele.</a:t>
            </a:r>
            <a:endParaRPr lang="en-US" sz="1200" dirty="0"/>
          </a:p>
        </p:txBody>
      </p:sp>
      <p:sp>
        <p:nvSpPr>
          <p:cNvPr id="15" name="Text 12"/>
          <p:cNvSpPr txBox="1"/>
          <p:nvPr/>
        </p:nvSpPr>
        <p:spPr>
          <a:xfrm>
            <a:off x="457200" y="5532120"/>
            <a:ext cx="11247120" cy="640080"/>
          </a:xfrm>
          <a:prstGeom prst="rect">
            <a:avLst/>
          </a:prstGeom>
          <a:noFill/>
          <a:ln/>
        </p:spPr>
        <p:txBody>
          <a:bodyPr wrap="square" lIns="0" tIns="0" rIns="0" bIns="0" rtlCol="0" anchor="ctr"/>
          <a:lstStyle/>
          <a:p>
            <a:pPr marL="0" indent="0" algn="l">
              <a:buNone/>
            </a:pPr>
            <a:r>
              <a:rPr lang="en-US" sz="1000" dirty="0">
                <a:solidFill>
                  <a:srgbClr val="6B7B8C"/>
                </a:solidFill>
              </a:rPr>
              <a:t>Dados: acesso nativo por IPv6 ao Google &gt; 50 % desde 28/03/2026 (Internet Society Pulse / Google); Brasil ≈ 59 % IPv6-capable (APNIC Labs, 05/10/2026). Recursos em português: ipv6.br (NIC.br).</a:t>
            </a:r>
            <a:endParaRPr lang="en-US" sz="100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158">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2  |  PARTE 8</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Multicast IP</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Conceito, endereços e mapeamento para MAC, IGMP e MLD, modos denso e esparso, algoritmos e protocolos de roteamento multicast (DVMRP, MOSPF, PIM), RSVP</a:t>
            </a:r>
            <a:endParaRPr lang="en-US" sz="1800"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15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Multicast: um emissor, muitos receptores</a:t>
            </a:r>
            <a:endParaRPr lang="en-US" sz="3000" dirty="0"/>
          </a:p>
        </p:txBody>
      </p:sp>
      <p:sp>
        <p:nvSpPr>
          <p:cNvPr id="4" name="Shape 1"/>
          <p:cNvSpPr/>
          <p:nvPr/>
        </p:nvSpPr>
        <p:spPr>
          <a:xfrm>
            <a:off x="457200" y="1280160"/>
            <a:ext cx="269748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2295144" cy="365760"/>
          </a:xfrm>
          <a:prstGeom prst="rect">
            <a:avLst/>
          </a:prstGeom>
          <a:noFill/>
          <a:ln/>
        </p:spPr>
        <p:txBody>
          <a:bodyPr wrap="square" lIns="0" tIns="0" rIns="0" bIns="0" rtlCol="0" anchor="t"/>
          <a:lstStyle/>
          <a:p>
            <a:pPr marL="0" indent="0">
              <a:buNone/>
            </a:pPr>
            <a:r>
              <a:rPr lang="en-US" sz="1500" b="1" dirty="0">
                <a:solidFill>
                  <a:srgbClr val="1C6E8C"/>
                </a:solidFill>
              </a:rPr>
              <a:t>Unicast</a:t>
            </a:r>
            <a:endParaRPr lang="en-US" sz="1500" dirty="0"/>
          </a:p>
        </p:txBody>
      </p:sp>
      <p:sp>
        <p:nvSpPr>
          <p:cNvPr id="6" name="Text 3"/>
          <p:cNvSpPr txBox="1"/>
          <p:nvPr/>
        </p:nvSpPr>
        <p:spPr>
          <a:xfrm>
            <a:off x="658368" y="1856232"/>
            <a:ext cx="2295144" cy="13898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1 → 1</a:t>
            </a:r>
            <a:endParaRPr lang="en-US" sz="1100" dirty="0"/>
          </a:p>
          <a:p>
            <a:pPr marL="279400" indent="-279400">
              <a:spcAft>
                <a:spcPts val="400"/>
              </a:spcAft>
              <a:buSzPct val="100000"/>
              <a:buChar char="•"/>
            </a:pPr>
            <a:r>
              <a:rPr lang="en-US" sz="1100" dirty="0">
                <a:solidFill>
                  <a:srgbClr val="1F2933"/>
                </a:solidFill>
              </a:rPr>
              <a:t>N cópias para N receptores</a:t>
            </a:r>
            <a:endParaRPr lang="en-US" sz="1100" dirty="0"/>
          </a:p>
        </p:txBody>
      </p:sp>
      <p:sp>
        <p:nvSpPr>
          <p:cNvPr id="7" name="Shape 4"/>
          <p:cNvSpPr/>
          <p:nvPr/>
        </p:nvSpPr>
        <p:spPr>
          <a:xfrm>
            <a:off x="3291840" y="1280160"/>
            <a:ext cx="269748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3493008" y="1444752"/>
            <a:ext cx="2295144" cy="365760"/>
          </a:xfrm>
          <a:prstGeom prst="rect">
            <a:avLst/>
          </a:prstGeom>
          <a:noFill/>
          <a:ln/>
        </p:spPr>
        <p:txBody>
          <a:bodyPr wrap="square" lIns="0" tIns="0" rIns="0" bIns="0" rtlCol="0" anchor="t"/>
          <a:lstStyle/>
          <a:p>
            <a:pPr marL="0" indent="0">
              <a:buNone/>
            </a:pPr>
            <a:r>
              <a:rPr lang="en-US" sz="1500" b="1" dirty="0">
                <a:solidFill>
                  <a:srgbClr val="6B7B8C"/>
                </a:solidFill>
              </a:rPr>
              <a:t>Broadcast</a:t>
            </a:r>
            <a:endParaRPr lang="en-US" sz="1500" dirty="0"/>
          </a:p>
        </p:txBody>
      </p:sp>
      <p:sp>
        <p:nvSpPr>
          <p:cNvPr id="9" name="Text 6"/>
          <p:cNvSpPr txBox="1"/>
          <p:nvPr/>
        </p:nvSpPr>
        <p:spPr>
          <a:xfrm>
            <a:off x="3493008" y="1856232"/>
            <a:ext cx="2295144" cy="13898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1 → todos do enlace</a:t>
            </a:r>
            <a:endParaRPr lang="en-US" sz="1100" dirty="0"/>
          </a:p>
          <a:p>
            <a:pPr marL="279400" indent="-279400">
              <a:spcAft>
                <a:spcPts val="400"/>
              </a:spcAft>
              <a:buSzPct val="100000"/>
              <a:buChar char="•"/>
            </a:pPr>
            <a:r>
              <a:rPr lang="en-US" sz="1100" dirty="0">
                <a:solidFill>
                  <a:srgbClr val="1F2933"/>
                </a:solidFill>
              </a:rPr>
              <a:t>Interrompe quem não quer; não atravessa roteadores</a:t>
            </a:r>
            <a:endParaRPr lang="en-US" sz="1100" dirty="0"/>
          </a:p>
        </p:txBody>
      </p:sp>
      <p:sp>
        <p:nvSpPr>
          <p:cNvPr id="10" name="Shape 7"/>
          <p:cNvSpPr/>
          <p:nvPr/>
        </p:nvSpPr>
        <p:spPr>
          <a:xfrm>
            <a:off x="6126480" y="1280160"/>
            <a:ext cx="269748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6327648" y="1444752"/>
            <a:ext cx="2295144" cy="365760"/>
          </a:xfrm>
          <a:prstGeom prst="rect">
            <a:avLst/>
          </a:prstGeom>
          <a:noFill/>
          <a:ln/>
        </p:spPr>
        <p:txBody>
          <a:bodyPr wrap="square" lIns="0" tIns="0" rIns="0" bIns="0" rtlCol="0" anchor="t"/>
          <a:lstStyle/>
          <a:p>
            <a:pPr marL="0" indent="0">
              <a:buNone/>
            </a:pPr>
            <a:r>
              <a:rPr lang="en-US" sz="1500" b="1" dirty="0">
                <a:solidFill>
                  <a:srgbClr val="F0A332"/>
                </a:solidFill>
              </a:rPr>
              <a:t>Multicast</a:t>
            </a:r>
            <a:endParaRPr lang="en-US" sz="1500" dirty="0"/>
          </a:p>
        </p:txBody>
      </p:sp>
      <p:sp>
        <p:nvSpPr>
          <p:cNvPr id="12" name="Text 9"/>
          <p:cNvSpPr txBox="1"/>
          <p:nvPr/>
        </p:nvSpPr>
        <p:spPr>
          <a:xfrm>
            <a:off x="6327648" y="1856232"/>
            <a:ext cx="2295144" cy="13898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1 → grupo (quem se inscreveu)</a:t>
            </a:r>
            <a:endParaRPr lang="en-US" sz="1100" dirty="0"/>
          </a:p>
          <a:p>
            <a:pPr marL="279400" indent="-279400">
              <a:spcAft>
                <a:spcPts val="400"/>
              </a:spcAft>
              <a:buSzPct val="100000"/>
              <a:buChar char="•"/>
            </a:pPr>
            <a:r>
              <a:rPr lang="en-US" sz="1100" dirty="0">
                <a:solidFill>
                  <a:srgbClr val="1F2933"/>
                </a:solidFill>
              </a:rPr>
              <a:t>Uma cópia; a rede replica nas bifurcações</a:t>
            </a:r>
            <a:endParaRPr lang="en-US" sz="1100" dirty="0"/>
          </a:p>
        </p:txBody>
      </p:sp>
      <p:sp>
        <p:nvSpPr>
          <p:cNvPr id="13" name="Shape 10"/>
          <p:cNvSpPr/>
          <p:nvPr/>
        </p:nvSpPr>
        <p:spPr>
          <a:xfrm>
            <a:off x="8961120" y="1280160"/>
            <a:ext cx="2697480" cy="2103120"/>
          </a:xfrm>
          <a:prstGeom prst="roundRect">
            <a:avLst>
              <a:gd name="adj" fmla="val 5217"/>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9162288" y="1444752"/>
            <a:ext cx="2295144" cy="365760"/>
          </a:xfrm>
          <a:prstGeom prst="rect">
            <a:avLst/>
          </a:prstGeom>
          <a:noFill/>
          <a:ln/>
        </p:spPr>
        <p:txBody>
          <a:bodyPr wrap="square" lIns="0" tIns="0" rIns="0" bIns="0" rtlCol="0" anchor="t"/>
          <a:lstStyle/>
          <a:p>
            <a:pPr marL="0" indent="0">
              <a:buNone/>
            </a:pPr>
            <a:r>
              <a:rPr lang="en-US" sz="1500" b="1" dirty="0">
                <a:solidFill>
                  <a:srgbClr val="2A9D6F"/>
                </a:solidFill>
              </a:rPr>
              <a:t>Anycast</a:t>
            </a:r>
            <a:endParaRPr lang="en-US" sz="1500" dirty="0"/>
          </a:p>
        </p:txBody>
      </p:sp>
      <p:sp>
        <p:nvSpPr>
          <p:cNvPr id="15" name="Text 12"/>
          <p:cNvSpPr txBox="1"/>
          <p:nvPr/>
        </p:nvSpPr>
        <p:spPr>
          <a:xfrm>
            <a:off x="9162288" y="1856232"/>
            <a:ext cx="2295144" cy="138988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1 → o mais próximo do grupo</a:t>
            </a:r>
            <a:endParaRPr lang="en-US" sz="1100" dirty="0"/>
          </a:p>
          <a:p>
            <a:pPr marL="279400" indent="-279400">
              <a:spcAft>
                <a:spcPts val="400"/>
              </a:spcAft>
              <a:buSzPct val="100000"/>
              <a:buChar char="•"/>
            </a:pPr>
            <a:r>
              <a:rPr lang="en-US" sz="1100" dirty="0">
                <a:solidFill>
                  <a:srgbClr val="1F2933"/>
                </a:solidFill>
              </a:rPr>
              <a:t>Um único receptor; DNS raiz, CDN</a:t>
            </a:r>
            <a:endParaRPr lang="en-US" sz="1100" dirty="0"/>
          </a:p>
        </p:txBody>
      </p:sp>
      <p:sp>
        <p:nvSpPr>
          <p:cNvPr id="16" name="Text 13"/>
          <p:cNvSpPr/>
          <p:nvPr/>
        </p:nvSpPr>
        <p:spPr>
          <a:xfrm>
            <a:off x="822960" y="4370832"/>
            <a:ext cx="731520" cy="402336"/>
          </a:xfrm>
          <a:prstGeom prst="roundRect">
            <a:avLst>
              <a:gd name="adj" fmla="val 13636"/>
            </a:avLst>
          </a:prstGeom>
          <a:solidFill>
            <a:srgbClr val="F0A332"/>
          </a:solidFill>
          <a:ln>
            <a:solidFill>
              <a:srgbClr val="F0A332"/>
            </a:solidFill>
          </a:ln>
        </p:spPr>
        <p:txBody>
          <a:bodyPr wrap="square" lIns="0" tIns="0" rIns="0" bIns="0" rtlCol="0" anchor="ctr"/>
          <a:lstStyle/>
          <a:p>
            <a:pPr marL="0" indent="0" algn="ctr">
              <a:buNone/>
            </a:pPr>
            <a:r>
              <a:rPr lang="en-US" sz="1200" b="1" dirty="0">
                <a:solidFill>
                  <a:srgbClr val="FFFFFF"/>
                </a:solidFill>
              </a:rPr>
              <a:t>Fonte</a:t>
            </a:r>
            <a:endParaRPr lang="en-US" sz="1200" dirty="0"/>
          </a:p>
        </p:txBody>
      </p:sp>
      <p:sp>
        <p:nvSpPr>
          <p:cNvPr id="17" name="Shape 14"/>
          <p:cNvSpPr/>
          <p:nvPr/>
        </p:nvSpPr>
        <p:spPr>
          <a:xfrm>
            <a:off x="1060704" y="4773168"/>
            <a:ext cx="256032" cy="64008"/>
          </a:xfrm>
          <a:prstGeom prst="rect">
            <a:avLst/>
          </a:prstGeom>
          <a:solidFill>
            <a:srgbClr val="F0A332"/>
          </a:solidFill>
          <a:ln w="12700">
            <a:solidFill>
              <a:srgbClr val="F0A332"/>
            </a:solidFill>
            <a:prstDash val="solid"/>
          </a:ln>
        </p:spPr>
        <p:txBody>
          <a:bodyPr/>
          <a:lstStyle/>
          <a:p>
            <a:endParaRPr lang="en-US"/>
          </a:p>
        </p:txBody>
      </p:sp>
      <p:sp>
        <p:nvSpPr>
          <p:cNvPr id="18" name="Text 15"/>
          <p:cNvSpPr txBox="1"/>
          <p:nvPr/>
        </p:nvSpPr>
        <p:spPr>
          <a:xfrm>
            <a:off x="640080" y="4864608"/>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 cópia</a:t>
            </a:r>
            <a:endParaRPr lang="en-US" sz="900" dirty="0"/>
          </a:p>
        </p:txBody>
      </p:sp>
      <p:sp>
        <p:nvSpPr>
          <p:cNvPr id="19" name="Text 16"/>
          <p:cNvSpPr/>
          <p:nvPr/>
        </p:nvSpPr>
        <p:spPr>
          <a:xfrm>
            <a:off x="2953512" y="43251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20" name="Shape 17"/>
          <p:cNvSpPr/>
          <p:nvPr/>
        </p:nvSpPr>
        <p:spPr>
          <a:xfrm>
            <a:off x="1554480" y="4572000"/>
            <a:ext cx="1371600" cy="0"/>
          </a:xfrm>
          <a:prstGeom prst="line">
            <a:avLst/>
          </a:prstGeom>
          <a:noFill/>
          <a:ln w="31750">
            <a:solidFill>
              <a:srgbClr val="F0A332"/>
            </a:solidFill>
            <a:prstDash val="solid"/>
            <a:tailEnd type="triangle"/>
          </a:ln>
        </p:spPr>
        <p:txBody>
          <a:bodyPr/>
          <a:lstStyle/>
          <a:p>
            <a:endParaRPr lang="en-US"/>
          </a:p>
        </p:txBody>
      </p:sp>
      <p:sp>
        <p:nvSpPr>
          <p:cNvPr id="21" name="Text 18"/>
          <p:cNvSpPr/>
          <p:nvPr/>
        </p:nvSpPr>
        <p:spPr>
          <a:xfrm>
            <a:off x="4782312" y="35935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22" name="Text 19"/>
          <p:cNvSpPr/>
          <p:nvPr/>
        </p:nvSpPr>
        <p:spPr>
          <a:xfrm>
            <a:off x="4782312" y="505663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23" name="Shape 20"/>
          <p:cNvSpPr/>
          <p:nvPr/>
        </p:nvSpPr>
        <p:spPr>
          <a:xfrm flipV="1">
            <a:off x="3429000" y="3931920"/>
            <a:ext cx="1371600" cy="548640"/>
          </a:xfrm>
          <a:prstGeom prst="line">
            <a:avLst/>
          </a:prstGeom>
          <a:noFill/>
          <a:ln w="31750">
            <a:solidFill>
              <a:srgbClr val="F0A332"/>
            </a:solidFill>
            <a:prstDash val="solid"/>
            <a:tailEnd type="triangle"/>
          </a:ln>
        </p:spPr>
        <p:txBody>
          <a:bodyPr/>
          <a:lstStyle/>
          <a:p>
            <a:endParaRPr lang="en-US"/>
          </a:p>
        </p:txBody>
      </p:sp>
      <p:sp>
        <p:nvSpPr>
          <p:cNvPr id="24" name="Shape 21"/>
          <p:cNvSpPr/>
          <p:nvPr/>
        </p:nvSpPr>
        <p:spPr>
          <a:xfrm>
            <a:off x="3429000" y="4663440"/>
            <a:ext cx="1371600" cy="548640"/>
          </a:xfrm>
          <a:prstGeom prst="line">
            <a:avLst/>
          </a:prstGeom>
          <a:noFill/>
          <a:ln w="31750">
            <a:solidFill>
              <a:srgbClr val="F0A332"/>
            </a:solidFill>
            <a:prstDash val="solid"/>
            <a:tailEnd type="triangle"/>
          </a:ln>
        </p:spPr>
        <p:txBody>
          <a:bodyPr/>
          <a:lstStyle/>
          <a:p>
            <a:endParaRPr lang="en-US"/>
          </a:p>
        </p:txBody>
      </p:sp>
      <p:sp>
        <p:nvSpPr>
          <p:cNvPr id="25" name="Text 22"/>
          <p:cNvSpPr/>
          <p:nvPr/>
        </p:nvSpPr>
        <p:spPr>
          <a:xfrm>
            <a:off x="6355080" y="33101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26" name="Shape 23"/>
          <p:cNvSpPr/>
          <p:nvPr/>
        </p:nvSpPr>
        <p:spPr>
          <a:xfrm>
            <a:off x="6455664" y="3639312"/>
            <a:ext cx="256032" cy="64008"/>
          </a:xfrm>
          <a:prstGeom prst="rect">
            <a:avLst/>
          </a:prstGeom>
          <a:solidFill>
            <a:srgbClr val="2A9D6F"/>
          </a:solidFill>
          <a:ln w="12700">
            <a:solidFill>
              <a:srgbClr val="2A9D6F"/>
            </a:solidFill>
            <a:prstDash val="solid"/>
          </a:ln>
        </p:spPr>
        <p:txBody>
          <a:bodyPr/>
          <a:lstStyle/>
          <a:p>
            <a:endParaRPr lang="en-US"/>
          </a:p>
        </p:txBody>
      </p:sp>
      <p:sp>
        <p:nvSpPr>
          <p:cNvPr id="27" name="Shape 24"/>
          <p:cNvSpPr/>
          <p:nvPr/>
        </p:nvSpPr>
        <p:spPr>
          <a:xfrm flipV="1">
            <a:off x="5276088" y="3474720"/>
            <a:ext cx="1033272" cy="365760"/>
          </a:xfrm>
          <a:prstGeom prst="line">
            <a:avLst/>
          </a:prstGeom>
          <a:noFill/>
          <a:ln w="25400">
            <a:solidFill>
              <a:srgbClr val="F0A332"/>
            </a:solidFill>
            <a:prstDash val="solid"/>
            <a:tailEnd type="triangle"/>
          </a:ln>
        </p:spPr>
        <p:txBody>
          <a:bodyPr/>
          <a:lstStyle/>
          <a:p>
            <a:endParaRPr lang="en-US"/>
          </a:p>
        </p:txBody>
      </p:sp>
      <p:sp>
        <p:nvSpPr>
          <p:cNvPr id="28" name="Text 25"/>
          <p:cNvSpPr/>
          <p:nvPr/>
        </p:nvSpPr>
        <p:spPr>
          <a:xfrm>
            <a:off x="6355080" y="404164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B</a:t>
            </a:r>
            <a:endParaRPr lang="en-US" sz="1000" dirty="0"/>
          </a:p>
        </p:txBody>
      </p:sp>
      <p:sp>
        <p:nvSpPr>
          <p:cNvPr id="29" name="Shape 26"/>
          <p:cNvSpPr/>
          <p:nvPr/>
        </p:nvSpPr>
        <p:spPr>
          <a:xfrm>
            <a:off x="6455664" y="4370832"/>
            <a:ext cx="256032" cy="64008"/>
          </a:xfrm>
          <a:prstGeom prst="rect">
            <a:avLst/>
          </a:prstGeom>
          <a:solidFill>
            <a:srgbClr val="2A9D6F"/>
          </a:solidFill>
          <a:ln w="12700">
            <a:solidFill>
              <a:srgbClr val="2A9D6F"/>
            </a:solidFill>
            <a:prstDash val="solid"/>
          </a:ln>
        </p:spPr>
        <p:txBody>
          <a:bodyPr/>
          <a:lstStyle/>
          <a:p>
            <a:endParaRPr lang="en-US"/>
          </a:p>
        </p:txBody>
      </p:sp>
      <p:sp>
        <p:nvSpPr>
          <p:cNvPr id="30" name="Shape 27"/>
          <p:cNvSpPr/>
          <p:nvPr/>
        </p:nvSpPr>
        <p:spPr>
          <a:xfrm>
            <a:off x="5276088" y="3840480"/>
            <a:ext cx="1033272" cy="365760"/>
          </a:xfrm>
          <a:prstGeom prst="line">
            <a:avLst/>
          </a:prstGeom>
          <a:noFill/>
          <a:ln w="25400">
            <a:solidFill>
              <a:srgbClr val="F0A332"/>
            </a:solidFill>
            <a:prstDash val="solid"/>
            <a:tailEnd type="triangle"/>
          </a:ln>
        </p:spPr>
        <p:txBody>
          <a:bodyPr/>
          <a:lstStyle/>
          <a:p>
            <a:endParaRPr lang="en-US"/>
          </a:p>
        </p:txBody>
      </p:sp>
      <p:sp>
        <p:nvSpPr>
          <p:cNvPr id="31" name="Text 28"/>
          <p:cNvSpPr/>
          <p:nvPr/>
        </p:nvSpPr>
        <p:spPr>
          <a:xfrm>
            <a:off x="6355080" y="51389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C</a:t>
            </a:r>
            <a:endParaRPr lang="en-US" sz="1000" dirty="0"/>
          </a:p>
        </p:txBody>
      </p:sp>
      <p:sp>
        <p:nvSpPr>
          <p:cNvPr id="32" name="Shape 29"/>
          <p:cNvSpPr/>
          <p:nvPr/>
        </p:nvSpPr>
        <p:spPr>
          <a:xfrm>
            <a:off x="6455664" y="5468112"/>
            <a:ext cx="256032" cy="64008"/>
          </a:xfrm>
          <a:prstGeom prst="rect">
            <a:avLst/>
          </a:prstGeom>
          <a:solidFill>
            <a:srgbClr val="2A9D6F"/>
          </a:solidFill>
          <a:ln w="12700">
            <a:solidFill>
              <a:srgbClr val="2A9D6F"/>
            </a:solidFill>
            <a:prstDash val="solid"/>
          </a:ln>
        </p:spPr>
        <p:txBody>
          <a:bodyPr/>
          <a:lstStyle/>
          <a:p>
            <a:endParaRPr lang="en-US"/>
          </a:p>
        </p:txBody>
      </p:sp>
      <p:sp>
        <p:nvSpPr>
          <p:cNvPr id="33" name="Shape 30"/>
          <p:cNvSpPr/>
          <p:nvPr/>
        </p:nvSpPr>
        <p:spPr>
          <a:xfrm>
            <a:off x="5276088" y="5303520"/>
            <a:ext cx="1033272" cy="0"/>
          </a:xfrm>
          <a:prstGeom prst="line">
            <a:avLst/>
          </a:prstGeom>
          <a:noFill/>
          <a:ln w="25400">
            <a:solidFill>
              <a:srgbClr val="F0A332"/>
            </a:solidFill>
            <a:prstDash val="solid"/>
            <a:tailEnd type="triangle"/>
          </a:ln>
        </p:spPr>
        <p:txBody>
          <a:bodyPr/>
          <a:lstStyle/>
          <a:p>
            <a:endParaRPr lang="en-US"/>
          </a:p>
        </p:txBody>
      </p:sp>
      <p:sp>
        <p:nvSpPr>
          <p:cNvPr id="34" name="Text 31"/>
          <p:cNvSpPr/>
          <p:nvPr/>
        </p:nvSpPr>
        <p:spPr>
          <a:xfrm>
            <a:off x="6355080" y="5779008"/>
            <a:ext cx="457200" cy="329184"/>
          </a:xfrm>
          <a:prstGeom prst="roundRect">
            <a:avLst>
              <a:gd name="adj" fmla="val 16667"/>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D</a:t>
            </a:r>
            <a:endParaRPr lang="en-US" sz="1000" dirty="0"/>
          </a:p>
        </p:txBody>
      </p:sp>
      <p:sp>
        <p:nvSpPr>
          <p:cNvPr id="35" name="Shape 32"/>
          <p:cNvSpPr/>
          <p:nvPr/>
        </p:nvSpPr>
        <p:spPr>
          <a:xfrm>
            <a:off x="6455664" y="6108192"/>
            <a:ext cx="256032" cy="64008"/>
          </a:xfrm>
          <a:prstGeom prst="rect">
            <a:avLst/>
          </a:prstGeom>
          <a:solidFill>
            <a:srgbClr val="6B7B8C"/>
          </a:solidFill>
          <a:ln w="12700">
            <a:solidFill>
              <a:srgbClr val="6B7B8C"/>
            </a:solidFill>
            <a:prstDash val="solid"/>
          </a:ln>
        </p:spPr>
        <p:txBody>
          <a:bodyPr/>
          <a:lstStyle/>
          <a:p>
            <a:endParaRPr lang="en-US"/>
          </a:p>
        </p:txBody>
      </p:sp>
      <p:sp>
        <p:nvSpPr>
          <p:cNvPr id="36" name="Text 33"/>
          <p:cNvSpPr txBox="1"/>
          <p:nvPr/>
        </p:nvSpPr>
        <p:spPr>
          <a:xfrm>
            <a:off x="6949440" y="5806440"/>
            <a:ext cx="1737360" cy="274320"/>
          </a:xfrm>
          <a:prstGeom prst="rect">
            <a:avLst/>
          </a:prstGeom>
          <a:noFill/>
          <a:ln/>
        </p:spPr>
        <p:txBody>
          <a:bodyPr wrap="square" lIns="0" tIns="0" rIns="0" bIns="0" rtlCol="0" anchor="ctr"/>
          <a:lstStyle/>
          <a:p>
            <a:pPr marL="0" indent="0" algn="l">
              <a:buNone/>
            </a:pPr>
            <a:r>
              <a:rPr lang="en-US" sz="900" dirty="0">
                <a:solidFill>
                  <a:srgbClr val="6B7B8C"/>
                </a:solidFill>
              </a:rPr>
              <a:t>não inscrito: não recebe</a:t>
            </a:r>
            <a:endParaRPr lang="en-US" sz="900" dirty="0"/>
          </a:p>
        </p:txBody>
      </p:sp>
      <p:sp>
        <p:nvSpPr>
          <p:cNvPr id="37" name="Shape 34"/>
          <p:cNvSpPr/>
          <p:nvPr/>
        </p:nvSpPr>
        <p:spPr>
          <a:xfrm>
            <a:off x="8778240" y="3657600"/>
            <a:ext cx="2926080" cy="2560320"/>
          </a:xfrm>
          <a:prstGeom prst="roundRect">
            <a:avLst>
              <a:gd name="adj" fmla="val 4286"/>
            </a:avLst>
          </a:prstGeom>
          <a:solidFill>
            <a:srgbClr val="EEF3F7"/>
          </a:solidFill>
          <a:ln w="9525">
            <a:solidFill>
              <a:srgbClr val="EEF3F7"/>
            </a:solidFill>
            <a:prstDash val="solid"/>
          </a:ln>
        </p:spPr>
        <p:txBody>
          <a:bodyPr/>
          <a:lstStyle/>
          <a:p>
            <a:endParaRPr lang="en-US"/>
          </a:p>
        </p:txBody>
      </p:sp>
      <p:sp>
        <p:nvSpPr>
          <p:cNvPr id="38" name="Text 35"/>
          <p:cNvSpPr txBox="1"/>
          <p:nvPr/>
        </p:nvSpPr>
        <p:spPr>
          <a:xfrm>
            <a:off x="8979408" y="3822192"/>
            <a:ext cx="2523744" cy="365760"/>
          </a:xfrm>
          <a:prstGeom prst="rect">
            <a:avLst/>
          </a:prstGeom>
          <a:noFill/>
          <a:ln/>
        </p:spPr>
        <p:txBody>
          <a:bodyPr wrap="square" lIns="0" tIns="0" rIns="0" bIns="0" rtlCol="0" anchor="t"/>
          <a:lstStyle/>
          <a:p>
            <a:pPr marL="0" indent="0">
              <a:buNone/>
            </a:pPr>
            <a:r>
              <a:rPr lang="en-US" sz="1500" b="1" dirty="0">
                <a:solidFill>
                  <a:srgbClr val="0B3C5D"/>
                </a:solidFill>
              </a:rPr>
              <a:t>Aplicações em 2026</a:t>
            </a:r>
            <a:endParaRPr lang="en-US" sz="1500" dirty="0"/>
          </a:p>
        </p:txBody>
      </p:sp>
      <p:sp>
        <p:nvSpPr>
          <p:cNvPr id="39" name="Text 36"/>
          <p:cNvSpPr txBox="1"/>
          <p:nvPr/>
        </p:nvSpPr>
        <p:spPr>
          <a:xfrm>
            <a:off x="8979408" y="4233672"/>
            <a:ext cx="2523744" cy="184708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IPTV de operadoras; cotações de bolsa</a:t>
            </a:r>
            <a:endParaRPr lang="en-US" sz="1100" dirty="0"/>
          </a:p>
          <a:p>
            <a:pPr marL="279400" indent="-279400">
              <a:spcAft>
                <a:spcPts val="400"/>
              </a:spcAft>
              <a:buSzPct val="100000"/>
              <a:buChar char="•"/>
            </a:pPr>
            <a:r>
              <a:rPr lang="en-US" sz="1100" dirty="0">
                <a:solidFill>
                  <a:srgbClr val="1F2933"/>
                </a:solidFill>
              </a:rPr>
              <a:t>Vídeo e sinalização em campus; descoberta de serviços (mDNS, SSDP)</a:t>
            </a:r>
            <a:endParaRPr lang="en-US" sz="1100" dirty="0"/>
          </a:p>
          <a:p>
            <a:pPr marL="279400" indent="-279400">
              <a:spcAft>
                <a:spcPts val="400"/>
              </a:spcAft>
              <a:buSzPct val="100000"/>
              <a:buChar char="•"/>
            </a:pPr>
            <a:r>
              <a:rPr lang="en-US" sz="1100" dirty="0">
                <a:solidFill>
                  <a:srgbClr val="1F2933"/>
                </a:solidFill>
              </a:rPr>
              <a:t>Protocolos de roteamento (OSPF, EIGRP, VRRP)</a:t>
            </a:r>
            <a:endParaRPr lang="en-US" sz="1100" dirty="0"/>
          </a:p>
          <a:p>
            <a:pPr marL="279400" indent="-279400">
              <a:spcAft>
                <a:spcPts val="400"/>
              </a:spcAft>
              <a:buSzPct val="100000"/>
              <a:buChar char="•"/>
            </a:pPr>
            <a:r>
              <a:rPr lang="en-US" sz="1100" dirty="0">
                <a:solidFill>
                  <a:srgbClr val="1F2933"/>
                </a:solidFill>
              </a:rPr>
              <a:t>Internet pública: substituído por CDNs unicast</a:t>
            </a:r>
            <a:endParaRPr lang="en-US" sz="1100"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16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Endereços multicast IPv4 (e IPv6)</a:t>
            </a:r>
            <a:endParaRPr lang="en-US" sz="3000" dirty="0"/>
          </a:p>
        </p:txBody>
      </p:sp>
      <p:sp>
        <p:nvSpPr>
          <p:cNvPr id="4" name="Text 1"/>
          <p:cNvSpPr/>
          <p:nvPr/>
        </p:nvSpPr>
        <p:spPr>
          <a:xfrm>
            <a:off x="457200" y="1325880"/>
            <a:ext cx="800100" cy="50292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latin typeface="Courier New" pitchFamily="34" charset="0"/>
                <a:ea typeface="Courier New" pitchFamily="34" charset="-122"/>
                <a:cs typeface="Courier New" pitchFamily="34" charset="-120"/>
              </a:rPr>
              <a:t>1110</a:t>
            </a:r>
            <a:endParaRPr lang="en-US" sz="1100" dirty="0"/>
          </a:p>
        </p:txBody>
      </p:sp>
      <p:sp>
        <p:nvSpPr>
          <p:cNvPr id="5" name="Text 2"/>
          <p:cNvSpPr/>
          <p:nvPr/>
        </p:nvSpPr>
        <p:spPr>
          <a:xfrm>
            <a:off x="1257300" y="1325880"/>
            <a:ext cx="5600700"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100" b="1" dirty="0">
                <a:solidFill>
                  <a:srgbClr val="1F2933"/>
                </a:solidFill>
              </a:rPr>
              <a:t>Identificador do grupo multicast (28 bits)</a:t>
            </a:r>
            <a:endParaRPr lang="en-US" sz="1100" dirty="0"/>
          </a:p>
        </p:txBody>
      </p:sp>
      <p:sp>
        <p:nvSpPr>
          <p:cNvPr id="6" name="Text 3"/>
          <p:cNvSpPr txBox="1"/>
          <p:nvPr/>
        </p:nvSpPr>
        <p:spPr>
          <a:xfrm>
            <a:off x="457200" y="1847088"/>
            <a:ext cx="6400800" cy="274320"/>
          </a:xfrm>
          <a:prstGeom prst="rect">
            <a:avLst/>
          </a:prstGeom>
          <a:noFill/>
          <a:ln/>
        </p:spPr>
        <p:txBody>
          <a:bodyPr wrap="square" lIns="0" tIns="0" rIns="0" bIns="0" rtlCol="0" anchor="ctr"/>
          <a:lstStyle/>
          <a:p>
            <a:pPr marL="0" indent="0" algn="ctr">
              <a:buNone/>
            </a:pPr>
            <a:r>
              <a:rPr lang="en-US" sz="1000" dirty="0">
                <a:solidFill>
                  <a:srgbClr val="6B7B8C"/>
                </a:solidFill>
              </a:rPr>
              <a:t>Classe D: 224.0.0.0 a 239.255.255.255 (224.0.0.0/4)</a:t>
            </a:r>
            <a:endParaRPr lang="en-US" sz="1000" dirty="0"/>
          </a:p>
        </p:txBody>
      </p:sp>
      <p:graphicFrame>
        <p:nvGraphicFramePr>
          <p:cNvPr id="161" name="Table 0"/>
          <p:cNvGraphicFramePr>
            <a:graphicFrameLocks noGrp="1"/>
          </p:cNvGraphicFramePr>
          <p:nvPr>
            <p:extLst>
              <p:ext uri="{D42A27DB-BD31-4B8C-83A1-F6EECF244321}">
                <p14:modId xmlns:p14="http://schemas.microsoft.com/office/powerpoint/2010/main" val="1579011935"/>
              </p:ext>
            </p:extLst>
          </p:nvPr>
        </p:nvGraphicFramePr>
        <p:xfrm>
          <a:off x="457200" y="2286000"/>
          <a:ext cx="6400800" cy="3182112"/>
        </p:xfrm>
        <a:graphic>
          <a:graphicData uri="http://schemas.openxmlformats.org/drawingml/2006/table">
            <a:tbl>
              <a:tblPr/>
              <a:tblGrid>
                <a:gridCol w="1371600">
                  <a:extLst>
                    <a:ext uri="{9D8B030D-6E8A-4147-A177-3AD203B41FA5}">
                      <a16:colId xmlns:a16="http://schemas.microsoft.com/office/drawing/2014/main" val="20000"/>
                    </a:ext>
                  </a:extLst>
                </a:gridCol>
                <a:gridCol w="429768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tblGrid>
              <a:tr h="530352">
                <a:tc>
                  <a:txBody>
                    <a:bodyPr/>
                    <a:lstStyle/>
                    <a:p>
                      <a:pPr marL="0" indent="0" algn="l">
                        <a:buNone/>
                      </a:pPr>
                      <a:r>
                        <a:rPr lang="en-US" sz="900" b="1" dirty="0">
                          <a:solidFill>
                            <a:srgbClr val="FFFFFF"/>
                          </a:solidFill>
                        </a:rPr>
                        <a:t>Faixa IPv4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Uso</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900" b="1" dirty="0">
                          <a:solidFill>
                            <a:srgbClr val="FFFFFF"/>
                          </a:solidFill>
                        </a:rPr>
                        <a:t>Ref.</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30352">
                <a:tc>
                  <a:txBody>
                    <a:bodyPr/>
                    <a:lstStyle/>
                    <a:p>
                      <a:pPr marL="0" indent="0" algn="l">
                        <a:buNone/>
                      </a:pPr>
                      <a:r>
                        <a:rPr lang="en-US" sz="900" dirty="0">
                          <a:solidFill>
                            <a:srgbClr val="1F2933"/>
                          </a:solidFill>
                        </a:rPr>
                        <a:t>224.0.0.0/24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Controle local do enlace (TTL 1): .1 hosts, .2 roteadores, .5/.6 OSPF, .9 RIPv2, .10 EIGRP, .13 PIM, .18 VRRP, .22 IGMPv3, .251 mDNS</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RFC 5771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30352">
                <a:tc>
                  <a:txBody>
                    <a:bodyPr/>
                    <a:lstStyle/>
                    <a:p>
                      <a:pPr marL="0" indent="0" algn="l">
                        <a:buNone/>
                      </a:pPr>
                      <a:r>
                        <a:rPr lang="en-US" sz="900" dirty="0">
                          <a:solidFill>
                            <a:srgbClr val="1F2933"/>
                          </a:solidFill>
                        </a:rPr>
                        <a:t>224.0.1.0/24</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Controle inter-rede: 224.0.1.1 NTP, .39/.40 Auto-RP</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RFC 5771</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30352">
                <a:tc>
                  <a:txBody>
                    <a:bodyPr/>
                    <a:lstStyle/>
                    <a:p>
                      <a:pPr marL="0" indent="0" algn="l">
                        <a:buNone/>
                      </a:pPr>
                      <a:r>
                        <a:rPr lang="en-US" sz="900" dirty="0">
                          <a:solidFill>
                            <a:srgbClr val="1F2933"/>
                          </a:solidFill>
                        </a:rPr>
                        <a:t>232.0.0.0/8</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Source-Specific Multicast (SSM)</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RFC 4607</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30352">
                <a:tc>
                  <a:txBody>
                    <a:bodyPr/>
                    <a:lstStyle/>
                    <a:p>
                      <a:pPr marL="0" indent="0" algn="l">
                        <a:buNone/>
                      </a:pPr>
                      <a:r>
                        <a:rPr lang="en-US" sz="900" dirty="0">
                          <a:solidFill>
                            <a:srgbClr val="1F2933"/>
                          </a:solidFill>
                        </a:rPr>
                        <a:t>233.0.0.0/8</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GLOP: 233.X.Y.0/24 por ASN de 16 bits</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900" dirty="0">
                          <a:solidFill>
                            <a:srgbClr val="1F2933"/>
                          </a:solidFill>
                        </a:rPr>
                        <a:t>RFC 3180</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30352">
                <a:tc>
                  <a:txBody>
                    <a:bodyPr/>
                    <a:lstStyle/>
                    <a:p>
                      <a:pPr marL="0" indent="0" algn="l">
                        <a:buNone/>
                      </a:pPr>
                      <a:r>
                        <a:rPr lang="en-US" sz="900" dirty="0">
                          <a:solidFill>
                            <a:srgbClr val="1F2933"/>
                          </a:solidFill>
                        </a:rPr>
                        <a:t>239.0.0.0/8</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Escopo administrativo (privado): organização, site</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900" dirty="0">
                          <a:solidFill>
                            <a:srgbClr val="1F2933"/>
                          </a:solidFill>
                        </a:rPr>
                        <a:t>RFC 2365</a:t>
                      </a:r>
                      <a:endParaRPr lang="en-US" sz="9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8" name="Shape 4"/>
          <p:cNvSpPr/>
          <p:nvPr/>
        </p:nvSpPr>
        <p:spPr>
          <a:xfrm>
            <a:off x="7132320" y="1280160"/>
            <a:ext cx="4572000" cy="4846320"/>
          </a:xfrm>
          <a:prstGeom prst="roundRect">
            <a:avLst>
              <a:gd name="adj" fmla="val 2400"/>
            </a:avLst>
          </a:prstGeom>
          <a:solidFill>
            <a:srgbClr val="EEF3F7"/>
          </a:solidFill>
          <a:ln w="9525">
            <a:solidFill>
              <a:srgbClr val="EEF3F7"/>
            </a:solidFill>
            <a:prstDash val="solid"/>
          </a:ln>
        </p:spPr>
        <p:txBody>
          <a:bodyPr/>
          <a:lstStyle/>
          <a:p>
            <a:endParaRPr lang="en-US"/>
          </a:p>
        </p:txBody>
      </p:sp>
      <p:sp>
        <p:nvSpPr>
          <p:cNvPr id="9" name="Text 5"/>
          <p:cNvSpPr txBox="1"/>
          <p:nvPr/>
        </p:nvSpPr>
        <p:spPr>
          <a:xfrm>
            <a:off x="7333488" y="1444752"/>
            <a:ext cx="4169664" cy="365760"/>
          </a:xfrm>
          <a:prstGeom prst="rect">
            <a:avLst/>
          </a:prstGeom>
          <a:noFill/>
          <a:ln/>
        </p:spPr>
        <p:txBody>
          <a:bodyPr wrap="square" lIns="0" tIns="0" rIns="0" bIns="0" rtlCol="0" anchor="t"/>
          <a:lstStyle/>
          <a:p>
            <a:pPr marL="0" indent="0">
              <a:buNone/>
            </a:pPr>
            <a:r>
              <a:rPr lang="en-US" sz="1500" b="1" dirty="0">
                <a:solidFill>
                  <a:srgbClr val="0B3C5D"/>
                </a:solidFill>
              </a:rPr>
              <a:t>IPv6: ff00::/8</a:t>
            </a:r>
            <a:endParaRPr lang="en-US" sz="1500" dirty="0"/>
          </a:p>
        </p:txBody>
      </p:sp>
      <p:sp>
        <p:nvSpPr>
          <p:cNvPr id="10" name="Text 6"/>
          <p:cNvSpPr txBox="1"/>
          <p:nvPr/>
        </p:nvSpPr>
        <p:spPr>
          <a:xfrm>
            <a:off x="7333488" y="1856232"/>
            <a:ext cx="4169664" cy="413308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ff | flags | escopo | ID do grupo (112 bits)</a:t>
            </a:r>
            <a:endParaRPr lang="en-US" sz="1100" dirty="0"/>
          </a:p>
          <a:p>
            <a:pPr marL="279400" indent="-279400">
              <a:spcAft>
                <a:spcPts val="400"/>
              </a:spcAft>
              <a:buSzPct val="100000"/>
              <a:buChar char="•"/>
            </a:pPr>
            <a:r>
              <a:rPr lang="en-US" sz="1100" b="1" dirty="0">
                <a:solidFill>
                  <a:srgbClr val="1F2933"/>
                </a:solidFill>
              </a:rPr>
              <a:t>Escopos:</a:t>
            </a:r>
            <a:r>
              <a:rPr lang="en-US" sz="1100" dirty="0">
                <a:solidFill>
                  <a:srgbClr val="1F2933"/>
                </a:solidFill>
              </a:rPr>
              <a:t> 1 interface, 2 enlace, 4 admin, 5 site, 8 organização, e global</a:t>
            </a:r>
            <a:endParaRPr lang="en-US" sz="1100" dirty="0"/>
          </a:p>
          <a:p>
            <a:pPr marL="279400" indent="-279400">
              <a:spcAft>
                <a:spcPts val="400"/>
              </a:spcAft>
              <a:buSzPct val="100000"/>
              <a:buChar char="•"/>
            </a:pPr>
            <a:r>
              <a:rPr lang="en-US" sz="1100" b="1" dirty="0">
                <a:solidFill>
                  <a:srgbClr val="1F2933"/>
                </a:solidFill>
              </a:rPr>
              <a:t>ff02::1</a:t>
            </a:r>
            <a:r>
              <a:rPr lang="en-US" sz="1100" dirty="0">
                <a:solidFill>
                  <a:srgbClr val="1F2933"/>
                </a:solidFill>
              </a:rPr>
              <a:t> todos os nós, </a:t>
            </a:r>
            <a:r>
              <a:rPr lang="en-US" sz="1100" b="1" dirty="0">
                <a:solidFill>
                  <a:srgbClr val="1F2933"/>
                </a:solidFill>
              </a:rPr>
              <a:t>ff02::2</a:t>
            </a:r>
            <a:r>
              <a:rPr lang="en-US" sz="1100" dirty="0">
                <a:solidFill>
                  <a:srgbClr val="1F2933"/>
                </a:solidFill>
              </a:rPr>
              <a:t> todos os roteadores, ff02::5/6 OSPFv3, ff02::9 RIPng, ff02::a EIGRP, ff02::d PIM, ff02::12 VRRP, ff02::1:2 DHCPv6</a:t>
            </a:r>
            <a:endParaRPr lang="en-US" sz="1100" dirty="0"/>
          </a:p>
          <a:p>
            <a:pPr marL="279400" indent="-279400">
              <a:spcAft>
                <a:spcPts val="400"/>
              </a:spcAft>
              <a:buSzPct val="100000"/>
              <a:buChar char="•"/>
            </a:pPr>
            <a:r>
              <a:rPr lang="en-US" sz="1100" b="1" dirty="0">
                <a:solidFill>
                  <a:srgbClr val="1F2933"/>
                </a:solidFill>
              </a:rPr>
              <a:t>ff02::1:ffxx:xxxx</a:t>
            </a:r>
            <a:r>
              <a:rPr lang="en-US" sz="1100" dirty="0">
                <a:solidFill>
                  <a:srgbClr val="1F2933"/>
                </a:solidFill>
              </a:rPr>
              <a:t> solicited-node (ND)</a:t>
            </a:r>
            <a:endParaRPr lang="en-US" sz="1100" dirty="0"/>
          </a:p>
          <a:p>
            <a:pPr marL="279400" indent="-279400">
              <a:spcAft>
                <a:spcPts val="400"/>
              </a:spcAft>
              <a:buSzPct val="100000"/>
              <a:buChar char="•"/>
            </a:pPr>
            <a:r>
              <a:rPr lang="en-US" sz="1100" b="1" dirty="0">
                <a:solidFill>
                  <a:srgbClr val="1F2933"/>
                </a:solidFill>
              </a:rPr>
              <a:t>ff3x::/32</a:t>
            </a:r>
            <a:r>
              <a:rPr lang="en-US" sz="1100" dirty="0">
                <a:solidFill>
                  <a:srgbClr val="1F2933"/>
                </a:solidFill>
              </a:rPr>
              <a:t> SSM; ff05::/16 site; ff0e::/16 global</a:t>
            </a:r>
            <a:endParaRPr lang="en-US" sz="1100" dirty="0"/>
          </a:p>
          <a:p>
            <a:pPr marL="279400" indent="-279400">
              <a:spcAft>
                <a:spcPts val="400"/>
              </a:spcAft>
              <a:buSzPct val="100000"/>
              <a:buChar char="•"/>
            </a:pPr>
            <a:r>
              <a:rPr lang="en-US" sz="1100" dirty="0">
                <a:solidFill>
                  <a:srgbClr val="1F2933"/>
                </a:solidFill>
              </a:rPr>
              <a:t>Registro: IANA IPv6 Multicast Address Space Registry</a:t>
            </a:r>
            <a:endParaRPr lang="en-US" sz="1100"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16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Mapeamento de endereço multicast IP para MAC</a:t>
            </a:r>
            <a:endParaRPr lang="en-US" sz="3000" dirty="0"/>
          </a:p>
        </p:txBody>
      </p:sp>
      <p:sp>
        <p:nvSpPr>
          <p:cNvPr id="4" name="Text 1"/>
          <p:cNvSpPr txBox="1"/>
          <p:nvPr/>
        </p:nvSpPr>
        <p:spPr>
          <a:xfrm>
            <a:off x="457200" y="128016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IPv4 (RFC 1112): 239.1.1.1 → 01-00-5E-01-01-01</a:t>
            </a:r>
            <a:endParaRPr lang="en-US" sz="1300" dirty="0"/>
          </a:p>
        </p:txBody>
      </p:sp>
      <p:sp>
        <p:nvSpPr>
          <p:cNvPr id="5" name="Text 2"/>
          <p:cNvSpPr txBox="1"/>
          <p:nvPr/>
        </p:nvSpPr>
        <p:spPr>
          <a:xfrm>
            <a:off x="457200" y="1691640"/>
            <a:ext cx="1828800" cy="457200"/>
          </a:xfrm>
          <a:prstGeom prst="rect">
            <a:avLst/>
          </a:prstGeom>
          <a:noFill/>
          <a:ln/>
        </p:spPr>
        <p:txBody>
          <a:bodyPr wrap="square" lIns="0" tIns="0" rIns="0" bIns="0" rtlCol="0" anchor="ctr"/>
          <a:lstStyle/>
          <a:p>
            <a:pPr marL="0" indent="0" algn="r">
              <a:buNone/>
            </a:pPr>
            <a:r>
              <a:rPr lang="en-US" sz="1000" dirty="0">
                <a:solidFill>
                  <a:srgbClr val="6B7B8C"/>
                </a:solidFill>
              </a:rPr>
              <a:t>Endereço IP</a:t>
            </a:r>
            <a:endParaRPr lang="en-US" sz="1000" dirty="0"/>
          </a:p>
          <a:p>
            <a:pPr marL="0" indent="0" algn="r">
              <a:buNone/>
            </a:pPr>
            <a:r>
              <a:rPr lang="en-US" sz="1000" dirty="0">
                <a:solidFill>
                  <a:srgbClr val="6B7B8C"/>
                </a:solidFill>
              </a:rPr>
              <a:t>(classe D)</a:t>
            </a:r>
            <a:endParaRPr lang="en-US" sz="1000" dirty="0"/>
          </a:p>
        </p:txBody>
      </p:sp>
      <p:sp>
        <p:nvSpPr>
          <p:cNvPr id="6" name="Text 3"/>
          <p:cNvSpPr/>
          <p:nvPr/>
        </p:nvSpPr>
        <p:spPr>
          <a:xfrm>
            <a:off x="2468880" y="1691640"/>
            <a:ext cx="1154430" cy="45720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latin typeface="Courier New" pitchFamily="34" charset="0"/>
                <a:ea typeface="Courier New" pitchFamily="34" charset="-122"/>
                <a:cs typeface="Courier New" pitchFamily="34" charset="-120"/>
              </a:rPr>
              <a:t>1110</a:t>
            </a:r>
            <a:endParaRPr lang="en-US" sz="1000" dirty="0"/>
          </a:p>
        </p:txBody>
      </p:sp>
      <p:sp>
        <p:nvSpPr>
          <p:cNvPr id="7" name="Text 4"/>
          <p:cNvSpPr/>
          <p:nvPr/>
        </p:nvSpPr>
        <p:spPr>
          <a:xfrm>
            <a:off x="3623310" y="1691640"/>
            <a:ext cx="1443038" cy="457200"/>
          </a:xfrm>
          <a:prstGeom prst="rect">
            <a:avLst/>
          </a:prstGeom>
          <a:solidFill>
            <a:srgbClr val="FDECEC"/>
          </a:solidFill>
          <a:ln w="12700">
            <a:solidFill>
              <a:srgbClr val="FFFFFF"/>
            </a:solidFill>
          </a:ln>
        </p:spPr>
        <p:txBody>
          <a:bodyPr wrap="square" lIns="25400" tIns="25400" rIns="25400" bIns="25400" rtlCol="0" anchor="ctr"/>
          <a:lstStyle/>
          <a:p>
            <a:pPr marL="0" indent="0" algn="ctr">
              <a:buNone/>
            </a:pPr>
            <a:r>
              <a:rPr lang="en-US" sz="1000" dirty="0">
                <a:solidFill>
                  <a:srgbClr val="D64545"/>
                </a:solidFill>
                <a:latin typeface="Courier New" pitchFamily="34" charset="0"/>
                <a:ea typeface="Courier New" pitchFamily="34" charset="-122"/>
                <a:cs typeface="Courier New" pitchFamily="34" charset="-120"/>
              </a:rPr>
              <a:t>11110 (5 bits descartados)</a:t>
            </a:r>
            <a:endParaRPr lang="en-US" sz="1000" dirty="0"/>
          </a:p>
        </p:txBody>
      </p:sp>
      <p:sp>
        <p:nvSpPr>
          <p:cNvPr id="8" name="Text 5"/>
          <p:cNvSpPr/>
          <p:nvPr/>
        </p:nvSpPr>
        <p:spPr>
          <a:xfrm>
            <a:off x="5066348" y="1691640"/>
            <a:ext cx="6637972"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latin typeface="Courier New" pitchFamily="34" charset="0"/>
                <a:ea typeface="Courier New" pitchFamily="34" charset="-122"/>
                <a:cs typeface="Courier New" pitchFamily="34" charset="-120"/>
              </a:rPr>
              <a:t>00000001 00000001 00000001 (23 bits copiados)</a:t>
            </a:r>
            <a:endParaRPr lang="en-US" sz="1000" dirty="0"/>
          </a:p>
        </p:txBody>
      </p:sp>
      <p:sp>
        <p:nvSpPr>
          <p:cNvPr id="9" name="Shape 6"/>
          <p:cNvSpPr/>
          <p:nvPr/>
        </p:nvSpPr>
        <p:spPr>
          <a:xfrm>
            <a:off x="7772400" y="2148840"/>
            <a:ext cx="0" cy="548640"/>
          </a:xfrm>
          <a:prstGeom prst="line">
            <a:avLst/>
          </a:prstGeom>
          <a:noFill/>
          <a:ln w="31750">
            <a:solidFill>
              <a:srgbClr val="0B3C5D"/>
            </a:solidFill>
            <a:prstDash val="solid"/>
            <a:tailEnd type="triangle"/>
          </a:ln>
        </p:spPr>
        <p:txBody>
          <a:bodyPr/>
          <a:lstStyle/>
          <a:p>
            <a:endParaRPr lang="en-US"/>
          </a:p>
        </p:txBody>
      </p:sp>
      <p:sp>
        <p:nvSpPr>
          <p:cNvPr id="10" name="Text 7"/>
          <p:cNvSpPr txBox="1"/>
          <p:nvPr/>
        </p:nvSpPr>
        <p:spPr>
          <a:xfrm>
            <a:off x="457200" y="2743200"/>
            <a:ext cx="1828800" cy="457200"/>
          </a:xfrm>
          <a:prstGeom prst="rect">
            <a:avLst/>
          </a:prstGeom>
          <a:noFill/>
          <a:ln/>
        </p:spPr>
        <p:txBody>
          <a:bodyPr wrap="square" lIns="0" tIns="0" rIns="0" bIns="0" rtlCol="0" anchor="ctr"/>
          <a:lstStyle/>
          <a:p>
            <a:pPr marL="0" indent="0" algn="r">
              <a:buNone/>
            </a:pPr>
            <a:r>
              <a:rPr lang="en-US" sz="1000" dirty="0">
                <a:solidFill>
                  <a:srgbClr val="6B7B8C"/>
                </a:solidFill>
              </a:rPr>
              <a:t>Endereço MAC</a:t>
            </a:r>
            <a:endParaRPr lang="en-US" sz="1000" dirty="0"/>
          </a:p>
          <a:p>
            <a:pPr marL="0" indent="0" algn="r">
              <a:buNone/>
            </a:pPr>
            <a:r>
              <a:rPr lang="en-US" sz="1000" dirty="0">
                <a:solidFill>
                  <a:srgbClr val="6B7B8C"/>
                </a:solidFill>
              </a:rPr>
              <a:t>(48 bits)</a:t>
            </a:r>
            <a:endParaRPr lang="en-US" sz="1000" dirty="0"/>
          </a:p>
        </p:txBody>
      </p:sp>
      <p:sp>
        <p:nvSpPr>
          <p:cNvPr id="11" name="Text 8"/>
          <p:cNvSpPr/>
          <p:nvPr/>
        </p:nvSpPr>
        <p:spPr>
          <a:xfrm>
            <a:off x="2468880" y="2743200"/>
            <a:ext cx="4617720" cy="45720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latin typeface="Courier New" pitchFamily="34" charset="0"/>
                <a:ea typeface="Courier New" pitchFamily="34" charset="-122"/>
                <a:cs typeface="Courier New" pitchFamily="34" charset="-120"/>
              </a:rPr>
              <a:t>00000001 00000000 01011110 (01-00-5E)</a:t>
            </a:r>
            <a:endParaRPr lang="en-US" sz="1000" dirty="0"/>
          </a:p>
        </p:txBody>
      </p:sp>
      <p:sp>
        <p:nvSpPr>
          <p:cNvPr id="12" name="Text 9"/>
          <p:cNvSpPr/>
          <p:nvPr/>
        </p:nvSpPr>
        <p:spPr>
          <a:xfrm>
            <a:off x="7086600" y="2743200"/>
            <a:ext cx="192405" cy="457200"/>
          </a:xfrm>
          <a:prstGeom prst="rect">
            <a:avLst/>
          </a:prstGeom>
          <a:solidFill>
            <a:srgbClr val="FDECEC"/>
          </a:solidFill>
          <a:ln w="12700">
            <a:solidFill>
              <a:srgbClr val="FFFFFF"/>
            </a:solidFill>
          </a:ln>
        </p:spPr>
        <p:txBody>
          <a:bodyPr wrap="square" lIns="25400" tIns="25400" rIns="25400" bIns="25400" rtlCol="0" anchor="ctr"/>
          <a:lstStyle/>
          <a:p>
            <a:pPr marL="0" indent="0" algn="ctr">
              <a:buNone/>
            </a:pPr>
            <a:r>
              <a:rPr lang="en-US" sz="1000" b="1" dirty="0">
                <a:solidFill>
                  <a:srgbClr val="D64545"/>
                </a:solidFill>
                <a:latin typeface="Courier New" pitchFamily="34" charset="0"/>
                <a:ea typeface="Courier New" pitchFamily="34" charset="-122"/>
                <a:cs typeface="Courier New" pitchFamily="34" charset="-120"/>
              </a:rPr>
              <a:t>0</a:t>
            </a:r>
            <a:endParaRPr lang="en-US" sz="1000" dirty="0"/>
          </a:p>
        </p:txBody>
      </p:sp>
      <p:sp>
        <p:nvSpPr>
          <p:cNvPr id="13" name="Text 10"/>
          <p:cNvSpPr/>
          <p:nvPr/>
        </p:nvSpPr>
        <p:spPr>
          <a:xfrm>
            <a:off x="7279005" y="2743200"/>
            <a:ext cx="4425315" cy="45720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latin typeface="Courier New" pitchFamily="34" charset="0"/>
                <a:ea typeface="Courier New" pitchFamily="34" charset="-122"/>
                <a:cs typeface="Courier New" pitchFamily="34" charset="-120"/>
              </a:rPr>
              <a:t>00000001 00000001 00000001</a:t>
            </a:r>
            <a:endParaRPr lang="en-US" sz="1000" dirty="0"/>
          </a:p>
        </p:txBody>
      </p:sp>
      <p:sp>
        <p:nvSpPr>
          <p:cNvPr id="14" name="Text 11"/>
          <p:cNvSpPr txBox="1"/>
          <p:nvPr/>
        </p:nvSpPr>
        <p:spPr>
          <a:xfrm>
            <a:off x="2468880" y="3246120"/>
            <a:ext cx="9235440" cy="274320"/>
          </a:xfrm>
          <a:prstGeom prst="rect">
            <a:avLst/>
          </a:prstGeom>
          <a:noFill/>
          <a:ln/>
        </p:spPr>
        <p:txBody>
          <a:bodyPr wrap="square" lIns="0" tIns="0" rIns="0" bIns="0" rtlCol="0" anchor="ctr"/>
          <a:lstStyle/>
          <a:p>
            <a:pPr marL="0" indent="0" algn="ctr">
              <a:buNone/>
            </a:pPr>
            <a:r>
              <a:rPr lang="en-US" sz="1000" dirty="0">
                <a:solidFill>
                  <a:srgbClr val="6B7B8C"/>
                </a:solidFill>
              </a:rPr>
              <a:t>01-00-5E-01-01-01: OUI da IANA (01-00-5E) + bit 0 + 23 bits de grupo</a:t>
            </a:r>
            <a:endParaRPr lang="en-US" sz="1000" dirty="0"/>
          </a:p>
        </p:txBody>
      </p:sp>
      <p:sp>
        <p:nvSpPr>
          <p:cNvPr id="15" name="Shape 12"/>
          <p:cNvSpPr/>
          <p:nvPr/>
        </p:nvSpPr>
        <p:spPr>
          <a:xfrm>
            <a:off x="457200" y="374904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6" name="Text 13"/>
          <p:cNvSpPr txBox="1"/>
          <p:nvPr/>
        </p:nvSpPr>
        <p:spPr>
          <a:xfrm>
            <a:off x="658368" y="391363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Ambiguidade de 32 para 1</a:t>
            </a:r>
            <a:endParaRPr lang="en-US" sz="1500" dirty="0"/>
          </a:p>
        </p:txBody>
      </p:sp>
      <p:sp>
        <p:nvSpPr>
          <p:cNvPr id="17" name="Text 14"/>
          <p:cNvSpPr txBox="1"/>
          <p:nvPr/>
        </p:nvSpPr>
        <p:spPr>
          <a:xfrm>
            <a:off x="658368" y="432511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5 bits do grupo não cabem no MAC: 2^5 = 32 grupos compartilham o mesmo MAC</a:t>
            </a:r>
            <a:endParaRPr lang="en-US" sz="1200" dirty="0"/>
          </a:p>
          <a:p>
            <a:pPr marL="279400" indent="-279400">
              <a:spcAft>
                <a:spcPts val="400"/>
              </a:spcAft>
              <a:buSzPct val="100000"/>
              <a:buChar char="•"/>
            </a:pPr>
            <a:r>
              <a:rPr lang="en-US" sz="1200" dirty="0">
                <a:solidFill>
                  <a:srgbClr val="1F2933"/>
                </a:solidFill>
              </a:rPr>
              <a:t>224.1.1.1, 224.129.1.1, 225.1.1.1 ... 239.129.1.1 → todos 01-00-5E-01-01-01</a:t>
            </a:r>
            <a:endParaRPr lang="en-US" sz="1200" dirty="0"/>
          </a:p>
          <a:p>
            <a:pPr marL="279400" indent="-279400">
              <a:spcAft>
                <a:spcPts val="400"/>
              </a:spcAft>
              <a:buSzPct val="100000"/>
              <a:buChar char="•"/>
            </a:pPr>
            <a:r>
              <a:rPr lang="en-US" sz="1200" dirty="0">
                <a:solidFill>
                  <a:srgbClr val="1F2933"/>
                </a:solidFill>
              </a:rPr>
              <a:t>A placa aceita; o IP descarta os grupos não assinados (custo de CPU)</a:t>
            </a:r>
            <a:endParaRPr lang="en-US" sz="1200" dirty="0"/>
          </a:p>
        </p:txBody>
      </p:sp>
      <p:sp>
        <p:nvSpPr>
          <p:cNvPr id="18" name="Shape 15"/>
          <p:cNvSpPr/>
          <p:nvPr/>
        </p:nvSpPr>
        <p:spPr>
          <a:xfrm>
            <a:off x="6245352" y="374904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9" name="Text 16"/>
          <p:cNvSpPr txBox="1"/>
          <p:nvPr/>
        </p:nvSpPr>
        <p:spPr>
          <a:xfrm>
            <a:off x="6446520" y="39136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IPv6 (RFC 2464)</a:t>
            </a:r>
            <a:endParaRPr lang="en-US" sz="1500" dirty="0"/>
          </a:p>
        </p:txBody>
      </p:sp>
      <p:sp>
        <p:nvSpPr>
          <p:cNvPr id="20" name="Text 17"/>
          <p:cNvSpPr txBox="1"/>
          <p:nvPr/>
        </p:nvSpPr>
        <p:spPr>
          <a:xfrm>
            <a:off x="6446520" y="432511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33-33 + os 32 bits menos significativos do grupo</a:t>
            </a:r>
            <a:endParaRPr lang="en-US" sz="1200" dirty="0"/>
          </a:p>
          <a:p>
            <a:pPr marL="279400" indent="-279400">
              <a:spcAft>
                <a:spcPts val="400"/>
              </a:spcAft>
              <a:buSzPct val="100000"/>
              <a:buChar char="•"/>
            </a:pPr>
            <a:r>
              <a:rPr lang="en-US" sz="1200" dirty="0">
                <a:solidFill>
                  <a:srgbClr val="1F2933"/>
                </a:solidFill>
              </a:rPr>
              <a:t>ff02::1 → 33-33-00-00-00-01; ff02::1:ff12:3456 (solicited-node) → 33-33-ff-12-34-56</a:t>
            </a:r>
            <a:endParaRPr lang="en-US" sz="1200" dirty="0"/>
          </a:p>
          <a:p>
            <a:pPr marL="279400" indent="-279400">
              <a:spcAft>
                <a:spcPts val="400"/>
              </a:spcAft>
              <a:buSzPct val="100000"/>
              <a:buChar char="•"/>
            </a:pPr>
            <a:r>
              <a:rPr lang="en-US" sz="1200" dirty="0">
                <a:solidFill>
                  <a:srgbClr val="1F2933"/>
                </a:solidFill>
              </a:rPr>
              <a:t>Switches com MLD snooping filtram por grupo</a:t>
            </a:r>
            <a:endParaRPr lang="en-US" sz="1200"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16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IGMP e MLD: hosts informam o que querem receber</a:t>
            </a:r>
            <a:endParaRPr lang="en-US" sz="3000" dirty="0"/>
          </a:p>
        </p:txBody>
      </p:sp>
      <p:graphicFrame>
        <p:nvGraphicFramePr>
          <p:cNvPr id="163"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766560" cy="2743200"/>
        </p:xfrm>
        <a:graphic>
          <a:graphicData uri="http://schemas.openxmlformats.org/drawingml/2006/table">
            <a:tbl>
              <a:tblPr/>
              <a:tblGrid>
                <a:gridCol w="109728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4389120">
                  <a:extLst>
                    <a:ext uri="{9D8B030D-6E8A-4147-A177-3AD203B41FA5}">
                      <a16:colId xmlns:a16="http://schemas.microsoft.com/office/drawing/2014/main" val="20002"/>
                    </a:ext>
                  </a:extLst>
                </a:gridCol>
              </a:tblGrid>
              <a:tr h="457200">
                <a:tc>
                  <a:txBody>
                    <a:bodyPr/>
                    <a:lstStyle/>
                    <a:p>
                      <a:pPr marL="0" indent="0" algn="l">
                        <a:buNone/>
                      </a:pPr>
                      <a:r>
                        <a:rPr lang="en-US" sz="1000" b="1" dirty="0">
                          <a:solidFill>
                            <a:srgbClr val="FFFFFF"/>
                          </a:solidFill>
                        </a:rPr>
                        <a:t>Versão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RFC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Novidades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dirty="0">
                          <a:solidFill>
                            <a:srgbClr val="1F2933"/>
                          </a:solidFill>
                        </a:rPr>
                        <a:t>IGMPv1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1112 (1989)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Query e Report; saída por timeout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dirty="0">
                          <a:solidFill>
                            <a:srgbClr val="1F2933"/>
                          </a:solidFill>
                        </a:rPr>
                        <a:t>IGMPv2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2236 (1997)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Leave; query específica de grupo; eleição do consultador (menor IP); 224.0.0.2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000" dirty="0">
                          <a:solidFill>
                            <a:srgbClr val="1F2933"/>
                          </a:solidFill>
                        </a:rPr>
                        <a:t>IGMPv3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3376 (2002)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Filtros de fonte INCLUDE/EXCLUDE (SSM); relatórios a 224.0.0.22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000" dirty="0">
                          <a:solidFill>
                            <a:srgbClr val="1F2933"/>
                          </a:solidFill>
                        </a:rPr>
                        <a:t>MLDv1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2710 (1999)</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IGMPv2 para IPv6, sobre ICMPv6 (tipos 130 a 132)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000" dirty="0">
                          <a:solidFill>
                            <a:srgbClr val="1F2933"/>
                          </a:solidFill>
                        </a:rPr>
                        <a:t>MLDv2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3810 (2004)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IGMPv3 para IPv6; relatórios a ff02::16 (tipo 143)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Text 1"/>
          <p:cNvSpPr/>
          <p:nvPr/>
        </p:nvSpPr>
        <p:spPr>
          <a:xfrm>
            <a:off x="7955280" y="15544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6" name="Text 2"/>
          <p:cNvSpPr txBox="1"/>
          <p:nvPr/>
        </p:nvSpPr>
        <p:spPr>
          <a:xfrm>
            <a:off x="7315200" y="213055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consultador (querier)</a:t>
            </a:r>
            <a:endParaRPr lang="en-US" sz="1000" dirty="0"/>
          </a:p>
        </p:txBody>
      </p:sp>
      <p:sp>
        <p:nvSpPr>
          <p:cNvPr id="7" name="Shape 3"/>
          <p:cNvSpPr/>
          <p:nvPr/>
        </p:nvSpPr>
        <p:spPr>
          <a:xfrm>
            <a:off x="7315200" y="2926080"/>
            <a:ext cx="4389120" cy="0"/>
          </a:xfrm>
          <a:prstGeom prst="line">
            <a:avLst/>
          </a:prstGeom>
          <a:noFill/>
          <a:ln w="50800">
            <a:solidFill>
              <a:srgbClr val="0B3C5D"/>
            </a:solidFill>
            <a:prstDash val="solid"/>
          </a:ln>
        </p:spPr>
        <p:txBody>
          <a:bodyPr/>
          <a:lstStyle/>
          <a:p>
            <a:endParaRPr lang="en-US"/>
          </a:p>
        </p:txBody>
      </p:sp>
      <p:sp>
        <p:nvSpPr>
          <p:cNvPr id="8" name="Shape 4"/>
          <p:cNvSpPr/>
          <p:nvPr/>
        </p:nvSpPr>
        <p:spPr>
          <a:xfrm>
            <a:off x="8229600" y="2404872"/>
            <a:ext cx="0" cy="521208"/>
          </a:xfrm>
          <a:prstGeom prst="line">
            <a:avLst/>
          </a:prstGeom>
          <a:noFill/>
          <a:ln w="19050">
            <a:solidFill>
              <a:srgbClr val="0B3C5D"/>
            </a:solidFill>
            <a:prstDash val="solid"/>
          </a:ln>
        </p:spPr>
        <p:txBody>
          <a:bodyPr/>
          <a:lstStyle/>
          <a:p>
            <a:endParaRPr lang="en-US"/>
          </a:p>
        </p:txBody>
      </p:sp>
      <p:sp>
        <p:nvSpPr>
          <p:cNvPr id="9" name="Text 5"/>
          <p:cNvSpPr/>
          <p:nvPr/>
        </p:nvSpPr>
        <p:spPr>
          <a:xfrm>
            <a:off x="9349740" y="20208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10" name="Shape 6"/>
          <p:cNvSpPr/>
          <p:nvPr/>
        </p:nvSpPr>
        <p:spPr>
          <a:xfrm>
            <a:off x="9473184" y="2368296"/>
            <a:ext cx="256032" cy="64008"/>
          </a:xfrm>
          <a:prstGeom prst="rect">
            <a:avLst/>
          </a:prstGeom>
          <a:solidFill>
            <a:srgbClr val="2A9D6F"/>
          </a:solidFill>
          <a:ln w="12700">
            <a:solidFill>
              <a:srgbClr val="2A9D6F"/>
            </a:solidFill>
            <a:prstDash val="solid"/>
          </a:ln>
        </p:spPr>
        <p:txBody>
          <a:bodyPr/>
          <a:lstStyle/>
          <a:p>
            <a:endParaRPr lang="en-US"/>
          </a:p>
        </p:txBody>
      </p:sp>
      <p:sp>
        <p:nvSpPr>
          <p:cNvPr id="11" name="Shape 7"/>
          <p:cNvSpPr/>
          <p:nvPr/>
        </p:nvSpPr>
        <p:spPr>
          <a:xfrm>
            <a:off x="9601200" y="2404872"/>
            <a:ext cx="0" cy="521208"/>
          </a:xfrm>
          <a:prstGeom prst="line">
            <a:avLst/>
          </a:prstGeom>
          <a:noFill/>
          <a:ln w="19050">
            <a:solidFill>
              <a:srgbClr val="0B3C5D"/>
            </a:solidFill>
            <a:prstDash val="solid"/>
          </a:ln>
        </p:spPr>
        <p:txBody>
          <a:bodyPr/>
          <a:lstStyle/>
          <a:p>
            <a:endParaRPr lang="en-US"/>
          </a:p>
        </p:txBody>
      </p:sp>
      <p:sp>
        <p:nvSpPr>
          <p:cNvPr id="12" name="Text 8"/>
          <p:cNvSpPr/>
          <p:nvPr/>
        </p:nvSpPr>
        <p:spPr>
          <a:xfrm>
            <a:off x="10721340" y="202082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13" name="Shape 9"/>
          <p:cNvSpPr/>
          <p:nvPr/>
        </p:nvSpPr>
        <p:spPr>
          <a:xfrm>
            <a:off x="10844784" y="2368296"/>
            <a:ext cx="256032" cy="64008"/>
          </a:xfrm>
          <a:prstGeom prst="rect">
            <a:avLst/>
          </a:prstGeom>
          <a:solidFill>
            <a:srgbClr val="2A9D6F"/>
          </a:solidFill>
          <a:ln w="12700">
            <a:solidFill>
              <a:srgbClr val="2A9D6F"/>
            </a:solidFill>
            <a:prstDash val="solid"/>
          </a:ln>
        </p:spPr>
        <p:txBody>
          <a:bodyPr/>
          <a:lstStyle/>
          <a:p>
            <a:endParaRPr lang="en-US"/>
          </a:p>
        </p:txBody>
      </p:sp>
      <p:sp>
        <p:nvSpPr>
          <p:cNvPr id="14" name="Shape 10"/>
          <p:cNvSpPr/>
          <p:nvPr/>
        </p:nvSpPr>
        <p:spPr>
          <a:xfrm>
            <a:off x="10972800" y="2404872"/>
            <a:ext cx="0" cy="521208"/>
          </a:xfrm>
          <a:prstGeom prst="line">
            <a:avLst/>
          </a:prstGeom>
          <a:noFill/>
          <a:ln w="19050">
            <a:solidFill>
              <a:srgbClr val="0B3C5D"/>
            </a:solidFill>
            <a:prstDash val="solid"/>
          </a:ln>
        </p:spPr>
        <p:txBody>
          <a:bodyPr/>
          <a:lstStyle/>
          <a:p>
            <a:endParaRPr lang="en-US"/>
          </a:p>
        </p:txBody>
      </p:sp>
      <p:sp>
        <p:nvSpPr>
          <p:cNvPr id="15" name="Shape 11"/>
          <p:cNvSpPr/>
          <p:nvPr/>
        </p:nvSpPr>
        <p:spPr>
          <a:xfrm>
            <a:off x="8595360" y="1463040"/>
            <a:ext cx="2194560" cy="0"/>
          </a:xfrm>
          <a:prstGeom prst="line">
            <a:avLst/>
          </a:prstGeom>
          <a:noFill/>
          <a:ln w="25400">
            <a:solidFill>
              <a:srgbClr val="F0A332"/>
            </a:solidFill>
            <a:prstDash val="solid"/>
            <a:tailEnd type="triangle"/>
          </a:ln>
        </p:spPr>
        <p:txBody>
          <a:bodyPr/>
          <a:lstStyle/>
          <a:p>
            <a:endParaRPr lang="en-US"/>
          </a:p>
        </p:txBody>
      </p:sp>
      <p:sp>
        <p:nvSpPr>
          <p:cNvPr id="16" name="Text 12"/>
          <p:cNvSpPr txBox="1"/>
          <p:nvPr/>
        </p:nvSpPr>
        <p:spPr>
          <a:xfrm>
            <a:off x="8869680" y="1207008"/>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Query → 224.0.0.1 (125 s)</a:t>
            </a:r>
            <a:endParaRPr lang="en-US" sz="1000" dirty="0"/>
          </a:p>
        </p:txBody>
      </p:sp>
      <p:sp>
        <p:nvSpPr>
          <p:cNvPr id="17" name="Shape 13"/>
          <p:cNvSpPr/>
          <p:nvPr/>
        </p:nvSpPr>
        <p:spPr>
          <a:xfrm flipH="1">
            <a:off x="8503920" y="3383280"/>
            <a:ext cx="914400" cy="0"/>
          </a:xfrm>
          <a:prstGeom prst="line">
            <a:avLst/>
          </a:prstGeom>
          <a:noFill/>
          <a:ln w="25400">
            <a:solidFill>
              <a:srgbClr val="2A9D6F"/>
            </a:solidFill>
            <a:prstDash val="solid"/>
            <a:tailEnd type="triangle"/>
          </a:ln>
        </p:spPr>
        <p:txBody>
          <a:bodyPr/>
          <a:lstStyle/>
          <a:p>
            <a:endParaRPr lang="en-US"/>
          </a:p>
        </p:txBody>
      </p:sp>
      <p:sp>
        <p:nvSpPr>
          <p:cNvPr id="18" name="Text 14"/>
          <p:cNvSpPr txBox="1"/>
          <p:nvPr/>
        </p:nvSpPr>
        <p:spPr>
          <a:xfrm>
            <a:off x="8138160" y="3401568"/>
            <a:ext cx="1645920" cy="237744"/>
          </a:xfrm>
          <a:prstGeom prst="rect">
            <a:avLst/>
          </a:prstGeom>
          <a:noFill/>
          <a:ln/>
        </p:spPr>
        <p:txBody>
          <a:bodyPr wrap="square" lIns="0" tIns="0" rIns="0" bIns="0" rtlCol="0" anchor="ctr"/>
          <a:lstStyle/>
          <a:p>
            <a:pPr marL="0" indent="0" algn="ctr">
              <a:buNone/>
            </a:pPr>
            <a:r>
              <a:rPr lang="en-US" sz="1000" dirty="0">
                <a:solidFill>
                  <a:srgbClr val="1F2933"/>
                </a:solidFill>
              </a:rPr>
              <a:t>Report: grupo 239.1.1.1</a:t>
            </a:r>
            <a:endParaRPr lang="en-US" sz="1000" dirty="0"/>
          </a:p>
        </p:txBody>
      </p:sp>
      <p:sp>
        <p:nvSpPr>
          <p:cNvPr id="19" name="Shape 15"/>
          <p:cNvSpPr/>
          <p:nvPr/>
        </p:nvSpPr>
        <p:spPr>
          <a:xfrm>
            <a:off x="457200" y="3931920"/>
            <a:ext cx="676656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20" name="Text 16"/>
          <p:cNvSpPr txBox="1"/>
          <p:nvPr/>
        </p:nvSpPr>
        <p:spPr>
          <a:xfrm>
            <a:off x="658368" y="4096512"/>
            <a:ext cx="6364224" cy="365760"/>
          </a:xfrm>
          <a:prstGeom prst="rect">
            <a:avLst/>
          </a:prstGeom>
          <a:noFill/>
          <a:ln/>
        </p:spPr>
        <p:txBody>
          <a:bodyPr wrap="square" lIns="0" tIns="0" rIns="0" bIns="0" rtlCol="0" anchor="t"/>
          <a:lstStyle/>
          <a:p>
            <a:pPr marL="0" indent="0">
              <a:buNone/>
            </a:pPr>
            <a:r>
              <a:rPr lang="en-US" sz="1500" b="1" dirty="0">
                <a:solidFill>
                  <a:srgbClr val="0B3C5D"/>
                </a:solidFill>
              </a:rPr>
              <a:t>IGMP / MLD snooping nos switches (RFC 4541)</a:t>
            </a:r>
            <a:endParaRPr lang="en-US" sz="1500" dirty="0"/>
          </a:p>
        </p:txBody>
      </p:sp>
      <p:sp>
        <p:nvSpPr>
          <p:cNvPr id="21" name="Text 17"/>
          <p:cNvSpPr txBox="1"/>
          <p:nvPr/>
        </p:nvSpPr>
        <p:spPr>
          <a:xfrm>
            <a:off x="658368" y="4507992"/>
            <a:ext cx="6364224" cy="148132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O switch escuta Reports e Leaves e constrói uma tabela grupo → portas</a:t>
            </a:r>
            <a:endParaRPr lang="en-US" sz="1200" dirty="0"/>
          </a:p>
          <a:p>
            <a:pPr marL="279400" indent="-279400">
              <a:spcAft>
                <a:spcPts val="400"/>
              </a:spcAft>
              <a:buSzPct val="100000"/>
              <a:buChar char="•"/>
            </a:pPr>
            <a:r>
              <a:rPr lang="en-US" sz="1200" dirty="0">
                <a:solidFill>
                  <a:srgbClr val="1F2933"/>
                </a:solidFill>
              </a:rPr>
              <a:t>Multicast só é encaminhado às portas com membros (e às portas de roteador)</a:t>
            </a:r>
            <a:endParaRPr lang="en-US" sz="1200" dirty="0"/>
          </a:p>
          <a:p>
            <a:pPr marL="279400" indent="-279400">
              <a:spcAft>
                <a:spcPts val="400"/>
              </a:spcAft>
              <a:buSzPct val="100000"/>
              <a:buChar char="•"/>
            </a:pPr>
            <a:r>
              <a:rPr lang="en-US" sz="1200" dirty="0">
                <a:solidFill>
                  <a:srgbClr val="1F2933"/>
                </a:solidFill>
              </a:rPr>
              <a:t>Sem snooping, cada grupo é inundado para toda a VLAN como se fosse broadcast</a:t>
            </a:r>
            <a:endParaRPr lang="en-US" sz="1200" dirty="0"/>
          </a:p>
          <a:p>
            <a:pPr marL="279400" indent="-279400">
              <a:spcAft>
                <a:spcPts val="400"/>
              </a:spcAft>
              <a:buSzPct val="100000"/>
              <a:buChar char="•"/>
            </a:pPr>
            <a:r>
              <a:rPr lang="en-US" sz="1200" dirty="0">
                <a:solidFill>
                  <a:srgbClr val="1F2933"/>
                </a:solidFill>
              </a:rPr>
              <a:t>Requer um consultador na VLAN (roteador ou 'querier' no próprio switch)</a:t>
            </a:r>
            <a:endParaRPr lang="en-US" sz="1200" dirty="0"/>
          </a:p>
        </p:txBody>
      </p:sp>
      <p:sp>
        <p:nvSpPr>
          <p:cNvPr id="22" name="Shape 18"/>
          <p:cNvSpPr/>
          <p:nvPr/>
        </p:nvSpPr>
        <p:spPr>
          <a:xfrm>
            <a:off x="7315200" y="3931920"/>
            <a:ext cx="4389120" cy="2194560"/>
          </a:xfrm>
          <a:prstGeom prst="roundRect">
            <a:avLst>
              <a:gd name="adj" fmla="val 5000"/>
            </a:avLst>
          </a:prstGeom>
          <a:solidFill>
            <a:srgbClr val="EEF3F7"/>
          </a:solidFill>
          <a:ln w="9525">
            <a:solidFill>
              <a:srgbClr val="EEF3F7"/>
            </a:solidFill>
            <a:prstDash val="solid"/>
          </a:ln>
        </p:spPr>
        <p:txBody>
          <a:bodyPr/>
          <a:lstStyle/>
          <a:p>
            <a:endParaRPr lang="en-US"/>
          </a:p>
        </p:txBody>
      </p:sp>
      <p:sp>
        <p:nvSpPr>
          <p:cNvPr id="23" name="Text 19"/>
          <p:cNvSpPr txBox="1"/>
          <p:nvPr/>
        </p:nvSpPr>
        <p:spPr>
          <a:xfrm>
            <a:off x="7516368" y="4096512"/>
            <a:ext cx="3986784" cy="365760"/>
          </a:xfrm>
          <a:prstGeom prst="rect">
            <a:avLst/>
          </a:prstGeom>
          <a:noFill/>
          <a:ln/>
        </p:spPr>
        <p:txBody>
          <a:bodyPr wrap="square" lIns="0" tIns="0" rIns="0" bIns="0" rtlCol="0" anchor="t"/>
          <a:lstStyle/>
          <a:p>
            <a:pPr marL="0" indent="0">
              <a:buNone/>
            </a:pPr>
            <a:r>
              <a:rPr lang="en-US" sz="1500" b="1" dirty="0">
                <a:solidFill>
                  <a:srgbClr val="0B3C5D"/>
                </a:solidFill>
              </a:rPr>
              <a:t>Temporizadores (IGMPv2)</a:t>
            </a:r>
            <a:endParaRPr lang="en-US" sz="1500" dirty="0"/>
          </a:p>
        </p:txBody>
      </p:sp>
      <p:sp>
        <p:nvSpPr>
          <p:cNvPr id="24" name="Text 20"/>
          <p:cNvSpPr txBox="1"/>
          <p:nvPr/>
        </p:nvSpPr>
        <p:spPr>
          <a:xfrm>
            <a:off x="7516368" y="4507992"/>
            <a:ext cx="3986784" cy="148132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Query a cada 125 s; resposta em até 10 s</a:t>
            </a:r>
            <a:endParaRPr lang="en-US" sz="1100" dirty="0"/>
          </a:p>
          <a:p>
            <a:pPr marL="279400" indent="-279400">
              <a:spcAft>
                <a:spcPts val="400"/>
              </a:spcAft>
              <a:buSzPct val="100000"/>
              <a:buChar char="•"/>
            </a:pPr>
            <a:r>
              <a:rPr lang="en-US" sz="1100" dirty="0">
                <a:solidFill>
                  <a:srgbClr val="1F2933"/>
                </a:solidFill>
              </a:rPr>
              <a:t>Membro expira após 260 s sem relatório</a:t>
            </a:r>
            <a:endParaRPr lang="en-US" sz="1100" dirty="0"/>
          </a:p>
          <a:p>
            <a:pPr marL="279400" indent="-279400">
              <a:spcAft>
                <a:spcPts val="400"/>
              </a:spcAft>
              <a:buSzPct val="100000"/>
              <a:buChar char="•"/>
            </a:pPr>
            <a:r>
              <a:rPr lang="en-US" sz="1100" dirty="0">
                <a:solidFill>
                  <a:srgbClr val="1F2933"/>
                </a:solidFill>
              </a:rPr>
              <a:t>Leave → query específica (2 × 1 s) → remoção rápida</a:t>
            </a:r>
            <a:endParaRPr lang="en-US" sz="1100"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16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Modo denso x modo esparso</a:t>
            </a:r>
            <a:endParaRPr lang="en-US" sz="3000" dirty="0"/>
          </a:p>
        </p:txBody>
      </p:sp>
      <p:sp>
        <p:nvSpPr>
          <p:cNvPr id="4" name="Shape 1"/>
          <p:cNvSpPr/>
          <p:nvPr/>
        </p:nvSpPr>
        <p:spPr>
          <a:xfrm>
            <a:off x="457200" y="1280160"/>
            <a:ext cx="5486400" cy="3657600"/>
          </a:xfrm>
          <a:prstGeom prst="roundRect">
            <a:avLst>
              <a:gd name="adj" fmla="val 3000"/>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B5731E"/>
                </a:solidFill>
              </a:rPr>
              <a:t>Modo denso (dense mode)</a:t>
            </a:r>
            <a:endParaRPr lang="en-US" sz="1500" dirty="0"/>
          </a:p>
        </p:txBody>
      </p:sp>
      <p:sp>
        <p:nvSpPr>
          <p:cNvPr id="6" name="Text 3"/>
          <p:cNvSpPr txBox="1"/>
          <p:nvPr/>
        </p:nvSpPr>
        <p:spPr>
          <a:xfrm>
            <a:off x="658368" y="1856232"/>
            <a:ext cx="5084064" cy="29443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Assume que a maioria dos usuários pertence ao grupo (receptores por toda parte)</a:t>
            </a:r>
            <a:endParaRPr lang="en-US" sz="1200" dirty="0"/>
          </a:p>
          <a:p>
            <a:pPr marL="279400" indent="-279400">
              <a:spcAft>
                <a:spcPts val="400"/>
              </a:spcAft>
              <a:buSzPct val="100000"/>
              <a:buChar char="•"/>
            </a:pPr>
            <a:r>
              <a:rPr lang="en-US" sz="1200" b="1" dirty="0">
                <a:solidFill>
                  <a:srgbClr val="1F2933"/>
                </a:solidFill>
              </a:rPr>
              <a:t>Flood and prune:</a:t>
            </a:r>
            <a:r>
              <a:rPr lang="en-US" sz="1200" dirty="0">
                <a:solidFill>
                  <a:srgbClr val="1F2933"/>
                </a:solidFill>
              </a:rPr>
              <a:t> encaminha por todas as portas; ramos sem membros enviam Prune; a poda expira (3 min) e a inundação recomeça</a:t>
            </a:r>
            <a:endParaRPr lang="en-US" sz="1200" dirty="0"/>
          </a:p>
          <a:p>
            <a:pPr marL="279400" indent="-279400">
              <a:spcAft>
                <a:spcPts val="400"/>
              </a:spcAft>
              <a:buSzPct val="100000"/>
              <a:buChar char="•"/>
            </a:pPr>
            <a:r>
              <a:rPr lang="en-US" sz="1200" dirty="0">
                <a:solidFill>
                  <a:srgbClr val="1F2933"/>
                </a:solidFill>
              </a:rPr>
              <a:t>Estado (S,G) em todos os roteadores, mesmo sem receptores</a:t>
            </a:r>
            <a:endParaRPr lang="en-US" sz="1200" dirty="0"/>
          </a:p>
          <a:p>
            <a:pPr marL="279400" indent="-279400">
              <a:spcAft>
                <a:spcPts val="400"/>
              </a:spcAft>
              <a:buSzPct val="100000"/>
              <a:buChar char="•"/>
            </a:pPr>
            <a:r>
              <a:rPr lang="en-US" sz="1200" dirty="0">
                <a:solidFill>
                  <a:srgbClr val="1F2933"/>
                </a:solidFill>
              </a:rPr>
              <a:t>Protocolos: </a:t>
            </a:r>
            <a:r>
              <a:rPr lang="en-US" sz="1200" b="1" dirty="0">
                <a:solidFill>
                  <a:srgbClr val="1F2933"/>
                </a:solidFill>
              </a:rPr>
              <a:t>DVMRP, MOSPF, PIM-DM</a:t>
            </a:r>
            <a:r>
              <a:rPr lang="en-US" sz="1200" dirty="0">
                <a:solidFill>
                  <a:srgbClr val="1F2933"/>
                </a:solidFill>
              </a:rPr>
              <a:t> (RFC 3973)</a:t>
            </a:r>
            <a:endParaRPr lang="en-US" sz="1200" dirty="0"/>
          </a:p>
          <a:p>
            <a:pPr marL="279400" indent="-279400">
              <a:spcAft>
                <a:spcPts val="400"/>
              </a:spcAft>
              <a:buSzPct val="100000"/>
              <a:buChar char="•"/>
            </a:pPr>
            <a:r>
              <a:rPr lang="en-US" sz="1200" dirty="0">
                <a:solidFill>
                  <a:srgbClr val="1F2933"/>
                </a:solidFill>
              </a:rPr>
              <a:t>Hoje: redes pequenas, laboratórios</a:t>
            </a:r>
            <a:endParaRPr lang="en-US" sz="1200" dirty="0"/>
          </a:p>
        </p:txBody>
      </p:sp>
      <p:sp>
        <p:nvSpPr>
          <p:cNvPr id="7" name="Shape 4"/>
          <p:cNvSpPr/>
          <p:nvPr/>
        </p:nvSpPr>
        <p:spPr>
          <a:xfrm>
            <a:off x="6245352" y="1280160"/>
            <a:ext cx="5486400" cy="3657600"/>
          </a:xfrm>
          <a:prstGeom prst="roundRect">
            <a:avLst>
              <a:gd name="adj" fmla="val 3000"/>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Modo esparso (sparse mode)</a:t>
            </a:r>
            <a:endParaRPr lang="en-US" sz="1500" dirty="0"/>
          </a:p>
        </p:txBody>
      </p:sp>
      <p:sp>
        <p:nvSpPr>
          <p:cNvPr id="9" name="Text 6"/>
          <p:cNvSpPr txBox="1"/>
          <p:nvPr/>
        </p:nvSpPr>
        <p:spPr>
          <a:xfrm>
            <a:off x="6446520" y="1856232"/>
            <a:ext cx="5084064" cy="29443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Assume poucos receptores, dispersos pela rede</a:t>
            </a:r>
            <a:endParaRPr lang="en-US" sz="1200" dirty="0"/>
          </a:p>
          <a:p>
            <a:pPr marL="279400" indent="-279400">
              <a:spcAft>
                <a:spcPts val="400"/>
              </a:spcAft>
              <a:buSzPct val="100000"/>
              <a:buChar char="•"/>
            </a:pPr>
            <a:r>
              <a:rPr lang="en-US" sz="1200" b="1" dirty="0">
                <a:solidFill>
                  <a:srgbClr val="1F2933"/>
                </a:solidFill>
              </a:rPr>
              <a:t>Explicit join:</a:t>
            </a:r>
            <a:r>
              <a:rPr lang="en-US" sz="1200" dirty="0">
                <a:solidFill>
                  <a:srgbClr val="1F2933"/>
                </a:solidFill>
              </a:rPr>
              <a:t> roteadores com membros juntam-se à árvore; nada flui sem pedido</a:t>
            </a:r>
            <a:endParaRPr lang="en-US" sz="1200" dirty="0"/>
          </a:p>
          <a:p>
            <a:pPr marL="279400" indent="-279400">
              <a:spcAft>
                <a:spcPts val="400"/>
              </a:spcAft>
              <a:buSzPct val="100000"/>
              <a:buChar char="•"/>
            </a:pPr>
            <a:r>
              <a:rPr lang="en-US" sz="1200" dirty="0">
                <a:solidFill>
                  <a:srgbClr val="1F2933"/>
                </a:solidFill>
              </a:rPr>
              <a:t>Árvore compartilhada em torno de um </a:t>
            </a:r>
            <a:r>
              <a:rPr lang="en-US" sz="1200" b="1" dirty="0">
                <a:solidFill>
                  <a:srgbClr val="1F2933"/>
                </a:solidFill>
              </a:rPr>
              <a:t>ponto de encontro (RP)</a:t>
            </a:r>
            <a:r>
              <a:rPr lang="en-US" sz="1200" dirty="0">
                <a:solidFill>
                  <a:srgbClr val="1F2933"/>
                </a:solidFill>
              </a:rPr>
              <a:t> ou núcleo; opcionalmente árvore por fonte (SPT)</a:t>
            </a:r>
            <a:endParaRPr lang="en-US" sz="1200" dirty="0"/>
          </a:p>
          <a:p>
            <a:pPr marL="279400" indent="-279400">
              <a:spcAft>
                <a:spcPts val="400"/>
              </a:spcAft>
              <a:buSzPct val="100000"/>
              <a:buChar char="•"/>
            </a:pPr>
            <a:r>
              <a:rPr lang="en-US" sz="1200" dirty="0">
                <a:solidFill>
                  <a:srgbClr val="1F2933"/>
                </a:solidFill>
              </a:rPr>
              <a:t>Protocolos: </a:t>
            </a:r>
            <a:r>
              <a:rPr lang="en-US" sz="1200" b="1" dirty="0">
                <a:solidFill>
                  <a:srgbClr val="1F2933"/>
                </a:solidFill>
              </a:rPr>
              <a:t>CBT</a:t>
            </a:r>
            <a:r>
              <a:rPr lang="en-US" sz="1200" dirty="0">
                <a:solidFill>
                  <a:srgbClr val="1F2933"/>
                </a:solidFill>
              </a:rPr>
              <a:t> (RFC 2201, histórico), </a:t>
            </a:r>
            <a:r>
              <a:rPr lang="en-US" sz="1200" b="1" dirty="0">
                <a:solidFill>
                  <a:srgbClr val="1F2933"/>
                </a:solidFill>
              </a:rPr>
              <a:t>PIM-SM</a:t>
            </a:r>
            <a:r>
              <a:rPr lang="en-US" sz="1200" dirty="0">
                <a:solidFill>
                  <a:srgbClr val="1F2933"/>
                </a:solidFill>
              </a:rPr>
              <a:t> (RFC 7761), SSM (RFC 4607), Bidir-PIM (RFC 5015)</a:t>
            </a:r>
            <a:endParaRPr lang="en-US" sz="1200" dirty="0"/>
          </a:p>
          <a:p>
            <a:pPr marL="279400" indent="-279400">
              <a:spcAft>
                <a:spcPts val="400"/>
              </a:spcAft>
              <a:buSzPct val="100000"/>
              <a:buChar char="•"/>
            </a:pPr>
            <a:r>
              <a:rPr lang="en-US" sz="1200" dirty="0">
                <a:solidFill>
                  <a:srgbClr val="1F2933"/>
                </a:solidFill>
              </a:rPr>
              <a:t>Hoje: o padrão de mercado</a:t>
            </a:r>
            <a:endParaRPr lang="en-US" sz="1200" dirty="0"/>
          </a:p>
        </p:txBody>
      </p:sp>
      <p:graphicFrame>
        <p:nvGraphicFramePr>
          <p:cNvPr id="164" name="Table 0"/>
          <p:cNvGraphicFramePr>
            <a:graphicFrameLocks noGrp="1"/>
          </p:cNvGraphicFramePr>
          <p:nvPr>
            <p:extLst>
              <p:ext uri="{D42A27DB-BD31-4B8C-83A1-F6EECF244321}">
                <p14:modId xmlns:p14="http://schemas.microsoft.com/office/powerpoint/2010/main" val="1579011935"/>
              </p:ext>
            </p:extLst>
          </p:nvPr>
        </p:nvGraphicFramePr>
        <p:xfrm>
          <a:off x="457200" y="5120640"/>
          <a:ext cx="11247120" cy="1097280"/>
        </p:xfrm>
        <a:graphic>
          <a:graphicData uri="http://schemas.openxmlformats.org/drawingml/2006/table">
            <a:tbl>
              <a:tblPr/>
              <a:tblGrid>
                <a:gridCol w="2286000">
                  <a:extLst>
                    <a:ext uri="{9D8B030D-6E8A-4147-A177-3AD203B41FA5}">
                      <a16:colId xmlns:a16="http://schemas.microsoft.com/office/drawing/2014/main" val="20000"/>
                    </a:ext>
                  </a:extLst>
                </a:gridCol>
                <a:gridCol w="448056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Critério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Denso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Esparso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Tráfego inicial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Inundado a todos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Só após join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Estado nos roteadores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Em todos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Só no caminho dos receptores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Escala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Pequenas redes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Grandes redes e provedores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16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Algoritmos de roteamento multicast e a verificação RPF</a:t>
            </a:r>
            <a:endParaRPr lang="en-US" sz="3000" dirty="0"/>
          </a:p>
        </p:txBody>
      </p:sp>
      <p:graphicFrame>
        <p:nvGraphicFramePr>
          <p:cNvPr id="165"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6766560" cy="3511296"/>
        </p:xfrm>
        <a:graphic>
          <a:graphicData uri="http://schemas.openxmlformats.org/drawingml/2006/table">
            <a:tbl>
              <a:tblPr/>
              <a:tblGrid>
                <a:gridCol w="1737360">
                  <a:extLst>
                    <a:ext uri="{9D8B030D-6E8A-4147-A177-3AD203B41FA5}">
                      <a16:colId xmlns:a16="http://schemas.microsoft.com/office/drawing/2014/main" val="20000"/>
                    </a:ext>
                  </a:extLst>
                </a:gridCol>
                <a:gridCol w="356616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438912">
                <a:tc>
                  <a:txBody>
                    <a:bodyPr/>
                    <a:lstStyle/>
                    <a:p>
                      <a:pPr marL="0" indent="0" algn="l">
                        <a:buNone/>
                      </a:pPr>
                      <a:r>
                        <a:rPr lang="en-US" sz="1000" b="1" dirty="0">
                          <a:solidFill>
                            <a:srgbClr val="FFFFFF"/>
                          </a:solidFill>
                        </a:rPr>
                        <a:t>Algoritmo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Ideia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Situação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38912">
                <a:tc>
                  <a:txBody>
                    <a:bodyPr/>
                    <a:lstStyle/>
                    <a:p>
                      <a:pPr marL="0" indent="0" algn="l">
                        <a:buNone/>
                      </a:pPr>
                      <a:r>
                        <a:rPr lang="en-US" sz="1000" dirty="0">
                          <a:solidFill>
                            <a:srgbClr val="1F2933"/>
                          </a:solidFill>
                        </a:rPr>
                        <a:t>Inundação (flooding)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Reenvia por todas as interfaces; memória evita duplicatas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Histórico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lgn="l">
                        <a:buNone/>
                      </a:pPr>
                      <a:r>
                        <a:rPr lang="en-US" sz="1000" dirty="0">
                          <a:solidFill>
                            <a:srgbClr val="1F2933"/>
                          </a:solidFill>
                        </a:rPr>
                        <a:t>Spanning tree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Uma árvore para todos os grupos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6B7B8C"/>
                          </a:solidFill>
                        </a:rPr>
                        <a:t>Histórico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38912">
                <a:tc>
                  <a:txBody>
                    <a:bodyPr/>
                    <a:lstStyle/>
                    <a:p>
                      <a:pPr marL="0" indent="0" algn="l">
                        <a:buNone/>
                      </a:pPr>
                      <a:r>
                        <a:rPr lang="en-US" sz="1000" dirty="0">
                          <a:solidFill>
                            <a:srgbClr val="1F2933"/>
                          </a:solidFill>
                        </a:rPr>
                        <a:t>RPB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Reverse Path Broadcasting: verificação RPF + reenvio pelas demais interfaces (MBone)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C6E8C"/>
                          </a:solidFill>
                        </a:rPr>
                        <a:t>Base conceitual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lgn="l">
                        <a:buNone/>
                      </a:pPr>
                      <a:r>
                        <a:rPr lang="en-US" sz="1000" dirty="0">
                          <a:solidFill>
                            <a:srgbClr val="1F2933"/>
                          </a:solidFill>
                        </a:rPr>
                        <a:t>TRPB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RPB sem enviar a folhas sem membros (IGMP)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C6E8C"/>
                          </a:solidFill>
                        </a:rPr>
                        <a:t>Base conceitual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38912">
                <a:tc>
                  <a:txBody>
                    <a:bodyPr/>
                    <a:lstStyle/>
                    <a:p>
                      <a:pPr marL="0" indent="0" algn="l">
                        <a:buNone/>
                      </a:pPr>
                      <a:r>
                        <a:rPr lang="en-US" sz="1000" dirty="0">
                          <a:solidFill>
                            <a:srgbClr val="1F2933"/>
                          </a:solidFill>
                        </a:rPr>
                        <a:t>RPM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TRPB + podas (prune) subindo a árvore; DVMRP, PIM-DM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Em uso (PIM-DM)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8912">
                <a:tc>
                  <a:txBody>
                    <a:bodyPr/>
                    <a:lstStyle/>
                    <a:p>
                      <a:pPr marL="0" indent="0" algn="l">
                        <a:buNone/>
                      </a:pPr>
                      <a:r>
                        <a:rPr lang="en-US" sz="1000" dirty="0">
                          <a:solidFill>
                            <a:srgbClr val="1F2933"/>
                          </a:solidFill>
                        </a:rPr>
                        <a:t>Árvores de Steiner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Árvore de custo mínimo total; NP-difícil, instável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6B7B8C"/>
                          </a:solidFill>
                        </a:rPr>
                        <a:t>Teórico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38912">
                <a:tc>
                  <a:txBody>
                    <a:bodyPr/>
                    <a:lstStyle/>
                    <a:p>
                      <a:pPr marL="0" indent="0" algn="l">
                        <a:buNone/>
                      </a:pPr>
                      <a:r>
                        <a:rPr lang="en-US" sz="1000" dirty="0">
                          <a:solidFill>
                            <a:srgbClr val="1F2933"/>
                          </a:solidFill>
                        </a:rPr>
                        <a:t>CBT (Core Based Trees)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Árvore compartilhada por grupo em torno de um núcleo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Evoluiu para PIM-SM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Text 1"/>
          <p:cNvSpPr txBox="1"/>
          <p:nvPr/>
        </p:nvSpPr>
        <p:spPr>
          <a:xfrm>
            <a:off x="7315200" y="1280160"/>
            <a:ext cx="4389120" cy="320040"/>
          </a:xfrm>
          <a:prstGeom prst="rect">
            <a:avLst/>
          </a:prstGeom>
          <a:noFill/>
          <a:ln/>
        </p:spPr>
        <p:txBody>
          <a:bodyPr wrap="square" lIns="0" tIns="0" rIns="0" bIns="0" rtlCol="0" anchor="ctr"/>
          <a:lstStyle/>
          <a:p>
            <a:pPr marL="0" indent="0" algn="l">
              <a:buNone/>
            </a:pPr>
            <a:r>
              <a:rPr lang="en-US" sz="1200" b="1" dirty="0">
                <a:solidFill>
                  <a:srgbClr val="0B3C5D"/>
                </a:solidFill>
              </a:rPr>
              <a:t>Verificação RPF (Reverse Path Forwarding)</a:t>
            </a:r>
            <a:endParaRPr lang="en-US" sz="1200" dirty="0"/>
          </a:p>
        </p:txBody>
      </p:sp>
      <p:sp>
        <p:nvSpPr>
          <p:cNvPr id="6" name="Text 2"/>
          <p:cNvSpPr/>
          <p:nvPr/>
        </p:nvSpPr>
        <p:spPr>
          <a:xfrm>
            <a:off x="7635240" y="2121408"/>
            <a:ext cx="457200" cy="329184"/>
          </a:xfrm>
          <a:prstGeom prst="roundRect">
            <a:avLst>
              <a:gd name="adj" fmla="val 16667"/>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S</a:t>
            </a:r>
            <a:endParaRPr lang="en-US" sz="1000" dirty="0"/>
          </a:p>
        </p:txBody>
      </p:sp>
      <p:sp>
        <p:nvSpPr>
          <p:cNvPr id="7" name="Shape 3"/>
          <p:cNvSpPr/>
          <p:nvPr/>
        </p:nvSpPr>
        <p:spPr>
          <a:xfrm>
            <a:off x="7735824" y="2450592"/>
            <a:ext cx="256032" cy="64008"/>
          </a:xfrm>
          <a:prstGeom prst="rect">
            <a:avLst/>
          </a:prstGeom>
          <a:solidFill>
            <a:srgbClr val="F0A332"/>
          </a:solidFill>
          <a:ln w="12700">
            <a:solidFill>
              <a:srgbClr val="F0A332"/>
            </a:solidFill>
            <a:prstDash val="solid"/>
          </a:ln>
        </p:spPr>
        <p:txBody>
          <a:bodyPr/>
          <a:lstStyle/>
          <a:p>
            <a:endParaRPr lang="en-US"/>
          </a:p>
        </p:txBody>
      </p:sp>
      <p:sp>
        <p:nvSpPr>
          <p:cNvPr id="8" name="Text 4"/>
          <p:cNvSpPr txBox="1"/>
          <p:nvPr/>
        </p:nvSpPr>
        <p:spPr>
          <a:xfrm>
            <a:off x="7315200" y="254203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fonte 10.1.1.5</a:t>
            </a:r>
            <a:endParaRPr lang="en-US" sz="900" dirty="0"/>
          </a:p>
        </p:txBody>
      </p:sp>
      <p:sp>
        <p:nvSpPr>
          <p:cNvPr id="9" name="Text 5"/>
          <p:cNvSpPr/>
          <p:nvPr/>
        </p:nvSpPr>
        <p:spPr>
          <a:xfrm>
            <a:off x="9418320" y="201168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a:t>
            </a:r>
            <a:endParaRPr lang="en-US" sz="1200" dirty="0"/>
          </a:p>
        </p:txBody>
      </p:sp>
      <p:sp>
        <p:nvSpPr>
          <p:cNvPr id="10" name="Text 6"/>
          <p:cNvSpPr/>
          <p:nvPr/>
        </p:nvSpPr>
        <p:spPr>
          <a:xfrm>
            <a:off x="10936224" y="1517904"/>
            <a:ext cx="438912" cy="438912"/>
          </a:xfrm>
          <a:prstGeom prst="ellipse">
            <a:avLst/>
          </a:prstGeom>
          <a:solidFill>
            <a:srgbClr val="6B7B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1" name="Shape 7"/>
          <p:cNvSpPr/>
          <p:nvPr/>
        </p:nvSpPr>
        <p:spPr>
          <a:xfrm>
            <a:off x="8138160" y="2286000"/>
            <a:ext cx="1280160" cy="0"/>
          </a:xfrm>
          <a:prstGeom prst="line">
            <a:avLst/>
          </a:prstGeom>
          <a:noFill/>
          <a:ln w="31750">
            <a:solidFill>
              <a:srgbClr val="2A9D6F"/>
            </a:solidFill>
            <a:prstDash val="solid"/>
            <a:tailEnd type="triangle"/>
          </a:ln>
        </p:spPr>
        <p:txBody>
          <a:bodyPr/>
          <a:lstStyle/>
          <a:p>
            <a:endParaRPr lang="en-US"/>
          </a:p>
        </p:txBody>
      </p:sp>
      <p:sp>
        <p:nvSpPr>
          <p:cNvPr id="12" name="Text 8"/>
          <p:cNvSpPr txBox="1"/>
          <p:nvPr/>
        </p:nvSpPr>
        <p:spPr>
          <a:xfrm>
            <a:off x="7955280" y="2011680"/>
            <a:ext cx="1645920" cy="237744"/>
          </a:xfrm>
          <a:prstGeom prst="rect">
            <a:avLst/>
          </a:prstGeom>
          <a:noFill/>
          <a:ln/>
        </p:spPr>
        <p:txBody>
          <a:bodyPr wrap="square" lIns="0" tIns="0" rIns="0" bIns="0" rtlCol="0" anchor="ctr"/>
          <a:lstStyle/>
          <a:p>
            <a:pPr marL="0" indent="0" algn="ctr">
              <a:buNone/>
            </a:pPr>
            <a:r>
              <a:rPr lang="en-US" sz="1000" b="1" dirty="0">
                <a:solidFill>
                  <a:srgbClr val="2A9D6F"/>
                </a:solidFill>
              </a:rPr>
              <a:t>if1: RPF ok</a:t>
            </a:r>
            <a:endParaRPr lang="en-US" sz="1000" dirty="0"/>
          </a:p>
        </p:txBody>
      </p:sp>
      <p:sp>
        <p:nvSpPr>
          <p:cNvPr id="13" name="Shape 9"/>
          <p:cNvSpPr/>
          <p:nvPr/>
        </p:nvSpPr>
        <p:spPr>
          <a:xfrm flipH="1">
            <a:off x="9921240" y="1874520"/>
            <a:ext cx="1005840" cy="274320"/>
          </a:xfrm>
          <a:prstGeom prst="line">
            <a:avLst/>
          </a:prstGeom>
          <a:noFill/>
          <a:ln w="25400">
            <a:solidFill>
              <a:srgbClr val="D64545"/>
            </a:solidFill>
            <a:prstDash val="dash"/>
            <a:tailEnd type="triangle"/>
          </a:ln>
        </p:spPr>
        <p:txBody>
          <a:bodyPr/>
          <a:lstStyle/>
          <a:p>
            <a:endParaRPr lang="en-US"/>
          </a:p>
        </p:txBody>
      </p:sp>
      <p:sp>
        <p:nvSpPr>
          <p:cNvPr id="14" name="Text 10"/>
          <p:cNvSpPr txBox="1"/>
          <p:nvPr/>
        </p:nvSpPr>
        <p:spPr>
          <a:xfrm>
            <a:off x="9601200" y="2423160"/>
            <a:ext cx="1645920" cy="237744"/>
          </a:xfrm>
          <a:prstGeom prst="rect">
            <a:avLst/>
          </a:prstGeom>
          <a:noFill/>
          <a:ln/>
        </p:spPr>
        <p:txBody>
          <a:bodyPr wrap="square" lIns="0" tIns="0" rIns="0" bIns="0" rtlCol="0" anchor="ctr"/>
          <a:lstStyle/>
          <a:p>
            <a:pPr marL="0" indent="0" algn="ctr">
              <a:buNone/>
            </a:pPr>
            <a:r>
              <a:rPr lang="en-US" sz="1000" b="1" dirty="0">
                <a:solidFill>
                  <a:srgbClr val="D64545"/>
                </a:solidFill>
              </a:rPr>
              <a:t>if2: falha RPF</a:t>
            </a:r>
            <a:endParaRPr lang="en-US" sz="1000" dirty="0"/>
          </a:p>
        </p:txBody>
      </p:sp>
      <p:graphicFrame>
        <p:nvGraphicFramePr>
          <p:cNvPr id="329" name="Table 1"/>
          <p:cNvGraphicFramePr>
            <a:graphicFrameLocks noGrp="1"/>
          </p:cNvGraphicFramePr>
          <p:nvPr>
            <p:extLst>
              <p:ext uri="{D42A27DB-BD31-4B8C-83A1-F6EECF244321}">
                <p14:modId xmlns:p14="http://schemas.microsoft.com/office/powerpoint/2010/main" val="1579011935"/>
              </p:ext>
            </p:extLst>
          </p:nvPr>
        </p:nvGraphicFramePr>
        <p:xfrm>
          <a:off x="7315200" y="3017520"/>
          <a:ext cx="4389120" cy="548640"/>
        </p:xfrm>
        <a:graphic>
          <a:graphicData uri="http://schemas.openxmlformats.org/drawingml/2006/table">
            <a:tbl>
              <a:tblPr/>
              <a:tblGrid>
                <a:gridCol w="274320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274320">
                <a:tc>
                  <a:txBody>
                    <a:bodyPr/>
                    <a:lstStyle/>
                    <a:p>
                      <a:pPr marL="0" indent="0" algn="l">
                        <a:buNone/>
                      </a:pPr>
                      <a:r>
                        <a:rPr lang="en-US" sz="1000" b="1" dirty="0">
                          <a:solidFill>
                            <a:srgbClr val="FFFFFF"/>
                          </a:solidFill>
                        </a:rPr>
                        <a:t>Tabela unicast de 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10.1.1.0/24 (fonte)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16" name="Text 11"/>
          <p:cNvSpPr/>
          <p:nvPr/>
        </p:nvSpPr>
        <p:spPr>
          <a:xfrm>
            <a:off x="7315200" y="3931920"/>
            <a:ext cx="4389120" cy="2194560"/>
          </a:xfrm>
          <a:prstGeom prst="roundRect">
            <a:avLst>
              <a:gd name="adj" fmla="val 4167"/>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Regra: aceitar o pacote de S só se ele chegou pela interface que a tabela unicast usa para alcançar S (if1); cópias chegando por outra interface (if2) são descartadas. Evita loops sem TTL e é usada por DVMRP, PIM-DM e PIM-SM (com o RP no lugar da fonte na árvore compartilhada).</a:t>
            </a:r>
            <a:endParaRPr lang="en-US" sz="1100"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16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Protocolos de roteamento multicast</a:t>
            </a:r>
            <a:endParaRPr lang="en-US" sz="3000" dirty="0"/>
          </a:p>
        </p:txBody>
      </p:sp>
      <p:graphicFrame>
        <p:nvGraphicFramePr>
          <p:cNvPr id="166"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3657600"/>
        </p:xfrm>
        <a:graphic>
          <a:graphicData uri="http://schemas.openxmlformats.org/drawingml/2006/table">
            <a:tbl>
              <a:tblPr/>
              <a:tblGrid>
                <a:gridCol w="118872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5486400">
                  <a:extLst>
                    <a:ext uri="{9D8B030D-6E8A-4147-A177-3AD203B41FA5}">
                      <a16:colId xmlns:a16="http://schemas.microsoft.com/office/drawing/2014/main" val="20003"/>
                    </a:ext>
                  </a:extLst>
                </a:gridCol>
                <a:gridCol w="2377440">
                  <a:extLst>
                    <a:ext uri="{9D8B030D-6E8A-4147-A177-3AD203B41FA5}">
                      <a16:colId xmlns:a16="http://schemas.microsoft.com/office/drawing/2014/main" val="20004"/>
                    </a:ext>
                  </a:extLst>
                </a:gridCol>
              </a:tblGrid>
              <a:tr h="457200">
                <a:tc>
                  <a:txBody>
                    <a:bodyPr/>
                    <a:lstStyle/>
                    <a:p>
                      <a:pPr marL="0" indent="0" algn="l">
                        <a:buNone/>
                      </a:pPr>
                      <a:r>
                        <a:rPr lang="en-US" sz="1000" b="1" dirty="0">
                          <a:solidFill>
                            <a:srgbClr val="FFFFFF"/>
                          </a:solidFill>
                        </a:rPr>
                        <a:t>Protocolo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RFC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Modelo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Como funciona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Situação em 2026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dirty="0">
                          <a:solidFill>
                            <a:srgbClr val="1F2933"/>
                          </a:solidFill>
                        </a:rPr>
                        <a:t>DVMRP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1075 (1988)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Denso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Vetor de distância próprio (tipo RIP) para RPF; RPM; túneis entre ilhas; o protocolo do MBone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Histórico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dirty="0">
                          <a:solidFill>
                            <a:srgbClr val="1F2933"/>
                          </a:solidFill>
                        </a:rPr>
                        <a:t>MOSPF</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1584 (1994)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Denso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Extensão do OSPF: LSAs de associação a grupos; árvore (S,G) calculada no LSDB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6B7B8C"/>
                          </a:solidFill>
                        </a:rPr>
                        <a:t>Histórico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000" dirty="0">
                          <a:solidFill>
                            <a:srgbClr val="1F2933"/>
                          </a:solidFill>
                        </a:rPr>
                        <a:t>PIM-DM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3973 (2005)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Denso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Flood and prune; RPF pela tabela unicast existente; sem 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C6E8C"/>
                          </a:solidFill>
                        </a:rPr>
                        <a:t>Pequenas redes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000" dirty="0">
                          <a:solidFill>
                            <a:srgbClr val="1F2933"/>
                          </a:solidFill>
                        </a:rPr>
                        <a:t>PIM-SM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7761 (2016)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Esparso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Join explícito; árvore compartilhada (*,G) no RP; comutação para SPT (S,G)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2A9D6F"/>
                          </a:solidFill>
                        </a:rPr>
                        <a:t>Padrão de mercado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000" dirty="0">
                          <a:solidFill>
                            <a:srgbClr val="1F2933"/>
                          </a:solidFill>
                        </a:rPr>
                        <a:t>PIM-SSM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4607 (2006)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Esparso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Só (S,G); receptor indica a fonte (IGMPv3/MLDv2); 232/8, ff3x::/32; sem RP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2A9D6F"/>
                          </a:solidFill>
                        </a:rPr>
                        <a:t>IPTV, dados de mercado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000" dirty="0">
                          <a:solidFill>
                            <a:srgbClr val="1F2933"/>
                          </a:solidFill>
                        </a:rPr>
                        <a:t>Bidir-PIM</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5015 (2007)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Esparso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Árvore bidirecional compartilhada; muitos-para-muitos; sem estado (S,G)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C6E8C"/>
                          </a:solidFill>
                        </a:rPr>
                        <a:t>Nicho (financeiro)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57200">
                <a:tc>
                  <a:txBody>
                    <a:bodyPr/>
                    <a:lstStyle/>
                    <a:p>
                      <a:pPr marL="0" indent="0" algn="l">
                        <a:buNone/>
                      </a:pPr>
                      <a:r>
                        <a:rPr lang="en-US" sz="1000" dirty="0">
                          <a:solidFill>
                            <a:srgbClr val="6B7B8C"/>
                          </a:solidFill>
                        </a:rPr>
                        <a:t>CBT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2201 (1997)</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Esparso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Árvore compartilhada em torno de um núcleo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6B7B8C"/>
                          </a:solidFill>
                        </a:rPr>
                        <a:t>Histórico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Text 1"/>
          <p:cNvSpPr/>
          <p:nvPr/>
        </p:nvSpPr>
        <p:spPr>
          <a:xfrm>
            <a:off x="457200" y="5120640"/>
            <a:ext cx="11247120" cy="1005840"/>
          </a:xfrm>
          <a:prstGeom prst="roundRect">
            <a:avLst>
              <a:gd name="adj" fmla="val 9091"/>
            </a:avLst>
          </a:prstGeom>
          <a:solidFill>
            <a:srgbClr val="FFF4E0"/>
          </a:solidFill>
          <a:ln>
            <a:solidFill>
              <a:srgbClr val="FFF4E0"/>
            </a:solidFill>
          </a:ln>
        </p:spPr>
        <p:txBody>
          <a:bodyPr wrap="square" lIns="76200" tIns="152400" rIns="152400" bIns="76200" rtlCol="0" anchor="ctr"/>
          <a:lstStyle/>
          <a:p>
            <a:pPr marL="0" indent="0" algn="l">
              <a:buNone/>
            </a:pPr>
            <a:r>
              <a:rPr lang="en-US" sz="1100" dirty="0">
                <a:solidFill>
                  <a:srgbClr val="1F2933"/>
                </a:solidFill>
              </a:rPr>
              <a:t>MBone (1992 a ≈ 2000): rede virtual sobreposta à Internet, com túneis DVMRP entre ilhas multicast; transmitiu reuniões da IETF e missões da NASA; chegou a milhares de sub-redes em dezenas de países. Desapareceu com o multicast nativo e, depois, com as CDNs unicast.</a:t>
            </a:r>
            <a:endParaRPr lang="en-US" sz="1100"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16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PIM-SM em operação: RP, árvore compartilhada e SPT</a:t>
            </a:r>
            <a:endParaRPr lang="en-US" sz="3000" dirty="0"/>
          </a:p>
        </p:txBody>
      </p:sp>
      <p:sp>
        <p:nvSpPr>
          <p:cNvPr id="4" name="Text 1"/>
          <p:cNvSpPr/>
          <p:nvPr/>
        </p:nvSpPr>
        <p:spPr>
          <a:xfrm>
            <a:off x="685800" y="2578608"/>
            <a:ext cx="457200" cy="329184"/>
          </a:xfrm>
          <a:prstGeom prst="roundRect">
            <a:avLst>
              <a:gd name="adj" fmla="val 16667"/>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S</a:t>
            </a:r>
            <a:endParaRPr lang="en-US" sz="1000" dirty="0"/>
          </a:p>
        </p:txBody>
      </p:sp>
      <p:sp>
        <p:nvSpPr>
          <p:cNvPr id="5" name="Shape 2"/>
          <p:cNvSpPr/>
          <p:nvPr/>
        </p:nvSpPr>
        <p:spPr>
          <a:xfrm>
            <a:off x="786384" y="2907792"/>
            <a:ext cx="256032" cy="64008"/>
          </a:xfrm>
          <a:prstGeom prst="rect">
            <a:avLst/>
          </a:prstGeom>
          <a:solidFill>
            <a:srgbClr val="F0A332"/>
          </a:solidFill>
          <a:ln w="12700">
            <a:solidFill>
              <a:srgbClr val="F0A332"/>
            </a:solidFill>
            <a:prstDash val="solid"/>
          </a:ln>
        </p:spPr>
        <p:txBody>
          <a:bodyPr/>
          <a:lstStyle/>
          <a:p>
            <a:endParaRPr lang="en-US"/>
          </a:p>
        </p:txBody>
      </p:sp>
      <p:sp>
        <p:nvSpPr>
          <p:cNvPr id="6" name="Text 3"/>
          <p:cNvSpPr txBox="1"/>
          <p:nvPr/>
        </p:nvSpPr>
        <p:spPr>
          <a:xfrm>
            <a:off x="365760" y="299923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fonte</a:t>
            </a:r>
            <a:endParaRPr lang="en-US" sz="900" dirty="0"/>
          </a:p>
        </p:txBody>
      </p:sp>
      <p:sp>
        <p:nvSpPr>
          <p:cNvPr id="7" name="Text 4"/>
          <p:cNvSpPr/>
          <p:nvPr/>
        </p:nvSpPr>
        <p:spPr>
          <a:xfrm>
            <a:off x="2313432" y="24963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8" name="Text 5"/>
          <p:cNvSpPr txBox="1"/>
          <p:nvPr/>
        </p:nvSpPr>
        <p:spPr>
          <a:xfrm>
            <a:off x="1645920" y="3017520"/>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1º salto</a:t>
            </a:r>
            <a:endParaRPr lang="en-US" sz="1000" dirty="0"/>
          </a:p>
        </p:txBody>
      </p:sp>
      <p:sp>
        <p:nvSpPr>
          <p:cNvPr id="9" name="Shape 6"/>
          <p:cNvSpPr/>
          <p:nvPr/>
        </p:nvSpPr>
        <p:spPr>
          <a:xfrm>
            <a:off x="1188720" y="2743200"/>
            <a:ext cx="1097280" cy="0"/>
          </a:xfrm>
          <a:prstGeom prst="line">
            <a:avLst/>
          </a:prstGeom>
          <a:noFill/>
          <a:ln w="25400">
            <a:solidFill>
              <a:srgbClr val="F0A332"/>
            </a:solidFill>
            <a:prstDash val="solid"/>
            <a:tailEnd type="triangle"/>
          </a:ln>
        </p:spPr>
        <p:txBody>
          <a:bodyPr/>
          <a:lstStyle/>
          <a:p>
            <a:endParaRPr lang="en-US"/>
          </a:p>
        </p:txBody>
      </p:sp>
      <p:sp>
        <p:nvSpPr>
          <p:cNvPr id="10" name="Text 7"/>
          <p:cNvSpPr/>
          <p:nvPr/>
        </p:nvSpPr>
        <p:spPr>
          <a:xfrm>
            <a:off x="5769864" y="1152144"/>
            <a:ext cx="621792" cy="621792"/>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RP</a:t>
            </a:r>
            <a:endParaRPr lang="en-US" sz="1200" dirty="0"/>
          </a:p>
        </p:txBody>
      </p:sp>
      <p:sp>
        <p:nvSpPr>
          <p:cNvPr id="11" name="Text 8"/>
          <p:cNvSpPr txBox="1"/>
          <p:nvPr/>
        </p:nvSpPr>
        <p:spPr>
          <a:xfrm>
            <a:off x="5166360" y="1801368"/>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ponto de encontro (RP)</a:t>
            </a:r>
            <a:endParaRPr lang="en-US" sz="1000" dirty="0"/>
          </a:p>
        </p:txBody>
      </p:sp>
      <p:sp>
        <p:nvSpPr>
          <p:cNvPr id="12" name="Text 9"/>
          <p:cNvSpPr/>
          <p:nvPr/>
        </p:nvSpPr>
        <p:spPr>
          <a:xfrm>
            <a:off x="5833872" y="38221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3" name="Text 10"/>
          <p:cNvSpPr txBox="1"/>
          <p:nvPr/>
        </p:nvSpPr>
        <p:spPr>
          <a:xfrm>
            <a:off x="5166360" y="4343400"/>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caminho mais curto</a:t>
            </a:r>
            <a:endParaRPr lang="en-US" sz="1000" dirty="0"/>
          </a:p>
        </p:txBody>
      </p:sp>
      <p:sp>
        <p:nvSpPr>
          <p:cNvPr id="14" name="Text 11"/>
          <p:cNvSpPr/>
          <p:nvPr/>
        </p:nvSpPr>
        <p:spPr>
          <a:xfrm>
            <a:off x="9354312" y="24963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5" name="Text 12"/>
          <p:cNvSpPr txBox="1"/>
          <p:nvPr/>
        </p:nvSpPr>
        <p:spPr>
          <a:xfrm>
            <a:off x="8686800" y="3017520"/>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último salto</a:t>
            </a:r>
            <a:endParaRPr lang="en-US" sz="1000" dirty="0"/>
          </a:p>
        </p:txBody>
      </p:sp>
      <p:sp>
        <p:nvSpPr>
          <p:cNvPr id="16" name="Text 13"/>
          <p:cNvSpPr/>
          <p:nvPr/>
        </p:nvSpPr>
        <p:spPr>
          <a:xfrm>
            <a:off x="10972800" y="2578608"/>
            <a:ext cx="54864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Rx</a:t>
            </a:r>
            <a:endParaRPr lang="en-US" sz="1000" dirty="0"/>
          </a:p>
        </p:txBody>
      </p:sp>
      <p:sp>
        <p:nvSpPr>
          <p:cNvPr id="17" name="Shape 14"/>
          <p:cNvSpPr/>
          <p:nvPr/>
        </p:nvSpPr>
        <p:spPr>
          <a:xfrm>
            <a:off x="11119104" y="2907792"/>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10698480" y="299923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receptor</a:t>
            </a:r>
            <a:endParaRPr lang="en-US" sz="900" dirty="0"/>
          </a:p>
        </p:txBody>
      </p:sp>
      <p:sp>
        <p:nvSpPr>
          <p:cNvPr id="19" name="Shape 16"/>
          <p:cNvSpPr/>
          <p:nvPr/>
        </p:nvSpPr>
        <p:spPr>
          <a:xfrm>
            <a:off x="9848088" y="2743200"/>
            <a:ext cx="1124712" cy="0"/>
          </a:xfrm>
          <a:prstGeom prst="line">
            <a:avLst/>
          </a:prstGeom>
          <a:noFill/>
          <a:ln w="19050">
            <a:solidFill>
              <a:srgbClr val="0B3C5D"/>
            </a:solidFill>
            <a:prstDash val="solid"/>
          </a:ln>
        </p:spPr>
        <p:txBody>
          <a:bodyPr/>
          <a:lstStyle/>
          <a:p>
            <a:endParaRPr lang="en-US"/>
          </a:p>
        </p:txBody>
      </p:sp>
      <p:sp>
        <p:nvSpPr>
          <p:cNvPr id="20" name="Shape 17"/>
          <p:cNvSpPr/>
          <p:nvPr/>
        </p:nvSpPr>
        <p:spPr>
          <a:xfrm flipV="1">
            <a:off x="2788920" y="1572768"/>
            <a:ext cx="2990088" cy="1060704"/>
          </a:xfrm>
          <a:prstGeom prst="line">
            <a:avLst/>
          </a:prstGeom>
          <a:noFill/>
          <a:ln w="19050">
            <a:solidFill>
              <a:srgbClr val="0B3C5D"/>
            </a:solidFill>
            <a:prstDash val="solid"/>
          </a:ln>
        </p:spPr>
        <p:txBody>
          <a:bodyPr/>
          <a:lstStyle/>
          <a:p>
            <a:endParaRPr lang="en-US"/>
          </a:p>
        </p:txBody>
      </p:sp>
      <p:sp>
        <p:nvSpPr>
          <p:cNvPr id="21" name="Shape 18"/>
          <p:cNvSpPr/>
          <p:nvPr/>
        </p:nvSpPr>
        <p:spPr>
          <a:xfrm>
            <a:off x="6382512" y="1572768"/>
            <a:ext cx="2990088" cy="1060704"/>
          </a:xfrm>
          <a:prstGeom prst="line">
            <a:avLst/>
          </a:prstGeom>
          <a:noFill/>
          <a:ln w="19050">
            <a:solidFill>
              <a:srgbClr val="0B3C5D"/>
            </a:solidFill>
            <a:prstDash val="solid"/>
          </a:ln>
        </p:spPr>
        <p:txBody>
          <a:bodyPr/>
          <a:lstStyle/>
          <a:p>
            <a:endParaRPr lang="en-US"/>
          </a:p>
        </p:txBody>
      </p:sp>
      <p:sp>
        <p:nvSpPr>
          <p:cNvPr id="22" name="Shape 19"/>
          <p:cNvSpPr/>
          <p:nvPr/>
        </p:nvSpPr>
        <p:spPr>
          <a:xfrm>
            <a:off x="2743200" y="2971800"/>
            <a:ext cx="3108960" cy="1005840"/>
          </a:xfrm>
          <a:prstGeom prst="line">
            <a:avLst/>
          </a:prstGeom>
          <a:noFill/>
          <a:ln w="19050">
            <a:solidFill>
              <a:srgbClr val="0B3C5D"/>
            </a:solidFill>
            <a:prstDash val="solid"/>
          </a:ln>
        </p:spPr>
        <p:txBody>
          <a:bodyPr/>
          <a:lstStyle/>
          <a:p>
            <a:endParaRPr lang="en-US"/>
          </a:p>
        </p:txBody>
      </p:sp>
      <p:sp>
        <p:nvSpPr>
          <p:cNvPr id="23" name="Shape 20"/>
          <p:cNvSpPr/>
          <p:nvPr/>
        </p:nvSpPr>
        <p:spPr>
          <a:xfrm flipV="1">
            <a:off x="6309360" y="2971800"/>
            <a:ext cx="3108960" cy="1005840"/>
          </a:xfrm>
          <a:prstGeom prst="line">
            <a:avLst/>
          </a:prstGeom>
          <a:noFill/>
          <a:ln w="19050">
            <a:solidFill>
              <a:srgbClr val="0B3C5D"/>
            </a:solidFill>
            <a:prstDash val="solid"/>
          </a:ln>
        </p:spPr>
        <p:txBody>
          <a:bodyPr/>
          <a:lstStyle/>
          <a:p>
            <a:endParaRPr lang="en-US"/>
          </a:p>
        </p:txBody>
      </p:sp>
      <p:sp>
        <p:nvSpPr>
          <p:cNvPr id="24" name="Shape 21"/>
          <p:cNvSpPr/>
          <p:nvPr/>
        </p:nvSpPr>
        <p:spPr>
          <a:xfrm flipH="1" flipV="1">
            <a:off x="6675120" y="1371600"/>
            <a:ext cx="2468880" cy="868680"/>
          </a:xfrm>
          <a:prstGeom prst="line">
            <a:avLst/>
          </a:prstGeom>
          <a:noFill/>
          <a:ln w="31750">
            <a:solidFill>
              <a:srgbClr val="2A9D6F"/>
            </a:solidFill>
            <a:prstDash val="solid"/>
            <a:tailEnd type="triangle"/>
          </a:ln>
        </p:spPr>
        <p:txBody>
          <a:bodyPr/>
          <a:lstStyle/>
          <a:p>
            <a:endParaRPr lang="en-US"/>
          </a:p>
        </p:txBody>
      </p:sp>
      <p:sp>
        <p:nvSpPr>
          <p:cNvPr id="25" name="Text 22"/>
          <p:cNvSpPr txBox="1"/>
          <p:nvPr/>
        </p:nvSpPr>
        <p:spPr>
          <a:xfrm>
            <a:off x="6812280" y="1394460"/>
            <a:ext cx="2194560" cy="237744"/>
          </a:xfrm>
          <a:prstGeom prst="rect">
            <a:avLst/>
          </a:prstGeom>
          <a:noFill/>
          <a:ln/>
        </p:spPr>
        <p:txBody>
          <a:bodyPr wrap="square" lIns="0" tIns="0" rIns="0" bIns="0" rtlCol="0" anchor="ctr"/>
          <a:lstStyle/>
          <a:p>
            <a:pPr marL="0" indent="0" algn="ctr">
              <a:buNone/>
            </a:pPr>
            <a:r>
              <a:rPr lang="en-US" sz="1000" b="1" dirty="0">
                <a:solidFill>
                  <a:srgbClr val="2A9D6F"/>
                </a:solidFill>
              </a:rPr>
              <a:t>1. Join (*,G) → RP</a:t>
            </a:r>
            <a:endParaRPr lang="en-US" sz="1000" dirty="0"/>
          </a:p>
        </p:txBody>
      </p:sp>
      <p:sp>
        <p:nvSpPr>
          <p:cNvPr id="26" name="Shape 23"/>
          <p:cNvSpPr/>
          <p:nvPr/>
        </p:nvSpPr>
        <p:spPr>
          <a:xfrm flipV="1">
            <a:off x="3017520" y="1371600"/>
            <a:ext cx="2468880" cy="868680"/>
          </a:xfrm>
          <a:prstGeom prst="line">
            <a:avLst/>
          </a:prstGeom>
          <a:noFill/>
          <a:ln w="31750">
            <a:solidFill>
              <a:srgbClr val="F0A332"/>
            </a:solidFill>
            <a:prstDash val="dash"/>
            <a:tailEnd type="triangle"/>
          </a:ln>
        </p:spPr>
        <p:txBody>
          <a:bodyPr/>
          <a:lstStyle/>
          <a:p>
            <a:endParaRPr lang="en-US"/>
          </a:p>
        </p:txBody>
      </p:sp>
      <p:sp>
        <p:nvSpPr>
          <p:cNvPr id="27" name="Text 24"/>
          <p:cNvSpPr txBox="1"/>
          <p:nvPr/>
        </p:nvSpPr>
        <p:spPr>
          <a:xfrm>
            <a:off x="3154680" y="1394460"/>
            <a:ext cx="2194560" cy="237744"/>
          </a:xfrm>
          <a:prstGeom prst="rect">
            <a:avLst/>
          </a:prstGeom>
          <a:noFill/>
          <a:ln/>
        </p:spPr>
        <p:txBody>
          <a:bodyPr wrap="square" lIns="0" tIns="0" rIns="0" bIns="0" rtlCol="0" anchor="ctr"/>
          <a:lstStyle/>
          <a:p>
            <a:pPr marL="0" indent="0" algn="ctr">
              <a:buNone/>
            </a:pPr>
            <a:r>
              <a:rPr lang="en-US" sz="1000" b="1" dirty="0">
                <a:solidFill>
                  <a:srgbClr val="B5731E"/>
                </a:solidFill>
              </a:rPr>
              <a:t>2. Register (unicast)</a:t>
            </a:r>
            <a:endParaRPr lang="en-US" sz="1000" dirty="0"/>
          </a:p>
        </p:txBody>
      </p:sp>
      <p:sp>
        <p:nvSpPr>
          <p:cNvPr id="28" name="Shape 25"/>
          <p:cNvSpPr/>
          <p:nvPr/>
        </p:nvSpPr>
        <p:spPr>
          <a:xfrm flipH="1">
            <a:off x="3291840" y="2057400"/>
            <a:ext cx="2286000" cy="822960"/>
          </a:xfrm>
          <a:prstGeom prst="line">
            <a:avLst/>
          </a:prstGeom>
          <a:noFill/>
          <a:ln w="25400">
            <a:solidFill>
              <a:srgbClr val="1C6E8C"/>
            </a:solidFill>
            <a:prstDash val="solid"/>
            <a:tailEnd type="triangle"/>
          </a:ln>
        </p:spPr>
        <p:txBody>
          <a:bodyPr/>
          <a:lstStyle/>
          <a:p>
            <a:endParaRPr lang="en-US"/>
          </a:p>
        </p:txBody>
      </p:sp>
      <p:sp>
        <p:nvSpPr>
          <p:cNvPr id="29" name="Text 26"/>
          <p:cNvSpPr txBox="1"/>
          <p:nvPr/>
        </p:nvSpPr>
        <p:spPr>
          <a:xfrm>
            <a:off x="3520440" y="2578608"/>
            <a:ext cx="1828800" cy="237744"/>
          </a:xfrm>
          <a:prstGeom prst="rect">
            <a:avLst/>
          </a:prstGeom>
          <a:noFill/>
          <a:ln/>
        </p:spPr>
        <p:txBody>
          <a:bodyPr wrap="square" lIns="0" tIns="0" rIns="0" bIns="0" rtlCol="0" anchor="ctr"/>
          <a:lstStyle/>
          <a:p>
            <a:pPr marL="0" indent="0" algn="ctr">
              <a:buNone/>
            </a:pPr>
            <a:r>
              <a:rPr lang="en-US" sz="1000" b="1" dirty="0">
                <a:solidFill>
                  <a:srgbClr val="1C6E8C"/>
                </a:solidFill>
              </a:rPr>
              <a:t>3. Join (S,G)</a:t>
            </a:r>
            <a:endParaRPr lang="en-US" sz="1000" dirty="0"/>
          </a:p>
        </p:txBody>
      </p:sp>
      <p:sp>
        <p:nvSpPr>
          <p:cNvPr id="30" name="Shape 27"/>
          <p:cNvSpPr/>
          <p:nvPr/>
        </p:nvSpPr>
        <p:spPr>
          <a:xfrm flipH="1">
            <a:off x="6583680" y="3291840"/>
            <a:ext cx="2560320" cy="1051560"/>
          </a:xfrm>
          <a:prstGeom prst="line">
            <a:avLst/>
          </a:prstGeom>
          <a:noFill/>
          <a:ln w="31750">
            <a:solidFill>
              <a:srgbClr val="D64545"/>
            </a:solidFill>
            <a:prstDash val="dash"/>
            <a:tailEnd type="triangle"/>
          </a:ln>
        </p:spPr>
        <p:txBody>
          <a:bodyPr/>
          <a:lstStyle/>
          <a:p>
            <a:endParaRPr lang="en-US"/>
          </a:p>
        </p:txBody>
      </p:sp>
      <p:sp>
        <p:nvSpPr>
          <p:cNvPr id="31" name="Shape 28"/>
          <p:cNvSpPr/>
          <p:nvPr/>
        </p:nvSpPr>
        <p:spPr>
          <a:xfrm flipH="1" flipV="1">
            <a:off x="3017520" y="3291840"/>
            <a:ext cx="2560320" cy="1051560"/>
          </a:xfrm>
          <a:prstGeom prst="line">
            <a:avLst/>
          </a:prstGeom>
          <a:noFill/>
          <a:ln w="31750">
            <a:solidFill>
              <a:srgbClr val="D64545"/>
            </a:solidFill>
            <a:prstDash val="dash"/>
            <a:tailEnd type="triangle"/>
          </a:ln>
        </p:spPr>
        <p:txBody>
          <a:bodyPr/>
          <a:lstStyle/>
          <a:p>
            <a:endParaRPr lang="en-US"/>
          </a:p>
        </p:txBody>
      </p:sp>
      <p:sp>
        <p:nvSpPr>
          <p:cNvPr id="32" name="Text 29"/>
          <p:cNvSpPr txBox="1"/>
          <p:nvPr/>
        </p:nvSpPr>
        <p:spPr>
          <a:xfrm>
            <a:off x="4023360" y="4526280"/>
            <a:ext cx="4114800" cy="274320"/>
          </a:xfrm>
          <a:prstGeom prst="rect">
            <a:avLst/>
          </a:prstGeom>
          <a:noFill/>
          <a:ln/>
        </p:spPr>
        <p:txBody>
          <a:bodyPr wrap="square" lIns="0" tIns="0" rIns="0" bIns="0" rtlCol="0" anchor="ctr"/>
          <a:lstStyle/>
          <a:p>
            <a:pPr marL="0" indent="0" algn="ctr">
              <a:buNone/>
            </a:pPr>
            <a:r>
              <a:rPr lang="en-US" sz="1000" b="1" dirty="0">
                <a:solidFill>
                  <a:srgbClr val="D64545"/>
                </a:solidFill>
              </a:rPr>
              <a:t>4. SPT: Join (S,G) pelo caminho mais curto (via R3)</a:t>
            </a:r>
            <a:endParaRPr lang="en-US" sz="1000" dirty="0"/>
          </a:p>
        </p:txBody>
      </p:sp>
      <p:sp>
        <p:nvSpPr>
          <p:cNvPr id="33" name="Text 30"/>
          <p:cNvSpPr/>
          <p:nvPr/>
        </p:nvSpPr>
        <p:spPr>
          <a:xfrm>
            <a:off x="457200" y="4892040"/>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1</a:t>
            </a:r>
            <a:endParaRPr lang="en-US" sz="1300" dirty="0"/>
          </a:p>
        </p:txBody>
      </p:sp>
      <p:sp>
        <p:nvSpPr>
          <p:cNvPr id="34" name="Text 31"/>
          <p:cNvSpPr txBox="1"/>
          <p:nvPr/>
        </p:nvSpPr>
        <p:spPr>
          <a:xfrm>
            <a:off x="1005840" y="4846320"/>
            <a:ext cx="6400800" cy="384048"/>
          </a:xfrm>
          <a:prstGeom prst="rect">
            <a:avLst/>
          </a:prstGeom>
          <a:noFill/>
          <a:ln/>
        </p:spPr>
        <p:txBody>
          <a:bodyPr wrap="square" lIns="0" tIns="0" rIns="0" bIns="0" rtlCol="0" anchor="t"/>
          <a:lstStyle/>
          <a:p>
            <a:pPr marL="0" indent="0">
              <a:buNone/>
            </a:pPr>
            <a:r>
              <a:rPr lang="en-US" sz="1000" b="1" dirty="0">
                <a:solidFill>
                  <a:srgbClr val="0B3C5D"/>
                </a:solidFill>
              </a:rPr>
              <a:t>Join na árvore compartilhada</a:t>
            </a:r>
            <a:endParaRPr lang="en-US" sz="1000" dirty="0"/>
          </a:p>
          <a:p>
            <a:pPr marL="0" indent="0">
              <a:buNone/>
            </a:pPr>
            <a:r>
              <a:rPr lang="en-US" sz="800" dirty="0">
                <a:solidFill>
                  <a:srgbClr val="1F2933"/>
                </a:solidFill>
              </a:rPr>
              <a:t>Receptor envia IGMP Report; R4 envia PIM Join (*,G) salto a salto até o RP.</a:t>
            </a:r>
            <a:endParaRPr lang="en-US" sz="1000" dirty="0"/>
          </a:p>
        </p:txBody>
      </p:sp>
      <p:sp>
        <p:nvSpPr>
          <p:cNvPr id="35" name="Text 32"/>
          <p:cNvSpPr/>
          <p:nvPr/>
        </p:nvSpPr>
        <p:spPr>
          <a:xfrm>
            <a:off x="457200" y="5276088"/>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2</a:t>
            </a:r>
            <a:endParaRPr lang="en-US" sz="1300" dirty="0"/>
          </a:p>
        </p:txBody>
      </p:sp>
      <p:sp>
        <p:nvSpPr>
          <p:cNvPr id="36" name="Text 33"/>
          <p:cNvSpPr txBox="1"/>
          <p:nvPr/>
        </p:nvSpPr>
        <p:spPr>
          <a:xfrm>
            <a:off x="1005840" y="5230368"/>
            <a:ext cx="6400800" cy="384048"/>
          </a:xfrm>
          <a:prstGeom prst="rect">
            <a:avLst/>
          </a:prstGeom>
          <a:noFill/>
          <a:ln/>
        </p:spPr>
        <p:txBody>
          <a:bodyPr wrap="square" lIns="0" tIns="0" rIns="0" bIns="0" rtlCol="0" anchor="t"/>
          <a:lstStyle/>
          <a:p>
            <a:pPr marL="0" indent="0">
              <a:buNone/>
            </a:pPr>
            <a:r>
              <a:rPr lang="en-US" sz="1000" b="1" dirty="0">
                <a:solidFill>
                  <a:srgbClr val="0B3C5D"/>
                </a:solidFill>
              </a:rPr>
              <a:t>Registro da fonte</a:t>
            </a:r>
            <a:endParaRPr lang="en-US" sz="1000" dirty="0"/>
          </a:p>
          <a:p>
            <a:pPr marL="0" indent="0">
              <a:buNone/>
            </a:pPr>
            <a:r>
              <a:rPr lang="en-US" sz="800" dirty="0">
                <a:solidFill>
                  <a:srgbClr val="1F2933"/>
                </a:solidFill>
              </a:rPr>
              <a:t>R1 encapsula os primeiros pacotes de S em PIM Register (unicast) para o RP, que os entrega pela árvore (*,G).</a:t>
            </a:r>
            <a:endParaRPr lang="en-US" sz="1000" dirty="0"/>
          </a:p>
        </p:txBody>
      </p:sp>
      <p:sp>
        <p:nvSpPr>
          <p:cNvPr id="37" name="Text 34"/>
          <p:cNvSpPr/>
          <p:nvPr/>
        </p:nvSpPr>
        <p:spPr>
          <a:xfrm>
            <a:off x="457200" y="5660136"/>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3</a:t>
            </a:r>
            <a:endParaRPr lang="en-US" sz="1300" dirty="0"/>
          </a:p>
        </p:txBody>
      </p:sp>
      <p:sp>
        <p:nvSpPr>
          <p:cNvPr id="38" name="Text 35"/>
          <p:cNvSpPr txBox="1"/>
          <p:nvPr/>
        </p:nvSpPr>
        <p:spPr>
          <a:xfrm>
            <a:off x="1005840" y="5614416"/>
            <a:ext cx="6400800" cy="384048"/>
          </a:xfrm>
          <a:prstGeom prst="rect">
            <a:avLst/>
          </a:prstGeom>
          <a:noFill/>
          <a:ln/>
        </p:spPr>
        <p:txBody>
          <a:bodyPr wrap="square" lIns="0" tIns="0" rIns="0" bIns="0" rtlCol="0" anchor="t"/>
          <a:lstStyle/>
          <a:p>
            <a:pPr marL="0" indent="0">
              <a:buNone/>
            </a:pPr>
            <a:r>
              <a:rPr lang="en-US" sz="1000" b="1" dirty="0">
                <a:solidFill>
                  <a:srgbClr val="0B3C5D"/>
                </a:solidFill>
              </a:rPr>
              <a:t>Caminho nativo até o RP</a:t>
            </a:r>
            <a:endParaRPr lang="en-US" sz="1000" dirty="0"/>
          </a:p>
          <a:p>
            <a:pPr marL="0" indent="0">
              <a:buNone/>
            </a:pPr>
            <a:r>
              <a:rPr lang="en-US" sz="800" dirty="0">
                <a:solidFill>
                  <a:srgbClr val="1F2933"/>
                </a:solidFill>
              </a:rPr>
              <a:t>RP envia Join (S,G) em direção a S e depois Register-Stop; tráfego passa a fluir nativamente.</a:t>
            </a:r>
            <a:endParaRPr lang="en-US" sz="1000" dirty="0"/>
          </a:p>
        </p:txBody>
      </p:sp>
      <p:sp>
        <p:nvSpPr>
          <p:cNvPr id="39" name="Text 36"/>
          <p:cNvSpPr/>
          <p:nvPr/>
        </p:nvSpPr>
        <p:spPr>
          <a:xfrm>
            <a:off x="457200" y="6044184"/>
            <a:ext cx="384048" cy="384048"/>
          </a:xfrm>
          <a:prstGeom prst="ellipse">
            <a:avLst/>
          </a:prstGeom>
          <a:solidFill>
            <a:srgbClr val="F0A332"/>
          </a:solidFill>
          <a:ln>
            <a:solidFill>
              <a:srgbClr val="F0A332"/>
            </a:solidFill>
          </a:ln>
        </p:spPr>
        <p:txBody>
          <a:bodyPr wrap="square" lIns="0" tIns="0" rIns="0" bIns="0" rtlCol="0" anchor="ctr"/>
          <a:lstStyle/>
          <a:p>
            <a:pPr marL="0" indent="0" algn="ctr">
              <a:buNone/>
            </a:pPr>
            <a:r>
              <a:rPr lang="en-US" sz="1300" b="1" dirty="0">
                <a:solidFill>
                  <a:srgbClr val="1F2933"/>
                </a:solidFill>
              </a:rPr>
              <a:t>4</a:t>
            </a:r>
            <a:endParaRPr lang="en-US" sz="1300" dirty="0"/>
          </a:p>
        </p:txBody>
      </p:sp>
      <p:sp>
        <p:nvSpPr>
          <p:cNvPr id="40" name="Text 37"/>
          <p:cNvSpPr txBox="1"/>
          <p:nvPr/>
        </p:nvSpPr>
        <p:spPr>
          <a:xfrm>
            <a:off x="1005840" y="5998464"/>
            <a:ext cx="6400800" cy="384048"/>
          </a:xfrm>
          <a:prstGeom prst="rect">
            <a:avLst/>
          </a:prstGeom>
          <a:noFill/>
          <a:ln/>
        </p:spPr>
        <p:txBody>
          <a:bodyPr wrap="square" lIns="0" tIns="0" rIns="0" bIns="0" rtlCol="0" anchor="t"/>
          <a:lstStyle/>
          <a:p>
            <a:pPr marL="0" indent="0">
              <a:buNone/>
            </a:pPr>
            <a:r>
              <a:rPr lang="en-US" sz="1000" b="1" dirty="0">
                <a:solidFill>
                  <a:srgbClr val="0B3C5D"/>
                </a:solidFill>
              </a:rPr>
              <a:t>Comutação para SPT</a:t>
            </a:r>
            <a:endParaRPr lang="en-US" sz="1000" dirty="0"/>
          </a:p>
          <a:p>
            <a:pPr marL="0" indent="0">
              <a:buNone/>
            </a:pPr>
            <a:r>
              <a:rPr lang="en-US" sz="800" dirty="0">
                <a:solidFill>
                  <a:srgbClr val="1F2933"/>
                </a:solidFill>
              </a:rPr>
              <a:t>R4 envia Join (S,G) pelo caminho mais curto até S (via R3) e poda a árvore compartilhada (Prune (S,G,rpt)).</a:t>
            </a:r>
            <a:endParaRPr lang="en-US" sz="1000" dirty="0"/>
          </a:p>
        </p:txBody>
      </p:sp>
      <p:sp>
        <p:nvSpPr>
          <p:cNvPr id="41" name="Shape 38"/>
          <p:cNvSpPr/>
          <p:nvPr/>
        </p:nvSpPr>
        <p:spPr>
          <a:xfrm>
            <a:off x="7680960" y="4846320"/>
            <a:ext cx="4023360" cy="1463040"/>
          </a:xfrm>
          <a:prstGeom prst="roundRect">
            <a:avLst>
              <a:gd name="adj" fmla="val 7500"/>
            </a:avLst>
          </a:prstGeom>
          <a:solidFill>
            <a:srgbClr val="EEF3F7"/>
          </a:solidFill>
          <a:ln w="9525">
            <a:solidFill>
              <a:srgbClr val="EEF3F7"/>
            </a:solidFill>
            <a:prstDash val="solid"/>
          </a:ln>
        </p:spPr>
        <p:txBody>
          <a:bodyPr/>
          <a:lstStyle/>
          <a:p>
            <a:endParaRPr lang="en-US"/>
          </a:p>
        </p:txBody>
      </p:sp>
      <p:sp>
        <p:nvSpPr>
          <p:cNvPr id="42" name="Text 39"/>
          <p:cNvSpPr txBox="1"/>
          <p:nvPr/>
        </p:nvSpPr>
        <p:spPr>
          <a:xfrm>
            <a:off x="7882128" y="5010912"/>
            <a:ext cx="3621024" cy="365760"/>
          </a:xfrm>
          <a:prstGeom prst="rect">
            <a:avLst/>
          </a:prstGeom>
          <a:noFill/>
          <a:ln/>
        </p:spPr>
        <p:txBody>
          <a:bodyPr wrap="square" lIns="0" tIns="0" rIns="0" bIns="0" rtlCol="0" anchor="t"/>
          <a:lstStyle/>
          <a:p>
            <a:pPr marL="0" indent="0">
              <a:buNone/>
            </a:pPr>
            <a:r>
              <a:rPr lang="en-US" sz="1500" b="1" dirty="0">
                <a:solidFill>
                  <a:srgbClr val="0B3C5D"/>
                </a:solidFill>
              </a:rPr>
              <a:t>Descoberta do RP</a:t>
            </a:r>
            <a:endParaRPr lang="en-US" sz="1500" dirty="0"/>
          </a:p>
        </p:txBody>
      </p:sp>
      <p:sp>
        <p:nvSpPr>
          <p:cNvPr id="43" name="Text 40"/>
          <p:cNvSpPr txBox="1"/>
          <p:nvPr/>
        </p:nvSpPr>
        <p:spPr>
          <a:xfrm>
            <a:off x="7882128" y="5422392"/>
            <a:ext cx="3621024" cy="749808"/>
          </a:xfrm>
          <a:prstGeom prst="rect">
            <a:avLst/>
          </a:prstGeom>
          <a:noFill/>
          <a:ln/>
        </p:spPr>
        <p:txBody>
          <a:bodyPr wrap="square" lIns="0" tIns="0" rIns="0" bIns="0" rtlCol="0" anchor="t"/>
          <a:lstStyle/>
          <a:p>
            <a:pPr marL="279400" indent="-279400">
              <a:spcAft>
                <a:spcPts val="400"/>
              </a:spcAft>
              <a:buSzPct val="100000"/>
              <a:buChar char="•"/>
            </a:pPr>
            <a:r>
              <a:rPr lang="en-US" sz="1000" dirty="0">
                <a:solidFill>
                  <a:srgbClr val="1F2933"/>
                </a:solidFill>
              </a:rPr>
              <a:t>Estático; Auto-RP (Cisco); BSR (RFC 5059); Anycast-RP (RFC 4610) para redundância</a:t>
            </a:r>
            <a:endParaRPr lang="en-US" sz="1000" dirty="0"/>
          </a:p>
          <a:p>
            <a:pPr marL="279400" indent="-279400">
              <a:spcAft>
                <a:spcPts val="400"/>
              </a:spcAft>
              <a:buSzPct val="100000"/>
              <a:buChar char="•"/>
            </a:pPr>
            <a:r>
              <a:rPr lang="en-US" sz="1000" dirty="0">
                <a:solidFill>
                  <a:srgbClr val="1F2933"/>
                </a:solidFill>
              </a:rPr>
              <a:t>PIM: protocolo IP 103; Hello em 224.0.0.13 / ff02::d</a:t>
            </a:r>
            <a:endParaRPr lang="en-US" sz="1000"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16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RSVP: reserva de recursos (e o que restou dela)</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HISTÓRICO</a:t>
            </a:r>
            <a:endParaRPr lang="en-US" sz="1000" dirty="0"/>
          </a:p>
        </p:txBody>
      </p:sp>
      <p:sp>
        <p:nvSpPr>
          <p:cNvPr id="5" name="Text 2"/>
          <p:cNvSpPr/>
          <p:nvPr/>
        </p:nvSpPr>
        <p:spPr>
          <a:xfrm>
            <a:off x="822960" y="2468880"/>
            <a:ext cx="548640" cy="365760"/>
          </a:xfrm>
          <a:prstGeom prst="roundRect">
            <a:avLst>
              <a:gd name="adj" fmla="val 15000"/>
            </a:avLst>
          </a:prstGeom>
          <a:solidFill>
            <a:srgbClr val="F0A332"/>
          </a:solidFill>
          <a:ln>
            <a:solidFill>
              <a:srgbClr val="F0A332"/>
            </a:solidFill>
          </a:ln>
        </p:spPr>
        <p:txBody>
          <a:bodyPr wrap="square" lIns="0" tIns="0" rIns="0" bIns="0" rtlCol="0" anchor="ctr"/>
          <a:lstStyle/>
          <a:p>
            <a:pPr marL="0" indent="0" algn="ctr">
              <a:buNone/>
            </a:pPr>
            <a:r>
              <a:rPr lang="en-US" sz="1000" b="1" dirty="0">
                <a:solidFill>
                  <a:srgbClr val="FFFFFF"/>
                </a:solidFill>
              </a:rPr>
              <a:t>Tx</a:t>
            </a:r>
            <a:endParaRPr lang="en-US" sz="1000" dirty="0"/>
          </a:p>
        </p:txBody>
      </p:sp>
      <p:sp>
        <p:nvSpPr>
          <p:cNvPr id="6" name="Shape 3"/>
          <p:cNvSpPr/>
          <p:nvPr/>
        </p:nvSpPr>
        <p:spPr>
          <a:xfrm>
            <a:off x="969264" y="2834640"/>
            <a:ext cx="256032" cy="64008"/>
          </a:xfrm>
          <a:prstGeom prst="rect">
            <a:avLst/>
          </a:prstGeom>
          <a:solidFill>
            <a:srgbClr val="F0A332"/>
          </a:solidFill>
          <a:ln w="12700">
            <a:solidFill>
              <a:srgbClr val="F0A332"/>
            </a:solidFill>
            <a:prstDash val="solid"/>
          </a:ln>
        </p:spPr>
        <p:txBody>
          <a:bodyPr/>
          <a:lstStyle/>
          <a:p>
            <a:endParaRPr lang="en-US"/>
          </a:p>
        </p:txBody>
      </p:sp>
      <p:sp>
        <p:nvSpPr>
          <p:cNvPr id="7" name="Text 4"/>
          <p:cNvSpPr txBox="1"/>
          <p:nvPr/>
        </p:nvSpPr>
        <p:spPr>
          <a:xfrm>
            <a:off x="548640" y="292608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emissor</a:t>
            </a:r>
            <a:endParaRPr lang="en-US" sz="900" dirty="0"/>
          </a:p>
        </p:txBody>
      </p:sp>
      <p:sp>
        <p:nvSpPr>
          <p:cNvPr id="8" name="Text 5"/>
          <p:cNvSpPr/>
          <p:nvPr/>
        </p:nvSpPr>
        <p:spPr>
          <a:xfrm>
            <a:off x="286207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9" name="Text 6"/>
          <p:cNvSpPr/>
          <p:nvPr/>
        </p:nvSpPr>
        <p:spPr>
          <a:xfrm>
            <a:off x="5056632" y="240487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0" name="Text 7"/>
          <p:cNvSpPr txBox="1"/>
          <p:nvPr/>
        </p:nvSpPr>
        <p:spPr>
          <a:xfrm>
            <a:off x="4389120" y="2926080"/>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merge</a:t>
            </a:r>
            <a:endParaRPr lang="en-US" sz="1000" dirty="0"/>
          </a:p>
        </p:txBody>
      </p:sp>
      <p:sp>
        <p:nvSpPr>
          <p:cNvPr id="11" name="Text 8"/>
          <p:cNvSpPr/>
          <p:nvPr/>
        </p:nvSpPr>
        <p:spPr>
          <a:xfrm>
            <a:off x="7251192" y="167335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2" name="Text 9"/>
          <p:cNvSpPr/>
          <p:nvPr/>
        </p:nvSpPr>
        <p:spPr>
          <a:xfrm>
            <a:off x="7251192" y="313639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3" name="Text 10"/>
          <p:cNvSpPr/>
          <p:nvPr/>
        </p:nvSpPr>
        <p:spPr>
          <a:xfrm>
            <a:off x="9144000" y="1737360"/>
            <a:ext cx="548640" cy="365760"/>
          </a:xfrm>
          <a:prstGeom prst="roundRect">
            <a:avLst>
              <a:gd name="adj" fmla="val 15000"/>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Rx1</a:t>
            </a:r>
            <a:endParaRPr lang="en-US" sz="1000" dirty="0"/>
          </a:p>
        </p:txBody>
      </p:sp>
      <p:sp>
        <p:nvSpPr>
          <p:cNvPr id="14" name="Shape 11"/>
          <p:cNvSpPr/>
          <p:nvPr/>
        </p:nvSpPr>
        <p:spPr>
          <a:xfrm>
            <a:off x="9290304" y="2103120"/>
            <a:ext cx="256032" cy="64008"/>
          </a:xfrm>
          <a:prstGeom prst="rect">
            <a:avLst/>
          </a:prstGeom>
          <a:solidFill>
            <a:srgbClr val="2A9D6F"/>
          </a:solidFill>
          <a:ln w="12700">
            <a:solidFill>
              <a:srgbClr val="2A9D6F"/>
            </a:solidFill>
            <a:prstDash val="solid"/>
          </a:ln>
        </p:spPr>
        <p:txBody>
          <a:bodyPr/>
          <a:lstStyle/>
          <a:p>
            <a:endParaRPr lang="en-US"/>
          </a:p>
        </p:txBody>
      </p:sp>
      <p:sp>
        <p:nvSpPr>
          <p:cNvPr id="15" name="Text 12"/>
          <p:cNvSpPr txBox="1"/>
          <p:nvPr/>
        </p:nvSpPr>
        <p:spPr>
          <a:xfrm>
            <a:off x="8869680" y="219456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receptor 1</a:t>
            </a:r>
            <a:endParaRPr lang="en-US" sz="900" dirty="0"/>
          </a:p>
        </p:txBody>
      </p:sp>
      <p:sp>
        <p:nvSpPr>
          <p:cNvPr id="16" name="Text 13"/>
          <p:cNvSpPr/>
          <p:nvPr/>
        </p:nvSpPr>
        <p:spPr>
          <a:xfrm>
            <a:off x="9144000" y="3200400"/>
            <a:ext cx="548640" cy="365760"/>
          </a:xfrm>
          <a:prstGeom prst="roundRect">
            <a:avLst>
              <a:gd name="adj" fmla="val 15000"/>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Rx2</a:t>
            </a:r>
            <a:endParaRPr lang="en-US" sz="1000" dirty="0"/>
          </a:p>
        </p:txBody>
      </p:sp>
      <p:sp>
        <p:nvSpPr>
          <p:cNvPr id="17" name="Shape 14"/>
          <p:cNvSpPr/>
          <p:nvPr/>
        </p:nvSpPr>
        <p:spPr>
          <a:xfrm>
            <a:off x="9290304" y="3566160"/>
            <a:ext cx="256032" cy="64008"/>
          </a:xfrm>
          <a:prstGeom prst="rect">
            <a:avLst/>
          </a:prstGeom>
          <a:solidFill>
            <a:srgbClr val="2A9D6F"/>
          </a:solidFill>
          <a:ln w="12700">
            <a:solidFill>
              <a:srgbClr val="2A9D6F"/>
            </a:solidFill>
            <a:prstDash val="solid"/>
          </a:ln>
        </p:spPr>
        <p:txBody>
          <a:bodyPr/>
          <a:lstStyle/>
          <a:p>
            <a:endParaRPr lang="en-US"/>
          </a:p>
        </p:txBody>
      </p:sp>
      <p:sp>
        <p:nvSpPr>
          <p:cNvPr id="18" name="Text 15"/>
          <p:cNvSpPr txBox="1"/>
          <p:nvPr/>
        </p:nvSpPr>
        <p:spPr>
          <a:xfrm>
            <a:off x="8869680" y="3657600"/>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receptor 2</a:t>
            </a:r>
            <a:endParaRPr lang="en-US" sz="900" dirty="0"/>
          </a:p>
        </p:txBody>
      </p:sp>
      <p:sp>
        <p:nvSpPr>
          <p:cNvPr id="19" name="Shape 16"/>
          <p:cNvSpPr/>
          <p:nvPr/>
        </p:nvSpPr>
        <p:spPr>
          <a:xfrm>
            <a:off x="1371600" y="2651760"/>
            <a:ext cx="1490472" cy="0"/>
          </a:xfrm>
          <a:prstGeom prst="line">
            <a:avLst/>
          </a:prstGeom>
          <a:noFill/>
          <a:ln w="19050">
            <a:solidFill>
              <a:srgbClr val="0B3C5D"/>
            </a:solidFill>
            <a:prstDash val="solid"/>
          </a:ln>
        </p:spPr>
        <p:txBody>
          <a:bodyPr/>
          <a:lstStyle/>
          <a:p>
            <a:endParaRPr lang="en-US"/>
          </a:p>
        </p:txBody>
      </p:sp>
      <p:sp>
        <p:nvSpPr>
          <p:cNvPr id="20" name="Shape 17"/>
          <p:cNvSpPr/>
          <p:nvPr/>
        </p:nvSpPr>
        <p:spPr>
          <a:xfrm>
            <a:off x="3355848" y="2651760"/>
            <a:ext cx="1700784" cy="0"/>
          </a:xfrm>
          <a:prstGeom prst="line">
            <a:avLst/>
          </a:prstGeom>
          <a:noFill/>
          <a:ln w="19050">
            <a:solidFill>
              <a:srgbClr val="0B3C5D"/>
            </a:solidFill>
            <a:prstDash val="solid"/>
          </a:ln>
        </p:spPr>
        <p:txBody>
          <a:bodyPr/>
          <a:lstStyle/>
          <a:p>
            <a:endParaRPr lang="en-US"/>
          </a:p>
        </p:txBody>
      </p:sp>
      <p:sp>
        <p:nvSpPr>
          <p:cNvPr id="21" name="Shape 18"/>
          <p:cNvSpPr/>
          <p:nvPr/>
        </p:nvSpPr>
        <p:spPr>
          <a:xfrm flipV="1">
            <a:off x="5532120" y="2011680"/>
            <a:ext cx="1737360" cy="548640"/>
          </a:xfrm>
          <a:prstGeom prst="line">
            <a:avLst/>
          </a:prstGeom>
          <a:noFill/>
          <a:ln w="19050">
            <a:solidFill>
              <a:srgbClr val="0B3C5D"/>
            </a:solidFill>
            <a:prstDash val="solid"/>
          </a:ln>
        </p:spPr>
        <p:txBody>
          <a:bodyPr/>
          <a:lstStyle/>
          <a:p>
            <a:endParaRPr lang="en-US"/>
          </a:p>
        </p:txBody>
      </p:sp>
      <p:sp>
        <p:nvSpPr>
          <p:cNvPr id="22" name="Shape 19"/>
          <p:cNvSpPr/>
          <p:nvPr/>
        </p:nvSpPr>
        <p:spPr>
          <a:xfrm>
            <a:off x="5532120" y="2743200"/>
            <a:ext cx="1737360" cy="548640"/>
          </a:xfrm>
          <a:prstGeom prst="line">
            <a:avLst/>
          </a:prstGeom>
          <a:noFill/>
          <a:ln w="19050">
            <a:solidFill>
              <a:srgbClr val="0B3C5D"/>
            </a:solidFill>
            <a:prstDash val="solid"/>
          </a:ln>
        </p:spPr>
        <p:txBody>
          <a:bodyPr/>
          <a:lstStyle/>
          <a:p>
            <a:endParaRPr lang="en-US"/>
          </a:p>
        </p:txBody>
      </p:sp>
      <p:sp>
        <p:nvSpPr>
          <p:cNvPr id="23" name="Shape 20"/>
          <p:cNvSpPr/>
          <p:nvPr/>
        </p:nvSpPr>
        <p:spPr>
          <a:xfrm>
            <a:off x="7744968" y="1920240"/>
            <a:ext cx="1399032" cy="0"/>
          </a:xfrm>
          <a:prstGeom prst="line">
            <a:avLst/>
          </a:prstGeom>
          <a:noFill/>
          <a:ln w="19050">
            <a:solidFill>
              <a:srgbClr val="0B3C5D"/>
            </a:solidFill>
            <a:prstDash val="solid"/>
          </a:ln>
        </p:spPr>
        <p:txBody>
          <a:bodyPr/>
          <a:lstStyle/>
          <a:p>
            <a:endParaRPr lang="en-US"/>
          </a:p>
        </p:txBody>
      </p:sp>
      <p:sp>
        <p:nvSpPr>
          <p:cNvPr id="24" name="Shape 21"/>
          <p:cNvSpPr/>
          <p:nvPr/>
        </p:nvSpPr>
        <p:spPr>
          <a:xfrm>
            <a:off x="7744968" y="3383280"/>
            <a:ext cx="1399032" cy="0"/>
          </a:xfrm>
          <a:prstGeom prst="line">
            <a:avLst/>
          </a:prstGeom>
          <a:noFill/>
          <a:ln w="19050">
            <a:solidFill>
              <a:srgbClr val="0B3C5D"/>
            </a:solidFill>
            <a:prstDash val="solid"/>
          </a:ln>
        </p:spPr>
        <p:txBody>
          <a:bodyPr/>
          <a:lstStyle/>
          <a:p>
            <a:endParaRPr lang="en-US"/>
          </a:p>
        </p:txBody>
      </p:sp>
      <p:sp>
        <p:nvSpPr>
          <p:cNvPr id="25" name="Shape 22"/>
          <p:cNvSpPr/>
          <p:nvPr/>
        </p:nvSpPr>
        <p:spPr>
          <a:xfrm>
            <a:off x="1463040" y="1371600"/>
            <a:ext cx="7680960" cy="0"/>
          </a:xfrm>
          <a:prstGeom prst="line">
            <a:avLst/>
          </a:prstGeom>
          <a:noFill/>
          <a:ln w="31750">
            <a:solidFill>
              <a:srgbClr val="F0A332"/>
            </a:solidFill>
            <a:prstDash val="solid"/>
            <a:tailEnd type="triangle"/>
          </a:ln>
        </p:spPr>
        <p:txBody>
          <a:bodyPr/>
          <a:lstStyle/>
          <a:p>
            <a:endParaRPr lang="en-US"/>
          </a:p>
        </p:txBody>
      </p:sp>
      <p:sp>
        <p:nvSpPr>
          <p:cNvPr id="26" name="Text 23"/>
          <p:cNvSpPr txBox="1"/>
          <p:nvPr/>
        </p:nvSpPr>
        <p:spPr>
          <a:xfrm>
            <a:off x="2560320" y="1417320"/>
            <a:ext cx="5486400" cy="237744"/>
          </a:xfrm>
          <a:prstGeom prst="rect">
            <a:avLst/>
          </a:prstGeom>
          <a:noFill/>
          <a:ln/>
        </p:spPr>
        <p:txBody>
          <a:bodyPr wrap="square" lIns="0" tIns="0" rIns="0" bIns="0" rtlCol="0" anchor="ctr"/>
          <a:lstStyle/>
          <a:p>
            <a:pPr marL="0" indent="0" algn="ctr">
              <a:buNone/>
            </a:pPr>
            <a:r>
              <a:rPr lang="en-US" sz="1000" b="1" dirty="0">
                <a:solidFill>
                  <a:srgbClr val="B5731E"/>
                </a:solidFill>
              </a:rPr>
              <a:t>PATH: o emissor descreve o fluxo, salto a salto, até cada receptor</a:t>
            </a:r>
            <a:endParaRPr lang="en-US" sz="1000" dirty="0"/>
          </a:p>
        </p:txBody>
      </p:sp>
      <p:sp>
        <p:nvSpPr>
          <p:cNvPr id="27" name="Shape 24"/>
          <p:cNvSpPr/>
          <p:nvPr/>
        </p:nvSpPr>
        <p:spPr>
          <a:xfrm flipH="1">
            <a:off x="5760720" y="4023360"/>
            <a:ext cx="3383280" cy="0"/>
          </a:xfrm>
          <a:prstGeom prst="line">
            <a:avLst/>
          </a:prstGeom>
          <a:noFill/>
          <a:ln w="25400">
            <a:solidFill>
              <a:srgbClr val="2A9D6F"/>
            </a:solidFill>
            <a:prstDash val="solid"/>
            <a:tailEnd type="triangle"/>
          </a:ln>
        </p:spPr>
        <p:txBody>
          <a:bodyPr/>
          <a:lstStyle/>
          <a:p>
            <a:endParaRPr lang="en-US"/>
          </a:p>
        </p:txBody>
      </p:sp>
      <p:sp>
        <p:nvSpPr>
          <p:cNvPr id="28" name="Text 25"/>
          <p:cNvSpPr txBox="1"/>
          <p:nvPr/>
        </p:nvSpPr>
        <p:spPr>
          <a:xfrm>
            <a:off x="5897880" y="4069080"/>
            <a:ext cx="3108960" cy="237744"/>
          </a:xfrm>
          <a:prstGeom prst="rect">
            <a:avLst/>
          </a:prstGeom>
          <a:noFill/>
          <a:ln/>
        </p:spPr>
        <p:txBody>
          <a:bodyPr wrap="square" lIns="0" tIns="0" rIns="0" bIns="0" rtlCol="0" anchor="ctr"/>
          <a:lstStyle/>
          <a:p>
            <a:pPr marL="0" indent="0" algn="ctr">
              <a:buNone/>
            </a:pPr>
            <a:r>
              <a:rPr lang="en-US" sz="1000" b="1" dirty="0">
                <a:solidFill>
                  <a:srgbClr val="2A9D6F"/>
                </a:solidFill>
              </a:rPr>
              <a:t>RESV de Rx1 e de Rx2 sobem a árvore</a:t>
            </a:r>
            <a:endParaRPr lang="en-US" sz="1000" dirty="0"/>
          </a:p>
        </p:txBody>
      </p:sp>
      <p:sp>
        <p:nvSpPr>
          <p:cNvPr id="29" name="Shape 26"/>
          <p:cNvSpPr/>
          <p:nvPr/>
        </p:nvSpPr>
        <p:spPr>
          <a:xfrm flipH="1">
            <a:off x="3291840" y="4023360"/>
            <a:ext cx="1920240" cy="0"/>
          </a:xfrm>
          <a:prstGeom prst="line">
            <a:avLst/>
          </a:prstGeom>
          <a:noFill/>
          <a:ln w="50800">
            <a:solidFill>
              <a:srgbClr val="2A9D6F"/>
            </a:solidFill>
            <a:prstDash val="solid"/>
            <a:tailEnd type="triangle"/>
          </a:ln>
        </p:spPr>
        <p:txBody>
          <a:bodyPr/>
          <a:lstStyle/>
          <a:p>
            <a:endParaRPr lang="en-US"/>
          </a:p>
        </p:txBody>
      </p:sp>
      <p:sp>
        <p:nvSpPr>
          <p:cNvPr id="30" name="Text 27"/>
          <p:cNvSpPr txBox="1"/>
          <p:nvPr/>
        </p:nvSpPr>
        <p:spPr>
          <a:xfrm>
            <a:off x="3063240" y="4069080"/>
            <a:ext cx="2377440" cy="237744"/>
          </a:xfrm>
          <a:prstGeom prst="rect">
            <a:avLst/>
          </a:prstGeom>
          <a:noFill/>
          <a:ln/>
        </p:spPr>
        <p:txBody>
          <a:bodyPr wrap="square" lIns="0" tIns="0" rIns="0" bIns="0" rtlCol="0" anchor="ctr"/>
          <a:lstStyle/>
          <a:p>
            <a:pPr marL="0" indent="0" algn="ctr">
              <a:buNone/>
            </a:pPr>
            <a:r>
              <a:rPr lang="en-US" sz="1000" b="1" dirty="0">
                <a:solidFill>
                  <a:srgbClr val="2A9D6F"/>
                </a:solidFill>
              </a:rPr>
              <a:t>uma só RESV (fundida em R2)</a:t>
            </a:r>
            <a:endParaRPr lang="en-US" sz="1000" dirty="0"/>
          </a:p>
        </p:txBody>
      </p:sp>
      <p:sp>
        <p:nvSpPr>
          <p:cNvPr id="31" name="Shape 28"/>
          <p:cNvSpPr/>
          <p:nvPr/>
        </p:nvSpPr>
        <p:spPr>
          <a:xfrm>
            <a:off x="457200" y="4526280"/>
            <a:ext cx="5486400" cy="1737360"/>
          </a:xfrm>
          <a:prstGeom prst="roundRect">
            <a:avLst>
              <a:gd name="adj" fmla="val 6316"/>
            </a:avLst>
          </a:prstGeom>
          <a:solidFill>
            <a:srgbClr val="EEF3F7"/>
          </a:solidFill>
          <a:ln w="9525">
            <a:solidFill>
              <a:srgbClr val="EEF3F7"/>
            </a:solidFill>
            <a:prstDash val="solid"/>
          </a:ln>
        </p:spPr>
        <p:txBody>
          <a:bodyPr/>
          <a:lstStyle/>
          <a:p>
            <a:endParaRPr lang="en-US"/>
          </a:p>
        </p:txBody>
      </p:sp>
      <p:sp>
        <p:nvSpPr>
          <p:cNvPr id="32" name="Text 29"/>
          <p:cNvSpPr txBox="1"/>
          <p:nvPr/>
        </p:nvSpPr>
        <p:spPr>
          <a:xfrm>
            <a:off x="658368" y="46908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RSVP original (RFC 2205, IntServ)</a:t>
            </a:r>
            <a:endParaRPr lang="en-US" sz="1500" dirty="0"/>
          </a:p>
        </p:txBody>
      </p:sp>
      <p:sp>
        <p:nvSpPr>
          <p:cNvPr id="33" name="Text 30"/>
          <p:cNvSpPr txBox="1"/>
          <p:nvPr/>
        </p:nvSpPr>
        <p:spPr>
          <a:xfrm>
            <a:off x="658368" y="5102352"/>
            <a:ext cx="5084064" cy="1024128"/>
          </a:xfrm>
          <a:prstGeom prst="rect">
            <a:avLst/>
          </a:prstGeom>
          <a:noFill/>
          <a:ln/>
        </p:spPr>
        <p:txBody>
          <a:bodyPr wrap="square" lIns="0" tIns="0" rIns="0" bIns="0" rtlCol="0" anchor="t"/>
          <a:lstStyle/>
          <a:p>
            <a:pPr marL="279400" indent="-279400">
              <a:spcAft>
                <a:spcPts val="400"/>
              </a:spcAft>
              <a:buSzPct val="100000"/>
              <a:buChar char="•"/>
            </a:pPr>
            <a:r>
              <a:rPr lang="en-US" sz="1000" dirty="0">
                <a:solidFill>
                  <a:srgbClr val="1F2933"/>
                </a:solidFill>
              </a:rPr>
              <a:t>Reservas </a:t>
            </a:r>
            <a:r>
              <a:rPr lang="en-US" sz="1000" b="1" dirty="0">
                <a:solidFill>
                  <a:srgbClr val="1F2933"/>
                </a:solidFill>
              </a:rPr>
              <a:t>orientadas ao receptor</a:t>
            </a:r>
            <a:r>
              <a:rPr lang="en-US" sz="1000" dirty="0">
                <a:solidFill>
                  <a:srgbClr val="1F2933"/>
                </a:solidFill>
              </a:rPr>
              <a:t>: PATH desce, RESV sobe e se </a:t>
            </a:r>
            <a:r>
              <a:rPr lang="en-US" sz="1000" b="1" dirty="0">
                <a:solidFill>
                  <a:srgbClr val="1F2933"/>
                </a:solidFill>
              </a:rPr>
              <a:t>funde</a:t>
            </a:r>
            <a:r>
              <a:rPr lang="en-US" sz="1000" dirty="0">
                <a:solidFill>
                  <a:srgbClr val="1F2933"/>
                </a:solidFill>
              </a:rPr>
              <a:t> no primeiro ramo reservado</a:t>
            </a:r>
            <a:endParaRPr lang="en-US" sz="1000" dirty="0"/>
          </a:p>
          <a:p>
            <a:pPr marL="279400" indent="-279400">
              <a:spcAft>
                <a:spcPts val="400"/>
              </a:spcAft>
              <a:buSzPct val="100000"/>
              <a:buChar char="•"/>
            </a:pPr>
            <a:r>
              <a:rPr lang="en-US" sz="1000" dirty="0">
                <a:solidFill>
                  <a:srgbClr val="1F2933"/>
                </a:solidFill>
              </a:rPr>
              <a:t>Estado soft por fluxo em cada roteador: não escalou na Internet</a:t>
            </a:r>
            <a:endParaRPr lang="en-US" sz="1000" dirty="0"/>
          </a:p>
          <a:p>
            <a:pPr marL="279400" indent="-279400">
              <a:spcAft>
                <a:spcPts val="400"/>
              </a:spcAft>
              <a:buSzPct val="100000"/>
              <a:buChar char="•"/>
            </a:pPr>
            <a:r>
              <a:rPr lang="en-US" sz="1000" dirty="0">
                <a:solidFill>
                  <a:srgbClr val="1F2933"/>
                </a:solidFill>
              </a:rPr>
              <a:t>QoS real ficou com DiffServ (DSCP) e superprovisionamento</a:t>
            </a:r>
            <a:endParaRPr lang="en-US" sz="1000" dirty="0"/>
          </a:p>
        </p:txBody>
      </p:sp>
      <p:sp>
        <p:nvSpPr>
          <p:cNvPr id="34" name="Shape 31"/>
          <p:cNvSpPr/>
          <p:nvPr/>
        </p:nvSpPr>
        <p:spPr>
          <a:xfrm>
            <a:off x="6245352" y="4526280"/>
            <a:ext cx="5486400" cy="1737360"/>
          </a:xfrm>
          <a:prstGeom prst="roundRect">
            <a:avLst>
              <a:gd name="adj" fmla="val 6316"/>
            </a:avLst>
          </a:prstGeom>
          <a:solidFill>
            <a:srgbClr val="FFF4E0"/>
          </a:solidFill>
          <a:ln w="9525">
            <a:solidFill>
              <a:srgbClr val="EEF3F7"/>
            </a:solidFill>
            <a:prstDash val="solid"/>
          </a:ln>
        </p:spPr>
        <p:txBody>
          <a:bodyPr/>
          <a:lstStyle/>
          <a:p>
            <a:endParaRPr lang="en-US"/>
          </a:p>
        </p:txBody>
      </p:sp>
      <p:sp>
        <p:nvSpPr>
          <p:cNvPr id="35" name="Text 32"/>
          <p:cNvSpPr txBox="1"/>
          <p:nvPr/>
        </p:nvSpPr>
        <p:spPr>
          <a:xfrm>
            <a:off x="6446520" y="46908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O que sobreviveu: RSVP-TE (RFC 3209)</a:t>
            </a:r>
            <a:endParaRPr lang="en-US" sz="1500" dirty="0"/>
          </a:p>
        </p:txBody>
      </p:sp>
      <p:sp>
        <p:nvSpPr>
          <p:cNvPr id="36" name="Text 33"/>
          <p:cNvSpPr txBox="1"/>
          <p:nvPr/>
        </p:nvSpPr>
        <p:spPr>
          <a:xfrm>
            <a:off x="6446520" y="5102352"/>
            <a:ext cx="5084064" cy="1024128"/>
          </a:xfrm>
          <a:prstGeom prst="rect">
            <a:avLst/>
          </a:prstGeom>
          <a:noFill/>
          <a:ln/>
        </p:spPr>
        <p:txBody>
          <a:bodyPr wrap="square" lIns="0" tIns="0" rIns="0" bIns="0" rtlCol="0" anchor="t"/>
          <a:lstStyle/>
          <a:p>
            <a:pPr marL="279400" indent="-279400">
              <a:spcAft>
                <a:spcPts val="400"/>
              </a:spcAft>
              <a:buSzPct val="100000"/>
              <a:buChar char="•"/>
            </a:pPr>
            <a:r>
              <a:rPr lang="en-US" sz="1000" dirty="0">
                <a:solidFill>
                  <a:srgbClr val="1F2933"/>
                </a:solidFill>
              </a:rPr>
              <a:t>Sinaliza túneis MPLS de engenharia de tráfego: caminho explícito, banda, prioridade</a:t>
            </a:r>
            <a:endParaRPr lang="en-US" sz="1000" dirty="0"/>
          </a:p>
          <a:p>
            <a:pPr marL="279400" indent="-279400">
              <a:spcAft>
                <a:spcPts val="400"/>
              </a:spcAft>
              <a:buSzPct val="100000"/>
              <a:buChar char="•"/>
            </a:pPr>
            <a:r>
              <a:rPr lang="en-US" sz="1000" dirty="0">
                <a:solidFill>
                  <a:srgbClr val="1F2933"/>
                </a:solidFill>
              </a:rPr>
              <a:t>Proteção rápida FRR (RFC 4090)</a:t>
            </a:r>
            <a:endParaRPr lang="en-US" sz="1000" dirty="0"/>
          </a:p>
          <a:p>
            <a:pPr marL="279400" indent="-279400">
              <a:spcAft>
                <a:spcPts val="400"/>
              </a:spcAft>
              <a:buSzPct val="100000"/>
              <a:buChar char="•"/>
            </a:pPr>
            <a:r>
              <a:rPr lang="en-US" sz="1000" dirty="0">
                <a:solidFill>
                  <a:srgbClr val="1F2933"/>
                </a:solidFill>
              </a:rPr>
              <a:t>Perdendo espaço para Segment Routing (sem sinalização)</a:t>
            </a:r>
            <a:endParaRPr lang="en-US" sz="1000"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168">
    <p:spTree>
      <p:nvGrpSpPr>
        <p:cNvPr id="1" name=""/>
        <p:cNvGrpSpPr/>
        <p:nvPr/>
      </p:nvGrpSpPr>
      <p:grpSpPr>
        <a:xfrm>
          <a:off x="0" y="0"/>
          <a:ext cx="0" cy="0"/>
          <a:chOff x="0" y="0"/>
          <a:chExt cx="0" cy="0"/>
        </a:xfrm>
      </p:grpSpPr>
      <p:sp>
        <p:nvSpPr>
          <p:cNvPr id="2" name="Text 0"/>
          <p:cNvSpPr txBox="1"/>
          <p:nvPr/>
        </p:nvSpPr>
        <p:spPr>
          <a:xfrm>
            <a:off x="731520" y="1188720"/>
            <a:ext cx="10698480" cy="822960"/>
          </a:xfrm>
          <a:prstGeom prst="rect">
            <a:avLst/>
          </a:prstGeom>
          <a:noFill/>
          <a:ln/>
        </p:spPr>
        <p:txBody>
          <a:bodyPr wrap="square" lIns="0" tIns="0" rIns="0" bIns="0" rtlCol="0" anchor="ctr"/>
          <a:lstStyle/>
          <a:p>
            <a:pPr marL="0" indent="0">
              <a:buNone/>
            </a:pPr>
            <a:r>
              <a:rPr lang="en-US" sz="2200" b="1" dirty="0">
                <a:solidFill>
                  <a:srgbClr val="F0A332"/>
                </a:solidFill>
              </a:rPr>
              <a:t>MÓDULO 2  |  PARTE 9</a:t>
            </a:r>
            <a:endParaRPr lang="en-US" sz="2200" dirty="0"/>
          </a:p>
        </p:txBody>
      </p:sp>
      <p:sp>
        <p:nvSpPr>
          <p:cNvPr id="3" name="Text 0"/>
          <p:cNvSpPr>
            <a:spLocks noGrp="1"/>
          </p:cNvSpPr>
          <p:nvPr>
            <p:ph type="title" idx="100" hasCustomPrompt="1"/>
          </p:nvPr>
        </p:nvSpPr>
        <p:spPr>
          <a:xfrm>
            <a:off x="731520" y="2377440"/>
            <a:ext cx="10698480" cy="1280160"/>
          </a:xfrm>
          <a:prstGeom prst="rect">
            <a:avLst/>
          </a:prstGeom>
          <a:noFill/>
          <a:ln/>
        </p:spPr>
        <p:txBody>
          <a:bodyPr wrap="square" lIns="0" tIns="0" rIns="0" bIns="0" rtlCol="0" anchor="b"/>
          <a:lstStyle/>
          <a:p>
            <a:pPr marL="0" indent="0" algn="l">
              <a:buNone/>
            </a:pPr>
            <a:r>
              <a:rPr lang="en-US" sz="4000" b="1" dirty="0">
                <a:solidFill>
                  <a:srgbClr val="FFFFFF"/>
                </a:solidFill>
              </a:rPr>
              <a:t>MPLS e VRRP</a:t>
            </a:r>
            <a:endParaRPr lang="en-US" sz="4000" dirty="0"/>
          </a:p>
        </p:txBody>
      </p:sp>
      <p:sp>
        <p:nvSpPr>
          <p:cNvPr id="4" name="Text 0"/>
          <p:cNvSpPr>
            <a:spLocks noGrp="1"/>
          </p:cNvSpPr>
          <p:nvPr>
            <p:ph type="body" idx="101" hasCustomPrompt="1"/>
          </p:nvPr>
        </p:nvSpPr>
        <p:spPr>
          <a:xfrm>
            <a:off x="731520" y="3794760"/>
            <a:ext cx="10698480" cy="1463040"/>
          </a:xfrm>
          <a:prstGeom prst="rect">
            <a:avLst/>
          </a:prstGeom>
          <a:noFill/>
          <a:ln/>
        </p:spPr>
        <p:txBody>
          <a:bodyPr wrap="square" lIns="0" tIns="0" rIns="0" bIns="0" rtlCol="0" anchor="t"/>
          <a:lstStyle/>
          <a:p>
            <a:pPr marL="0" indent="0" algn="l">
              <a:buNone/>
            </a:pPr>
            <a:r>
              <a:rPr lang="en-US" sz="1800" dirty="0">
                <a:solidFill>
                  <a:srgbClr val="8ECAE6"/>
                </a:solidFill>
              </a:rPr>
              <a:t>Comutação por rótulos: conceitos, terminologia, exemplo de LIB/LFIB e aplicações atuais; redundância de gateway com VRRP</a:t>
            </a:r>
            <a:endParaRPr lang="en-US" sz="1800"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16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MPLS: comutação por rótulos</a:t>
            </a:r>
            <a:endParaRPr lang="en-US" sz="3000" dirty="0"/>
          </a:p>
        </p:txBody>
      </p:sp>
      <p:sp>
        <p:nvSpPr>
          <p:cNvPr id="4" name="Text 1"/>
          <p:cNvSpPr txBox="1"/>
          <p:nvPr/>
        </p:nvSpPr>
        <p:spPr>
          <a:xfrm>
            <a:off x="457200" y="1280160"/>
            <a:ext cx="11247120" cy="320040"/>
          </a:xfrm>
          <a:prstGeom prst="rect">
            <a:avLst/>
          </a:prstGeom>
          <a:noFill/>
          <a:ln/>
        </p:spPr>
        <p:txBody>
          <a:bodyPr wrap="square" lIns="0" tIns="0" rIns="0" bIns="0" rtlCol="0" anchor="ctr"/>
          <a:lstStyle/>
          <a:p>
            <a:pPr marL="0" indent="0" algn="l">
              <a:buNone/>
            </a:pPr>
            <a:r>
              <a:rPr lang="en-US" sz="1300" b="1" dirty="0">
                <a:solidFill>
                  <a:srgbClr val="0B3C5D"/>
                </a:solidFill>
              </a:rPr>
              <a:t>Cabeçalho MPLS ('shim', RFC 3032): 32 bits entre o enlace e o IP</a:t>
            </a:r>
            <a:endParaRPr lang="en-US" sz="1300" dirty="0"/>
          </a:p>
        </p:txBody>
      </p:sp>
      <p:sp>
        <p:nvSpPr>
          <p:cNvPr id="5" name="Text 2"/>
          <p:cNvSpPr/>
          <p:nvPr/>
        </p:nvSpPr>
        <p:spPr>
          <a:xfrm>
            <a:off x="457200" y="1645920"/>
            <a:ext cx="3374136"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Cabeçalho Ethernet (EtherType 0x8847)</a:t>
            </a:r>
            <a:endParaRPr lang="en-US" sz="1000" dirty="0"/>
          </a:p>
        </p:txBody>
      </p:sp>
      <p:sp>
        <p:nvSpPr>
          <p:cNvPr id="6" name="Text 3"/>
          <p:cNvSpPr/>
          <p:nvPr/>
        </p:nvSpPr>
        <p:spPr>
          <a:xfrm>
            <a:off x="3831336" y="1645920"/>
            <a:ext cx="2811780" cy="502920"/>
          </a:xfrm>
          <a:prstGeom prst="rect">
            <a:avLst/>
          </a:prstGeom>
          <a:solidFill>
            <a:srgbClr val="F0A332"/>
          </a:solidFill>
          <a:ln w="12700">
            <a:solidFill>
              <a:srgbClr val="FFFFFF"/>
            </a:solidFill>
          </a:ln>
        </p:spPr>
        <p:txBody>
          <a:bodyPr wrap="square" lIns="25400" tIns="25400" rIns="25400" bIns="25400" rtlCol="0" anchor="ctr"/>
          <a:lstStyle/>
          <a:p>
            <a:pPr marL="0" indent="0" algn="ctr">
              <a:buNone/>
            </a:pPr>
            <a:r>
              <a:rPr lang="en-US" sz="1000" b="1" dirty="0">
                <a:solidFill>
                  <a:srgbClr val="1F2933"/>
                </a:solidFill>
              </a:rPr>
              <a:t>Rótulo (20 bits)</a:t>
            </a:r>
            <a:endParaRPr lang="en-US" sz="1000" dirty="0"/>
          </a:p>
        </p:txBody>
      </p:sp>
      <p:sp>
        <p:nvSpPr>
          <p:cNvPr id="7" name="Text 4"/>
          <p:cNvSpPr/>
          <p:nvPr/>
        </p:nvSpPr>
        <p:spPr>
          <a:xfrm>
            <a:off x="6643116" y="1645920"/>
            <a:ext cx="421767"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TC (3)</a:t>
            </a:r>
            <a:endParaRPr lang="en-US" sz="1000" dirty="0"/>
          </a:p>
        </p:txBody>
      </p:sp>
      <p:sp>
        <p:nvSpPr>
          <p:cNvPr id="8" name="Text 5"/>
          <p:cNvSpPr/>
          <p:nvPr/>
        </p:nvSpPr>
        <p:spPr>
          <a:xfrm>
            <a:off x="7064883" y="1645920"/>
            <a:ext cx="140589"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S</a:t>
            </a:r>
            <a:endParaRPr lang="en-US" sz="1000" dirty="0"/>
          </a:p>
        </p:txBody>
      </p:sp>
      <p:sp>
        <p:nvSpPr>
          <p:cNvPr id="9" name="Text 6"/>
          <p:cNvSpPr/>
          <p:nvPr/>
        </p:nvSpPr>
        <p:spPr>
          <a:xfrm>
            <a:off x="7205472" y="1645920"/>
            <a:ext cx="1124712" cy="502920"/>
          </a:xfrm>
          <a:prstGeom prst="rect">
            <a:avLst/>
          </a:prstGeom>
          <a:solidFill>
            <a:srgbClr val="8ECAE6"/>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TTL (8)</a:t>
            </a:r>
            <a:endParaRPr lang="en-US" sz="1000" dirty="0"/>
          </a:p>
        </p:txBody>
      </p:sp>
      <p:sp>
        <p:nvSpPr>
          <p:cNvPr id="10" name="Text 7"/>
          <p:cNvSpPr/>
          <p:nvPr/>
        </p:nvSpPr>
        <p:spPr>
          <a:xfrm>
            <a:off x="8330184" y="1645920"/>
            <a:ext cx="3374136" cy="502920"/>
          </a:xfrm>
          <a:prstGeom prst="rect">
            <a:avLst/>
          </a:prstGeom>
          <a:solidFill>
            <a:srgbClr val="EEF3F7"/>
          </a:solidFill>
          <a:ln w="12700">
            <a:solidFill>
              <a:srgbClr val="FFFFFF"/>
            </a:solidFill>
          </a:ln>
        </p:spPr>
        <p:txBody>
          <a:bodyPr wrap="square" lIns="25400" tIns="25400" rIns="25400" bIns="25400" rtlCol="0" anchor="ctr"/>
          <a:lstStyle/>
          <a:p>
            <a:pPr marL="0" indent="0" algn="ctr">
              <a:buNone/>
            </a:pPr>
            <a:r>
              <a:rPr lang="en-US" sz="1000" dirty="0">
                <a:solidFill>
                  <a:srgbClr val="1F2933"/>
                </a:solidFill>
              </a:rPr>
              <a:t>Pacote IP</a:t>
            </a:r>
            <a:endParaRPr lang="en-US" sz="1000" dirty="0"/>
          </a:p>
        </p:txBody>
      </p:sp>
      <p:sp>
        <p:nvSpPr>
          <p:cNvPr id="11" name="Text 8"/>
          <p:cNvSpPr txBox="1"/>
          <p:nvPr/>
        </p:nvSpPr>
        <p:spPr>
          <a:xfrm>
            <a:off x="457200" y="2176272"/>
            <a:ext cx="11247120" cy="274320"/>
          </a:xfrm>
          <a:prstGeom prst="rect">
            <a:avLst/>
          </a:prstGeom>
          <a:noFill/>
          <a:ln/>
        </p:spPr>
        <p:txBody>
          <a:bodyPr wrap="square" lIns="0" tIns="0" rIns="0" bIns="0" rtlCol="0" anchor="ctr"/>
          <a:lstStyle/>
          <a:p>
            <a:pPr marL="0" indent="0" algn="l">
              <a:buNone/>
            </a:pPr>
            <a:r>
              <a:rPr lang="en-US" sz="1000" dirty="0">
                <a:solidFill>
                  <a:srgbClr val="6B7B8C"/>
                </a:solidFill>
              </a:rPr>
              <a:t>Rótulos 0 a 15 reservados (0 IPv4 explicit null, 1 router alert, 2 IPv6 explicit null, 3 implicit null = PHP); S = fim da pilha; a pilha de rótulos permite túneis aninhados</a:t>
            </a:r>
            <a:endParaRPr lang="en-US" sz="1000" dirty="0"/>
          </a:p>
        </p:txBody>
      </p:sp>
      <p:sp>
        <p:nvSpPr>
          <p:cNvPr id="12" name="Text 9"/>
          <p:cNvSpPr/>
          <p:nvPr/>
        </p:nvSpPr>
        <p:spPr>
          <a:xfrm>
            <a:off x="594360" y="33101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A</a:t>
            </a:r>
            <a:endParaRPr lang="en-US" sz="1000" dirty="0"/>
          </a:p>
        </p:txBody>
      </p:sp>
      <p:sp>
        <p:nvSpPr>
          <p:cNvPr id="13" name="Shape 10"/>
          <p:cNvSpPr/>
          <p:nvPr/>
        </p:nvSpPr>
        <p:spPr>
          <a:xfrm>
            <a:off x="694944" y="3639312"/>
            <a:ext cx="256032" cy="64008"/>
          </a:xfrm>
          <a:prstGeom prst="rect">
            <a:avLst/>
          </a:prstGeom>
          <a:solidFill>
            <a:srgbClr val="2A9D6F"/>
          </a:solidFill>
          <a:ln w="12700">
            <a:solidFill>
              <a:srgbClr val="2A9D6F"/>
            </a:solidFill>
            <a:prstDash val="solid"/>
          </a:ln>
        </p:spPr>
        <p:txBody>
          <a:bodyPr/>
          <a:lstStyle/>
          <a:p>
            <a:endParaRPr lang="en-US"/>
          </a:p>
        </p:txBody>
      </p:sp>
      <p:sp>
        <p:nvSpPr>
          <p:cNvPr id="14" name="Text 11"/>
          <p:cNvSpPr txBox="1"/>
          <p:nvPr/>
        </p:nvSpPr>
        <p:spPr>
          <a:xfrm>
            <a:off x="274320" y="373075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10.1.0.0/16</a:t>
            </a:r>
            <a:endParaRPr lang="en-US" sz="900" dirty="0"/>
          </a:p>
        </p:txBody>
      </p:sp>
      <p:sp>
        <p:nvSpPr>
          <p:cNvPr id="15" name="Text 12"/>
          <p:cNvSpPr/>
          <p:nvPr/>
        </p:nvSpPr>
        <p:spPr>
          <a:xfrm>
            <a:off x="2103120" y="32004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LER</a:t>
            </a:r>
            <a:endParaRPr lang="en-US" sz="1200" dirty="0"/>
          </a:p>
        </p:txBody>
      </p:sp>
      <p:sp>
        <p:nvSpPr>
          <p:cNvPr id="16" name="Text 13"/>
          <p:cNvSpPr txBox="1"/>
          <p:nvPr/>
        </p:nvSpPr>
        <p:spPr>
          <a:xfrm>
            <a:off x="1463040" y="3776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ingresso: push 20</a:t>
            </a:r>
            <a:endParaRPr lang="en-US" sz="1000" dirty="0"/>
          </a:p>
        </p:txBody>
      </p:sp>
      <p:sp>
        <p:nvSpPr>
          <p:cNvPr id="17" name="Text 14"/>
          <p:cNvSpPr/>
          <p:nvPr/>
        </p:nvSpPr>
        <p:spPr>
          <a:xfrm>
            <a:off x="4572000" y="32004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LSR</a:t>
            </a:r>
            <a:endParaRPr lang="en-US" sz="1200" dirty="0"/>
          </a:p>
        </p:txBody>
      </p:sp>
      <p:sp>
        <p:nvSpPr>
          <p:cNvPr id="18" name="Text 15"/>
          <p:cNvSpPr txBox="1"/>
          <p:nvPr/>
        </p:nvSpPr>
        <p:spPr>
          <a:xfrm>
            <a:off x="3931920" y="3776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swap 20 → 30</a:t>
            </a:r>
            <a:endParaRPr lang="en-US" sz="1000" dirty="0"/>
          </a:p>
        </p:txBody>
      </p:sp>
      <p:sp>
        <p:nvSpPr>
          <p:cNvPr id="19" name="Text 16"/>
          <p:cNvSpPr/>
          <p:nvPr/>
        </p:nvSpPr>
        <p:spPr>
          <a:xfrm>
            <a:off x="7040880" y="32004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LSR</a:t>
            </a:r>
            <a:endParaRPr lang="en-US" sz="1200" dirty="0"/>
          </a:p>
        </p:txBody>
      </p:sp>
      <p:sp>
        <p:nvSpPr>
          <p:cNvPr id="20" name="Text 17"/>
          <p:cNvSpPr txBox="1"/>
          <p:nvPr/>
        </p:nvSpPr>
        <p:spPr>
          <a:xfrm>
            <a:off x="6400800" y="3776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swap 30 → 40 (ou PHP)</a:t>
            </a:r>
            <a:endParaRPr lang="en-US" sz="1000" dirty="0"/>
          </a:p>
        </p:txBody>
      </p:sp>
      <p:sp>
        <p:nvSpPr>
          <p:cNvPr id="21" name="Text 18"/>
          <p:cNvSpPr/>
          <p:nvPr/>
        </p:nvSpPr>
        <p:spPr>
          <a:xfrm>
            <a:off x="9509760" y="3200400"/>
            <a:ext cx="548640" cy="548640"/>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LER</a:t>
            </a:r>
            <a:endParaRPr lang="en-US" sz="1200" dirty="0"/>
          </a:p>
        </p:txBody>
      </p:sp>
      <p:sp>
        <p:nvSpPr>
          <p:cNvPr id="22" name="Text 19"/>
          <p:cNvSpPr txBox="1"/>
          <p:nvPr/>
        </p:nvSpPr>
        <p:spPr>
          <a:xfrm>
            <a:off x="8869680" y="3776472"/>
            <a:ext cx="1828800" cy="274320"/>
          </a:xfrm>
          <a:prstGeom prst="rect">
            <a:avLst/>
          </a:prstGeom>
          <a:noFill/>
          <a:ln/>
        </p:spPr>
        <p:txBody>
          <a:bodyPr wrap="square" lIns="0" tIns="0" rIns="0" bIns="0" rtlCol="0" anchor="ctr"/>
          <a:lstStyle/>
          <a:p>
            <a:pPr marL="0" indent="0" algn="ctr">
              <a:buNone/>
            </a:pPr>
            <a:r>
              <a:rPr lang="en-US" sz="1000" dirty="0">
                <a:solidFill>
                  <a:srgbClr val="6B7B8C"/>
                </a:solidFill>
              </a:rPr>
              <a:t>egresso: pop</a:t>
            </a:r>
            <a:endParaRPr lang="en-US" sz="1000" dirty="0"/>
          </a:p>
        </p:txBody>
      </p:sp>
      <p:sp>
        <p:nvSpPr>
          <p:cNvPr id="23" name="Text 20"/>
          <p:cNvSpPr/>
          <p:nvPr/>
        </p:nvSpPr>
        <p:spPr>
          <a:xfrm>
            <a:off x="11109960" y="3310128"/>
            <a:ext cx="457200" cy="329184"/>
          </a:xfrm>
          <a:prstGeom prst="roundRect">
            <a:avLst>
              <a:gd name="adj" fmla="val 16667"/>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C</a:t>
            </a:r>
            <a:endParaRPr lang="en-US" sz="1000" dirty="0"/>
          </a:p>
        </p:txBody>
      </p:sp>
      <p:sp>
        <p:nvSpPr>
          <p:cNvPr id="24" name="Shape 21"/>
          <p:cNvSpPr/>
          <p:nvPr/>
        </p:nvSpPr>
        <p:spPr>
          <a:xfrm>
            <a:off x="11210544" y="3639312"/>
            <a:ext cx="256032" cy="64008"/>
          </a:xfrm>
          <a:prstGeom prst="rect">
            <a:avLst/>
          </a:prstGeom>
          <a:solidFill>
            <a:srgbClr val="2A9D6F"/>
          </a:solidFill>
          <a:ln w="12700">
            <a:solidFill>
              <a:srgbClr val="2A9D6F"/>
            </a:solidFill>
            <a:prstDash val="solid"/>
          </a:ln>
        </p:spPr>
        <p:txBody>
          <a:bodyPr/>
          <a:lstStyle/>
          <a:p>
            <a:endParaRPr lang="en-US"/>
          </a:p>
        </p:txBody>
      </p:sp>
      <p:sp>
        <p:nvSpPr>
          <p:cNvPr id="25" name="Text 22"/>
          <p:cNvSpPr txBox="1"/>
          <p:nvPr/>
        </p:nvSpPr>
        <p:spPr>
          <a:xfrm>
            <a:off x="10789920" y="3730752"/>
            <a:ext cx="1097280" cy="274320"/>
          </a:xfrm>
          <a:prstGeom prst="rect">
            <a:avLst/>
          </a:prstGeom>
          <a:noFill/>
          <a:ln/>
        </p:spPr>
        <p:txBody>
          <a:bodyPr wrap="square" lIns="0" tIns="0" rIns="0" bIns="0" rtlCol="0" anchor="ctr"/>
          <a:lstStyle/>
          <a:p>
            <a:pPr marL="0" indent="0" algn="ctr">
              <a:buNone/>
            </a:pPr>
            <a:r>
              <a:rPr lang="en-US" sz="900" dirty="0">
                <a:solidFill>
                  <a:srgbClr val="1F2933"/>
                </a:solidFill>
              </a:rPr>
              <a:t>10.3.0.0/16</a:t>
            </a:r>
            <a:endParaRPr lang="en-US" sz="900" dirty="0"/>
          </a:p>
        </p:txBody>
      </p:sp>
      <p:sp>
        <p:nvSpPr>
          <p:cNvPr id="26" name="Shape 23"/>
          <p:cNvSpPr/>
          <p:nvPr/>
        </p:nvSpPr>
        <p:spPr>
          <a:xfrm>
            <a:off x="1097280" y="3474720"/>
            <a:ext cx="1005840" cy="0"/>
          </a:xfrm>
          <a:prstGeom prst="line">
            <a:avLst/>
          </a:prstGeom>
          <a:noFill/>
          <a:ln w="25400">
            <a:solidFill>
              <a:srgbClr val="0B3C5D"/>
            </a:solidFill>
            <a:prstDash val="solid"/>
            <a:tailEnd type="triangle"/>
          </a:ln>
        </p:spPr>
        <p:txBody>
          <a:bodyPr/>
          <a:lstStyle/>
          <a:p>
            <a:endParaRPr lang="en-US"/>
          </a:p>
        </p:txBody>
      </p:sp>
      <p:sp>
        <p:nvSpPr>
          <p:cNvPr id="27" name="Text 24"/>
          <p:cNvSpPr txBox="1"/>
          <p:nvPr/>
        </p:nvSpPr>
        <p:spPr>
          <a:xfrm>
            <a:off x="777240" y="3218688"/>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IP</a:t>
            </a:r>
            <a:endParaRPr lang="en-US" sz="1000" dirty="0"/>
          </a:p>
        </p:txBody>
      </p:sp>
      <p:sp>
        <p:nvSpPr>
          <p:cNvPr id="28" name="Shape 25"/>
          <p:cNvSpPr/>
          <p:nvPr/>
        </p:nvSpPr>
        <p:spPr>
          <a:xfrm>
            <a:off x="2651760" y="3474720"/>
            <a:ext cx="1920240" cy="0"/>
          </a:xfrm>
          <a:prstGeom prst="line">
            <a:avLst/>
          </a:prstGeom>
          <a:noFill/>
          <a:ln w="38100">
            <a:solidFill>
              <a:srgbClr val="F0A332"/>
            </a:solidFill>
            <a:prstDash val="solid"/>
            <a:tailEnd type="triangle"/>
          </a:ln>
        </p:spPr>
        <p:txBody>
          <a:bodyPr/>
          <a:lstStyle/>
          <a:p>
            <a:endParaRPr lang="en-US"/>
          </a:p>
        </p:txBody>
      </p:sp>
      <p:sp>
        <p:nvSpPr>
          <p:cNvPr id="29" name="Text 26"/>
          <p:cNvSpPr txBox="1"/>
          <p:nvPr/>
        </p:nvSpPr>
        <p:spPr>
          <a:xfrm>
            <a:off x="2788920" y="32004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[20] IP</a:t>
            </a:r>
            <a:endParaRPr lang="en-US" sz="1000" dirty="0"/>
          </a:p>
        </p:txBody>
      </p:sp>
      <p:sp>
        <p:nvSpPr>
          <p:cNvPr id="30" name="Shape 27"/>
          <p:cNvSpPr/>
          <p:nvPr/>
        </p:nvSpPr>
        <p:spPr>
          <a:xfrm>
            <a:off x="5120640" y="3474720"/>
            <a:ext cx="1920240" cy="0"/>
          </a:xfrm>
          <a:prstGeom prst="line">
            <a:avLst/>
          </a:prstGeom>
          <a:noFill/>
          <a:ln w="38100">
            <a:solidFill>
              <a:srgbClr val="F0A332"/>
            </a:solidFill>
            <a:prstDash val="solid"/>
            <a:tailEnd type="triangle"/>
          </a:ln>
        </p:spPr>
        <p:txBody>
          <a:bodyPr/>
          <a:lstStyle/>
          <a:p>
            <a:endParaRPr lang="en-US"/>
          </a:p>
        </p:txBody>
      </p:sp>
      <p:sp>
        <p:nvSpPr>
          <p:cNvPr id="31" name="Text 28"/>
          <p:cNvSpPr txBox="1"/>
          <p:nvPr/>
        </p:nvSpPr>
        <p:spPr>
          <a:xfrm>
            <a:off x="5257800" y="32004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[30] IP</a:t>
            </a:r>
            <a:endParaRPr lang="en-US" sz="1000" dirty="0"/>
          </a:p>
        </p:txBody>
      </p:sp>
      <p:sp>
        <p:nvSpPr>
          <p:cNvPr id="32" name="Shape 29"/>
          <p:cNvSpPr/>
          <p:nvPr/>
        </p:nvSpPr>
        <p:spPr>
          <a:xfrm>
            <a:off x="7589520" y="3474720"/>
            <a:ext cx="1920240" cy="0"/>
          </a:xfrm>
          <a:prstGeom prst="line">
            <a:avLst/>
          </a:prstGeom>
          <a:noFill/>
          <a:ln w="38100">
            <a:solidFill>
              <a:srgbClr val="F0A332"/>
            </a:solidFill>
            <a:prstDash val="solid"/>
            <a:tailEnd type="triangle"/>
          </a:ln>
        </p:spPr>
        <p:txBody>
          <a:bodyPr/>
          <a:lstStyle/>
          <a:p>
            <a:endParaRPr lang="en-US"/>
          </a:p>
        </p:txBody>
      </p:sp>
      <p:sp>
        <p:nvSpPr>
          <p:cNvPr id="33" name="Text 30"/>
          <p:cNvSpPr txBox="1"/>
          <p:nvPr/>
        </p:nvSpPr>
        <p:spPr>
          <a:xfrm>
            <a:off x="7726680" y="3200400"/>
            <a:ext cx="1645920" cy="237744"/>
          </a:xfrm>
          <a:prstGeom prst="rect">
            <a:avLst/>
          </a:prstGeom>
          <a:noFill/>
          <a:ln/>
        </p:spPr>
        <p:txBody>
          <a:bodyPr wrap="square" lIns="0" tIns="0" rIns="0" bIns="0" rtlCol="0" anchor="ctr"/>
          <a:lstStyle/>
          <a:p>
            <a:pPr marL="0" indent="0" algn="ctr">
              <a:buNone/>
            </a:pPr>
            <a:r>
              <a:rPr lang="en-US" sz="1000" b="1" dirty="0">
                <a:solidFill>
                  <a:srgbClr val="1F2933"/>
                </a:solidFill>
              </a:rPr>
              <a:t>[40] IP</a:t>
            </a:r>
            <a:endParaRPr lang="en-US" sz="1000" dirty="0"/>
          </a:p>
        </p:txBody>
      </p:sp>
      <p:sp>
        <p:nvSpPr>
          <p:cNvPr id="34" name="Shape 31"/>
          <p:cNvSpPr/>
          <p:nvPr/>
        </p:nvSpPr>
        <p:spPr>
          <a:xfrm>
            <a:off x="10058400" y="3474720"/>
            <a:ext cx="1005840" cy="0"/>
          </a:xfrm>
          <a:prstGeom prst="line">
            <a:avLst/>
          </a:prstGeom>
          <a:noFill/>
          <a:ln w="25400">
            <a:solidFill>
              <a:srgbClr val="0B3C5D"/>
            </a:solidFill>
            <a:prstDash val="solid"/>
            <a:tailEnd type="triangle"/>
          </a:ln>
        </p:spPr>
        <p:txBody>
          <a:bodyPr/>
          <a:lstStyle/>
          <a:p>
            <a:endParaRPr lang="en-US"/>
          </a:p>
        </p:txBody>
      </p:sp>
      <p:sp>
        <p:nvSpPr>
          <p:cNvPr id="35" name="Text 32"/>
          <p:cNvSpPr txBox="1"/>
          <p:nvPr/>
        </p:nvSpPr>
        <p:spPr>
          <a:xfrm>
            <a:off x="9738360" y="3218688"/>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IP</a:t>
            </a:r>
            <a:endParaRPr lang="en-US" sz="1000" dirty="0"/>
          </a:p>
        </p:txBody>
      </p:sp>
      <p:sp>
        <p:nvSpPr>
          <p:cNvPr id="36" name="Text 33"/>
          <p:cNvSpPr txBox="1"/>
          <p:nvPr/>
        </p:nvSpPr>
        <p:spPr>
          <a:xfrm>
            <a:off x="1828800" y="4206240"/>
            <a:ext cx="8686800" cy="274320"/>
          </a:xfrm>
          <a:prstGeom prst="rect">
            <a:avLst/>
          </a:prstGeom>
          <a:noFill/>
          <a:ln/>
        </p:spPr>
        <p:txBody>
          <a:bodyPr wrap="square" lIns="0" tIns="0" rIns="0" bIns="0" rtlCol="0" anchor="ctr"/>
          <a:lstStyle/>
          <a:p>
            <a:pPr marL="0" indent="0" algn="ctr">
              <a:buNone/>
            </a:pPr>
            <a:r>
              <a:rPr lang="en-US" sz="1000" dirty="0">
                <a:solidFill>
                  <a:srgbClr val="6B7B8C"/>
                </a:solidFill>
              </a:rPr>
              <a:t>LSP (Label Switched Path) da FEC '10.3.0.0/16' do LER de ingresso ao LER de egresso</a:t>
            </a:r>
            <a:endParaRPr lang="en-US" sz="1000" dirty="0"/>
          </a:p>
        </p:txBody>
      </p:sp>
      <p:sp>
        <p:nvSpPr>
          <p:cNvPr id="37" name="Shape 34"/>
          <p:cNvSpPr/>
          <p:nvPr/>
        </p:nvSpPr>
        <p:spPr>
          <a:xfrm>
            <a:off x="457200" y="4663440"/>
            <a:ext cx="5486400" cy="1554480"/>
          </a:xfrm>
          <a:prstGeom prst="roundRect">
            <a:avLst>
              <a:gd name="adj" fmla="val 7059"/>
            </a:avLst>
          </a:prstGeom>
          <a:solidFill>
            <a:srgbClr val="EEF3F7"/>
          </a:solidFill>
          <a:ln w="9525">
            <a:solidFill>
              <a:srgbClr val="EEF3F7"/>
            </a:solidFill>
            <a:prstDash val="solid"/>
          </a:ln>
        </p:spPr>
        <p:txBody>
          <a:bodyPr/>
          <a:lstStyle/>
          <a:p>
            <a:endParaRPr lang="en-US"/>
          </a:p>
        </p:txBody>
      </p:sp>
      <p:sp>
        <p:nvSpPr>
          <p:cNvPr id="38" name="Text 35"/>
          <p:cNvSpPr txBox="1"/>
          <p:nvPr/>
        </p:nvSpPr>
        <p:spPr>
          <a:xfrm>
            <a:off x="658368" y="48280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Operações</a:t>
            </a:r>
            <a:endParaRPr lang="en-US" sz="1500" dirty="0"/>
          </a:p>
        </p:txBody>
      </p:sp>
      <p:sp>
        <p:nvSpPr>
          <p:cNvPr id="39" name="Text 36"/>
          <p:cNvSpPr txBox="1"/>
          <p:nvPr/>
        </p:nvSpPr>
        <p:spPr>
          <a:xfrm>
            <a:off x="658368" y="5239512"/>
            <a:ext cx="5084064" cy="841248"/>
          </a:xfrm>
          <a:prstGeom prst="rect">
            <a:avLst/>
          </a:prstGeom>
          <a:noFill/>
          <a:ln/>
        </p:spPr>
        <p:txBody>
          <a:bodyPr wrap="square" lIns="0" tIns="0" rIns="0" bIns="0" rtlCol="0" anchor="t"/>
          <a:lstStyle/>
          <a:p>
            <a:pPr marL="279400" indent="-279400">
              <a:spcAft>
                <a:spcPts val="400"/>
              </a:spcAft>
              <a:buSzPct val="100000"/>
              <a:buChar char="•"/>
            </a:pPr>
            <a:r>
              <a:rPr lang="en-US" sz="1100" b="1" dirty="0">
                <a:solidFill>
                  <a:srgbClr val="1F2933"/>
                </a:solidFill>
              </a:rPr>
              <a:t>Push</a:t>
            </a:r>
            <a:r>
              <a:rPr lang="en-US" sz="1100" dirty="0">
                <a:solidFill>
                  <a:srgbClr val="1F2933"/>
                </a:solidFill>
              </a:rPr>
              <a:t> (ingresso): classifica na FEC e insere rótulo</a:t>
            </a:r>
            <a:endParaRPr lang="en-US" sz="1100" dirty="0"/>
          </a:p>
          <a:p>
            <a:pPr marL="279400" indent="-279400">
              <a:spcAft>
                <a:spcPts val="400"/>
              </a:spcAft>
              <a:buSzPct val="100000"/>
              <a:buChar char="•"/>
            </a:pPr>
            <a:r>
              <a:rPr lang="en-US" sz="1100" b="1" dirty="0">
                <a:solidFill>
                  <a:srgbClr val="1F2933"/>
                </a:solidFill>
              </a:rPr>
              <a:t>Swap</a:t>
            </a:r>
            <a:r>
              <a:rPr lang="en-US" sz="1100" dirty="0">
                <a:solidFill>
                  <a:srgbClr val="1F2933"/>
                </a:solidFill>
              </a:rPr>
              <a:t> (núcleo): troca rótulo pela LFIB, sem ler IP</a:t>
            </a:r>
            <a:endParaRPr lang="en-US" sz="1100" dirty="0"/>
          </a:p>
          <a:p>
            <a:pPr marL="279400" indent="-279400">
              <a:spcAft>
                <a:spcPts val="400"/>
              </a:spcAft>
              <a:buSzPct val="100000"/>
              <a:buChar char="•"/>
            </a:pPr>
            <a:r>
              <a:rPr lang="en-US" sz="1100" b="1" dirty="0">
                <a:solidFill>
                  <a:srgbClr val="1F2933"/>
                </a:solidFill>
              </a:rPr>
              <a:t>Pop</a:t>
            </a:r>
            <a:r>
              <a:rPr lang="en-US" sz="1100" dirty="0">
                <a:solidFill>
                  <a:srgbClr val="1F2933"/>
                </a:solidFill>
              </a:rPr>
              <a:t> (egresso ou penúltimo salto, PHP): remove</a:t>
            </a:r>
            <a:endParaRPr lang="en-US" sz="1100" dirty="0"/>
          </a:p>
        </p:txBody>
      </p:sp>
      <p:sp>
        <p:nvSpPr>
          <p:cNvPr id="40" name="Shape 37"/>
          <p:cNvSpPr/>
          <p:nvPr/>
        </p:nvSpPr>
        <p:spPr>
          <a:xfrm>
            <a:off x="6245352" y="4663440"/>
            <a:ext cx="5486400" cy="1554480"/>
          </a:xfrm>
          <a:prstGeom prst="roundRect">
            <a:avLst>
              <a:gd name="adj" fmla="val 7059"/>
            </a:avLst>
          </a:prstGeom>
          <a:solidFill>
            <a:srgbClr val="FFF4E0"/>
          </a:solidFill>
          <a:ln w="9525">
            <a:solidFill>
              <a:srgbClr val="EEF3F7"/>
            </a:solidFill>
            <a:prstDash val="solid"/>
          </a:ln>
        </p:spPr>
        <p:txBody>
          <a:bodyPr/>
          <a:lstStyle/>
          <a:p>
            <a:endParaRPr lang="en-US"/>
          </a:p>
        </p:txBody>
      </p:sp>
      <p:sp>
        <p:nvSpPr>
          <p:cNvPr id="41" name="Text 38"/>
          <p:cNvSpPr txBox="1"/>
          <p:nvPr/>
        </p:nvSpPr>
        <p:spPr>
          <a:xfrm>
            <a:off x="6446520" y="48280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Por que ainda existe em 2026</a:t>
            </a:r>
            <a:endParaRPr lang="en-US" sz="1500" dirty="0"/>
          </a:p>
        </p:txBody>
      </p:sp>
      <p:sp>
        <p:nvSpPr>
          <p:cNvPr id="42" name="Text 39"/>
          <p:cNvSpPr txBox="1"/>
          <p:nvPr/>
        </p:nvSpPr>
        <p:spPr>
          <a:xfrm>
            <a:off x="6446520" y="5239512"/>
            <a:ext cx="5084064" cy="84124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Não mais por velocidade (ASICs roteiam IP na linha)</a:t>
            </a:r>
            <a:endParaRPr lang="en-US" sz="1100" dirty="0"/>
          </a:p>
          <a:p>
            <a:pPr marL="279400" indent="-279400">
              <a:spcAft>
                <a:spcPts val="400"/>
              </a:spcAft>
              <a:buSzPct val="100000"/>
              <a:buChar char="•"/>
            </a:pPr>
            <a:r>
              <a:rPr lang="en-US" sz="1100" dirty="0">
                <a:solidFill>
                  <a:srgbClr val="1F2933"/>
                </a:solidFill>
              </a:rPr>
              <a:t>Pelo que o rótulo permite: VPNs L3/L2, engenharia de tráfego, transporte multiprotocolo, Segment Routing</a:t>
            </a:r>
            <a:endParaRPr lang="en-US" sz="1100"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17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Terminologia MPLS</a:t>
            </a:r>
            <a:endParaRPr lang="en-US" sz="3000" dirty="0"/>
          </a:p>
        </p:txBody>
      </p:sp>
      <p:graphicFrame>
        <p:nvGraphicFramePr>
          <p:cNvPr id="171"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4114800"/>
        </p:xfrm>
        <a:graphic>
          <a:graphicData uri="http://schemas.openxmlformats.org/drawingml/2006/table">
            <a:tbl>
              <a:tblPr/>
              <a:tblGrid>
                <a:gridCol w="1188720">
                  <a:extLst>
                    <a:ext uri="{9D8B030D-6E8A-4147-A177-3AD203B41FA5}">
                      <a16:colId xmlns:a16="http://schemas.microsoft.com/office/drawing/2014/main" val="20000"/>
                    </a:ext>
                  </a:extLst>
                </a:gridCol>
                <a:gridCol w="694944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tblGrid>
              <a:tr h="457200">
                <a:tc>
                  <a:txBody>
                    <a:bodyPr/>
                    <a:lstStyle/>
                    <a:p>
                      <a:pPr marL="0" indent="0" algn="l">
                        <a:buNone/>
                      </a:pPr>
                      <a:r>
                        <a:rPr lang="en-US" sz="1000" b="1" dirty="0">
                          <a:solidFill>
                            <a:srgbClr val="FFFFFF"/>
                          </a:solidFill>
                        </a:rPr>
                        <a:t>Termo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Definição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Observação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457200">
                <a:tc>
                  <a:txBody>
                    <a:bodyPr/>
                    <a:lstStyle/>
                    <a:p>
                      <a:pPr marL="0" indent="0" algn="l">
                        <a:buNone/>
                      </a:pPr>
                      <a:r>
                        <a:rPr lang="en-US" sz="1000" b="1" dirty="0">
                          <a:solidFill>
                            <a:srgbClr val="1F2933"/>
                          </a:solidFill>
                        </a:rPr>
                        <a:t>FEC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Forwarding Equivalence Class: pacotes encaminhados da mesma forma (ex.: mesmo prefixo de destino, ou prefixo + classe de serviço)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Um rótulo por FEC em cada enlace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lgn="l">
                        <a:buNone/>
                      </a:pPr>
                      <a:r>
                        <a:rPr lang="en-US" sz="1000" b="1" dirty="0">
                          <a:solidFill>
                            <a:srgbClr val="1F2933"/>
                          </a:solidFill>
                        </a:rPr>
                        <a:t>FIB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Forwarding Information Base: tabela IP com uma linha por FEC; no ingresso, diz qual rótulo empurrar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Derivada da RIB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457200">
                <a:tc>
                  <a:txBody>
                    <a:bodyPr/>
                    <a:lstStyle/>
                    <a:p>
                      <a:pPr marL="0" indent="0" algn="l">
                        <a:buNone/>
                      </a:pPr>
                      <a:r>
                        <a:rPr lang="en-US" sz="1000" b="1" dirty="0">
                          <a:solidFill>
                            <a:srgbClr val="1F2933"/>
                          </a:solidFill>
                        </a:rPr>
                        <a:t>LSP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Label Switched Path: caminho comutado por rótulos, estabelecido para cada rota (ou túnel) através da rede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Unidirecional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000" b="1" dirty="0">
                          <a:solidFill>
                            <a:srgbClr val="1F2933"/>
                          </a:solidFill>
                        </a:rPr>
                        <a:t>LDP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Label Distribution Protocol (RFC 5036): distribui rótulos entre vizinhos (TCP/UDP 646), seguindo o IGP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Alternativas: RSVP-TE, BGP, Segment Routing</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457200">
                <a:tc>
                  <a:txBody>
                    <a:bodyPr/>
                    <a:lstStyle/>
                    <a:p>
                      <a:pPr marL="0" indent="0" algn="l">
                        <a:buNone/>
                      </a:pPr>
                      <a:r>
                        <a:rPr lang="en-US" sz="1000" b="1" dirty="0">
                          <a:solidFill>
                            <a:srgbClr val="1F2933"/>
                          </a:solidFill>
                        </a:rPr>
                        <a:t>LIB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Label Information Base: todos os rótulos recebidos de todos os vizinhos, por FEC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Plano de controle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lgn="l">
                        <a:buNone/>
                      </a:pPr>
                      <a:r>
                        <a:rPr lang="en-US" sz="1000" b="1" dirty="0">
                          <a:solidFill>
                            <a:srgbClr val="1F2933"/>
                          </a:solidFill>
                        </a:rPr>
                        <a:t>LFIB</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Label Forwarding Information Base: rótulo de entrada → ação (swap/pop) + rótulo e interface de saída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Plano de dados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457200">
                <a:tc>
                  <a:txBody>
                    <a:bodyPr/>
                    <a:lstStyle/>
                    <a:p>
                      <a:pPr marL="0" indent="0" algn="l">
                        <a:buNone/>
                      </a:pPr>
                      <a:r>
                        <a:rPr lang="en-US" sz="1000" b="1" dirty="0">
                          <a:solidFill>
                            <a:srgbClr val="1F2933"/>
                          </a:solidFill>
                        </a:rPr>
                        <a:t>LER / LSR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Label Edge Router (ingresso/egresso: push/pop) / Label Switch Router (núcleo: 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'PE' e 'P' nas VPNs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57200">
                <a:tc>
                  <a:txBody>
                    <a:bodyPr/>
                    <a:lstStyle/>
                    <a:p>
                      <a:pPr marL="0" indent="0" algn="l">
                        <a:buNone/>
                      </a:pPr>
                      <a:r>
                        <a:rPr lang="en-US" sz="1000" b="1" dirty="0">
                          <a:solidFill>
                            <a:srgbClr val="1F2933"/>
                          </a:solidFill>
                        </a:rPr>
                        <a:t>PHP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Penultimate Hop Popping: o penúltimo salto remove o rótulo (implicit null, 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Poupa uma consulta no egresso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17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Exemplo: FIB, LIB e LFIB do roteador R4</a:t>
            </a:r>
            <a:endParaRPr lang="en-US" sz="3000" dirty="0"/>
          </a:p>
        </p:txBody>
      </p:sp>
      <p:sp>
        <p:nvSpPr>
          <p:cNvPr id="4" name="Shape 1"/>
          <p:cNvSpPr/>
          <p:nvPr/>
        </p:nvSpPr>
        <p:spPr>
          <a:xfrm>
            <a:off x="548640" y="1828800"/>
            <a:ext cx="914400" cy="0"/>
          </a:xfrm>
          <a:prstGeom prst="line">
            <a:avLst/>
          </a:prstGeom>
          <a:noFill/>
          <a:ln w="50800">
            <a:solidFill>
              <a:srgbClr val="0B3C5D"/>
            </a:solidFill>
            <a:prstDash val="solid"/>
          </a:ln>
        </p:spPr>
        <p:txBody>
          <a:bodyPr/>
          <a:lstStyle/>
          <a:p>
            <a:endParaRPr lang="en-US"/>
          </a:p>
        </p:txBody>
      </p:sp>
      <p:sp>
        <p:nvSpPr>
          <p:cNvPr id="5" name="Text 2"/>
          <p:cNvSpPr txBox="1"/>
          <p:nvPr/>
        </p:nvSpPr>
        <p:spPr>
          <a:xfrm>
            <a:off x="548640" y="1883664"/>
            <a:ext cx="914400" cy="256032"/>
          </a:xfrm>
          <a:prstGeom prst="rect">
            <a:avLst/>
          </a:prstGeom>
          <a:noFill/>
          <a:ln/>
        </p:spPr>
        <p:txBody>
          <a:bodyPr wrap="square" lIns="0" tIns="0" rIns="0" bIns="0" rtlCol="0" anchor="ctr"/>
          <a:lstStyle/>
          <a:p>
            <a:pPr marL="0" indent="0" algn="l">
              <a:buNone/>
            </a:pPr>
            <a:r>
              <a:rPr lang="en-US" sz="1000" dirty="0">
                <a:solidFill>
                  <a:srgbClr val="6B7B8C"/>
                </a:solidFill>
              </a:rPr>
              <a:t>LAN A</a:t>
            </a:r>
            <a:endParaRPr lang="en-US" sz="1000" dirty="0"/>
          </a:p>
        </p:txBody>
      </p:sp>
      <p:sp>
        <p:nvSpPr>
          <p:cNvPr id="6" name="Text 3"/>
          <p:cNvSpPr/>
          <p:nvPr/>
        </p:nvSpPr>
        <p:spPr>
          <a:xfrm>
            <a:off x="1947672" y="158191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Shape 4"/>
          <p:cNvSpPr/>
          <p:nvPr/>
        </p:nvSpPr>
        <p:spPr>
          <a:xfrm>
            <a:off x="1463040" y="1828800"/>
            <a:ext cx="484632" cy="0"/>
          </a:xfrm>
          <a:prstGeom prst="line">
            <a:avLst/>
          </a:prstGeom>
          <a:noFill/>
          <a:ln w="25400">
            <a:solidFill>
              <a:srgbClr val="0B3C5D"/>
            </a:solidFill>
            <a:prstDash val="solid"/>
          </a:ln>
        </p:spPr>
        <p:txBody>
          <a:bodyPr/>
          <a:lstStyle/>
          <a:p>
            <a:endParaRPr lang="en-US"/>
          </a:p>
        </p:txBody>
      </p:sp>
      <p:sp>
        <p:nvSpPr>
          <p:cNvPr id="8" name="Shape 5"/>
          <p:cNvSpPr/>
          <p:nvPr/>
        </p:nvSpPr>
        <p:spPr>
          <a:xfrm>
            <a:off x="548640" y="3291840"/>
            <a:ext cx="914400" cy="0"/>
          </a:xfrm>
          <a:prstGeom prst="line">
            <a:avLst/>
          </a:prstGeom>
          <a:noFill/>
          <a:ln w="50800">
            <a:solidFill>
              <a:srgbClr val="0B3C5D"/>
            </a:solidFill>
            <a:prstDash val="solid"/>
          </a:ln>
        </p:spPr>
        <p:txBody>
          <a:bodyPr/>
          <a:lstStyle/>
          <a:p>
            <a:endParaRPr lang="en-US"/>
          </a:p>
        </p:txBody>
      </p:sp>
      <p:sp>
        <p:nvSpPr>
          <p:cNvPr id="9" name="Text 6"/>
          <p:cNvSpPr txBox="1"/>
          <p:nvPr/>
        </p:nvSpPr>
        <p:spPr>
          <a:xfrm>
            <a:off x="548640" y="3346704"/>
            <a:ext cx="914400" cy="256032"/>
          </a:xfrm>
          <a:prstGeom prst="rect">
            <a:avLst/>
          </a:prstGeom>
          <a:noFill/>
          <a:ln/>
        </p:spPr>
        <p:txBody>
          <a:bodyPr wrap="square" lIns="0" tIns="0" rIns="0" bIns="0" rtlCol="0" anchor="ctr"/>
          <a:lstStyle/>
          <a:p>
            <a:pPr marL="0" indent="0" algn="l">
              <a:buNone/>
            </a:pPr>
            <a:r>
              <a:rPr lang="en-US" sz="1000" dirty="0">
                <a:solidFill>
                  <a:srgbClr val="6B7B8C"/>
                </a:solidFill>
              </a:rPr>
              <a:t>LAN B</a:t>
            </a:r>
            <a:endParaRPr lang="en-US" sz="1000" dirty="0"/>
          </a:p>
        </p:txBody>
      </p:sp>
      <p:sp>
        <p:nvSpPr>
          <p:cNvPr id="10" name="Text 7"/>
          <p:cNvSpPr/>
          <p:nvPr/>
        </p:nvSpPr>
        <p:spPr>
          <a:xfrm>
            <a:off x="1947672" y="304495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11" name="Shape 8"/>
          <p:cNvSpPr/>
          <p:nvPr/>
        </p:nvSpPr>
        <p:spPr>
          <a:xfrm>
            <a:off x="1463040" y="3291840"/>
            <a:ext cx="484632" cy="0"/>
          </a:xfrm>
          <a:prstGeom prst="line">
            <a:avLst/>
          </a:prstGeom>
          <a:noFill/>
          <a:ln w="25400">
            <a:solidFill>
              <a:srgbClr val="0B3C5D"/>
            </a:solidFill>
            <a:prstDash val="solid"/>
          </a:ln>
        </p:spPr>
        <p:txBody>
          <a:bodyPr/>
          <a:lstStyle/>
          <a:p>
            <a:endParaRPr lang="en-US"/>
          </a:p>
        </p:txBody>
      </p:sp>
      <p:sp>
        <p:nvSpPr>
          <p:cNvPr id="12" name="Text 9"/>
          <p:cNvSpPr/>
          <p:nvPr/>
        </p:nvSpPr>
        <p:spPr>
          <a:xfrm>
            <a:off x="3895344" y="2249424"/>
            <a:ext cx="621792" cy="621792"/>
          </a:xfrm>
          <a:prstGeom prst="ellipse">
            <a:avLst/>
          </a:prstGeom>
          <a:solidFill>
            <a:srgbClr val="0B3C5D"/>
          </a:solidFill>
          <a:ln w="19050">
            <a:solidFill>
              <a:srgbClr val="FFFFFF"/>
            </a:solidFill>
          </a:ln>
        </p:spPr>
        <p:txBody>
          <a:bodyPr wrap="square" lIns="0" tIns="0" rIns="0" bIns="0" rtlCol="0" anchor="ctr"/>
          <a:lstStyle/>
          <a:p>
            <a:pPr marL="0" indent="0" algn="ctr">
              <a:buNone/>
            </a:pPr>
            <a:r>
              <a:rPr lang="en-US" sz="1200" b="1" dirty="0">
                <a:solidFill>
                  <a:srgbClr val="FFFFFF"/>
                </a:solidFill>
              </a:rPr>
              <a:t>R4</a:t>
            </a:r>
            <a:endParaRPr lang="en-US" sz="1200" dirty="0"/>
          </a:p>
        </p:txBody>
      </p:sp>
      <p:sp>
        <p:nvSpPr>
          <p:cNvPr id="13" name="Shape 10"/>
          <p:cNvSpPr/>
          <p:nvPr/>
        </p:nvSpPr>
        <p:spPr>
          <a:xfrm>
            <a:off x="2441448" y="1828800"/>
            <a:ext cx="1490472" cy="594360"/>
          </a:xfrm>
          <a:prstGeom prst="line">
            <a:avLst/>
          </a:prstGeom>
          <a:noFill/>
          <a:ln w="25400">
            <a:solidFill>
              <a:srgbClr val="0B3C5D"/>
            </a:solidFill>
            <a:prstDash val="solid"/>
          </a:ln>
        </p:spPr>
        <p:txBody>
          <a:bodyPr/>
          <a:lstStyle/>
          <a:p>
            <a:endParaRPr lang="en-US"/>
          </a:p>
        </p:txBody>
      </p:sp>
      <p:sp>
        <p:nvSpPr>
          <p:cNvPr id="14" name="Text 11"/>
          <p:cNvSpPr txBox="1"/>
          <p:nvPr/>
        </p:nvSpPr>
        <p:spPr>
          <a:xfrm>
            <a:off x="2363724" y="180594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if1</a:t>
            </a:r>
            <a:endParaRPr lang="en-US" sz="1000" dirty="0"/>
          </a:p>
        </p:txBody>
      </p:sp>
      <p:sp>
        <p:nvSpPr>
          <p:cNvPr id="15" name="Shape 12"/>
          <p:cNvSpPr/>
          <p:nvPr/>
        </p:nvSpPr>
        <p:spPr>
          <a:xfrm flipV="1">
            <a:off x="2441448" y="2697480"/>
            <a:ext cx="1490472" cy="594360"/>
          </a:xfrm>
          <a:prstGeom prst="line">
            <a:avLst/>
          </a:prstGeom>
          <a:noFill/>
          <a:ln w="25400">
            <a:solidFill>
              <a:srgbClr val="0B3C5D"/>
            </a:solidFill>
            <a:prstDash val="solid"/>
          </a:ln>
        </p:spPr>
        <p:txBody>
          <a:bodyPr/>
          <a:lstStyle/>
          <a:p>
            <a:endParaRPr lang="en-US"/>
          </a:p>
        </p:txBody>
      </p:sp>
      <p:sp>
        <p:nvSpPr>
          <p:cNvPr id="16" name="Text 13"/>
          <p:cNvSpPr txBox="1"/>
          <p:nvPr/>
        </p:nvSpPr>
        <p:spPr>
          <a:xfrm>
            <a:off x="2363724" y="30403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if2</a:t>
            </a:r>
            <a:endParaRPr lang="en-US" sz="1000" dirty="0"/>
          </a:p>
        </p:txBody>
      </p:sp>
      <p:sp>
        <p:nvSpPr>
          <p:cNvPr id="17" name="Text 14"/>
          <p:cNvSpPr/>
          <p:nvPr/>
        </p:nvSpPr>
        <p:spPr>
          <a:xfrm>
            <a:off x="5971032" y="231343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R3</a:t>
            </a:r>
            <a:endParaRPr lang="en-US" sz="1200" dirty="0"/>
          </a:p>
        </p:txBody>
      </p:sp>
      <p:sp>
        <p:nvSpPr>
          <p:cNvPr id="18" name="Shape 15"/>
          <p:cNvSpPr/>
          <p:nvPr/>
        </p:nvSpPr>
        <p:spPr>
          <a:xfrm>
            <a:off x="4517136" y="2560320"/>
            <a:ext cx="1453896" cy="0"/>
          </a:xfrm>
          <a:prstGeom prst="line">
            <a:avLst/>
          </a:prstGeom>
          <a:noFill/>
          <a:ln w="38100">
            <a:solidFill>
              <a:srgbClr val="F0A332"/>
            </a:solidFill>
            <a:prstDash val="solid"/>
          </a:ln>
        </p:spPr>
        <p:txBody>
          <a:bodyPr/>
          <a:lstStyle/>
          <a:p>
            <a:endParaRPr lang="en-US"/>
          </a:p>
        </p:txBody>
      </p:sp>
      <p:sp>
        <p:nvSpPr>
          <p:cNvPr id="19" name="Text 16"/>
          <p:cNvSpPr txBox="1"/>
          <p:nvPr/>
        </p:nvSpPr>
        <p:spPr>
          <a:xfrm>
            <a:off x="4421124" y="228600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if3</a:t>
            </a:r>
            <a:endParaRPr lang="en-US" sz="1000" dirty="0"/>
          </a:p>
        </p:txBody>
      </p:sp>
      <p:sp>
        <p:nvSpPr>
          <p:cNvPr id="20" name="Shape 17"/>
          <p:cNvSpPr/>
          <p:nvPr/>
        </p:nvSpPr>
        <p:spPr>
          <a:xfrm>
            <a:off x="6492240" y="2560320"/>
            <a:ext cx="914400" cy="0"/>
          </a:xfrm>
          <a:prstGeom prst="line">
            <a:avLst/>
          </a:prstGeom>
          <a:noFill/>
          <a:ln w="50800">
            <a:solidFill>
              <a:srgbClr val="0B3C5D"/>
            </a:solidFill>
            <a:prstDash val="solid"/>
          </a:ln>
        </p:spPr>
        <p:txBody>
          <a:bodyPr/>
          <a:lstStyle/>
          <a:p>
            <a:endParaRPr lang="en-US"/>
          </a:p>
        </p:txBody>
      </p:sp>
      <p:sp>
        <p:nvSpPr>
          <p:cNvPr id="21" name="Text 18"/>
          <p:cNvSpPr txBox="1"/>
          <p:nvPr/>
        </p:nvSpPr>
        <p:spPr>
          <a:xfrm>
            <a:off x="6492240" y="2615184"/>
            <a:ext cx="914400" cy="256032"/>
          </a:xfrm>
          <a:prstGeom prst="rect">
            <a:avLst/>
          </a:prstGeom>
          <a:noFill/>
          <a:ln/>
        </p:spPr>
        <p:txBody>
          <a:bodyPr wrap="square" lIns="0" tIns="0" rIns="0" bIns="0" rtlCol="0" anchor="ctr"/>
          <a:lstStyle/>
          <a:p>
            <a:pPr marL="0" indent="0" algn="l">
              <a:buNone/>
            </a:pPr>
            <a:r>
              <a:rPr lang="en-US" sz="1000" dirty="0">
                <a:solidFill>
                  <a:srgbClr val="6B7B8C"/>
                </a:solidFill>
              </a:rPr>
              <a:t>LAN C</a:t>
            </a:r>
            <a:endParaRPr lang="en-US" sz="1000" dirty="0"/>
          </a:p>
        </p:txBody>
      </p:sp>
      <p:sp>
        <p:nvSpPr>
          <p:cNvPr id="22" name="Shape 19"/>
          <p:cNvSpPr/>
          <p:nvPr/>
        </p:nvSpPr>
        <p:spPr>
          <a:xfrm>
            <a:off x="6464808" y="2560320"/>
            <a:ext cx="27432" cy="0"/>
          </a:xfrm>
          <a:prstGeom prst="line">
            <a:avLst/>
          </a:prstGeom>
          <a:noFill/>
          <a:ln w="22225">
            <a:solidFill>
              <a:srgbClr val="6B7B8C"/>
            </a:solidFill>
            <a:prstDash val="solid"/>
          </a:ln>
        </p:spPr>
        <p:txBody>
          <a:bodyPr/>
          <a:lstStyle/>
          <a:p>
            <a:endParaRPr lang="en-US"/>
          </a:p>
        </p:txBody>
      </p:sp>
      <p:sp>
        <p:nvSpPr>
          <p:cNvPr id="23" name="Text 20"/>
          <p:cNvSpPr/>
          <p:nvPr/>
        </p:nvSpPr>
        <p:spPr>
          <a:xfrm>
            <a:off x="4965192" y="3685032"/>
            <a:ext cx="493776" cy="493776"/>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R5</a:t>
            </a:r>
            <a:endParaRPr lang="en-US" sz="1200" dirty="0"/>
          </a:p>
        </p:txBody>
      </p:sp>
      <p:sp>
        <p:nvSpPr>
          <p:cNvPr id="24" name="Shape 21"/>
          <p:cNvSpPr/>
          <p:nvPr/>
        </p:nvSpPr>
        <p:spPr>
          <a:xfrm>
            <a:off x="4389120" y="2834640"/>
            <a:ext cx="640080" cy="914400"/>
          </a:xfrm>
          <a:prstGeom prst="line">
            <a:avLst/>
          </a:prstGeom>
          <a:noFill/>
          <a:ln w="19050">
            <a:solidFill>
              <a:srgbClr val="6B7B8C"/>
            </a:solidFill>
            <a:prstDash val="dash"/>
          </a:ln>
        </p:spPr>
        <p:txBody>
          <a:bodyPr/>
          <a:lstStyle/>
          <a:p>
            <a:endParaRPr lang="en-US"/>
          </a:p>
        </p:txBody>
      </p:sp>
      <p:sp>
        <p:nvSpPr>
          <p:cNvPr id="25" name="Text 22"/>
          <p:cNvSpPr txBox="1"/>
          <p:nvPr/>
        </p:nvSpPr>
        <p:spPr>
          <a:xfrm>
            <a:off x="3886200" y="3154680"/>
            <a:ext cx="1645920" cy="237744"/>
          </a:xfrm>
          <a:prstGeom prst="rect">
            <a:avLst/>
          </a:prstGeom>
          <a:noFill/>
          <a:ln/>
        </p:spPr>
        <p:txBody>
          <a:bodyPr wrap="square" lIns="0" tIns="0" rIns="0" bIns="0" rtlCol="0" anchor="ctr"/>
          <a:lstStyle/>
          <a:p>
            <a:pPr marL="0" indent="0" algn="ctr">
              <a:buNone/>
            </a:pPr>
            <a:r>
              <a:rPr lang="en-US" sz="1000" dirty="0">
                <a:solidFill>
                  <a:srgbClr val="6B7B8C"/>
                </a:solidFill>
              </a:rPr>
              <a:t>if4</a:t>
            </a:r>
            <a:endParaRPr lang="en-US" sz="1000" dirty="0"/>
          </a:p>
        </p:txBody>
      </p:sp>
      <p:sp>
        <p:nvSpPr>
          <p:cNvPr id="26" name="Shape 23"/>
          <p:cNvSpPr/>
          <p:nvPr/>
        </p:nvSpPr>
        <p:spPr>
          <a:xfrm flipV="1">
            <a:off x="5440680" y="2807208"/>
            <a:ext cx="640080" cy="987552"/>
          </a:xfrm>
          <a:prstGeom prst="line">
            <a:avLst/>
          </a:prstGeom>
          <a:noFill/>
          <a:ln w="19050">
            <a:solidFill>
              <a:srgbClr val="6B7B8C"/>
            </a:solidFill>
            <a:prstDash val="dash"/>
          </a:ln>
        </p:spPr>
        <p:txBody>
          <a:bodyPr/>
          <a:lstStyle/>
          <a:p>
            <a:endParaRPr lang="en-US"/>
          </a:p>
        </p:txBody>
      </p:sp>
      <p:sp>
        <p:nvSpPr>
          <p:cNvPr id="27" name="Text 24"/>
          <p:cNvSpPr txBox="1"/>
          <p:nvPr/>
        </p:nvSpPr>
        <p:spPr>
          <a:xfrm>
            <a:off x="457200" y="4343400"/>
            <a:ext cx="7132320" cy="274320"/>
          </a:xfrm>
          <a:prstGeom prst="rect">
            <a:avLst/>
          </a:prstGeom>
          <a:noFill/>
          <a:ln/>
        </p:spPr>
        <p:txBody>
          <a:bodyPr wrap="square" lIns="0" tIns="0" rIns="0" bIns="0" rtlCol="0" anchor="ctr"/>
          <a:lstStyle/>
          <a:p>
            <a:pPr marL="0" indent="0" algn="l">
              <a:buNone/>
            </a:pPr>
            <a:r>
              <a:rPr lang="en-US" sz="1100" b="1" dirty="0">
                <a:solidFill>
                  <a:srgbClr val="0B3C5D"/>
                </a:solidFill>
              </a:rPr>
              <a:t>FIB de R4 (IP → FEC → rótulo de saída)</a:t>
            </a:r>
            <a:endParaRPr lang="en-US" sz="1100" dirty="0"/>
          </a:p>
        </p:txBody>
      </p:sp>
      <p:graphicFrame>
        <p:nvGraphicFramePr>
          <p:cNvPr id="172" name="Table 0"/>
          <p:cNvGraphicFramePr>
            <a:graphicFrameLocks noGrp="1"/>
          </p:cNvGraphicFramePr>
          <p:nvPr>
            <p:extLst>
              <p:ext uri="{D42A27DB-BD31-4B8C-83A1-F6EECF244321}">
                <p14:modId xmlns:p14="http://schemas.microsoft.com/office/powerpoint/2010/main" val="1579011935"/>
              </p:ext>
            </p:extLst>
          </p:nvPr>
        </p:nvGraphicFramePr>
        <p:xfrm>
          <a:off x="457200" y="4617720"/>
          <a:ext cx="7132320" cy="1097280"/>
        </p:xfrm>
        <a:graphic>
          <a:graphicData uri="http://schemas.openxmlformats.org/drawingml/2006/table">
            <a:tbl>
              <a:tblPr/>
              <a:tblGrid>
                <a:gridCol w="182880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tblGrid>
              <a:tr h="274320">
                <a:tc>
                  <a:txBody>
                    <a:bodyPr/>
                    <a:lstStyle/>
                    <a:p>
                      <a:pPr marL="0" indent="0" algn="l">
                        <a:buNone/>
                      </a:pPr>
                      <a:r>
                        <a:rPr lang="en-US" sz="1000" b="1" dirty="0">
                          <a:solidFill>
                            <a:srgbClr val="FFFFFF"/>
                          </a:solidFill>
                        </a:rPr>
                        <a:t>Prefixo (FEC)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Próximo salto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Interface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Rótulo de saída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10.3.0.0/16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10.1.0.0/16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10.2.0.0/16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9" name="Text 25"/>
          <p:cNvSpPr txBox="1"/>
          <p:nvPr/>
        </p:nvSpPr>
        <p:spPr>
          <a:xfrm>
            <a:off x="7863840" y="1280160"/>
            <a:ext cx="3840480" cy="274320"/>
          </a:xfrm>
          <a:prstGeom prst="rect">
            <a:avLst/>
          </a:prstGeom>
          <a:noFill/>
          <a:ln/>
        </p:spPr>
        <p:txBody>
          <a:bodyPr wrap="square" lIns="0" tIns="0" rIns="0" bIns="0" rtlCol="0" anchor="ctr"/>
          <a:lstStyle/>
          <a:p>
            <a:pPr marL="0" indent="0" algn="l">
              <a:buNone/>
            </a:pPr>
            <a:r>
              <a:rPr lang="en-US" sz="1100" b="1" dirty="0">
                <a:solidFill>
                  <a:srgbClr val="0B3C5D"/>
                </a:solidFill>
              </a:rPr>
              <a:t>LIB de R4 (todos os rótulos aprendidos)</a:t>
            </a:r>
            <a:endParaRPr lang="en-US" sz="1100" dirty="0"/>
          </a:p>
        </p:txBody>
      </p:sp>
      <p:graphicFrame>
        <p:nvGraphicFramePr>
          <p:cNvPr id="343" name="Table 1"/>
          <p:cNvGraphicFramePr>
            <a:graphicFrameLocks noGrp="1"/>
          </p:cNvGraphicFramePr>
          <p:nvPr>
            <p:extLst>
              <p:ext uri="{D42A27DB-BD31-4B8C-83A1-F6EECF244321}">
                <p14:modId xmlns:p14="http://schemas.microsoft.com/office/powerpoint/2010/main" val="1579011935"/>
              </p:ext>
            </p:extLst>
          </p:nvPr>
        </p:nvGraphicFramePr>
        <p:xfrm>
          <a:off x="7863840" y="1554480"/>
          <a:ext cx="3840480" cy="1371600"/>
        </p:xfrm>
        <a:graphic>
          <a:graphicData uri="http://schemas.openxmlformats.org/drawingml/2006/table">
            <a:tbl>
              <a:tblPr/>
              <a:tblGrid>
                <a:gridCol w="13716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tblGrid>
              <a:tr h="274320">
                <a:tc>
                  <a:txBody>
                    <a:bodyPr/>
                    <a:lstStyle/>
                    <a:p>
                      <a:pPr marL="0" indent="0" algn="l">
                        <a:buNone/>
                      </a:pPr>
                      <a:r>
                        <a:rPr lang="en-US" sz="1000" b="1" dirty="0">
                          <a:solidFill>
                            <a:srgbClr val="FFFFFF"/>
                          </a:solidFill>
                        </a:rPr>
                        <a:t>FEC</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Vizinho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Rótulo dele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1F2933"/>
                          </a:solidFill>
                        </a:rPr>
                        <a:t>10.3.0.0/16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R3 (if3)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30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dirty="0">
                          <a:solidFill>
                            <a:srgbClr val="1F2933"/>
                          </a:solidFill>
                        </a:rPr>
                        <a:t>10.3.0.0/16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R5 (if4)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55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10.1.0.0/16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R1 (if1)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000" dirty="0">
                          <a:solidFill>
                            <a:srgbClr val="1F2933"/>
                          </a:solidFill>
                        </a:rPr>
                        <a:t>10.2.0.0/16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R2 (if2)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1" name="Text 26"/>
          <p:cNvSpPr txBox="1"/>
          <p:nvPr/>
        </p:nvSpPr>
        <p:spPr>
          <a:xfrm>
            <a:off x="7863840" y="3108960"/>
            <a:ext cx="3840480" cy="274320"/>
          </a:xfrm>
          <a:prstGeom prst="rect">
            <a:avLst/>
          </a:prstGeom>
          <a:noFill/>
          <a:ln/>
        </p:spPr>
        <p:txBody>
          <a:bodyPr wrap="square" lIns="0" tIns="0" rIns="0" bIns="0" rtlCol="0" anchor="ctr"/>
          <a:lstStyle/>
          <a:p>
            <a:pPr marL="0" indent="0" algn="l">
              <a:buNone/>
            </a:pPr>
            <a:r>
              <a:rPr lang="en-US" sz="1100" b="1" dirty="0">
                <a:solidFill>
                  <a:srgbClr val="0B3C5D"/>
                </a:solidFill>
              </a:rPr>
              <a:t>LFIB de R4 (plano de dados)</a:t>
            </a:r>
            <a:endParaRPr lang="en-US" sz="1100" dirty="0"/>
          </a:p>
        </p:txBody>
      </p:sp>
      <p:graphicFrame>
        <p:nvGraphicFramePr>
          <p:cNvPr id="514" name="Table 2"/>
          <p:cNvGraphicFramePr>
            <a:graphicFrameLocks noGrp="1"/>
          </p:cNvGraphicFramePr>
          <p:nvPr>
            <p:extLst>
              <p:ext uri="{D42A27DB-BD31-4B8C-83A1-F6EECF244321}">
                <p14:modId xmlns:p14="http://schemas.microsoft.com/office/powerpoint/2010/main" val="1579011935"/>
              </p:ext>
            </p:extLst>
          </p:nvPr>
        </p:nvGraphicFramePr>
        <p:xfrm>
          <a:off x="7863840" y="3383280"/>
          <a:ext cx="3840480" cy="1371600"/>
        </p:xfrm>
        <a:graphic>
          <a:graphicData uri="http://schemas.openxmlformats.org/drawingml/2006/table">
            <a:tbl>
              <a:tblPr/>
              <a:tblGrid>
                <a:gridCol w="822960">
                  <a:extLst>
                    <a:ext uri="{9D8B030D-6E8A-4147-A177-3AD203B41FA5}">
                      <a16:colId xmlns:a16="http://schemas.microsoft.com/office/drawing/2014/main" val="20000"/>
                    </a:ext>
                  </a:extLst>
                </a:gridCol>
                <a:gridCol w="64008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731520">
                  <a:extLst>
                    <a:ext uri="{9D8B030D-6E8A-4147-A177-3AD203B41FA5}">
                      <a16:colId xmlns:a16="http://schemas.microsoft.com/office/drawing/2014/main" val="20004"/>
                    </a:ext>
                  </a:extLst>
                </a:gridCol>
              </a:tblGrid>
              <a:tr h="274320">
                <a:tc>
                  <a:txBody>
                    <a:bodyPr/>
                    <a:lstStyle/>
                    <a:p>
                      <a:pPr marL="0" indent="0" algn="l">
                        <a:buNone/>
                      </a:pPr>
                      <a:r>
                        <a:rPr lang="en-US" sz="1000" b="1" dirty="0">
                          <a:solidFill>
                            <a:srgbClr val="FFFFFF"/>
                          </a:solidFill>
                        </a:rPr>
                        <a:t>Rótulo in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If in</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Ação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Rótulo out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If out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274320">
                <a:tc>
                  <a:txBody>
                    <a:bodyPr/>
                    <a:lstStyle/>
                    <a:p>
                      <a:pPr marL="0" indent="0" algn="l">
                        <a:buNone/>
                      </a:pPr>
                      <a:r>
                        <a:rPr lang="en-US" sz="1000" b="1" dirty="0">
                          <a:solidFill>
                            <a:srgbClr val="1F2933"/>
                          </a:solidFill>
                        </a:rPr>
                        <a:t>20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b="1" dirty="0">
                          <a:solidFill>
                            <a:srgbClr val="1F2933"/>
                          </a:solidFill>
                        </a:rPr>
                        <a:t>30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000" b="1" dirty="0">
                          <a:solidFill>
                            <a:srgbClr val="1F2933"/>
                          </a:solidFill>
                        </a:rPr>
                        <a:t>21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b="1" dirty="0">
                          <a:solidFill>
                            <a:srgbClr val="1F2933"/>
                          </a:solidFill>
                        </a:rPr>
                        <a:t>30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274320">
                <a:tc>
                  <a:txBody>
                    <a:bodyPr/>
                    <a:lstStyle/>
                    <a:p>
                      <a:pPr marL="0" indent="0" algn="l">
                        <a:buNone/>
                      </a:pPr>
                      <a:r>
                        <a:rPr lang="en-US" sz="1000" dirty="0">
                          <a:solidFill>
                            <a:srgbClr val="1F2933"/>
                          </a:solidFill>
                        </a:rPr>
                        <a:t>22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if1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1000" dirty="0">
                          <a:solidFill>
                            <a:srgbClr val="1F2933"/>
                          </a:solidFill>
                        </a:rPr>
                        <a:t>23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if3</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swap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11</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if2</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
        <p:nvSpPr>
          <p:cNvPr id="33" name="Text 27"/>
          <p:cNvSpPr/>
          <p:nvPr/>
        </p:nvSpPr>
        <p:spPr>
          <a:xfrm>
            <a:off x="7863840" y="4937760"/>
            <a:ext cx="3840480" cy="1188720"/>
          </a:xfrm>
          <a:prstGeom prst="roundRect">
            <a:avLst>
              <a:gd name="adj" fmla="val 7692"/>
            </a:avLst>
          </a:prstGeom>
          <a:solidFill>
            <a:srgbClr val="FFF4E0"/>
          </a:solidFill>
          <a:ln>
            <a:solidFill>
              <a:srgbClr val="FFF4E0"/>
            </a:solidFill>
          </a:ln>
        </p:spPr>
        <p:txBody>
          <a:bodyPr wrap="square" lIns="76200" tIns="152400" rIns="152400" bIns="76200" rtlCol="0" anchor="ctr"/>
          <a:lstStyle/>
          <a:p>
            <a:pPr marL="0" indent="0" algn="l">
              <a:buNone/>
            </a:pPr>
            <a:r>
              <a:rPr lang="en-US" sz="1000" dirty="0">
                <a:solidFill>
                  <a:srgbClr val="1F2933"/>
                </a:solidFill>
              </a:rPr>
              <a:t>LIB = tudo o que o LDP aprendeu; LFIB = só o caminho escolhido pelo IGP. A → C: chega [20], sai [30]; B → C: chega [21], sai [30].</a:t>
            </a:r>
            <a:endParaRPr lang="en-US" sz="1000"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17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Aplicações do MPLS em 2026</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Shape 2"/>
          <p:cNvSpPr/>
          <p:nvPr/>
        </p:nvSpPr>
        <p:spPr>
          <a:xfrm>
            <a:off x="457200"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VPN de camada 3 (RFC 4364)</a:t>
            </a:r>
            <a:endParaRPr lang="en-US" sz="1500" dirty="0"/>
          </a:p>
        </p:txBody>
      </p:sp>
      <p:sp>
        <p:nvSpPr>
          <p:cNvPr id="7" name="Text 4"/>
          <p:cNvSpPr txBox="1"/>
          <p:nvPr/>
        </p:nvSpPr>
        <p:spPr>
          <a:xfrm>
            <a:off x="658368"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VRF por cliente nos PEs; MP-BGP VPNv4/VPNv6 com route targets</a:t>
            </a:r>
            <a:endParaRPr lang="en-US" sz="1200" dirty="0"/>
          </a:p>
          <a:p>
            <a:pPr marL="279400" indent="-279400">
              <a:spcAft>
                <a:spcPts val="400"/>
              </a:spcAft>
              <a:buSzPct val="100000"/>
              <a:buChar char="•"/>
            </a:pPr>
            <a:r>
              <a:rPr lang="en-US" sz="1200" dirty="0">
                <a:solidFill>
                  <a:srgbClr val="1F2933"/>
                </a:solidFill>
              </a:rPr>
              <a:t>Pilha de dois rótulos: transporte (IGP/LDP/SR) + VPN</a:t>
            </a:r>
            <a:endParaRPr lang="en-US" sz="1200" dirty="0"/>
          </a:p>
          <a:p>
            <a:pPr marL="279400" indent="-279400">
              <a:spcAft>
                <a:spcPts val="400"/>
              </a:spcAft>
              <a:buSzPct val="100000"/>
              <a:buChar char="•"/>
            </a:pPr>
            <a:r>
              <a:rPr lang="en-US" sz="1200" dirty="0">
                <a:solidFill>
                  <a:srgbClr val="1F2933"/>
                </a:solidFill>
              </a:rPr>
              <a:t>A WAN corporativa 'premium' das operadoras</a:t>
            </a:r>
            <a:endParaRPr lang="en-US" sz="1200" dirty="0"/>
          </a:p>
        </p:txBody>
      </p:sp>
      <p:sp>
        <p:nvSpPr>
          <p:cNvPr id="8" name="Shape 5"/>
          <p:cNvSpPr/>
          <p:nvPr/>
        </p:nvSpPr>
        <p:spPr>
          <a:xfrm>
            <a:off x="6245352" y="128016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VPN de camada 2 e EVPN</a:t>
            </a:r>
            <a:endParaRPr lang="en-US" sz="1500" dirty="0"/>
          </a:p>
        </p:txBody>
      </p:sp>
      <p:sp>
        <p:nvSpPr>
          <p:cNvPr id="10" name="Text 7"/>
          <p:cNvSpPr txBox="1"/>
          <p:nvPr/>
        </p:nvSpPr>
        <p:spPr>
          <a:xfrm>
            <a:off x="6446520" y="185623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Pseudowires (RFC 4447), VPLS (RFC 4762)</a:t>
            </a:r>
            <a:endParaRPr lang="en-US" sz="1200" dirty="0"/>
          </a:p>
          <a:p>
            <a:pPr marL="279400" indent="-279400">
              <a:spcAft>
                <a:spcPts val="400"/>
              </a:spcAft>
              <a:buSzPct val="100000"/>
              <a:buChar char="•"/>
            </a:pPr>
            <a:r>
              <a:rPr lang="en-US" sz="1200" dirty="0">
                <a:solidFill>
                  <a:srgbClr val="1F2933"/>
                </a:solidFill>
              </a:rPr>
              <a:t>EVPN (RFC 7432): plano de controle BGP para MACs/IPs; também sobre VXLAN em data centers</a:t>
            </a:r>
            <a:endParaRPr lang="en-US" sz="1200" dirty="0"/>
          </a:p>
        </p:txBody>
      </p:sp>
      <p:sp>
        <p:nvSpPr>
          <p:cNvPr id="11" name="Shape 8"/>
          <p:cNvSpPr/>
          <p:nvPr/>
        </p:nvSpPr>
        <p:spPr>
          <a:xfrm>
            <a:off x="457200" y="3840480"/>
            <a:ext cx="548640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2" name="Text 9"/>
          <p:cNvSpPr txBox="1"/>
          <p:nvPr/>
        </p:nvSpPr>
        <p:spPr>
          <a:xfrm>
            <a:off x="658368"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Engenharia de tráfego</a:t>
            </a:r>
            <a:endParaRPr lang="en-US" sz="1500" dirty="0"/>
          </a:p>
        </p:txBody>
      </p:sp>
      <p:sp>
        <p:nvSpPr>
          <p:cNvPr id="13" name="Text 10"/>
          <p:cNvSpPr txBox="1"/>
          <p:nvPr/>
        </p:nvSpPr>
        <p:spPr>
          <a:xfrm>
            <a:off x="658368"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RSVP-TE (RFC 3209): caminhos explícitos, banda, prioridades</a:t>
            </a:r>
            <a:endParaRPr lang="en-US" sz="1200" dirty="0"/>
          </a:p>
          <a:p>
            <a:pPr marL="279400" indent="-279400">
              <a:spcAft>
                <a:spcPts val="400"/>
              </a:spcAft>
              <a:buSzPct val="100000"/>
              <a:buChar char="•"/>
            </a:pPr>
            <a:r>
              <a:rPr lang="en-US" sz="1200" dirty="0">
                <a:solidFill>
                  <a:srgbClr val="1F2933"/>
                </a:solidFill>
              </a:rPr>
              <a:t>Fast Reroute (RFC 4090): proteção em dezenas de ms</a:t>
            </a:r>
            <a:endParaRPr lang="en-US" sz="1200" dirty="0"/>
          </a:p>
          <a:p>
            <a:pPr marL="279400" indent="-279400">
              <a:spcAft>
                <a:spcPts val="400"/>
              </a:spcAft>
              <a:buSzPct val="100000"/>
              <a:buChar char="•"/>
            </a:pPr>
            <a:r>
              <a:rPr lang="en-US" sz="1200" dirty="0">
                <a:solidFill>
                  <a:srgbClr val="1F2933"/>
                </a:solidFill>
              </a:rPr>
              <a:t>QoS pelo núcleo via campo TC (3 bits)</a:t>
            </a:r>
            <a:endParaRPr lang="en-US" sz="1200" dirty="0"/>
          </a:p>
        </p:txBody>
      </p:sp>
      <p:sp>
        <p:nvSpPr>
          <p:cNvPr id="14" name="Shape 11"/>
          <p:cNvSpPr/>
          <p:nvPr/>
        </p:nvSpPr>
        <p:spPr>
          <a:xfrm>
            <a:off x="6245352" y="3840480"/>
            <a:ext cx="5486400" cy="2377440"/>
          </a:xfrm>
          <a:prstGeom prst="roundRect">
            <a:avLst>
              <a:gd name="adj" fmla="val 4615"/>
            </a:avLst>
          </a:prstGeom>
          <a:solidFill>
            <a:srgbClr val="FFF4E0"/>
          </a:solidFill>
          <a:ln w="9525">
            <a:solidFill>
              <a:srgbClr val="EEF3F7"/>
            </a:solidFill>
            <a:prstDash val="solid"/>
          </a:ln>
        </p:spPr>
        <p:txBody>
          <a:bodyPr/>
          <a:lstStyle/>
          <a:p>
            <a:endParaRPr lang="en-US"/>
          </a:p>
        </p:txBody>
      </p:sp>
      <p:sp>
        <p:nvSpPr>
          <p:cNvPr id="15" name="Text 12"/>
          <p:cNvSpPr txBox="1"/>
          <p:nvPr/>
        </p:nvSpPr>
        <p:spPr>
          <a:xfrm>
            <a:off x="6446520" y="400507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Segment Routing</a:t>
            </a:r>
            <a:endParaRPr lang="en-US" sz="1500" dirty="0"/>
          </a:p>
        </p:txBody>
      </p:sp>
      <p:sp>
        <p:nvSpPr>
          <p:cNvPr id="16" name="Text 13"/>
          <p:cNvSpPr txBox="1"/>
          <p:nvPr/>
        </p:nvSpPr>
        <p:spPr>
          <a:xfrm>
            <a:off x="6446520" y="4416552"/>
            <a:ext cx="5084064" cy="166420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Sem LDP nem RSVP: segmentos anunciados pelo IGP (OSPF/IS-IS)</a:t>
            </a:r>
            <a:endParaRPr lang="en-US" sz="1200" dirty="0"/>
          </a:p>
          <a:p>
            <a:pPr marL="279400" indent="-279400">
              <a:spcAft>
                <a:spcPts val="400"/>
              </a:spcAft>
              <a:buSzPct val="100000"/>
              <a:buChar char="•"/>
            </a:pPr>
            <a:r>
              <a:rPr lang="en-US" sz="1200" dirty="0">
                <a:solidFill>
                  <a:srgbClr val="1F2933"/>
                </a:solidFill>
              </a:rPr>
              <a:t>SR-MPLS (RFC 8660): pilha de rótulos na origem; SRv6 (RFC 8986): lista de endereços IPv6</a:t>
            </a:r>
            <a:endParaRPr lang="en-US" sz="1200" dirty="0"/>
          </a:p>
          <a:p>
            <a:pPr marL="279400" indent="-279400">
              <a:spcAft>
                <a:spcPts val="400"/>
              </a:spcAft>
              <a:buSzPct val="100000"/>
              <a:buChar char="•"/>
            </a:pPr>
            <a:r>
              <a:rPr lang="en-US" sz="1200" dirty="0">
                <a:solidFill>
                  <a:srgbClr val="1F2933"/>
                </a:solidFill>
              </a:rPr>
              <a:t>SR Policy com controlador (PCE); TI-LFA para proteção</a:t>
            </a:r>
            <a:endParaRPr lang="en-US" sz="1200"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17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VRRP: redundância do gateway padrão</a:t>
            </a:r>
            <a:endParaRPr lang="en-US" sz="3000" dirty="0"/>
          </a:p>
        </p:txBody>
      </p:sp>
      <p:sp>
        <p:nvSpPr>
          <p:cNvPr id="3" name="Text 1"/>
          <p:cNvSpPr/>
          <p:nvPr/>
        </p:nvSpPr>
        <p:spPr>
          <a:xfrm>
            <a:off x="10287000" y="182880"/>
            <a:ext cx="1463040" cy="310896"/>
          </a:xfrm>
          <a:prstGeom prst="roundRect">
            <a:avLst>
              <a:gd name="adj" fmla="val 50000"/>
            </a:avLst>
          </a:prstGeom>
          <a:solidFill>
            <a:srgbClr val="6B7B8C"/>
          </a:solidFill>
          <a:ln>
            <a:solidFill>
              <a:srgbClr val="6B7B8C"/>
            </a:solidFill>
          </a:ln>
        </p:spPr>
        <p:txBody>
          <a:bodyPr wrap="square" lIns="0" tIns="0" rIns="0" bIns="0" rtlCol="0" anchor="ctr"/>
          <a:lstStyle/>
          <a:p>
            <a:pPr marL="0" indent="0" algn="ctr">
              <a:buNone/>
            </a:pPr>
            <a:r>
              <a:rPr lang="en-US" sz="1000" b="1" dirty="0">
                <a:solidFill>
                  <a:srgbClr val="FFFFFF"/>
                </a:solidFill>
              </a:rPr>
              <a:t>ATUALIZADO</a:t>
            </a:r>
            <a:endParaRPr lang="en-US" sz="1000" dirty="0"/>
          </a:p>
        </p:txBody>
      </p:sp>
      <p:sp>
        <p:nvSpPr>
          <p:cNvPr id="5" name="Shape 2"/>
          <p:cNvSpPr/>
          <p:nvPr/>
        </p:nvSpPr>
        <p:spPr>
          <a:xfrm>
            <a:off x="457200" y="128016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6" name="Text 3"/>
          <p:cNvSpPr txBox="1"/>
          <p:nvPr/>
        </p:nvSpPr>
        <p:spPr>
          <a:xfrm>
            <a:off x="658368" y="144475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O problema</a:t>
            </a:r>
            <a:endParaRPr lang="en-US" sz="1500" dirty="0"/>
          </a:p>
        </p:txBody>
      </p:sp>
      <p:sp>
        <p:nvSpPr>
          <p:cNvPr id="7" name="Text 4"/>
          <p:cNvSpPr txBox="1"/>
          <p:nvPr/>
        </p:nvSpPr>
        <p:spPr>
          <a:xfrm>
            <a:off x="658368" y="185623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dirty="0">
                <a:solidFill>
                  <a:srgbClr val="1F2933"/>
                </a:solidFill>
              </a:rPr>
              <a:t>Hosts têm </a:t>
            </a:r>
            <a:r>
              <a:rPr lang="en-US" sz="1200" b="1" dirty="0">
                <a:solidFill>
                  <a:srgbClr val="1F2933"/>
                </a:solidFill>
              </a:rPr>
              <a:t>um</a:t>
            </a:r>
            <a:r>
              <a:rPr lang="en-US" sz="1200" dirty="0">
                <a:solidFill>
                  <a:srgbClr val="1F2933"/>
                </a:solidFill>
              </a:rPr>
              <a:t> gateway padrão: se o roteador cai, a LAN fica isolada, mesmo com outro roteador disponível</a:t>
            </a:r>
            <a:endParaRPr lang="en-US" sz="1200" dirty="0"/>
          </a:p>
          <a:p>
            <a:pPr marL="279400" indent="-279400">
              <a:spcAft>
                <a:spcPts val="400"/>
              </a:spcAft>
              <a:buSzPct val="100000"/>
              <a:buChar char="•"/>
            </a:pPr>
            <a:r>
              <a:rPr lang="en-US" sz="1200" dirty="0">
                <a:solidFill>
                  <a:srgbClr val="1F2933"/>
                </a:solidFill>
              </a:rPr>
              <a:t>Soluções antigas: Proxy ARP, ICMP Router Discovery, RIP nos hosts (todas lentas ou frágeis)</a:t>
            </a:r>
            <a:endParaRPr lang="en-US" sz="1200" dirty="0"/>
          </a:p>
        </p:txBody>
      </p:sp>
      <p:sp>
        <p:nvSpPr>
          <p:cNvPr id="8" name="Shape 5"/>
          <p:cNvSpPr/>
          <p:nvPr/>
        </p:nvSpPr>
        <p:spPr>
          <a:xfrm>
            <a:off x="6245352" y="1280160"/>
            <a:ext cx="5486400" cy="2286000"/>
          </a:xfrm>
          <a:prstGeom prst="roundRect">
            <a:avLst>
              <a:gd name="adj" fmla="val 4800"/>
            </a:avLst>
          </a:prstGeom>
          <a:solidFill>
            <a:srgbClr val="EEF3F7"/>
          </a:solidFill>
          <a:ln w="9525">
            <a:solidFill>
              <a:srgbClr val="EEF3F7"/>
            </a:solidFill>
            <a:prstDash val="solid"/>
          </a:ln>
        </p:spPr>
        <p:txBody>
          <a:bodyPr/>
          <a:lstStyle/>
          <a:p>
            <a:endParaRPr lang="en-US"/>
          </a:p>
        </p:txBody>
      </p:sp>
      <p:sp>
        <p:nvSpPr>
          <p:cNvPr id="9" name="Text 6"/>
          <p:cNvSpPr txBox="1"/>
          <p:nvPr/>
        </p:nvSpPr>
        <p:spPr>
          <a:xfrm>
            <a:off x="6446520" y="1444752"/>
            <a:ext cx="5084064" cy="365760"/>
          </a:xfrm>
          <a:prstGeom prst="rect">
            <a:avLst/>
          </a:prstGeom>
          <a:noFill/>
          <a:ln/>
        </p:spPr>
        <p:txBody>
          <a:bodyPr wrap="square" lIns="0" tIns="0" rIns="0" bIns="0" rtlCol="0" anchor="t"/>
          <a:lstStyle/>
          <a:p>
            <a:pPr marL="0" indent="0">
              <a:buNone/>
            </a:pPr>
            <a:r>
              <a:rPr lang="en-US" sz="1500" b="1" dirty="0">
                <a:solidFill>
                  <a:srgbClr val="2A9D6F"/>
                </a:solidFill>
              </a:rPr>
              <a:t>A solução: roteador virtual</a:t>
            </a:r>
            <a:endParaRPr lang="en-US" sz="1500" dirty="0"/>
          </a:p>
        </p:txBody>
      </p:sp>
      <p:sp>
        <p:nvSpPr>
          <p:cNvPr id="10" name="Text 7"/>
          <p:cNvSpPr txBox="1"/>
          <p:nvPr/>
        </p:nvSpPr>
        <p:spPr>
          <a:xfrm>
            <a:off x="6446520" y="1856232"/>
            <a:ext cx="5084064" cy="1572768"/>
          </a:xfrm>
          <a:prstGeom prst="rect">
            <a:avLst/>
          </a:prstGeom>
          <a:noFill/>
          <a:ln/>
        </p:spPr>
        <p:txBody>
          <a:bodyPr wrap="square" lIns="0" tIns="0" rIns="0" bIns="0" rtlCol="0" anchor="t"/>
          <a:lstStyle/>
          <a:p>
            <a:pPr marL="279400" indent="-279400">
              <a:spcAft>
                <a:spcPts val="400"/>
              </a:spcAft>
              <a:buSzPct val="100000"/>
              <a:buChar char="•"/>
            </a:pPr>
            <a:r>
              <a:rPr lang="en-US" sz="1200" b="1" dirty="0">
                <a:solidFill>
                  <a:srgbClr val="1F2933"/>
                </a:solidFill>
              </a:rPr>
              <a:t>VRID</a:t>
            </a:r>
            <a:r>
              <a:rPr lang="en-US" sz="1200" dirty="0">
                <a:solidFill>
                  <a:srgbClr val="1F2933"/>
                </a:solidFill>
              </a:rPr>
              <a:t> (1 a 255) + </a:t>
            </a:r>
            <a:r>
              <a:rPr lang="en-US" sz="1200" b="1" dirty="0">
                <a:solidFill>
                  <a:srgbClr val="1F2933"/>
                </a:solidFill>
              </a:rPr>
              <a:t>IP virtual</a:t>
            </a:r>
            <a:r>
              <a:rPr lang="en-US" sz="1200" dirty="0">
                <a:solidFill>
                  <a:srgbClr val="1F2933"/>
                </a:solidFill>
              </a:rPr>
              <a:t> + </a:t>
            </a:r>
            <a:r>
              <a:rPr lang="en-US" sz="1200" b="1" dirty="0">
                <a:solidFill>
                  <a:srgbClr val="1F2933"/>
                </a:solidFill>
              </a:rPr>
              <a:t>MAC virtual</a:t>
            </a:r>
            <a:r>
              <a:rPr lang="en-US" sz="1200" dirty="0">
                <a:solidFill>
                  <a:srgbClr val="1F2933"/>
                </a:solidFill>
              </a:rPr>
              <a:t> 00-00-5E-00-01-{VRID} (IPv6: 00-00-5E-00-02-{VRID})</a:t>
            </a:r>
            <a:endParaRPr lang="en-US" sz="1200" dirty="0"/>
          </a:p>
          <a:p>
            <a:pPr marL="279400" indent="-279400">
              <a:spcAft>
                <a:spcPts val="400"/>
              </a:spcAft>
              <a:buSzPct val="100000"/>
              <a:buChar char="•"/>
            </a:pPr>
            <a:r>
              <a:rPr lang="en-US" sz="1200" dirty="0">
                <a:solidFill>
                  <a:srgbClr val="1F2933"/>
                </a:solidFill>
              </a:rPr>
              <a:t>Os hosts usam o IP virtual como gateway; quem responde é o </a:t>
            </a:r>
            <a:r>
              <a:rPr lang="en-US" sz="1200" b="1" dirty="0">
                <a:solidFill>
                  <a:srgbClr val="1F2933"/>
                </a:solidFill>
              </a:rPr>
              <a:t>mestre</a:t>
            </a:r>
            <a:r>
              <a:rPr lang="en-US" sz="1200" dirty="0">
                <a:solidFill>
                  <a:srgbClr val="1F2933"/>
                </a:solidFill>
              </a:rPr>
              <a:t> do momento</a:t>
            </a:r>
            <a:endParaRPr lang="en-US" sz="1200" dirty="0"/>
          </a:p>
        </p:txBody>
      </p:sp>
      <p:graphicFrame>
        <p:nvGraphicFramePr>
          <p:cNvPr id="174" name="Table 0"/>
          <p:cNvGraphicFramePr>
            <a:graphicFrameLocks noGrp="1"/>
          </p:cNvGraphicFramePr>
          <p:nvPr>
            <p:extLst>
              <p:ext uri="{D42A27DB-BD31-4B8C-83A1-F6EECF244321}">
                <p14:modId xmlns:p14="http://schemas.microsoft.com/office/powerpoint/2010/main" val="1579011935"/>
              </p:ext>
            </p:extLst>
          </p:nvPr>
        </p:nvGraphicFramePr>
        <p:xfrm>
          <a:off x="457200" y="3749040"/>
          <a:ext cx="11247120" cy="2514600"/>
        </p:xfrm>
        <a:graphic>
          <a:graphicData uri="http://schemas.openxmlformats.org/drawingml/2006/table">
            <a:tbl>
              <a:tblPr/>
              <a:tblGrid>
                <a:gridCol w="13716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4297680">
                  <a:extLst>
                    <a:ext uri="{9D8B030D-6E8A-4147-A177-3AD203B41FA5}">
                      <a16:colId xmlns:a16="http://schemas.microsoft.com/office/drawing/2014/main" val="20003"/>
                    </a:ext>
                  </a:extLst>
                </a:gridCol>
              </a:tblGrid>
              <a:tr h="502920">
                <a:tc>
                  <a:txBody>
                    <a:bodyPr/>
                    <a:lstStyle/>
                    <a:p>
                      <a:pPr marL="0" indent="0" algn="l">
                        <a:buNone/>
                      </a:pPr>
                      <a:r>
                        <a:rPr lang="en-US" sz="1000" b="1" dirty="0">
                          <a:solidFill>
                            <a:srgbClr val="FFFFFF"/>
                          </a:solidFill>
                        </a:rPr>
                        <a:t>Parâmetro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Valor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Parâmetro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Valor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02920">
                <a:tc>
                  <a:txBody>
                    <a:bodyPr/>
                    <a:lstStyle/>
                    <a:p>
                      <a:pPr marL="0" indent="0" algn="l">
                        <a:buNone/>
                      </a:pPr>
                      <a:r>
                        <a:rPr lang="en-US" sz="1000" dirty="0">
                          <a:solidFill>
                            <a:srgbClr val="1F2933"/>
                          </a:solidFill>
                        </a:rPr>
                        <a:t>Prioridade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1 a 254 (255 = dono do IP); padrão 100; maior vence</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Anúncios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Mestre → 224.0.0.18 / ff02::12, protocolo IP 112, a cada 1 s (v3: 100 cs)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lgn="l">
                        <a:buNone/>
                      </a:pPr>
                      <a:r>
                        <a:rPr lang="en-US" sz="1000" dirty="0">
                          <a:solidFill>
                            <a:srgbClr val="1F2933"/>
                          </a:solidFill>
                        </a:rPr>
                        <a:t>Failover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 3 intervalos sem anúncio + skew → reserva assume (≈ 3 s; v3 sub-segundo)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Após assumir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ARP gratuito / NA não solicitado com o MAC virtual: switches reaprendem a porta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02920">
                <a:tc>
                  <a:txBody>
                    <a:bodyPr/>
                    <a:lstStyle/>
                    <a:p>
                      <a:pPr marL="0" indent="0" algn="l">
                        <a:buNone/>
                      </a:pPr>
                      <a:r>
                        <a:rPr lang="en-US" sz="1000" dirty="0">
                          <a:solidFill>
                            <a:srgbClr val="1F2933"/>
                          </a:solidFill>
                        </a:rPr>
                        <a:t>Preempção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Habilitada por padrão (o de maior prioridade retoma)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Versões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2338 (1998) → RFC 3768 v2 (2004) → RFC 5798 v3 (2010, IPv4 + 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2920">
                <a:tc>
                  <a:txBody>
                    <a:bodyPr/>
                    <a:lstStyle/>
                    <a:p>
                      <a:pPr marL="0" indent="0" algn="l">
                        <a:buNone/>
                      </a:pPr>
                      <a:r>
                        <a:rPr lang="en-US" sz="1000" dirty="0">
                          <a:solidFill>
                            <a:srgbClr val="1F2933"/>
                          </a:solidFill>
                        </a:rPr>
                        <a:t>Proprietários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HSRP (Cisco, RFC 2281), GLBP (Cisco, balanceamento)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Rastreamento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Object tracking reduz a prioridade se a WAN do mestre cair</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17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VRRP em operação: exemplo de failover</a:t>
            </a:r>
            <a:endParaRPr lang="en-US" sz="3000" dirty="0"/>
          </a:p>
        </p:txBody>
      </p:sp>
      <p:sp>
        <p:nvSpPr>
          <p:cNvPr id="4" name="Text 1"/>
          <p:cNvSpPr/>
          <p:nvPr/>
        </p:nvSpPr>
        <p:spPr>
          <a:xfrm>
            <a:off x="2286000" y="1234440"/>
            <a:ext cx="1828800" cy="7315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WAN</a:t>
            </a:r>
            <a:endParaRPr lang="en-US" sz="1000" dirty="0"/>
          </a:p>
        </p:txBody>
      </p:sp>
      <p:sp>
        <p:nvSpPr>
          <p:cNvPr id="5" name="Text 2"/>
          <p:cNvSpPr/>
          <p:nvPr/>
        </p:nvSpPr>
        <p:spPr>
          <a:xfrm>
            <a:off x="8046720" y="1234440"/>
            <a:ext cx="1828800" cy="731520"/>
          </a:xfrm>
          <a:prstGeom prst="cloud">
            <a:avLst/>
          </a:prstGeom>
          <a:solidFill>
            <a:srgbClr val="EEF3F7"/>
          </a:solidFill>
          <a:ln w="12700">
            <a:solidFill>
              <a:srgbClr val="6B7B8C"/>
            </a:solidFill>
          </a:ln>
        </p:spPr>
        <p:txBody>
          <a:bodyPr wrap="square" lIns="0" tIns="0" rIns="0" bIns="0" rtlCol="0" anchor="ctr"/>
          <a:lstStyle/>
          <a:p>
            <a:pPr marL="0" indent="0" algn="ctr">
              <a:buNone/>
            </a:pPr>
            <a:r>
              <a:rPr lang="en-US" sz="1000" dirty="0">
                <a:solidFill>
                  <a:srgbClr val="0B3C5D"/>
                </a:solidFill>
              </a:rPr>
              <a:t>WAN</a:t>
            </a:r>
            <a:endParaRPr lang="en-US" sz="1000" dirty="0"/>
          </a:p>
        </p:txBody>
      </p:sp>
      <p:sp>
        <p:nvSpPr>
          <p:cNvPr id="6" name="Text 3"/>
          <p:cNvSpPr/>
          <p:nvPr/>
        </p:nvSpPr>
        <p:spPr>
          <a:xfrm>
            <a:off x="2889504" y="2386584"/>
            <a:ext cx="621792" cy="621792"/>
          </a:xfrm>
          <a:prstGeom prst="ellipse">
            <a:avLst/>
          </a:prstGeom>
          <a:solidFill>
            <a:srgbClr val="2A9D6F"/>
          </a:solidFill>
          <a:ln w="19050">
            <a:solidFill>
              <a:srgbClr val="FFFFFF"/>
            </a:solidFill>
          </a:ln>
        </p:spPr>
        <p:txBody>
          <a:bodyPr wrap="square" lIns="0" tIns="0" rIns="0" bIns="0" rtlCol="0" anchor="ctr"/>
          <a:lstStyle/>
          <a:p>
            <a:pPr marL="0" indent="0" algn="ctr">
              <a:buNone/>
            </a:pPr>
            <a:r>
              <a:rPr lang="en-US" sz="1200" b="1" dirty="0">
                <a:solidFill>
                  <a:srgbClr val="FFFFFF"/>
                </a:solidFill>
              </a:rPr>
              <a:t>R1</a:t>
            </a:r>
            <a:endParaRPr lang="en-US" sz="1200" dirty="0"/>
          </a:p>
        </p:txBody>
      </p:sp>
      <p:sp>
        <p:nvSpPr>
          <p:cNvPr id="7" name="Text 4"/>
          <p:cNvSpPr/>
          <p:nvPr/>
        </p:nvSpPr>
        <p:spPr>
          <a:xfrm>
            <a:off x="8650224" y="2386584"/>
            <a:ext cx="621792" cy="621792"/>
          </a:xfrm>
          <a:prstGeom prst="ellipse">
            <a:avLst/>
          </a:prstGeom>
          <a:solidFill>
            <a:srgbClr val="1C6E8C"/>
          </a:solidFill>
          <a:ln w="19050">
            <a:solidFill>
              <a:srgbClr val="FFFFFF"/>
            </a:solidFill>
          </a:ln>
        </p:spPr>
        <p:txBody>
          <a:bodyPr wrap="square" lIns="0" tIns="0" rIns="0" bIns="0" rtlCol="0" anchor="ctr"/>
          <a:lstStyle/>
          <a:p>
            <a:pPr marL="0" indent="0" algn="ctr">
              <a:buNone/>
            </a:pPr>
            <a:r>
              <a:rPr lang="en-US" sz="1200" b="1" dirty="0">
                <a:solidFill>
                  <a:srgbClr val="FFFFFF"/>
                </a:solidFill>
              </a:rPr>
              <a:t>R2</a:t>
            </a:r>
            <a:endParaRPr lang="en-US" sz="1200" dirty="0"/>
          </a:p>
        </p:txBody>
      </p:sp>
      <p:sp>
        <p:nvSpPr>
          <p:cNvPr id="8" name="Shape 5"/>
          <p:cNvSpPr/>
          <p:nvPr/>
        </p:nvSpPr>
        <p:spPr>
          <a:xfrm>
            <a:off x="3200400" y="1965960"/>
            <a:ext cx="0" cy="411480"/>
          </a:xfrm>
          <a:prstGeom prst="line">
            <a:avLst/>
          </a:prstGeom>
          <a:noFill/>
          <a:ln w="19050">
            <a:solidFill>
              <a:srgbClr val="0B3C5D"/>
            </a:solidFill>
            <a:prstDash val="solid"/>
          </a:ln>
        </p:spPr>
        <p:txBody>
          <a:bodyPr/>
          <a:lstStyle/>
          <a:p>
            <a:endParaRPr lang="en-US"/>
          </a:p>
        </p:txBody>
      </p:sp>
      <p:sp>
        <p:nvSpPr>
          <p:cNvPr id="9" name="Shape 6"/>
          <p:cNvSpPr/>
          <p:nvPr/>
        </p:nvSpPr>
        <p:spPr>
          <a:xfrm>
            <a:off x="8961120" y="1965960"/>
            <a:ext cx="0" cy="411480"/>
          </a:xfrm>
          <a:prstGeom prst="line">
            <a:avLst/>
          </a:prstGeom>
          <a:noFill/>
          <a:ln w="19050">
            <a:solidFill>
              <a:srgbClr val="0B3C5D"/>
            </a:solidFill>
            <a:prstDash val="solid"/>
          </a:ln>
        </p:spPr>
        <p:txBody>
          <a:bodyPr/>
          <a:lstStyle/>
          <a:p>
            <a:endParaRPr lang="en-US"/>
          </a:p>
        </p:txBody>
      </p:sp>
      <p:sp>
        <p:nvSpPr>
          <p:cNvPr id="10" name="Text 7"/>
          <p:cNvSpPr txBox="1"/>
          <p:nvPr/>
        </p:nvSpPr>
        <p:spPr>
          <a:xfrm>
            <a:off x="731520" y="2377440"/>
            <a:ext cx="2103120" cy="640080"/>
          </a:xfrm>
          <a:prstGeom prst="rect">
            <a:avLst/>
          </a:prstGeom>
          <a:noFill/>
          <a:ln/>
        </p:spPr>
        <p:txBody>
          <a:bodyPr wrap="square" lIns="0" tIns="0" rIns="0" bIns="0" rtlCol="0" anchor="ctr"/>
          <a:lstStyle/>
          <a:p>
            <a:pPr marL="0" indent="0" algn="r">
              <a:buNone/>
            </a:pPr>
            <a:r>
              <a:rPr lang="en-US" sz="900" b="1" dirty="0">
                <a:solidFill>
                  <a:srgbClr val="2A9D6F"/>
                </a:solidFill>
              </a:rPr>
              <a:t>172.16.20.2</a:t>
            </a:r>
            <a:endParaRPr lang="en-US" sz="900" dirty="0"/>
          </a:p>
          <a:p>
            <a:pPr marL="0" indent="0" algn="r">
              <a:buNone/>
            </a:pPr>
            <a:r>
              <a:rPr lang="en-US" sz="900" b="1" dirty="0">
                <a:solidFill>
                  <a:srgbClr val="2A9D6F"/>
                </a:solidFill>
              </a:rPr>
              <a:t>prioridade 120: MESTRE</a:t>
            </a:r>
            <a:endParaRPr lang="en-US" sz="900" dirty="0"/>
          </a:p>
        </p:txBody>
      </p:sp>
      <p:sp>
        <p:nvSpPr>
          <p:cNvPr id="11" name="Text 8"/>
          <p:cNvSpPr txBox="1"/>
          <p:nvPr/>
        </p:nvSpPr>
        <p:spPr>
          <a:xfrm>
            <a:off x="9372600" y="2377440"/>
            <a:ext cx="2194560" cy="640080"/>
          </a:xfrm>
          <a:prstGeom prst="rect">
            <a:avLst/>
          </a:prstGeom>
          <a:noFill/>
          <a:ln/>
        </p:spPr>
        <p:txBody>
          <a:bodyPr wrap="square" lIns="0" tIns="0" rIns="0" bIns="0" rtlCol="0" anchor="ctr"/>
          <a:lstStyle/>
          <a:p>
            <a:pPr marL="0" indent="0" algn="l">
              <a:buNone/>
            </a:pPr>
            <a:r>
              <a:rPr lang="en-US" sz="900" b="1" dirty="0">
                <a:solidFill>
                  <a:srgbClr val="6B7B8C"/>
                </a:solidFill>
              </a:rPr>
              <a:t>172.16.20.3</a:t>
            </a:r>
            <a:endParaRPr lang="en-US" sz="900" dirty="0"/>
          </a:p>
          <a:p>
            <a:pPr marL="0" indent="0" algn="l">
              <a:buNone/>
            </a:pPr>
            <a:r>
              <a:rPr lang="en-US" sz="900" b="1" dirty="0">
                <a:solidFill>
                  <a:srgbClr val="6B7B8C"/>
                </a:solidFill>
              </a:rPr>
              <a:t>prioridade 100: reserva</a:t>
            </a:r>
            <a:endParaRPr lang="en-US" sz="900" dirty="0"/>
          </a:p>
        </p:txBody>
      </p:sp>
      <p:sp>
        <p:nvSpPr>
          <p:cNvPr id="12" name="Text 9"/>
          <p:cNvSpPr txBox="1"/>
          <p:nvPr/>
        </p:nvSpPr>
        <p:spPr>
          <a:xfrm>
            <a:off x="4663440" y="1234440"/>
            <a:ext cx="2834640" cy="731520"/>
          </a:xfrm>
          <a:prstGeom prst="rect">
            <a:avLst/>
          </a:prstGeom>
          <a:solidFill>
            <a:srgbClr val="FFF4E0"/>
          </a:solidFill>
          <a:ln w="9525">
            <a:solidFill>
              <a:srgbClr val="F0A332"/>
            </a:solidFill>
          </a:ln>
        </p:spPr>
        <p:txBody>
          <a:bodyPr wrap="square" lIns="0" tIns="0" rIns="0" bIns="0" rtlCol="0" anchor="ctr"/>
          <a:lstStyle/>
          <a:p>
            <a:pPr marL="0" indent="0" algn="ctr">
              <a:buNone/>
            </a:pPr>
            <a:r>
              <a:rPr lang="en-US" sz="1000" b="1" dirty="0">
                <a:solidFill>
                  <a:srgbClr val="1F2933"/>
                </a:solidFill>
              </a:rPr>
              <a:t>Roteador virtual VRID 10</a:t>
            </a:r>
            <a:endParaRPr lang="en-US" sz="1000" dirty="0"/>
          </a:p>
          <a:p>
            <a:pPr marL="0" indent="0" algn="ctr">
              <a:buNone/>
            </a:pPr>
            <a:r>
              <a:rPr lang="en-US" sz="1000" b="1" dirty="0">
                <a:solidFill>
                  <a:srgbClr val="1F2933"/>
                </a:solidFill>
              </a:rPr>
              <a:t>IP 172.16.20.1</a:t>
            </a:r>
            <a:endParaRPr lang="en-US" sz="1000" dirty="0"/>
          </a:p>
          <a:p>
            <a:pPr marL="0" indent="0" algn="ctr">
              <a:buNone/>
            </a:pPr>
            <a:r>
              <a:rPr lang="en-US" sz="1000" b="1" dirty="0">
                <a:solidFill>
                  <a:srgbClr val="1F2933"/>
                </a:solidFill>
              </a:rPr>
              <a:t>MAC 00-00-5E-00-01-0A</a:t>
            </a:r>
            <a:endParaRPr lang="en-US" sz="1000" dirty="0"/>
          </a:p>
        </p:txBody>
      </p:sp>
      <p:sp>
        <p:nvSpPr>
          <p:cNvPr id="13" name="Shape 10"/>
          <p:cNvSpPr/>
          <p:nvPr/>
        </p:nvSpPr>
        <p:spPr>
          <a:xfrm>
            <a:off x="3566160" y="2468880"/>
            <a:ext cx="5029200" cy="0"/>
          </a:xfrm>
          <a:prstGeom prst="line">
            <a:avLst/>
          </a:prstGeom>
          <a:noFill/>
          <a:ln w="31750">
            <a:solidFill>
              <a:srgbClr val="F0A332"/>
            </a:solidFill>
            <a:prstDash val="solid"/>
            <a:tailEnd type="triangle"/>
          </a:ln>
        </p:spPr>
        <p:txBody>
          <a:bodyPr/>
          <a:lstStyle/>
          <a:p>
            <a:endParaRPr lang="en-US"/>
          </a:p>
        </p:txBody>
      </p:sp>
      <p:sp>
        <p:nvSpPr>
          <p:cNvPr id="14" name="Text 11"/>
          <p:cNvSpPr txBox="1"/>
          <p:nvPr/>
        </p:nvSpPr>
        <p:spPr>
          <a:xfrm>
            <a:off x="3977640" y="2176272"/>
            <a:ext cx="4206240" cy="237744"/>
          </a:xfrm>
          <a:prstGeom prst="rect">
            <a:avLst/>
          </a:prstGeom>
          <a:noFill/>
          <a:ln/>
        </p:spPr>
        <p:txBody>
          <a:bodyPr wrap="square" lIns="0" tIns="0" rIns="0" bIns="0" rtlCol="0" anchor="ctr"/>
          <a:lstStyle/>
          <a:p>
            <a:pPr marL="0" indent="0" algn="ctr">
              <a:buNone/>
            </a:pPr>
            <a:r>
              <a:rPr lang="en-US" sz="1000" b="1" dirty="0">
                <a:solidFill>
                  <a:srgbClr val="1F2933"/>
                </a:solidFill>
              </a:rPr>
              <a:t>anúncios VRRP a cada 1 s → 224.0.0.18 (protocolo IP 112)</a:t>
            </a:r>
            <a:endParaRPr lang="en-US" sz="1000" dirty="0"/>
          </a:p>
        </p:txBody>
      </p:sp>
      <p:sp>
        <p:nvSpPr>
          <p:cNvPr id="15" name="Shape 12"/>
          <p:cNvSpPr/>
          <p:nvPr/>
        </p:nvSpPr>
        <p:spPr>
          <a:xfrm>
            <a:off x="914400" y="3931920"/>
            <a:ext cx="10332720" cy="0"/>
          </a:xfrm>
          <a:prstGeom prst="line">
            <a:avLst/>
          </a:prstGeom>
          <a:noFill/>
          <a:ln w="50800">
            <a:solidFill>
              <a:srgbClr val="0B3C5D"/>
            </a:solidFill>
            <a:prstDash val="solid"/>
          </a:ln>
        </p:spPr>
        <p:txBody>
          <a:bodyPr/>
          <a:lstStyle/>
          <a:p>
            <a:endParaRPr lang="en-US"/>
          </a:p>
        </p:txBody>
      </p:sp>
      <p:sp>
        <p:nvSpPr>
          <p:cNvPr id="16" name="Text 13"/>
          <p:cNvSpPr txBox="1"/>
          <p:nvPr/>
        </p:nvSpPr>
        <p:spPr>
          <a:xfrm>
            <a:off x="914400" y="3986784"/>
            <a:ext cx="10332720" cy="256032"/>
          </a:xfrm>
          <a:prstGeom prst="rect">
            <a:avLst/>
          </a:prstGeom>
          <a:noFill/>
          <a:ln/>
        </p:spPr>
        <p:txBody>
          <a:bodyPr wrap="square" lIns="0" tIns="0" rIns="0" bIns="0" rtlCol="0" anchor="ctr"/>
          <a:lstStyle/>
          <a:p>
            <a:pPr marL="0" indent="0" algn="ctr">
              <a:buNone/>
            </a:pPr>
            <a:r>
              <a:rPr lang="en-US" sz="1000" dirty="0">
                <a:solidFill>
                  <a:srgbClr val="6B7B8C"/>
                </a:solidFill>
              </a:rPr>
              <a:t>LAN 172.16.20.0/24 (VLAN 20)</a:t>
            </a:r>
            <a:endParaRPr lang="en-US" sz="1000" dirty="0"/>
          </a:p>
        </p:txBody>
      </p:sp>
      <p:sp>
        <p:nvSpPr>
          <p:cNvPr id="17" name="Shape 14"/>
          <p:cNvSpPr/>
          <p:nvPr/>
        </p:nvSpPr>
        <p:spPr>
          <a:xfrm>
            <a:off x="3200400" y="3008376"/>
            <a:ext cx="0" cy="923544"/>
          </a:xfrm>
          <a:prstGeom prst="line">
            <a:avLst/>
          </a:prstGeom>
          <a:noFill/>
          <a:ln w="19050">
            <a:solidFill>
              <a:srgbClr val="0B3C5D"/>
            </a:solidFill>
            <a:prstDash val="solid"/>
          </a:ln>
        </p:spPr>
        <p:txBody>
          <a:bodyPr/>
          <a:lstStyle/>
          <a:p>
            <a:endParaRPr lang="en-US"/>
          </a:p>
        </p:txBody>
      </p:sp>
      <p:sp>
        <p:nvSpPr>
          <p:cNvPr id="18" name="Shape 15"/>
          <p:cNvSpPr/>
          <p:nvPr/>
        </p:nvSpPr>
        <p:spPr>
          <a:xfrm>
            <a:off x="8961120" y="3008376"/>
            <a:ext cx="0" cy="923544"/>
          </a:xfrm>
          <a:prstGeom prst="line">
            <a:avLst/>
          </a:prstGeom>
          <a:noFill/>
          <a:ln w="19050">
            <a:solidFill>
              <a:srgbClr val="0B3C5D"/>
            </a:solidFill>
            <a:prstDash val="solid"/>
          </a:ln>
        </p:spPr>
        <p:txBody>
          <a:bodyPr/>
          <a:lstStyle/>
          <a:p>
            <a:endParaRPr lang="en-US"/>
          </a:p>
        </p:txBody>
      </p:sp>
      <p:sp>
        <p:nvSpPr>
          <p:cNvPr id="19" name="Text 16"/>
          <p:cNvSpPr/>
          <p:nvPr/>
        </p:nvSpPr>
        <p:spPr>
          <a:xfrm>
            <a:off x="1577340" y="458114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H1</a:t>
            </a:r>
            <a:endParaRPr lang="en-US" sz="1000" dirty="0"/>
          </a:p>
        </p:txBody>
      </p:sp>
      <p:sp>
        <p:nvSpPr>
          <p:cNvPr id="20" name="Shape 17"/>
          <p:cNvSpPr/>
          <p:nvPr/>
        </p:nvSpPr>
        <p:spPr>
          <a:xfrm>
            <a:off x="1700784" y="4928616"/>
            <a:ext cx="256032" cy="64008"/>
          </a:xfrm>
          <a:prstGeom prst="rect">
            <a:avLst/>
          </a:prstGeom>
          <a:solidFill>
            <a:srgbClr val="2A9D6F"/>
          </a:solidFill>
          <a:ln w="12700">
            <a:solidFill>
              <a:srgbClr val="2A9D6F"/>
            </a:solidFill>
            <a:prstDash val="solid"/>
          </a:ln>
        </p:spPr>
        <p:txBody>
          <a:bodyPr/>
          <a:lstStyle/>
          <a:p>
            <a:endParaRPr lang="en-US"/>
          </a:p>
        </p:txBody>
      </p:sp>
      <p:sp>
        <p:nvSpPr>
          <p:cNvPr id="21" name="Text 18"/>
          <p:cNvSpPr txBox="1"/>
          <p:nvPr/>
        </p:nvSpPr>
        <p:spPr>
          <a:xfrm>
            <a:off x="1005840" y="5020056"/>
            <a:ext cx="1645920" cy="274320"/>
          </a:xfrm>
          <a:prstGeom prst="rect">
            <a:avLst/>
          </a:prstGeom>
          <a:noFill/>
          <a:ln/>
        </p:spPr>
        <p:txBody>
          <a:bodyPr wrap="square" lIns="0" tIns="0" rIns="0" bIns="0" rtlCol="0" anchor="ctr"/>
          <a:lstStyle/>
          <a:p>
            <a:pPr marL="0" indent="0" algn="ctr">
              <a:buNone/>
            </a:pPr>
            <a:r>
              <a:rPr lang="en-US" sz="800" dirty="0">
                <a:solidFill>
                  <a:srgbClr val="1F2933"/>
                </a:solidFill>
              </a:rPr>
              <a:t>gateway 172.16.20.1</a:t>
            </a:r>
            <a:endParaRPr lang="en-US" sz="800" dirty="0"/>
          </a:p>
        </p:txBody>
      </p:sp>
      <p:sp>
        <p:nvSpPr>
          <p:cNvPr id="22" name="Shape 19"/>
          <p:cNvSpPr/>
          <p:nvPr/>
        </p:nvSpPr>
        <p:spPr>
          <a:xfrm>
            <a:off x="1828800" y="3931920"/>
            <a:ext cx="0" cy="612648"/>
          </a:xfrm>
          <a:prstGeom prst="line">
            <a:avLst/>
          </a:prstGeom>
          <a:noFill/>
          <a:ln w="19050">
            <a:solidFill>
              <a:srgbClr val="0B3C5D"/>
            </a:solidFill>
            <a:prstDash val="solid"/>
          </a:ln>
        </p:spPr>
        <p:txBody>
          <a:bodyPr/>
          <a:lstStyle/>
          <a:p>
            <a:endParaRPr lang="en-US"/>
          </a:p>
        </p:txBody>
      </p:sp>
      <p:sp>
        <p:nvSpPr>
          <p:cNvPr id="23" name="Text 20"/>
          <p:cNvSpPr/>
          <p:nvPr/>
        </p:nvSpPr>
        <p:spPr>
          <a:xfrm>
            <a:off x="4137660" y="458114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H2</a:t>
            </a:r>
            <a:endParaRPr lang="en-US" sz="1000" dirty="0"/>
          </a:p>
        </p:txBody>
      </p:sp>
      <p:sp>
        <p:nvSpPr>
          <p:cNvPr id="24" name="Shape 21"/>
          <p:cNvSpPr/>
          <p:nvPr/>
        </p:nvSpPr>
        <p:spPr>
          <a:xfrm>
            <a:off x="4261104" y="4928616"/>
            <a:ext cx="256032" cy="64008"/>
          </a:xfrm>
          <a:prstGeom prst="rect">
            <a:avLst/>
          </a:prstGeom>
          <a:solidFill>
            <a:srgbClr val="2A9D6F"/>
          </a:solidFill>
          <a:ln w="12700">
            <a:solidFill>
              <a:srgbClr val="2A9D6F"/>
            </a:solidFill>
            <a:prstDash val="solid"/>
          </a:ln>
        </p:spPr>
        <p:txBody>
          <a:bodyPr/>
          <a:lstStyle/>
          <a:p>
            <a:endParaRPr lang="en-US"/>
          </a:p>
        </p:txBody>
      </p:sp>
      <p:sp>
        <p:nvSpPr>
          <p:cNvPr id="25" name="Text 22"/>
          <p:cNvSpPr txBox="1"/>
          <p:nvPr/>
        </p:nvSpPr>
        <p:spPr>
          <a:xfrm>
            <a:off x="3566160" y="5020056"/>
            <a:ext cx="1645920" cy="274320"/>
          </a:xfrm>
          <a:prstGeom prst="rect">
            <a:avLst/>
          </a:prstGeom>
          <a:noFill/>
          <a:ln/>
        </p:spPr>
        <p:txBody>
          <a:bodyPr wrap="square" lIns="0" tIns="0" rIns="0" bIns="0" rtlCol="0" anchor="ctr"/>
          <a:lstStyle/>
          <a:p>
            <a:pPr marL="0" indent="0" algn="ctr">
              <a:buNone/>
            </a:pPr>
            <a:r>
              <a:rPr lang="en-US" sz="800" dirty="0">
                <a:solidFill>
                  <a:srgbClr val="1F2933"/>
                </a:solidFill>
              </a:rPr>
              <a:t>gateway 172.16.20.1</a:t>
            </a:r>
            <a:endParaRPr lang="en-US" sz="800" dirty="0"/>
          </a:p>
        </p:txBody>
      </p:sp>
      <p:sp>
        <p:nvSpPr>
          <p:cNvPr id="26" name="Shape 23"/>
          <p:cNvSpPr/>
          <p:nvPr/>
        </p:nvSpPr>
        <p:spPr>
          <a:xfrm>
            <a:off x="4389120" y="3931920"/>
            <a:ext cx="0" cy="612648"/>
          </a:xfrm>
          <a:prstGeom prst="line">
            <a:avLst/>
          </a:prstGeom>
          <a:noFill/>
          <a:ln w="19050">
            <a:solidFill>
              <a:srgbClr val="0B3C5D"/>
            </a:solidFill>
            <a:prstDash val="solid"/>
          </a:ln>
        </p:spPr>
        <p:txBody>
          <a:bodyPr/>
          <a:lstStyle/>
          <a:p>
            <a:endParaRPr lang="en-US"/>
          </a:p>
        </p:txBody>
      </p:sp>
      <p:sp>
        <p:nvSpPr>
          <p:cNvPr id="27" name="Text 24"/>
          <p:cNvSpPr/>
          <p:nvPr/>
        </p:nvSpPr>
        <p:spPr>
          <a:xfrm>
            <a:off x="6697980" y="458114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H3</a:t>
            </a:r>
            <a:endParaRPr lang="en-US" sz="1000" dirty="0"/>
          </a:p>
        </p:txBody>
      </p:sp>
      <p:sp>
        <p:nvSpPr>
          <p:cNvPr id="28" name="Shape 25"/>
          <p:cNvSpPr/>
          <p:nvPr/>
        </p:nvSpPr>
        <p:spPr>
          <a:xfrm>
            <a:off x="6821424" y="4928616"/>
            <a:ext cx="256032" cy="64008"/>
          </a:xfrm>
          <a:prstGeom prst="rect">
            <a:avLst/>
          </a:prstGeom>
          <a:solidFill>
            <a:srgbClr val="2A9D6F"/>
          </a:solidFill>
          <a:ln w="12700">
            <a:solidFill>
              <a:srgbClr val="2A9D6F"/>
            </a:solidFill>
            <a:prstDash val="solid"/>
          </a:ln>
        </p:spPr>
        <p:txBody>
          <a:bodyPr/>
          <a:lstStyle/>
          <a:p>
            <a:endParaRPr lang="en-US"/>
          </a:p>
        </p:txBody>
      </p:sp>
      <p:sp>
        <p:nvSpPr>
          <p:cNvPr id="29" name="Text 26"/>
          <p:cNvSpPr txBox="1"/>
          <p:nvPr/>
        </p:nvSpPr>
        <p:spPr>
          <a:xfrm>
            <a:off x="6126480" y="5020056"/>
            <a:ext cx="1645920" cy="274320"/>
          </a:xfrm>
          <a:prstGeom prst="rect">
            <a:avLst/>
          </a:prstGeom>
          <a:noFill/>
          <a:ln/>
        </p:spPr>
        <p:txBody>
          <a:bodyPr wrap="square" lIns="0" tIns="0" rIns="0" bIns="0" rtlCol="0" anchor="ctr"/>
          <a:lstStyle/>
          <a:p>
            <a:pPr marL="0" indent="0" algn="ctr">
              <a:buNone/>
            </a:pPr>
            <a:r>
              <a:rPr lang="en-US" sz="800" dirty="0">
                <a:solidFill>
                  <a:srgbClr val="1F2933"/>
                </a:solidFill>
              </a:rPr>
              <a:t>gateway 172.16.20.1</a:t>
            </a:r>
            <a:endParaRPr lang="en-US" sz="800" dirty="0"/>
          </a:p>
        </p:txBody>
      </p:sp>
      <p:sp>
        <p:nvSpPr>
          <p:cNvPr id="30" name="Shape 27"/>
          <p:cNvSpPr/>
          <p:nvPr/>
        </p:nvSpPr>
        <p:spPr>
          <a:xfrm>
            <a:off x="6949440" y="3931920"/>
            <a:ext cx="0" cy="612648"/>
          </a:xfrm>
          <a:prstGeom prst="line">
            <a:avLst/>
          </a:prstGeom>
          <a:noFill/>
          <a:ln w="19050">
            <a:solidFill>
              <a:srgbClr val="0B3C5D"/>
            </a:solidFill>
            <a:prstDash val="solid"/>
          </a:ln>
        </p:spPr>
        <p:txBody>
          <a:bodyPr/>
          <a:lstStyle/>
          <a:p>
            <a:endParaRPr lang="en-US"/>
          </a:p>
        </p:txBody>
      </p:sp>
      <p:sp>
        <p:nvSpPr>
          <p:cNvPr id="31" name="Text 28"/>
          <p:cNvSpPr/>
          <p:nvPr/>
        </p:nvSpPr>
        <p:spPr>
          <a:xfrm>
            <a:off x="9806940" y="4581144"/>
            <a:ext cx="502920" cy="347472"/>
          </a:xfrm>
          <a:prstGeom prst="roundRect">
            <a:avLst>
              <a:gd name="adj" fmla="val 15789"/>
            </a:avLst>
          </a:prstGeom>
          <a:solidFill>
            <a:srgbClr val="2A9D6F"/>
          </a:solidFill>
          <a:ln>
            <a:solidFill>
              <a:srgbClr val="2A9D6F"/>
            </a:solidFill>
          </a:ln>
        </p:spPr>
        <p:txBody>
          <a:bodyPr wrap="square" lIns="0" tIns="0" rIns="0" bIns="0" rtlCol="0" anchor="ctr"/>
          <a:lstStyle/>
          <a:p>
            <a:pPr marL="0" indent="0" algn="ctr">
              <a:buNone/>
            </a:pPr>
            <a:r>
              <a:rPr lang="en-US" sz="1000" b="1" dirty="0">
                <a:solidFill>
                  <a:srgbClr val="FFFFFF"/>
                </a:solidFill>
              </a:rPr>
              <a:t>H4</a:t>
            </a:r>
            <a:endParaRPr lang="en-US" sz="1000" dirty="0"/>
          </a:p>
        </p:txBody>
      </p:sp>
      <p:sp>
        <p:nvSpPr>
          <p:cNvPr id="32" name="Shape 29"/>
          <p:cNvSpPr/>
          <p:nvPr/>
        </p:nvSpPr>
        <p:spPr>
          <a:xfrm>
            <a:off x="9930384" y="4928616"/>
            <a:ext cx="256032" cy="64008"/>
          </a:xfrm>
          <a:prstGeom prst="rect">
            <a:avLst/>
          </a:prstGeom>
          <a:solidFill>
            <a:srgbClr val="2A9D6F"/>
          </a:solidFill>
          <a:ln w="12700">
            <a:solidFill>
              <a:srgbClr val="2A9D6F"/>
            </a:solidFill>
            <a:prstDash val="solid"/>
          </a:ln>
        </p:spPr>
        <p:txBody>
          <a:bodyPr/>
          <a:lstStyle/>
          <a:p>
            <a:endParaRPr lang="en-US"/>
          </a:p>
        </p:txBody>
      </p:sp>
      <p:sp>
        <p:nvSpPr>
          <p:cNvPr id="33" name="Text 30"/>
          <p:cNvSpPr txBox="1"/>
          <p:nvPr/>
        </p:nvSpPr>
        <p:spPr>
          <a:xfrm>
            <a:off x="9235440" y="5020056"/>
            <a:ext cx="1645920" cy="274320"/>
          </a:xfrm>
          <a:prstGeom prst="rect">
            <a:avLst/>
          </a:prstGeom>
          <a:noFill/>
          <a:ln/>
        </p:spPr>
        <p:txBody>
          <a:bodyPr wrap="square" lIns="0" tIns="0" rIns="0" bIns="0" rtlCol="0" anchor="ctr"/>
          <a:lstStyle/>
          <a:p>
            <a:pPr marL="0" indent="0" algn="ctr">
              <a:buNone/>
            </a:pPr>
            <a:r>
              <a:rPr lang="en-US" sz="800" dirty="0">
                <a:solidFill>
                  <a:srgbClr val="1F2933"/>
                </a:solidFill>
              </a:rPr>
              <a:t>gateway 172.16.20.1</a:t>
            </a:r>
            <a:endParaRPr lang="en-US" sz="800" dirty="0"/>
          </a:p>
        </p:txBody>
      </p:sp>
      <p:sp>
        <p:nvSpPr>
          <p:cNvPr id="34" name="Shape 31"/>
          <p:cNvSpPr/>
          <p:nvPr/>
        </p:nvSpPr>
        <p:spPr>
          <a:xfrm>
            <a:off x="10058400" y="3931920"/>
            <a:ext cx="0" cy="612648"/>
          </a:xfrm>
          <a:prstGeom prst="line">
            <a:avLst/>
          </a:prstGeom>
          <a:noFill/>
          <a:ln w="19050">
            <a:solidFill>
              <a:srgbClr val="0B3C5D"/>
            </a:solidFill>
            <a:prstDash val="solid"/>
          </a:ln>
        </p:spPr>
        <p:txBody>
          <a:bodyPr/>
          <a:lstStyle/>
          <a:p>
            <a:endParaRPr lang="en-US"/>
          </a:p>
        </p:txBody>
      </p:sp>
      <p:sp>
        <p:nvSpPr>
          <p:cNvPr id="35" name="Shape 32"/>
          <p:cNvSpPr/>
          <p:nvPr/>
        </p:nvSpPr>
        <p:spPr>
          <a:xfrm>
            <a:off x="457200" y="5349240"/>
            <a:ext cx="5486400" cy="960120"/>
          </a:xfrm>
          <a:prstGeom prst="roundRect">
            <a:avLst>
              <a:gd name="adj" fmla="val 11429"/>
            </a:avLst>
          </a:prstGeom>
          <a:solidFill>
            <a:srgbClr val="EEF3F7"/>
          </a:solidFill>
          <a:ln w="9525">
            <a:solidFill>
              <a:srgbClr val="EEF3F7"/>
            </a:solidFill>
            <a:prstDash val="solid"/>
          </a:ln>
        </p:spPr>
        <p:txBody>
          <a:bodyPr/>
          <a:lstStyle/>
          <a:p>
            <a:endParaRPr lang="en-US"/>
          </a:p>
        </p:txBody>
      </p:sp>
      <p:sp>
        <p:nvSpPr>
          <p:cNvPr id="36" name="Text 33"/>
          <p:cNvSpPr txBox="1"/>
          <p:nvPr/>
        </p:nvSpPr>
        <p:spPr>
          <a:xfrm>
            <a:off x="658368" y="5513832"/>
            <a:ext cx="5084064" cy="365760"/>
          </a:xfrm>
          <a:prstGeom prst="rect">
            <a:avLst/>
          </a:prstGeom>
          <a:noFill/>
          <a:ln/>
        </p:spPr>
        <p:txBody>
          <a:bodyPr wrap="square" lIns="0" tIns="0" rIns="0" bIns="0" rtlCol="0" anchor="t"/>
          <a:lstStyle/>
          <a:p>
            <a:pPr marL="0" indent="0">
              <a:buNone/>
            </a:pPr>
            <a:r>
              <a:rPr lang="en-US" sz="1500" b="1" dirty="0">
                <a:solidFill>
                  <a:srgbClr val="D64545"/>
                </a:solidFill>
              </a:rPr>
              <a:t>Falha de R1</a:t>
            </a:r>
            <a:endParaRPr lang="en-US" sz="1500" dirty="0"/>
          </a:p>
        </p:txBody>
      </p:sp>
      <p:sp>
        <p:nvSpPr>
          <p:cNvPr id="37" name="Text 34"/>
          <p:cNvSpPr txBox="1"/>
          <p:nvPr/>
        </p:nvSpPr>
        <p:spPr>
          <a:xfrm>
            <a:off x="658368" y="5925312"/>
            <a:ext cx="5084064" cy="246888"/>
          </a:xfrm>
          <a:prstGeom prst="rect">
            <a:avLst/>
          </a:prstGeom>
          <a:noFill/>
          <a:ln/>
        </p:spPr>
        <p:txBody>
          <a:bodyPr wrap="square" lIns="0" tIns="0" rIns="0" bIns="0" rtlCol="0" anchor="t"/>
          <a:lstStyle/>
          <a:p>
            <a:pPr marL="0" indent="0">
              <a:buNone/>
            </a:pPr>
            <a:r>
              <a:rPr lang="en-US" sz="1000" dirty="0">
                <a:solidFill>
                  <a:srgbClr val="1F2933"/>
                </a:solidFill>
              </a:rPr>
              <a:t>R2 não recebe anúncios por ≈ 3 s → vira mestre → responde pelo MAC virtual → ARP gratuito move o MAC nos switches. Hosts não percebem.</a:t>
            </a:r>
            <a:endParaRPr lang="en-US" sz="1000" dirty="0"/>
          </a:p>
        </p:txBody>
      </p:sp>
      <p:sp>
        <p:nvSpPr>
          <p:cNvPr id="38" name="Shape 35"/>
          <p:cNvSpPr/>
          <p:nvPr/>
        </p:nvSpPr>
        <p:spPr>
          <a:xfrm>
            <a:off x="6245352" y="5349240"/>
            <a:ext cx="5486400" cy="960120"/>
          </a:xfrm>
          <a:prstGeom prst="roundRect">
            <a:avLst>
              <a:gd name="adj" fmla="val 11429"/>
            </a:avLst>
          </a:prstGeom>
          <a:solidFill>
            <a:srgbClr val="EEF3F7"/>
          </a:solidFill>
          <a:ln w="9525">
            <a:solidFill>
              <a:srgbClr val="EEF3F7"/>
            </a:solidFill>
            <a:prstDash val="solid"/>
          </a:ln>
        </p:spPr>
        <p:txBody>
          <a:bodyPr/>
          <a:lstStyle/>
          <a:p>
            <a:endParaRPr lang="en-US"/>
          </a:p>
        </p:txBody>
      </p:sp>
      <p:sp>
        <p:nvSpPr>
          <p:cNvPr id="39" name="Text 36"/>
          <p:cNvSpPr txBox="1"/>
          <p:nvPr/>
        </p:nvSpPr>
        <p:spPr>
          <a:xfrm>
            <a:off x="6446520" y="5513832"/>
            <a:ext cx="5084064" cy="365760"/>
          </a:xfrm>
          <a:prstGeom prst="rect">
            <a:avLst/>
          </a:prstGeom>
          <a:noFill/>
          <a:ln/>
        </p:spPr>
        <p:txBody>
          <a:bodyPr wrap="square" lIns="0" tIns="0" rIns="0" bIns="0" rtlCol="0" anchor="t"/>
          <a:lstStyle/>
          <a:p>
            <a:pPr marL="0" indent="0">
              <a:buNone/>
            </a:pPr>
            <a:r>
              <a:rPr lang="en-US" sz="1500" b="1" dirty="0">
                <a:solidFill>
                  <a:srgbClr val="0B3C5D"/>
                </a:solidFill>
              </a:rPr>
              <a:t>Boas práticas</a:t>
            </a:r>
            <a:endParaRPr lang="en-US" sz="1500" dirty="0"/>
          </a:p>
        </p:txBody>
      </p:sp>
      <p:sp>
        <p:nvSpPr>
          <p:cNvPr id="40" name="Text 37"/>
          <p:cNvSpPr txBox="1"/>
          <p:nvPr/>
        </p:nvSpPr>
        <p:spPr>
          <a:xfrm>
            <a:off x="6446520" y="5925312"/>
            <a:ext cx="5084064" cy="246888"/>
          </a:xfrm>
          <a:prstGeom prst="rect">
            <a:avLst/>
          </a:prstGeom>
          <a:noFill/>
          <a:ln/>
        </p:spPr>
        <p:txBody>
          <a:bodyPr wrap="square" lIns="0" tIns="0" rIns="0" bIns="0" rtlCol="0" anchor="t"/>
          <a:lstStyle/>
          <a:p>
            <a:pPr marL="0" indent="0">
              <a:buNone/>
            </a:pPr>
            <a:r>
              <a:rPr lang="en-US" sz="1000" dirty="0">
                <a:solidFill>
                  <a:srgbClr val="1F2933"/>
                </a:solidFill>
              </a:rPr>
              <a:t>Rastrear a WAN (tracking); alternar o mestre por VLAN para usar os dois roteadores; v3 para IPv6 e timers de centissegundos.</a:t>
            </a:r>
            <a:endParaRPr lang="en-US" sz="1000"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17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Resumo do Módulo 2</a:t>
            </a:r>
            <a:endParaRPr lang="en-US" sz="3000" dirty="0"/>
          </a:p>
        </p:txBody>
      </p:sp>
      <p:sp>
        <p:nvSpPr>
          <p:cNvPr id="4" name="Shape 1"/>
          <p:cNvSpPr/>
          <p:nvPr/>
        </p:nvSpPr>
        <p:spPr>
          <a:xfrm>
            <a:off x="457200" y="128016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5" name="Text 2"/>
          <p:cNvSpPr txBox="1"/>
          <p:nvPr/>
        </p:nvSpPr>
        <p:spPr>
          <a:xfrm>
            <a:off x="658368"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TCP/IP e endereçamento</a:t>
            </a:r>
            <a:endParaRPr lang="en-US" sz="1500" dirty="0"/>
          </a:p>
        </p:txBody>
      </p:sp>
      <p:sp>
        <p:nvSpPr>
          <p:cNvPr id="6" name="Text 3"/>
          <p:cNvSpPr txBox="1"/>
          <p:nvPr/>
        </p:nvSpPr>
        <p:spPr>
          <a:xfrm>
            <a:off x="658368" y="185623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Pilha de 4 camadas; IPv4 de 20 bytes; protocolo e porta demultiplexam</a:t>
            </a:r>
            <a:endParaRPr lang="en-US" sz="1100" dirty="0"/>
          </a:p>
          <a:p>
            <a:pPr marL="279400" indent="-279400">
              <a:spcAft>
                <a:spcPts val="400"/>
              </a:spcAft>
              <a:buSzPct val="100000"/>
              <a:buChar char="•"/>
            </a:pPr>
            <a:r>
              <a:rPr lang="en-US" sz="1100" dirty="0">
                <a:solidFill>
                  <a:srgbClr val="1F2933"/>
                </a:solidFill>
              </a:rPr>
              <a:t>CIDR/VLSM substituíram as classes; endereços especiais (RFC 6890)</a:t>
            </a:r>
            <a:endParaRPr lang="en-US" sz="1100" dirty="0"/>
          </a:p>
          <a:p>
            <a:pPr marL="279400" indent="-279400">
              <a:spcAft>
                <a:spcPts val="400"/>
              </a:spcAft>
              <a:buSzPct val="100000"/>
              <a:buChar char="•"/>
            </a:pPr>
            <a:r>
              <a:rPr lang="en-US" sz="1100" dirty="0">
                <a:solidFill>
                  <a:srgbClr val="1F2933"/>
                </a:solidFill>
              </a:rPr>
              <a:t>Comparação sob máscara e prefixo mais longo</a:t>
            </a:r>
            <a:endParaRPr lang="en-US" sz="1100" dirty="0"/>
          </a:p>
        </p:txBody>
      </p:sp>
      <p:sp>
        <p:nvSpPr>
          <p:cNvPr id="7" name="Shape 4"/>
          <p:cNvSpPr/>
          <p:nvPr/>
        </p:nvSpPr>
        <p:spPr>
          <a:xfrm>
            <a:off x="4288536" y="128016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8" name="Text 5"/>
          <p:cNvSpPr txBox="1"/>
          <p:nvPr/>
        </p:nvSpPr>
        <p:spPr>
          <a:xfrm>
            <a:off x="4489704"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Comportamento do host</a:t>
            </a:r>
            <a:endParaRPr lang="en-US" sz="1500" dirty="0"/>
          </a:p>
        </p:txBody>
      </p:sp>
      <p:sp>
        <p:nvSpPr>
          <p:cNvPr id="9" name="Text 6"/>
          <p:cNvSpPr txBox="1"/>
          <p:nvPr/>
        </p:nvSpPr>
        <p:spPr>
          <a:xfrm>
            <a:off x="4489704" y="185623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Determinação de rota (local/remoto) + resolução ARP/ND</a:t>
            </a:r>
            <a:endParaRPr lang="en-US" sz="1100" dirty="0"/>
          </a:p>
          <a:p>
            <a:pPr marL="279400" indent="-279400">
              <a:spcAft>
                <a:spcPts val="400"/>
              </a:spcAft>
              <a:buSzPct val="100000"/>
              <a:buChar char="•"/>
            </a:pPr>
            <a:r>
              <a:rPr lang="en-US" sz="1100" dirty="0">
                <a:solidFill>
                  <a:srgbClr val="1F2933"/>
                </a:solidFill>
              </a:rPr>
              <a:t>ARP para o destino se local, para o gateway se remoto; Proxy ARP</a:t>
            </a:r>
            <a:endParaRPr lang="en-US" sz="1100" dirty="0"/>
          </a:p>
          <a:p>
            <a:pPr marL="279400" indent="-279400">
              <a:spcAft>
                <a:spcPts val="400"/>
              </a:spcAft>
              <a:buSzPct val="100000"/>
              <a:buChar char="•"/>
            </a:pPr>
            <a:r>
              <a:rPr lang="en-US" sz="1100" dirty="0">
                <a:solidFill>
                  <a:srgbClr val="1F2933"/>
                </a:solidFill>
              </a:rPr>
              <a:t>MACs mudam a cada salto; IPs não; TTL cai</a:t>
            </a:r>
            <a:endParaRPr lang="en-US" sz="1100" dirty="0"/>
          </a:p>
        </p:txBody>
      </p:sp>
      <p:sp>
        <p:nvSpPr>
          <p:cNvPr id="10" name="Shape 7"/>
          <p:cNvSpPr/>
          <p:nvPr/>
        </p:nvSpPr>
        <p:spPr>
          <a:xfrm>
            <a:off x="8119872" y="128016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1" name="Text 8"/>
          <p:cNvSpPr txBox="1"/>
          <p:nvPr/>
        </p:nvSpPr>
        <p:spPr>
          <a:xfrm>
            <a:off x="8321040" y="144475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Roteamento dinâmico</a:t>
            </a:r>
            <a:endParaRPr lang="en-US" sz="1500" dirty="0"/>
          </a:p>
        </p:txBody>
      </p:sp>
      <p:sp>
        <p:nvSpPr>
          <p:cNvPr id="12" name="Text 9"/>
          <p:cNvSpPr txBox="1"/>
          <p:nvPr/>
        </p:nvSpPr>
        <p:spPr>
          <a:xfrm>
            <a:off x="8321040" y="185623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RIP (pequeno), EIGRP (DUAL), OSPF (áreas, DR, LSAs), IS-IS</a:t>
            </a:r>
            <a:endParaRPr lang="en-US" sz="1100" dirty="0"/>
          </a:p>
          <a:p>
            <a:pPr marL="279400" indent="-279400">
              <a:spcAft>
                <a:spcPts val="400"/>
              </a:spcAft>
              <a:buSzPct val="100000"/>
              <a:buChar char="•"/>
            </a:pPr>
            <a:r>
              <a:rPr lang="en-US" sz="1100" dirty="0">
                <a:solidFill>
                  <a:srgbClr val="1F2933"/>
                </a:solidFill>
              </a:rPr>
              <a:t>Distância administrativa decide entre fontes; redistribuição com cuidado</a:t>
            </a:r>
            <a:endParaRPr lang="en-US" sz="1100" dirty="0"/>
          </a:p>
          <a:p>
            <a:pPr marL="279400" indent="-279400">
              <a:spcAft>
                <a:spcPts val="400"/>
              </a:spcAft>
              <a:buSzPct val="100000"/>
              <a:buChar char="•"/>
            </a:pPr>
            <a:r>
              <a:rPr lang="en-US" sz="1100" dirty="0">
                <a:solidFill>
                  <a:srgbClr val="1F2933"/>
                </a:solidFill>
              </a:rPr>
              <a:t>BGP-4: vetor de caminho e políticas entre ASs</a:t>
            </a:r>
            <a:endParaRPr lang="en-US" sz="1100" dirty="0"/>
          </a:p>
        </p:txBody>
      </p:sp>
      <p:sp>
        <p:nvSpPr>
          <p:cNvPr id="13" name="Shape 10"/>
          <p:cNvSpPr/>
          <p:nvPr/>
        </p:nvSpPr>
        <p:spPr>
          <a:xfrm>
            <a:off x="457200" y="384048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4" name="Text 11"/>
          <p:cNvSpPr txBox="1"/>
          <p:nvPr/>
        </p:nvSpPr>
        <p:spPr>
          <a:xfrm>
            <a:off x="658368" y="400507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Controle e operação</a:t>
            </a:r>
            <a:endParaRPr lang="en-US" sz="1500" dirty="0"/>
          </a:p>
        </p:txBody>
      </p:sp>
      <p:sp>
        <p:nvSpPr>
          <p:cNvPr id="15" name="Text 12"/>
          <p:cNvSpPr txBox="1"/>
          <p:nvPr/>
        </p:nvSpPr>
        <p:spPr>
          <a:xfrm>
            <a:off x="658368" y="441655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ACLs ordenadas com negação implícita; firewalls stateful</a:t>
            </a:r>
            <a:endParaRPr lang="en-US" sz="1100" dirty="0"/>
          </a:p>
          <a:p>
            <a:pPr marL="279400" indent="-279400">
              <a:spcAft>
                <a:spcPts val="400"/>
              </a:spcAft>
              <a:buSzPct val="100000"/>
              <a:buChar char="•"/>
            </a:pPr>
            <a:r>
              <a:rPr lang="en-US" sz="1100" dirty="0">
                <a:solidFill>
                  <a:srgbClr val="1F2933"/>
                </a:solidFill>
              </a:rPr>
              <a:t>DHCP relay; broadcast dirigido desligado (RFC 2644)</a:t>
            </a:r>
            <a:endParaRPr lang="en-US" sz="1100" dirty="0"/>
          </a:p>
          <a:p>
            <a:pPr marL="279400" indent="-279400">
              <a:spcAft>
                <a:spcPts val="400"/>
              </a:spcAft>
              <a:buSzPct val="100000"/>
              <a:buChar char="•"/>
            </a:pPr>
            <a:r>
              <a:rPr lang="en-US" sz="1100" dirty="0">
                <a:solidFill>
                  <a:srgbClr val="1F2933"/>
                </a:solidFill>
              </a:rPr>
              <a:t>Endereços secundários e interfaces não numeradas</a:t>
            </a:r>
            <a:endParaRPr lang="en-US" sz="1100" dirty="0"/>
          </a:p>
        </p:txBody>
      </p:sp>
      <p:sp>
        <p:nvSpPr>
          <p:cNvPr id="16" name="Shape 13"/>
          <p:cNvSpPr/>
          <p:nvPr/>
        </p:nvSpPr>
        <p:spPr>
          <a:xfrm>
            <a:off x="4288536" y="384048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17" name="Text 14"/>
          <p:cNvSpPr txBox="1"/>
          <p:nvPr/>
        </p:nvSpPr>
        <p:spPr>
          <a:xfrm>
            <a:off x="4489704" y="400507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IPv6</a:t>
            </a:r>
            <a:endParaRPr lang="en-US" sz="1500" dirty="0"/>
          </a:p>
        </p:txBody>
      </p:sp>
      <p:sp>
        <p:nvSpPr>
          <p:cNvPr id="18" name="Text 15"/>
          <p:cNvSpPr txBox="1"/>
          <p:nvPr/>
        </p:nvSpPr>
        <p:spPr>
          <a:xfrm>
            <a:off x="4489704" y="441655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128 bits, cabeçalho de 40 bytes, extensões</a:t>
            </a:r>
            <a:endParaRPr lang="en-US" sz="1100" dirty="0"/>
          </a:p>
          <a:p>
            <a:pPr marL="279400" indent="-279400">
              <a:spcAft>
                <a:spcPts val="400"/>
              </a:spcAft>
              <a:buSzPct val="100000"/>
              <a:buChar char="•"/>
            </a:pPr>
            <a:r>
              <a:rPr lang="en-US" sz="1100" dirty="0">
                <a:solidFill>
                  <a:srgbClr val="1F2933"/>
                </a:solidFill>
              </a:rPr>
              <a:t>ND e SLAAC no lugar de ARP e DHCP; sem broadcast</a:t>
            </a:r>
            <a:endParaRPr lang="en-US" sz="1100" dirty="0"/>
          </a:p>
          <a:p>
            <a:pPr marL="279400" indent="-279400">
              <a:spcAft>
                <a:spcPts val="400"/>
              </a:spcAft>
              <a:buSzPct val="100000"/>
              <a:buChar char="•"/>
            </a:pPr>
            <a:r>
              <a:rPr lang="en-US" sz="1100" dirty="0">
                <a:solidFill>
                  <a:srgbClr val="1F2933"/>
                </a:solidFill>
              </a:rPr>
              <a:t>Dual stack, túneis, NAT64; &gt; 50 % no Google (2026)</a:t>
            </a:r>
            <a:endParaRPr lang="en-US" sz="1100" dirty="0"/>
          </a:p>
        </p:txBody>
      </p:sp>
      <p:sp>
        <p:nvSpPr>
          <p:cNvPr id="19" name="Shape 16"/>
          <p:cNvSpPr/>
          <p:nvPr/>
        </p:nvSpPr>
        <p:spPr>
          <a:xfrm>
            <a:off x="8119872" y="3840480"/>
            <a:ext cx="3611880" cy="2377440"/>
          </a:xfrm>
          <a:prstGeom prst="roundRect">
            <a:avLst>
              <a:gd name="adj" fmla="val 4615"/>
            </a:avLst>
          </a:prstGeom>
          <a:solidFill>
            <a:srgbClr val="EEF3F7"/>
          </a:solidFill>
          <a:ln w="9525">
            <a:solidFill>
              <a:srgbClr val="EEF3F7"/>
            </a:solidFill>
            <a:prstDash val="solid"/>
          </a:ln>
        </p:spPr>
        <p:txBody>
          <a:bodyPr/>
          <a:lstStyle/>
          <a:p>
            <a:endParaRPr lang="en-US"/>
          </a:p>
        </p:txBody>
      </p:sp>
      <p:sp>
        <p:nvSpPr>
          <p:cNvPr id="20" name="Text 17"/>
          <p:cNvSpPr txBox="1"/>
          <p:nvPr/>
        </p:nvSpPr>
        <p:spPr>
          <a:xfrm>
            <a:off x="8321040" y="4005072"/>
            <a:ext cx="3209544" cy="365760"/>
          </a:xfrm>
          <a:prstGeom prst="rect">
            <a:avLst/>
          </a:prstGeom>
          <a:noFill/>
          <a:ln/>
        </p:spPr>
        <p:txBody>
          <a:bodyPr wrap="square" lIns="0" tIns="0" rIns="0" bIns="0" rtlCol="0" anchor="t"/>
          <a:lstStyle/>
          <a:p>
            <a:pPr marL="0" indent="0">
              <a:buNone/>
            </a:pPr>
            <a:r>
              <a:rPr lang="en-US" sz="1500" b="1" dirty="0">
                <a:solidFill>
                  <a:srgbClr val="0B3C5D"/>
                </a:solidFill>
              </a:rPr>
              <a:t>Multicast, MPLS, VRRP</a:t>
            </a:r>
            <a:endParaRPr lang="en-US" sz="1500" dirty="0"/>
          </a:p>
        </p:txBody>
      </p:sp>
      <p:sp>
        <p:nvSpPr>
          <p:cNvPr id="21" name="Text 18"/>
          <p:cNvSpPr txBox="1"/>
          <p:nvPr/>
        </p:nvSpPr>
        <p:spPr>
          <a:xfrm>
            <a:off x="8321040" y="4416552"/>
            <a:ext cx="3209544" cy="1664208"/>
          </a:xfrm>
          <a:prstGeom prst="rect">
            <a:avLst/>
          </a:prstGeom>
          <a:noFill/>
          <a:ln/>
        </p:spPr>
        <p:txBody>
          <a:bodyPr wrap="square" lIns="0" tIns="0" rIns="0" bIns="0" rtlCol="0" anchor="t"/>
          <a:lstStyle/>
          <a:p>
            <a:pPr marL="279400" indent="-279400">
              <a:spcAft>
                <a:spcPts val="400"/>
              </a:spcAft>
              <a:buSzPct val="100000"/>
              <a:buChar char="•"/>
            </a:pPr>
            <a:r>
              <a:rPr lang="en-US" sz="1100" dirty="0">
                <a:solidFill>
                  <a:srgbClr val="1F2933"/>
                </a:solidFill>
              </a:rPr>
              <a:t>IGMP/MLD + PIM-SM/SSM; RPF; mapeamento 01-00-5E</a:t>
            </a:r>
            <a:endParaRPr lang="en-US" sz="1100" dirty="0"/>
          </a:p>
          <a:p>
            <a:pPr marL="279400" indent="-279400">
              <a:spcAft>
                <a:spcPts val="400"/>
              </a:spcAft>
              <a:buSzPct val="100000"/>
              <a:buChar char="•"/>
            </a:pPr>
            <a:r>
              <a:rPr lang="en-US" sz="1100" dirty="0">
                <a:solidFill>
                  <a:srgbClr val="1F2933"/>
                </a:solidFill>
              </a:rPr>
              <a:t>MPLS: rótulos, LSP, LDP/SR; VPNs e TE</a:t>
            </a:r>
            <a:endParaRPr lang="en-US" sz="1100" dirty="0"/>
          </a:p>
          <a:p>
            <a:pPr marL="279400" indent="-279400">
              <a:spcAft>
                <a:spcPts val="400"/>
              </a:spcAft>
              <a:buSzPct val="100000"/>
              <a:buChar char="•"/>
            </a:pPr>
            <a:r>
              <a:rPr lang="en-US" sz="1100" dirty="0">
                <a:solidFill>
                  <a:srgbClr val="1F2933"/>
                </a:solidFill>
              </a:rPr>
              <a:t>VRRPv3: IP e MAC virtuais; failover transparente</a:t>
            </a:r>
            <a:endParaRPr lang="en-US" sz="1100"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17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Referências: RFCs e fontes por tema (1 de 2)</a:t>
            </a:r>
            <a:endParaRPr lang="en-US" sz="3000" dirty="0"/>
          </a:p>
        </p:txBody>
      </p:sp>
      <p:graphicFrame>
        <p:nvGraphicFramePr>
          <p:cNvPr id="177"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4535424"/>
        </p:xfrm>
        <a:graphic>
          <a:graphicData uri="http://schemas.openxmlformats.org/drawingml/2006/table">
            <a:tbl>
              <a:tblPr/>
              <a:tblGrid>
                <a:gridCol w="2103120">
                  <a:extLst>
                    <a:ext uri="{9D8B030D-6E8A-4147-A177-3AD203B41FA5}">
                      <a16:colId xmlns:a16="http://schemas.microsoft.com/office/drawing/2014/main" val="20000"/>
                    </a:ext>
                  </a:extLst>
                </a:gridCol>
                <a:gridCol w="9144000">
                  <a:extLst>
                    <a:ext uri="{9D8B030D-6E8A-4147-A177-3AD203B41FA5}">
                      <a16:colId xmlns:a16="http://schemas.microsoft.com/office/drawing/2014/main" val="20001"/>
                    </a:ext>
                  </a:extLst>
                </a:gridCol>
              </a:tblGrid>
              <a:tr h="566928">
                <a:tc>
                  <a:txBody>
                    <a:bodyPr/>
                    <a:lstStyle/>
                    <a:p>
                      <a:pPr marL="0" indent="0" algn="l">
                        <a:buNone/>
                      </a:pPr>
                      <a:r>
                        <a:rPr lang="en-US" sz="1000" b="1" dirty="0">
                          <a:solidFill>
                            <a:srgbClr val="FFFFFF"/>
                          </a:solidFill>
                        </a:rPr>
                        <a:t>Tema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Referências principais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66928">
                <a:tc>
                  <a:txBody>
                    <a:bodyPr/>
                    <a:lstStyle/>
                    <a:p>
                      <a:pPr marL="0" indent="0" algn="l">
                        <a:buNone/>
                      </a:pPr>
                      <a:r>
                        <a:rPr lang="en-US" sz="1000" dirty="0">
                          <a:solidFill>
                            <a:srgbClr val="1F2933"/>
                          </a:solidFill>
                        </a:rPr>
                        <a:t>IPv4, TCP, UDP, ICMP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791 (IPv4), RFC 9293 (TCP, 2022), RFC 768 (UDP), RFC 792 (ICMP), RFC 1122 (requisitos de hosts), RFC 2474 e 3168 (DSCP/ECN), RFC 1191 (PMTUD)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000" dirty="0">
                          <a:solidFill>
                            <a:srgbClr val="1F2933"/>
                          </a:solidFill>
                        </a:rPr>
                        <a:t>Endereçamento IPv4</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950 (sub-redes), RFC 4632 (CIDR), RFC 1918 (privados), RFC 6598 (CGNAT), RFC 5737 (documentação), RFC 6890 (especiais), RFC 3021 (/31), RFC 1878</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66928">
                <a:tc>
                  <a:txBody>
                    <a:bodyPr/>
                    <a:lstStyle/>
                    <a:p>
                      <a:pPr marL="0" indent="0" algn="l">
                        <a:buNone/>
                      </a:pPr>
                      <a:r>
                        <a:rPr lang="en-US" sz="1000" dirty="0">
                          <a:solidFill>
                            <a:srgbClr val="1F2933"/>
                          </a:solidFill>
                        </a:rPr>
                        <a:t>ARP, DHCP, DNS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826 (ARP), RFC 1027 (Proxy ARP), RFC 2131 (DHCP), RFC 1542 e 3046 (relay, opção 82), RFC 2644 (broadcast dirigido), RFC 1034/1035 (DNS)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lgn="l">
                        <a:buNone/>
                      </a:pPr>
                      <a:r>
                        <a:rPr lang="en-US" sz="1000" dirty="0">
                          <a:solidFill>
                            <a:srgbClr val="1F2933"/>
                          </a:solidFill>
                        </a:rPr>
                        <a:t>Portas e números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6335 (faixas de portas) e registros IANA de portas e de números de protocolo (sucessores das RFC 1060 / 1700)</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66928">
                <a:tc>
                  <a:txBody>
                    <a:bodyPr/>
                    <a:lstStyle/>
                    <a:p>
                      <a:pPr marL="0" indent="0" algn="l">
                        <a:buNone/>
                      </a:pPr>
                      <a:r>
                        <a:rPr lang="en-US" sz="1000" dirty="0">
                          <a:solidFill>
                            <a:srgbClr val="1F2933"/>
                          </a:solidFill>
                        </a:rPr>
                        <a:t>RIP, EIGRP, AD</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1058 (RIPv1), RFC 2453 (RIPv2), RFC 2080 (RIPng), RFC 4822 (autenticação), RFC 7868 (EIGRP), RFC 2991/2992 (ECMP)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66928">
                <a:tc>
                  <a:txBody>
                    <a:bodyPr/>
                    <a:lstStyle/>
                    <a:p>
                      <a:pPr marL="0" indent="0" algn="l">
                        <a:buNone/>
                      </a:pPr>
                      <a:r>
                        <a:rPr lang="en-US" sz="1000" dirty="0">
                          <a:solidFill>
                            <a:srgbClr val="1F2933"/>
                          </a:solidFill>
                        </a:rPr>
                        <a:t>OSPF, IS-IS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2328 (OSPFv2), RFC 5340 (OSPFv3), RFC 5838 (AF), RFC 5709 e 7166 (autenticação), RFC 5880 (BFD), ISO 10589 e RFC 1195/5308 (IS-IS)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566928">
                <a:tc>
                  <a:txBody>
                    <a:bodyPr/>
                    <a:lstStyle/>
                    <a:p>
                      <a:pPr marL="0" indent="0" algn="l">
                        <a:buNone/>
                      </a:pPr>
                      <a:r>
                        <a:rPr lang="en-US" sz="1000" dirty="0">
                          <a:solidFill>
                            <a:srgbClr val="1F2933"/>
                          </a:solidFill>
                        </a:rPr>
                        <a:t>BGP</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4271 (BGP-4), RFC 4760 (MP-BGP), RFC 4456 (route reflectors), RFC 6793 (ASN 32 bits), RFC 6996 (ASN privados), RFC 1997/8092 (comunidades), RFC 6811 (ROV), RFC 7938 (BGP em data centers)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17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92608"/>
            <a:ext cx="11247120" cy="731520"/>
          </a:xfrm>
          <a:prstGeom prst="rect">
            <a:avLst/>
          </a:prstGeom>
          <a:noFill/>
          <a:ln/>
        </p:spPr>
        <p:txBody>
          <a:bodyPr wrap="square" lIns="0" tIns="0" rIns="0" bIns="0" rtlCol="0" anchor="ctr"/>
          <a:lstStyle/>
          <a:p>
            <a:pPr marL="0" indent="0" algn="l">
              <a:buNone/>
            </a:pPr>
            <a:r>
              <a:rPr lang="en-US" sz="3000" b="1" dirty="0">
                <a:solidFill>
                  <a:srgbClr val="0B3C5D"/>
                </a:solidFill>
              </a:rPr>
              <a:t>Referências: RFCs e fontes por tema (2 de 2)</a:t>
            </a:r>
            <a:endParaRPr lang="en-US" sz="3000" dirty="0"/>
          </a:p>
        </p:txBody>
      </p:sp>
      <p:graphicFrame>
        <p:nvGraphicFramePr>
          <p:cNvPr id="178"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47120" cy="4754880"/>
        </p:xfrm>
        <a:graphic>
          <a:graphicData uri="http://schemas.openxmlformats.org/drawingml/2006/table">
            <a:tbl>
              <a:tblPr/>
              <a:tblGrid>
                <a:gridCol w="2103120">
                  <a:extLst>
                    <a:ext uri="{9D8B030D-6E8A-4147-A177-3AD203B41FA5}">
                      <a16:colId xmlns:a16="http://schemas.microsoft.com/office/drawing/2014/main" val="20000"/>
                    </a:ext>
                  </a:extLst>
                </a:gridCol>
                <a:gridCol w="9144000">
                  <a:extLst>
                    <a:ext uri="{9D8B030D-6E8A-4147-A177-3AD203B41FA5}">
                      <a16:colId xmlns:a16="http://schemas.microsoft.com/office/drawing/2014/main" val="20001"/>
                    </a:ext>
                  </a:extLst>
                </a:gridCol>
              </a:tblGrid>
              <a:tr h="594360">
                <a:tc>
                  <a:txBody>
                    <a:bodyPr/>
                    <a:lstStyle/>
                    <a:p>
                      <a:pPr marL="0" indent="0" algn="l">
                        <a:buNone/>
                      </a:pPr>
                      <a:r>
                        <a:rPr lang="en-US" sz="1000" b="1" dirty="0">
                          <a:solidFill>
                            <a:srgbClr val="FFFFFF"/>
                          </a:solidFill>
                        </a:rPr>
                        <a:t>Tema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tc>
                  <a:txBody>
                    <a:bodyPr/>
                    <a:lstStyle/>
                    <a:p>
                      <a:pPr marL="0" indent="0" algn="l">
                        <a:buNone/>
                      </a:pPr>
                      <a:r>
                        <a:rPr lang="en-US" sz="1000" b="1" dirty="0">
                          <a:solidFill>
                            <a:srgbClr val="FFFFFF"/>
                          </a:solidFill>
                        </a:rPr>
                        <a:t>Referências principais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0B3C5D"/>
                    </a:solidFill>
                  </a:tcPr>
                </a:tc>
                <a:extLst>
                  <a:ext uri="{0D108BD9-81ED-4DB2-BD59-A6C34878D82A}">
                    <a16:rowId xmlns:a16="http://schemas.microsoft.com/office/drawing/2014/main" val="10000"/>
                  </a:ext>
                </a:extLst>
              </a:tr>
              <a:tr h="594360">
                <a:tc>
                  <a:txBody>
                    <a:bodyPr/>
                    <a:lstStyle/>
                    <a:p>
                      <a:pPr marL="0" indent="0" algn="l">
                        <a:buNone/>
                      </a:pPr>
                      <a:r>
                        <a:rPr lang="en-US" sz="1000" dirty="0">
                          <a:solidFill>
                            <a:srgbClr val="1F2933"/>
                          </a:solidFill>
                        </a:rPr>
                        <a:t>IPv6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8200 (IPv6), RFC 4291 (endereçamento), RFC 5952 (notação), RFC 4193 (ULA), RFC 4861 (ND), RFC 4862 (SLAAC), RFC 7217 e 8981 (IDs de interface), RFC 9915 (DHCPv6), RFC 8106 (RDNSS), RFC 4443 (ICMPv6), RFC 6437 (flow label), RFC 8504 (requisitos de nós)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94360">
                <a:tc>
                  <a:txBody>
                    <a:bodyPr/>
                    <a:lstStyle/>
                    <a:p>
                      <a:pPr marL="0" indent="0" algn="l">
                        <a:buNone/>
                      </a:pPr>
                      <a:r>
                        <a:rPr lang="en-US" sz="1000" dirty="0">
                          <a:solidFill>
                            <a:srgbClr val="1F2933"/>
                          </a:solidFill>
                        </a:rPr>
                        <a:t>IPv6: segurança e transição</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4301 a 4303 (IPsec), RFC 6105 (RA Guard), RFC 4890 (filtragem ICMPv6), RFC 4213 (dual stack), RFC 6146/6147 (NAT64/DNS64), RFC 6877 (464XLAT), RFC 8305 (Happy Eyeballs), RFC 8925</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2"/>
                  </a:ext>
                </a:extLst>
              </a:tr>
              <a:tr h="594360">
                <a:tc>
                  <a:txBody>
                    <a:bodyPr/>
                    <a:lstStyle/>
                    <a:p>
                      <a:pPr marL="0" indent="0" algn="l">
                        <a:buNone/>
                      </a:pPr>
                      <a:r>
                        <a:rPr lang="en-US" sz="1000" dirty="0">
                          <a:solidFill>
                            <a:srgbClr val="1F2933"/>
                          </a:solidFill>
                        </a:rPr>
                        <a:t>Multicast</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1112, RFC 5771 (endereços), RFC 2365 (escopo adm.), RFC 2236 e 3376 (IGMP), RFC 2710 e 3810 (MLD), RFC 4541 (snooping), RFC 3973 (PIM-DM), RFC 7761 (PIM-SM), RFC 4607 (SSM), RFC 5015 (Bidir), RFC 5059 (BSR), RFC 1075 e 1584 (DVMRP, MOSPF, históricos)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94360">
                <a:tc>
                  <a:txBody>
                    <a:bodyPr/>
                    <a:lstStyle/>
                    <a:p>
                      <a:pPr marL="0" indent="0" algn="l">
                        <a:buNone/>
                      </a:pPr>
                      <a:r>
                        <a:rPr lang="en-US" sz="1000" dirty="0">
                          <a:solidFill>
                            <a:srgbClr val="1F2933"/>
                          </a:solidFill>
                        </a:rPr>
                        <a:t>RSVP e MPLS</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RFC 2205 (RSVP), RFC 3209 (RSVP-TE), RFC 4090 (FRR), RFC 3031/3032 (MPLS), RFC 5462 (campo TC), RFC 5036 (LDP), RFC 4364 (L3VPN), RFC 7432 (EVPN), RFC 8660 (SR-MPLS), RFC 8986 (SRv6)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4"/>
                  </a:ext>
                </a:extLst>
              </a:tr>
              <a:tr h="594360">
                <a:tc>
                  <a:txBody>
                    <a:bodyPr/>
                    <a:lstStyle/>
                    <a:p>
                      <a:pPr marL="0" indent="0" algn="l">
                        <a:buNone/>
                      </a:pPr>
                      <a:r>
                        <a:rPr lang="en-US" sz="1000" dirty="0">
                          <a:solidFill>
                            <a:srgbClr val="1F2933"/>
                          </a:solidFill>
                        </a:rPr>
                        <a:t>VRRP e redundância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RFC 5798 (VRRPv3), RFC 3768 (VRRPv2), RFC 2338 (original), RFC 2281 (HSRP, informacional)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94360">
                <a:tc>
                  <a:txBody>
                    <a:bodyPr/>
                    <a:lstStyle/>
                    <a:p>
                      <a:pPr marL="0" indent="0" algn="l">
                        <a:buNone/>
                      </a:pPr>
                      <a:r>
                        <a:rPr lang="en-US" sz="1000" dirty="0">
                          <a:solidFill>
                            <a:srgbClr val="1F2933"/>
                          </a:solidFill>
                        </a:rPr>
                        <a:t>Camada 2 e história</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tc>
                  <a:txBody>
                    <a:bodyPr/>
                    <a:lstStyle/>
                    <a:p>
                      <a:pPr marL="0" indent="0" algn="l">
                        <a:buNone/>
                      </a:pPr>
                      <a:r>
                        <a:rPr lang="en-US" sz="1000" dirty="0">
                          <a:solidFill>
                            <a:srgbClr val="1F2933"/>
                          </a:solidFill>
                        </a:rPr>
                        <a:t>IEEE 802.1D/802.1Q/802.1w (bridging, VLANs, RSTP), RFC 7042 (MACs de documentação), RFC 904 (EGP), RFC 1930 (AS), RFC 1001/1002 (NetBIOS sobre TCP), RFC 2166 (DLSw)</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7F9FB"/>
                    </a:solidFill>
                  </a:tcPr>
                </a:tc>
                <a:extLst>
                  <a:ext uri="{0D108BD9-81ED-4DB2-BD59-A6C34878D82A}">
                    <a16:rowId xmlns:a16="http://schemas.microsoft.com/office/drawing/2014/main" val="10006"/>
                  </a:ext>
                </a:extLst>
              </a:tr>
              <a:tr h="594360">
                <a:tc>
                  <a:txBody>
                    <a:bodyPr/>
                    <a:lstStyle/>
                    <a:p>
                      <a:pPr marL="0" indent="0" algn="l">
                        <a:buNone/>
                      </a:pPr>
                      <a:r>
                        <a:rPr lang="en-US" sz="1000" dirty="0">
                          <a:solidFill>
                            <a:srgbClr val="1F2933"/>
                          </a:solidFill>
                        </a:rPr>
                        <a:t>Dados de 2026</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tc>
                  <a:txBody>
                    <a:bodyPr/>
                    <a:lstStyle/>
                    <a:p>
                      <a:pPr marL="0" indent="0" algn="l">
                        <a:buNone/>
                      </a:pPr>
                      <a:r>
                        <a:rPr lang="en-US" sz="1000" dirty="0">
                          <a:solidFill>
                            <a:srgbClr val="1F2933"/>
                          </a:solidFill>
                        </a:rPr>
                        <a:t>Internet Society Pulse: '18 years later, IPv6 reaches majority' (Google: 50,10 % em 28/03/2026); APNIC Labs IPv6 Capability Metrics, Brasil ≈ 59 % (05/10/2026); bgp.potaroo.net (tabela global)</a:t>
                      </a:r>
                      <a:endParaRPr lang="en-US" sz="1000" dirty="0"/>
                    </a:p>
                  </a:txBody>
                  <a:tcPr marL="76200" marR="76200" marT="38100" marB="38100" anchor="ctr">
                    <a:lnL w="9525" cap="flat" cmpd="sng" algn="ctr">
                      <a:solidFill>
                        <a:srgbClr val="C9D3DC"/>
                      </a:solidFill>
                      <a:prstDash val="solid"/>
                      <a:round/>
                      <a:headEnd type="none" w="med" len="med"/>
                      <a:tailEnd type="none" w="med" len="med"/>
                    </a:lnL>
                    <a:lnR w="9525" cap="flat" cmpd="sng" algn="ctr">
                      <a:solidFill>
                        <a:srgbClr val="C9D3DC"/>
                      </a:solidFill>
                      <a:prstDash val="solid"/>
                      <a:round/>
                      <a:headEnd type="none" w="med" len="med"/>
                      <a:tailEnd type="none" w="med" len="med"/>
                    </a:lnR>
                    <a:lnT w="9525" cap="flat" cmpd="sng" algn="ctr">
                      <a:solidFill>
                        <a:srgbClr val="C9D3DC"/>
                      </a:solidFill>
                      <a:prstDash val="solid"/>
                      <a:round/>
                      <a:headEnd type="none" w="med" len="med"/>
                      <a:tailEnd type="none" w="med" len="med"/>
                    </a:lnT>
                    <a:lnB w="9525" cap="flat" cmpd="sng" algn="ctr">
                      <a:solidFill>
                        <a:srgbClr val="C9D3D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17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920240"/>
            <a:ext cx="10698480" cy="1463040"/>
          </a:xfrm>
          <a:prstGeom prst="rect">
            <a:avLst/>
          </a:prstGeom>
          <a:noFill/>
          <a:ln/>
        </p:spPr>
        <p:txBody>
          <a:bodyPr wrap="square" lIns="0" tIns="0" rIns="0" bIns="0" rtlCol="0" anchor="b"/>
          <a:lstStyle/>
          <a:p>
            <a:pPr marL="0" indent="0" algn="l">
              <a:buNone/>
            </a:pPr>
            <a:r>
              <a:rPr lang="en-US" sz="4400" b="1" dirty="0">
                <a:solidFill>
                  <a:srgbClr val="FFFFFF"/>
                </a:solidFill>
              </a:rPr>
              <a:t>Obrigado!</a:t>
            </a:r>
            <a:endParaRPr lang="en-US" sz="4400" dirty="0"/>
          </a:p>
        </p:txBody>
      </p:sp>
      <p:sp>
        <p:nvSpPr>
          <p:cNvPr id="3" name="Text 0"/>
          <p:cNvSpPr>
            <a:spLocks noGrp="1"/>
          </p:cNvSpPr>
          <p:nvPr>
            <p:ph type="body" idx="101" hasCustomPrompt="1"/>
          </p:nvPr>
        </p:nvSpPr>
        <p:spPr>
          <a:xfrm>
            <a:off x="731520" y="3520440"/>
            <a:ext cx="10698480" cy="1097280"/>
          </a:xfrm>
          <a:prstGeom prst="rect">
            <a:avLst/>
          </a:prstGeom>
          <a:noFill/>
          <a:ln/>
        </p:spPr>
        <p:txBody>
          <a:bodyPr wrap="square" lIns="0" tIns="0" rIns="0" bIns="0" rtlCol="0" anchor="t"/>
          <a:lstStyle/>
          <a:p>
            <a:pPr marL="0" indent="0" algn="l">
              <a:buNone/>
            </a:pPr>
            <a:r>
              <a:rPr lang="en-US" sz="2000" dirty="0">
                <a:solidFill>
                  <a:srgbClr val="8ECAE6"/>
                </a:solidFill>
              </a:rPr>
              <a:t>Rodolfo Nützmann  |  ronutz.com</a:t>
            </a:r>
            <a:endParaRPr lang="en-US" sz="2000" dirty="0"/>
          </a:p>
          <a:p>
            <a:pPr marL="0" indent="0" algn="l">
              <a:buNone/>
            </a:pPr>
            <a:r>
              <a:rPr lang="en-US" sz="2000" dirty="0">
                <a:solidFill>
                  <a:srgbClr val="8ECAE6"/>
                </a:solidFill>
              </a:rPr>
              <a:t>TCP/IP: Conceitos e Roteamento IP, edição 2026 (pt-BR), baseado no curso de março de 1999</a:t>
            </a:r>
            <a:endParaRPr lang="en-US" sz="2000" dirty="0"/>
          </a:p>
        </p:txBody>
      </p:sp>
    </p:spTree>
  </p:cSld>
  <p:clrMapOvr>
    <a:masterClrMapping/>
  </p:clrMapOvr>
</p:sld>
</file>

<file path=ppt/theme/theme1.xml><?xml version="1.0" encoding="utf-8"?>
<a:theme xmlns:a="http://schemas.openxmlformats.org/drawingml/2006/main" name="TCP/IP Nützmann 2026">
  <a:themeElements>
    <a:clrScheme name="TCP/IP Nützmann 2026">
      <a:dk1>
        <a:srgbClr val="1F2933"/>
      </a:dk1>
      <a:lt1>
        <a:srgbClr val="FFFFFF"/>
      </a:lt1>
      <a:dk2>
        <a:srgbClr val="0B3C5D"/>
      </a:dk2>
      <a:lt2>
        <a:srgbClr val="EEF3F7"/>
      </a:lt2>
      <a:accent1>
        <a:srgbClr val="1C6E8C"/>
      </a:accent1>
      <a:accent2>
        <a:srgbClr val="F0A332"/>
      </a:accent2>
      <a:accent3>
        <a:srgbClr val="2A9D6F"/>
      </a:accent3>
      <a:accent4>
        <a:srgbClr val="D64545"/>
      </a:accent4>
      <a:accent5>
        <a:srgbClr val="6B7B8C"/>
      </a:accent5>
      <a:accent6>
        <a:srgbClr val="8ECAE6"/>
      </a:accent6>
      <a:hlink>
        <a:srgbClr val="1C6E8C"/>
      </a:hlink>
      <a:folHlink>
        <a:srgbClr val="6B7B8C"/>
      </a:folHlink>
    </a:clrScheme>
    <a:fontScheme name="TCP/IP Nützmann 2026">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48873</Words>
  <Application>Microsoft Office PowerPoint</Application>
  <PresentationFormat>Widescreen</PresentationFormat>
  <Paragraphs>4869</Paragraphs>
  <Slides>178</Slides>
  <Notes>178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178</vt:i4>
      </vt:variant>
    </vt:vector>
  </HeadingPairs>
  <TitlesOfParts>
    <vt:vector size="182" baseType="lpstr">
      <vt:lpstr>Arial</vt:lpstr>
      <vt:lpstr>Calibri</vt:lpstr>
      <vt:lpstr>Courier New</vt:lpstr>
      <vt:lpstr>TCP/IP Nützmann 2026</vt:lpstr>
      <vt:lpstr>TCP/IP: Conceitos e Roteamento IP</vt:lpstr>
      <vt:lpstr>Agenda do curso</vt:lpstr>
      <vt:lpstr>De 1999 a 2026: o que mudou neste curso</vt:lpstr>
      <vt:lpstr>Conceitos gerais de roteamento</vt:lpstr>
      <vt:lpstr>Objetivos do Módulo 1</vt:lpstr>
      <vt:lpstr>Heterogeneidade: a razão de existir das inter-redes</vt:lpstr>
      <vt:lpstr>Componentes de uma inter-rede</vt:lpstr>
      <vt:lpstr>Dispositivos de interconexão e o modelo OSI</vt:lpstr>
      <vt:lpstr>Bridges e switches de camada 2</vt:lpstr>
      <vt:lpstr>Fluxo de quadros através de uma bridge ou switch</vt:lpstr>
      <vt:lpstr>Rede comutada: domínio de broadcast e Spanning Tree</vt:lpstr>
      <vt:lpstr>Comutação de camada 2: vantagens e limitações</vt:lpstr>
      <vt:lpstr>Roteadores</vt:lpstr>
      <vt:lpstr>Sistemas finais e sistemas intermediários</vt:lpstr>
      <vt:lpstr>Fluxo de dados dentro de um roteador</vt:lpstr>
      <vt:lpstr>Roteadores: vantagens e limitações</vt:lpstr>
      <vt:lpstr>Protocolos roteáveis e não roteáveis</vt:lpstr>
      <vt:lpstr>Endereçamento: camada de rede x camada de enlace</vt:lpstr>
      <vt:lpstr>Transmissão de pacotes: a descida pela pilha</vt:lpstr>
      <vt:lpstr>Encapsulamento: pacote IPv4 dentro de um quadro Ethernet</vt:lpstr>
      <vt:lpstr>Algoritmos de roteamento: como os roteadores aprendem as redes</vt:lpstr>
      <vt:lpstr>Roteamento estático</vt:lpstr>
      <vt:lpstr>Roteamento adaptativo distribuído (dinâmico)</vt:lpstr>
      <vt:lpstr>Roteamento por vetor de distância</vt:lpstr>
      <vt:lpstr>Métricas de roteamento</vt:lpstr>
      <vt:lpstr>O problema da convergência lenta (contagem ao infinito)</vt:lpstr>
      <vt:lpstr>Convergência lenta: a falha gera um loop</vt:lpstr>
      <vt:lpstr>Correção 1: horizonte dividido (split horizon)</vt:lpstr>
      <vt:lpstr>Correção 2: horizonte dividido com reverso envenenado</vt:lpstr>
      <vt:lpstr>Correção 3: temporizador de espera (hold-down)</vt:lpstr>
      <vt:lpstr>Correção 4: atualizações disparadas (triggered updates)</vt:lpstr>
      <vt:lpstr>Vetor de distância, exemplo (1 de 4): estado inicial</vt:lpstr>
      <vt:lpstr>Vetor de distância, exemplo (2 de 4): primeira troca</vt:lpstr>
      <vt:lpstr>Vetor de distância, exemplo (3 de 4): segunda troca</vt:lpstr>
      <vt:lpstr>Vetor de distância, exemplo (4 de 4): convergência</vt:lpstr>
      <vt:lpstr>Roteamento por estado de enlace: princípios (1 de 2)</vt:lpstr>
      <vt:lpstr>Roteamento por estado de enlace: princípios (2 de 2)</vt:lpstr>
      <vt:lpstr>Estado de enlace: vantagens sobre vetor de distância</vt:lpstr>
      <vt:lpstr>Protocolos de estado de enlace em uso</vt:lpstr>
      <vt:lpstr>Sistema autônomo (AS)</vt:lpstr>
      <vt:lpstr>Resumo do Módulo 1</vt:lpstr>
      <vt:lpstr>TCP/IP</vt:lpstr>
      <vt:lpstr>Objetivos do Módulo 2 (1 de 2)</vt:lpstr>
      <vt:lpstr>Objetivos do Módulo 2 (2 de 2)</vt:lpstr>
      <vt:lpstr>TCP/IP: origem e governança</vt:lpstr>
      <vt:lpstr>A pilha de protocolos TCP/IP e o modelo OSI</vt:lpstr>
      <vt:lpstr>Camada de aplicação</vt:lpstr>
      <vt:lpstr>Camada de transporte</vt:lpstr>
      <vt:lpstr>Camada Internet</vt:lpstr>
      <vt:lpstr>O datagrama IPv4 em detalhe</vt:lpstr>
      <vt:lpstr>Números de protocolo: identificando a carga do IP</vt:lpstr>
      <vt:lpstr>Números de porta: identificando a aplicação</vt:lpstr>
      <vt:lpstr>Recepção de um quadro: demultiplexação em três níveis</vt:lpstr>
      <vt:lpstr>Conversão decimal-binário</vt:lpstr>
      <vt:lpstr>O endereço IPv4</vt:lpstr>
      <vt:lpstr>Endereçamento por classes (1981 a 1993)</vt:lpstr>
      <vt:lpstr>CIDR: roteamento sem classes e notação de prefixo</vt:lpstr>
      <vt:lpstr>Endereços IPv4 de propósito especial</vt:lpstr>
      <vt:lpstr>Sub-redes: um terceiro nível de hierarquia</vt:lpstr>
      <vt:lpstr>A máscara de sub-rede e a comparação sob máscara</vt:lpstr>
      <vt:lpstr>Comparação sob máscara: exemplo</vt:lpstr>
      <vt:lpstr>Endereçamento com sub-redes em uma inter-rede</vt:lpstr>
      <vt:lpstr>Endereçamento de hosts com sub-redes</vt:lpstr>
      <vt:lpstr>Endereços especiais em ambiente de sub-redes</vt:lpstr>
      <vt:lpstr>Máscaras fora da fronteira do octeto (VLSM)</vt:lpstr>
      <vt:lpstr>VLSM na prática: plano de endereçamento de um /24</vt:lpstr>
      <vt:lpstr>Comportamento do protocolo IP</vt:lpstr>
      <vt:lpstr>Comunicação entre hosts IP: dois passos sempre</vt:lpstr>
      <vt:lpstr>Determinação de rota: local ou remoto?</vt:lpstr>
      <vt:lpstr>Lógica de determinação de rota</vt:lpstr>
      <vt:lpstr>Local ou remoto: exemplo com AND</vt:lpstr>
      <vt:lpstr>Destinos locais</vt:lpstr>
      <vt:lpstr>Destinos remotos</vt:lpstr>
      <vt:lpstr>Consulta do próximo salto (next-hop gateway lookup)</vt:lpstr>
      <vt:lpstr>Comunicação IP: o que o host já sabe neste ponto</vt:lpstr>
      <vt:lpstr>Resolução de endereços: ARP (RFC 826)</vt:lpstr>
      <vt:lpstr>ARP, exemplo com host local (1 de 6): o cenário</vt:lpstr>
      <vt:lpstr>ARP, exemplo com host local (2 de 6): B é local; cache vazio</vt:lpstr>
      <vt:lpstr>ARP, host local (3 de 6): ARP Request em broadcast</vt:lpstr>
      <vt:lpstr>O pacote ARP Request</vt:lpstr>
      <vt:lpstr>ARP, exemplo com host local (4 de 6): B processa o pedido</vt:lpstr>
      <vt:lpstr>ARP, exemplo com host local (5 de 6): ARP Reply em unicast</vt:lpstr>
      <vt:lpstr>O pacote ARP Reply</vt:lpstr>
      <vt:lpstr>ARP, exemplo com host local (6 de 6): comunicação liberada</vt:lpstr>
      <vt:lpstr>ARP, exemplo com host remoto (1 de 4): o cenário</vt:lpstr>
      <vt:lpstr>ARP, exemplo com host remoto (2 de 4): B é remoto</vt:lpstr>
      <vt:lpstr>ARP, host remoto (3 de 4): rota padrão e ARP para o gateway</vt:lpstr>
      <vt:lpstr>ARP, exemplo com host remoto (4 de 4): comunicação via R1</vt:lpstr>
      <vt:lpstr>Proxy ARP</vt:lpstr>
      <vt:lpstr>Proxy ARP, exemplo (1 de 3): host com máscara 'plana'</vt:lpstr>
      <vt:lpstr>Proxy ARP, exemplo (2 de 3): R1 intervém</vt:lpstr>
      <vt:lpstr>Proxy ARP, exemplo (3 de 3): R1 responde com o próprio MAC</vt:lpstr>
      <vt:lpstr>ARP em 2026: ARP gratuito, cache, segurança e IPv6</vt:lpstr>
      <vt:lpstr>IP em uma inter-rede roteada: exemplo completo</vt:lpstr>
      <vt:lpstr>IP em uma inter-rede roteada: a topologia</vt:lpstr>
      <vt:lpstr>Processo de transferência de dados: os seis passos</vt:lpstr>
      <vt:lpstr>Passo 1: A envia o pacote inicial</vt:lpstr>
      <vt:lpstr>Passo 2: X recebe e processa o pacote</vt:lpstr>
      <vt:lpstr>Passo 3: X encaminha o pacote ao próximo salto (W)</vt:lpstr>
      <vt:lpstr>Passo 4: W recebe o pacote</vt:lpstr>
      <vt:lpstr>Passo 5: W entrega o pacote a B</vt:lpstr>
      <vt:lpstr>Passo 6: B recebe o pacote</vt:lpstr>
      <vt:lpstr>Nomes de host: do arquivo hosts ao DNS</vt:lpstr>
      <vt:lpstr>Configuração de Proxy ARP: padrões por fabricante</vt:lpstr>
      <vt:lpstr>Protocolos de roteamento IP</vt:lpstr>
      <vt:lpstr>RIP: Routing Information Protocol</vt:lpstr>
      <vt:lpstr>RIP: origem e variantes</vt:lpstr>
      <vt:lpstr>RIPv2: formato da mensagem e novidades</vt:lpstr>
      <vt:lpstr>Distância administrativa: escolhendo entre fontes de rota</vt:lpstr>
      <vt:lpstr>De IGRP a EIGRP</vt:lpstr>
      <vt:lpstr>A métrica composta do EIGRP</vt:lpstr>
      <vt:lpstr>Exemplo: a mesma topologia com RIP e com EIGRP</vt:lpstr>
      <vt:lpstr>Detecção de loops: do hold-down do IGRP ao DUAL do EIGRP</vt:lpstr>
      <vt:lpstr>Roteamento multicaminho (ECMP e custo desigual)</vt:lpstr>
      <vt:lpstr>Redistribuição de rotas (1 de 3): dois domínios de roteamento</vt:lpstr>
      <vt:lpstr>Redistribuição de rotas (2 de 3): EIGRP → RIP</vt:lpstr>
      <vt:lpstr>Redistribuição de rotas (3 de 3): nos dois sentidos e seus riscos</vt:lpstr>
      <vt:lpstr>OSPF: Open Shortest Path First</vt:lpstr>
      <vt:lpstr>OSPF: visão geral do protocolo (1 de 2)</vt:lpstr>
      <vt:lpstr>OSPF: visão geral do protocolo (2 de 2)</vt:lpstr>
      <vt:lpstr>Topologia OSPF: backbone e áreas</vt:lpstr>
      <vt:lpstr>Classificação de roteadores OSPF</vt:lpstr>
      <vt:lpstr>Tipos de rede suportados pelo OSPF</vt:lpstr>
      <vt:lpstr>O protocolo Hello</vt:lpstr>
      <vt:lpstr>Vizinhos e adjacências</vt:lpstr>
      <vt:lpstr>Roteador designado (DR) e de reserva (BDR)</vt:lpstr>
      <vt:lpstr>Anúncios de estado de enlace (LSAs) e o LSDB</vt:lpstr>
      <vt:lpstr>Roteamento inter-área</vt:lpstr>
      <vt:lpstr>Rotas externas ao AS</vt:lpstr>
      <vt:lpstr>OSPFv3 e IS-IS: os IGPs de estado de enlace em 2026</vt:lpstr>
      <vt:lpstr>Protocolos de roteamento interiores e exteriores</vt:lpstr>
      <vt:lpstr>Exterior Gateway Protocol (EGP): o antecessor</vt:lpstr>
      <vt:lpstr>BGP-4: o protocolo de roteamento da Internet</vt:lpstr>
      <vt:lpstr>BGP-4: atributos e seleção do melhor caminho</vt:lpstr>
      <vt:lpstr>Controle de acesso IP</vt:lpstr>
      <vt:lpstr>ACLs no fluxo de processamento do roteador</vt:lpstr>
      <vt:lpstr>Exemplo de ACL padrão (1 de 3): permitir só a rede interna</vt:lpstr>
      <vt:lpstr>Exemplo de ACL padrão (2 de 3): negar um host específico</vt:lpstr>
      <vt:lpstr>Exemplo de ACL padrão (3 de 3): negar uma sub-rede</vt:lpstr>
      <vt:lpstr>ACLs em 2026: estendidas, nomeadas, IPv6 e firewalls stateful</vt:lpstr>
      <vt:lpstr>Tópicos adicionais de roteamento IP</vt:lpstr>
      <vt:lpstr>Tratamento de broadcasts IP: o problema do DHCP</vt:lpstr>
      <vt:lpstr>DHCP relay e broadcast dirigido: configuração</vt:lpstr>
      <vt:lpstr>Endereços secundários</vt:lpstr>
      <vt:lpstr>Interfaces não numeradas (IP unnumbered)</vt:lpstr>
      <vt:lpstr>IPv6: de 'IPng' a protocolo dominante</vt:lpstr>
      <vt:lpstr>Por que IPv6: de 'IPng' (1995) à RFC 8200 (2017)</vt:lpstr>
      <vt:lpstr>Principais diferenças entre IPv6 e IPv4</vt:lpstr>
      <vt:lpstr>O cabeçalho IPv6</vt:lpstr>
      <vt:lpstr>Cabeçalhos de extensão</vt:lpstr>
      <vt:lpstr>Endereçamento IPv6: 128 bits, três tipos, sem broadcast</vt:lpstr>
      <vt:lpstr>Tipos e escopos de endereço IPv6</vt:lpstr>
      <vt:lpstr>Descoberta de vizinhos (ND) e autoconfiguração (SLAAC)</vt:lpstr>
      <vt:lpstr>Roteamento IPv6</vt:lpstr>
      <vt:lpstr>Fluxos IPv6 e classe de tráfego</vt:lpstr>
      <vt:lpstr>Segurança no IPv6</vt:lpstr>
      <vt:lpstr>Transição e coexistência IPv4 / IPv6</vt:lpstr>
      <vt:lpstr>Multicast IP</vt:lpstr>
      <vt:lpstr>Multicast: um emissor, muitos receptores</vt:lpstr>
      <vt:lpstr>Endereços multicast IPv4 (e IPv6)</vt:lpstr>
      <vt:lpstr>Mapeamento de endereço multicast IP para MAC</vt:lpstr>
      <vt:lpstr>IGMP e MLD: hosts informam o que querem receber</vt:lpstr>
      <vt:lpstr>Modo denso x modo esparso</vt:lpstr>
      <vt:lpstr>Algoritmos de roteamento multicast e a verificação RPF</vt:lpstr>
      <vt:lpstr>Protocolos de roteamento multicast</vt:lpstr>
      <vt:lpstr>PIM-SM em operação: RP, árvore compartilhada e SPT</vt:lpstr>
      <vt:lpstr>RSVP: reserva de recursos (e o que restou dela)</vt:lpstr>
      <vt:lpstr>MPLS e VRRP</vt:lpstr>
      <vt:lpstr>MPLS: comutação por rótulos</vt:lpstr>
      <vt:lpstr>Terminologia MPLS</vt:lpstr>
      <vt:lpstr>Exemplo: FIB, LIB e LFIB do roteador R4</vt:lpstr>
      <vt:lpstr>Aplicações do MPLS em 2026</vt:lpstr>
      <vt:lpstr>VRRP: redundância do gateway padrão</vt:lpstr>
      <vt:lpstr>VRRP em operação: exemplo de failover</vt:lpstr>
      <vt:lpstr>Resumo do Módulo 2</vt:lpstr>
      <vt:lpstr>Referências: RFCs e fontes por tema (1 de 2)</vt:lpstr>
      <vt:lpstr>Referências: RFCs e fontes por tema (2 de 2)</vt:lpstr>
      <vt:lpstr>Obrigado!</vt:lpstr>
    </vt:vector>
  </TitlesOfParts>
  <Company>Rodolfo Nützmann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TCP/IP: Conceitos e Roteamento IP (edição 2026)</dc:title>
  <dc:subject>Curso de fundamentos de TCP/IP e roteamento, versão modernizada em português do Brasil</dc:subject>
  <dc:creator>Rodolfo Nützmann</dc:creator>
  <cp:lastModifiedBy>Rodolfo Nützmann Manoel</cp:lastModifiedBy>
  <cp:revision>1</cp:revision>
  <dcterms:created xsi:type="dcterms:W3CDTF">2026-10-06T16:02:46Z</dcterms:created>
  <dcterms:modified xsi:type="dcterms:W3CDTF">2026-10-06T16:29:01Z</dcterms:modified>
</cp:coreProperties>
</file>